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3" r:id="rId35"/>
    <p:sldId id="345" r:id="rId36"/>
    <p:sldId id="346" r:id="rId37"/>
    <p:sldId id="348"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3" r:id="rId82"/>
    <p:sldId id="394" r:id="rId83"/>
    <p:sldId id="395" r:id="rId84"/>
    <p:sldId id="396" r:id="rId85"/>
    <p:sldId id="397" r:id="rId86"/>
    <p:sldId id="398" r:id="rId87"/>
    <p:sldId id="399" r:id="rId88"/>
    <p:sldId id="400" r:id="rId89"/>
    <p:sldId id="401" r:id="rId90"/>
    <p:sldId id="402" r:id="rId91"/>
    <p:sldId id="403" r:id="rId92"/>
    <p:sldId id="404" r:id="rId93"/>
    <p:sldId id="405" r:id="rId94"/>
    <p:sldId id="406" r:id="rId95"/>
    <p:sldId id="407" r:id="rId96"/>
    <p:sldId id="408" r:id="rId97"/>
    <p:sldId id="409" r:id="rId98"/>
    <p:sldId id="410" r:id="rId99"/>
    <p:sldId id="411" r:id="rId100"/>
    <p:sldId id="412" r:id="rId101"/>
    <p:sldId id="413" r:id="rId102"/>
    <p:sldId id="414" r:id="rId103"/>
    <p:sldId id="415" r:id="rId104"/>
    <p:sldId id="416" r:id="rId105"/>
    <p:sldId id="417" r:id="rId106"/>
    <p:sldId id="418" r:id="rId107"/>
    <p:sldId id="419" r:id="rId108"/>
    <p:sldId id="420" r:id="rId109"/>
    <p:sldId id="421" r:id="rId110"/>
    <p:sldId id="422" r:id="rId111"/>
    <p:sldId id="423" r:id="rId112"/>
    <p:sldId id="424" r:id="rId113"/>
    <p:sldId id="425" r:id="rId114"/>
    <p:sldId id="426"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884C79-F2A9-41E5-BC80-70E63923208D}" type="datetimeFigureOut">
              <a:rPr lang="en-US" smtClean="0"/>
              <a:pPr/>
              <a:t>3/22/2023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45C606-5455-4687-B520-1620215304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115CD-61C6-47DD-8497-EF2FD113DB2F}" type="slidenum">
              <a:rPr lang="en-US"/>
              <a:pPr/>
              <a:t>34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CC4D1-AA3B-4843-8641-C3703AD6A5DA}" type="slidenum">
              <a:rPr lang="en-US"/>
              <a:pPr/>
              <a:t>35</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EB757-5D80-4007-B768-2EA634DC818B}" type="slidenum">
              <a:rPr lang="en-US"/>
              <a:pPr/>
              <a:t>36</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E8882-8820-427F-AB7E-65D79E7BBDFB}" type="slidenum">
              <a:rPr lang="en-US"/>
              <a:pPr/>
              <a:t>43</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US"/>
              <a:t>The very first step in Gas, is coming up with a random population of solutions. Each of these solutions is represented in the form of a string and this process is called encoding.</a:t>
            </a:r>
          </a:p>
          <a:p>
            <a:r>
              <a:rPr lang="en-US"/>
              <a:t>Just as we have chromosomes in animals that are made up of a string of genes, similarly the solutions in Gas are represnted in the form of strings, which are made up of characters, each of which stand for and control a particular aspect of the solution.</a:t>
            </a:r>
          </a:p>
          <a:p>
            <a:r>
              <a:rPr lang="en-US"/>
              <a:t>There are many methods of encoding, the common ones are binary encoding, real encoding ,etc. The method chosen depends on the problem at hand.</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46F5C-C59B-41AF-97CD-85AF696AF721}" type="slidenum">
              <a:rPr lang="en-US"/>
              <a:pPr/>
              <a:t>71</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GAs implement optimization techniques by simulating this natural law of evolution in the biological world.</a:t>
            </a:r>
          </a:p>
          <a:p>
            <a:r>
              <a:rPr lang="en-US"/>
              <a:t>We start with a population of randomly generated solutions. Each of these solutions is evaluated to determine how good or bad it is.In other words to determine how “fit” that solution is. We then check a terminating condition, to see if our solutions are good enough? If yes, we stop. If not, we have to optimize the solutions.</a:t>
            </a:r>
          </a:p>
          <a:p>
            <a:r>
              <a:rPr lang="en-US"/>
              <a:t>So, we select the best solutions from the initial population (selection). This is similar to “natural selection”.</a:t>
            </a:r>
          </a:p>
          <a:p>
            <a:r>
              <a:rPr lang="en-US"/>
              <a:t>Then we allow these good solutions to exchange their information, in order to get even better solutions. This step is similar to reproduction among animals or crossover among chrmosomes and is called “cross-over”. We may then randomly mutate some small % of the solutions thus obtained after crossover. </a:t>
            </a:r>
          </a:p>
          <a:p>
            <a:r>
              <a:rPr lang="en-US"/>
              <a:t>Mutation is very imp. It could be a bad thing, it could be a good thing. In the boliogical sense it mean, making a small change in a gene. In GAs, it means, making a small change to the solution.</a:t>
            </a:r>
          </a:p>
          <a:p>
            <a:r>
              <a:rPr lang="en-US"/>
              <a:t>Then again, we evaluate each of the sokutions, and check the termination condition. As you see , this is an optmization method.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481397-9DAE-4787-A093-5D79E6827F5C}" type="slidenum">
              <a:rPr lang="en-US" smtClean="0"/>
              <a:pPr/>
              <a:t>109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813207-F335-499A-80F2-760AC23EDF0C}" type="datetime1">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7E942-FB32-4848-ACA8-796D7AA87772}" type="datetime1">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5561B-2B2E-4D17-BEBD-CE4741B15AF0}" type="datetime1">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C3440D8-DC7F-43F5-B9C2-ABB4E7C8758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altLang="en-US"/>
              <a:t>GAs By Chhavi Kashyap</a:t>
            </a:r>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C7DF13F5-C79D-4E90-8C34-B713C5B063F2}"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t>GAs By Chhavi Kashyap</a:t>
            </a: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B4257055-3572-421D-9970-853F850E1FF8}"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r>
              <a:rPr lang="en-US" altLang="en-US"/>
              <a:t>GAs By Chhavi Kashyap</a:t>
            </a:r>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fld id="{B2FD86F0-1514-4CA5-98FF-B1B948087B71}"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407CA-A56B-461C-9FD2-E2ACF8FA371F}" type="datetime1">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0B6E9E-D15A-49AD-B7EB-110EFE8C0579}" type="datetime1">
              <a:rPr lang="en-US" smtClean="0"/>
              <a:pPr/>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C3E7C7-0FDF-41D8-BCAA-EB801CC784E7}" type="datetime1">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AF086D-7FE8-481B-A3F1-A59A8A3D6A1B}" type="datetime1">
              <a:rPr lang="en-US" smtClean="0"/>
              <a:pPr/>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87CCCB-3811-4901-8A21-8CA279AC765B}" type="datetime1">
              <a:rPr lang="en-US" smtClean="0"/>
              <a:pPr/>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C1108-0396-40D3-B80D-2D93045BCC63}" type="datetime1">
              <a:rPr lang="en-US" smtClean="0"/>
              <a:pPr/>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81329-3215-47EF-AE60-FF1C9E0DB0A7}" type="datetime1">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777CB-8FF8-4C23-8C97-B96218CDF745}" type="datetime1">
              <a:rPr lang="en-US" smtClean="0"/>
              <a:pPr/>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E2E3-353A-4F67-A2C9-CDFCAD4919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6E9B-A8EF-4A80-95D0-120D6AB277D4}" type="datetime1">
              <a:rPr lang="en-US" smtClean="0"/>
              <a:pPr/>
              <a:t>3/22/2023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8E2E3-353A-4F67-A2C9-CDFCAD4919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0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a:t>
            </a:r>
            <a:r>
              <a:rPr lang="en-US" b="1" dirty="0" smtClean="0"/>
              <a:t>4</a:t>
            </a:r>
            <a:endParaRPr lang="en-US" b="1"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Combining Neural and Fuzzy</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dirty="0" smtClean="0"/>
              <a:t>In simple words, both neural nets and fuzzy logic are powerful design techniques that have its strengths and weaknesses. </a:t>
            </a:r>
          </a:p>
          <a:p>
            <a:pPr algn="just"/>
            <a:r>
              <a:rPr lang="en-US" dirty="0" smtClean="0"/>
              <a:t>Neural nets </a:t>
            </a:r>
            <a:r>
              <a:rPr lang="en-US" b="1" dirty="0" smtClean="0">
                <a:solidFill>
                  <a:srgbClr val="FF0000"/>
                </a:solidFill>
              </a:rPr>
              <a:t>can learn from data sets </a:t>
            </a:r>
            <a:r>
              <a:rPr lang="en-US" dirty="0" smtClean="0"/>
              <a:t>while </a:t>
            </a:r>
            <a:r>
              <a:rPr lang="en-US" b="1" dirty="0" smtClean="0">
                <a:solidFill>
                  <a:srgbClr val="FF0000"/>
                </a:solidFill>
              </a:rPr>
              <a:t>fuzzy logic solutions are easy to verify and optimize</a:t>
            </a:r>
            <a:r>
              <a:rPr lang="en-US" dirty="0" smtClean="0"/>
              <a:t>.</a:t>
            </a:r>
          </a:p>
          <a:p>
            <a:pPr algn="just"/>
            <a:r>
              <a:rPr lang="en-US" dirty="0" smtClean="0"/>
              <a:t> If you look at these properties in a portfolio, the idea becomes obvious, that a clever combination of the two technologies delivers best of both worlds. </a:t>
            </a:r>
          </a:p>
          <a:p>
            <a:pPr algn="just"/>
            <a:r>
              <a:rPr lang="en-US" dirty="0" smtClean="0"/>
              <a:t>Combine the </a:t>
            </a:r>
            <a:r>
              <a:rPr lang="en-US" b="1" dirty="0" smtClean="0">
                <a:solidFill>
                  <a:srgbClr val="FF0000"/>
                </a:solidFill>
              </a:rPr>
              <a:t>explicit knowledge representation of fuzzy logic with the learning power of neural nets, and you get </a:t>
            </a:r>
            <a:r>
              <a:rPr lang="en-US" b="1" dirty="0" err="1" smtClean="0">
                <a:solidFill>
                  <a:srgbClr val="FF0000"/>
                </a:solidFill>
              </a:rPr>
              <a:t>NeuroFuzzy</a:t>
            </a:r>
            <a:r>
              <a:rPr lang="en-US" b="1" dirty="0" smtClean="0">
                <a:solidFill>
                  <a:srgbClr val="FF0000"/>
                </a:solidFill>
              </a:rPr>
              <a:t>.</a:t>
            </a:r>
          </a:p>
          <a:p>
            <a:pPr algn="just"/>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F646576-EDB2-4179-83C1-42828E63B330}" type="slidenum">
              <a:rPr lang="en-US" smtClean="0"/>
              <a:pPr/>
              <a:t>10</a:t>
            </a:fld>
            <a:endParaRPr lang="en-US" dirty="0"/>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normAutofit/>
          </a:bodyPr>
          <a:lstStyle/>
          <a:p>
            <a:r>
              <a:rPr lang="en-US" altLang="zh-TW" sz="3200" dirty="0" smtClean="0">
                <a:latin typeface="Times New Roman" pitchFamily="18" charset="0"/>
                <a:cs typeface="Times New Roman" pitchFamily="18" charset="0"/>
              </a:rPr>
              <a:t>Building a fuzzy system with genetic algorithm</a:t>
            </a:r>
            <a:endParaRPr lang="zh-TW" altLang="en-US" sz="3200" dirty="0" smtClean="0"/>
          </a:p>
        </p:txBody>
      </p:sp>
      <p:sp>
        <p:nvSpPr>
          <p:cNvPr id="23555" name="內容版面配置區 2"/>
          <p:cNvSpPr>
            <a:spLocks noGrp="1"/>
          </p:cNvSpPr>
          <p:nvPr>
            <p:ph idx="1"/>
          </p:nvPr>
        </p:nvSpPr>
        <p:spPr/>
        <p:txBody>
          <a:bodyPr/>
          <a:lstStyle/>
          <a:p>
            <a:pPr algn="just"/>
            <a:r>
              <a:rPr lang="en-US" altLang="zh-TW" sz="2800" dirty="0" smtClean="0">
                <a:latin typeface="Times New Roman" pitchFamily="18" charset="0"/>
                <a:cs typeface="Times New Roman" pitchFamily="18" charset="0"/>
              </a:rPr>
              <a:t>If a search space is wide, we cannot expect a good optimization result. </a:t>
            </a:r>
          </a:p>
          <a:p>
            <a:pPr algn="just"/>
            <a:r>
              <a:rPr lang="en-US" altLang="zh-TW" sz="2800" dirty="0" smtClean="0">
                <a:latin typeface="Times New Roman" pitchFamily="18" charset="0"/>
                <a:cs typeface="Times New Roman" pitchFamily="18" charset="0"/>
              </a:rPr>
              <a:t>So, most researches make restrictions; for example, some fix the number of linguistic terms or restrict the shape and position of membership functions.</a:t>
            </a:r>
          </a:p>
          <a:p>
            <a:pPr algn="just"/>
            <a:endParaRPr lang="zh-TW" altLang="en-US" dirty="0" smtClean="0"/>
          </a:p>
        </p:txBody>
      </p:sp>
      <p:sp>
        <p:nvSpPr>
          <p:cNvPr id="4" name="投影片編號版面配置區 3"/>
          <p:cNvSpPr>
            <a:spLocks noGrp="1"/>
          </p:cNvSpPr>
          <p:nvPr>
            <p:ph type="sldNum" sz="quarter" idx="12"/>
          </p:nvPr>
        </p:nvSpPr>
        <p:spPr/>
        <p:txBody>
          <a:bodyPr/>
          <a:lstStyle/>
          <a:p>
            <a:fld id="{859E2BFE-0889-4D86-875F-A1DB19C6D541}" type="slidenum">
              <a:rPr lang="zh-TW" altLang="en-US"/>
              <a:pPr/>
              <a:t>100</a:t>
            </a:fld>
            <a:endParaRPr lang="zh-TW" altLang="en-US"/>
          </a:p>
        </p:txBody>
      </p:sp>
      <p:sp>
        <p:nvSpPr>
          <p:cNvPr id="5"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normAutofit/>
          </a:bodyPr>
          <a:lstStyle/>
          <a:p>
            <a:r>
              <a:rPr lang="en-US" altLang="zh-TW" sz="3200" dirty="0" smtClean="0">
                <a:latin typeface="Times New Roman" pitchFamily="18" charset="0"/>
                <a:cs typeface="Times New Roman" pitchFamily="18" charset="0"/>
              </a:rPr>
              <a:t>Building a fuzzy system with genetic algorithm</a:t>
            </a:r>
            <a:endParaRPr lang="zh-TW" altLang="en-US" sz="3200" dirty="0" smtClean="0"/>
          </a:p>
        </p:txBody>
      </p:sp>
      <p:sp>
        <p:nvSpPr>
          <p:cNvPr id="4" name="投影片編號版面配置區 3"/>
          <p:cNvSpPr>
            <a:spLocks noGrp="1"/>
          </p:cNvSpPr>
          <p:nvPr>
            <p:ph type="sldNum" sz="quarter" idx="12"/>
          </p:nvPr>
        </p:nvSpPr>
        <p:spPr/>
        <p:txBody>
          <a:bodyPr/>
          <a:lstStyle/>
          <a:p>
            <a:fld id="{9D09B456-F042-4993-A504-5D932CBD17F5}" type="slidenum">
              <a:rPr lang="zh-TW" altLang="en-US"/>
              <a:pPr/>
              <a:t>101</a:t>
            </a:fld>
            <a:endParaRPr lang="zh-TW" altLang="en-US"/>
          </a:p>
        </p:txBody>
      </p:sp>
      <p:pic>
        <p:nvPicPr>
          <p:cNvPr id="24580" name="Picture 2"/>
          <p:cNvPicPr>
            <a:picLocks noChangeAspect="1" noChangeArrowheads="1"/>
          </p:cNvPicPr>
          <p:nvPr/>
        </p:nvPicPr>
        <p:blipFill>
          <a:blip r:embed="rId2" cstate="print"/>
          <a:srcRect/>
          <a:stretch>
            <a:fillRect/>
          </a:stretch>
        </p:blipFill>
        <p:spPr bwMode="auto">
          <a:xfrm>
            <a:off x="468313" y="2133600"/>
            <a:ext cx="8278812" cy="4286250"/>
          </a:xfrm>
          <a:prstGeom prst="rect">
            <a:avLst/>
          </a:prstGeom>
          <a:noFill/>
          <a:ln w="9525">
            <a:noFill/>
            <a:miter lim="800000"/>
            <a:headEnd/>
            <a:tailEnd/>
          </a:ln>
        </p:spPr>
      </p:pic>
      <p:pic>
        <p:nvPicPr>
          <p:cNvPr id="24581" name="Picture 3"/>
          <p:cNvPicPr>
            <a:picLocks noChangeAspect="1" noChangeArrowheads="1"/>
          </p:cNvPicPr>
          <p:nvPr/>
        </p:nvPicPr>
        <p:blipFill>
          <a:blip r:embed="rId3" cstate="print"/>
          <a:srcRect/>
          <a:stretch>
            <a:fillRect/>
          </a:stretch>
        </p:blipFill>
        <p:spPr bwMode="auto">
          <a:xfrm>
            <a:off x="755650" y="1773238"/>
            <a:ext cx="1655763" cy="433387"/>
          </a:xfrm>
          <a:prstGeom prst="rect">
            <a:avLst/>
          </a:prstGeom>
          <a:noFill/>
          <a:ln w="9525">
            <a:noFill/>
            <a:miter lim="800000"/>
            <a:headEnd/>
            <a:tailEnd/>
          </a:ln>
        </p:spPr>
      </p:pic>
      <p:sp>
        <p:nvSpPr>
          <p:cNvPr id="6" name="Line 5"/>
          <p:cNvSpPr>
            <a:spLocks noChangeShapeType="1"/>
          </p:cNvSpPr>
          <p:nvPr/>
        </p:nvSpPr>
        <p:spPr bwMode="auto">
          <a:xfrm>
            <a:off x="533400" y="1295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normAutofit/>
          </a:bodyPr>
          <a:lstStyle/>
          <a:p>
            <a:r>
              <a:rPr lang="en-US" altLang="zh-TW" sz="3200" dirty="0" smtClean="0">
                <a:latin typeface="Times New Roman" pitchFamily="18" charset="0"/>
                <a:cs typeface="Times New Roman" pitchFamily="18" charset="0"/>
              </a:rPr>
              <a:t>Building a fuzzy system with genetic algorithm</a:t>
            </a:r>
            <a:endParaRPr lang="zh-TW" altLang="en-US" sz="3200" dirty="0" smtClean="0"/>
          </a:p>
        </p:txBody>
      </p:sp>
      <p:sp>
        <p:nvSpPr>
          <p:cNvPr id="25603" name="內容版面配置區 2"/>
          <p:cNvSpPr>
            <a:spLocks noGrp="1"/>
          </p:cNvSpPr>
          <p:nvPr>
            <p:ph idx="1"/>
          </p:nvPr>
        </p:nvSpPr>
        <p:spPr/>
        <p:txBody>
          <a:bodyPr/>
          <a:lstStyle/>
          <a:p>
            <a:r>
              <a:rPr lang="en-US" altLang="zh-TW" sz="2800" smtClean="0">
                <a:latin typeface="Times New Roman" pitchFamily="18" charset="0"/>
                <a:cs typeface="Times New Roman" pitchFamily="18" charset="0"/>
              </a:rPr>
              <a:t>Determination of consequent parts</a:t>
            </a:r>
            <a:endParaRPr lang="zh-TW" altLang="en-US" smtClean="0"/>
          </a:p>
        </p:txBody>
      </p:sp>
      <p:sp>
        <p:nvSpPr>
          <p:cNvPr id="4" name="投影片編號版面配置區 3"/>
          <p:cNvSpPr>
            <a:spLocks noGrp="1"/>
          </p:cNvSpPr>
          <p:nvPr>
            <p:ph type="sldNum" sz="quarter" idx="12"/>
          </p:nvPr>
        </p:nvSpPr>
        <p:spPr/>
        <p:txBody>
          <a:bodyPr/>
          <a:lstStyle/>
          <a:p>
            <a:fld id="{11BF68A7-A406-492D-B058-B44A66D79586}" type="slidenum">
              <a:rPr lang="zh-TW" altLang="en-US"/>
              <a:pPr/>
              <a:t>102</a:t>
            </a:fld>
            <a:endParaRPr lang="zh-TW" altLang="en-US"/>
          </a:p>
        </p:txBody>
      </p:sp>
      <p:pic>
        <p:nvPicPr>
          <p:cNvPr id="25605" name="Picture 2"/>
          <p:cNvPicPr>
            <a:picLocks noChangeAspect="1" noChangeArrowheads="1"/>
          </p:cNvPicPr>
          <p:nvPr/>
        </p:nvPicPr>
        <p:blipFill>
          <a:blip r:embed="rId2" cstate="print"/>
          <a:srcRect/>
          <a:stretch>
            <a:fillRect/>
          </a:stretch>
        </p:blipFill>
        <p:spPr bwMode="auto">
          <a:xfrm>
            <a:off x="1258888" y="2276475"/>
            <a:ext cx="7092950" cy="1966913"/>
          </a:xfrm>
          <a:prstGeom prst="rect">
            <a:avLst/>
          </a:prstGeom>
          <a:noFill/>
          <a:ln w="9525">
            <a:noFill/>
            <a:miter lim="800000"/>
            <a:headEnd/>
            <a:tailEnd/>
          </a:ln>
        </p:spPr>
      </p:pic>
      <p:pic>
        <p:nvPicPr>
          <p:cNvPr id="25606" name="Picture 3"/>
          <p:cNvPicPr>
            <a:picLocks noChangeAspect="1" noChangeArrowheads="1"/>
          </p:cNvPicPr>
          <p:nvPr/>
        </p:nvPicPr>
        <p:blipFill>
          <a:blip r:embed="rId3" cstate="print"/>
          <a:srcRect/>
          <a:stretch>
            <a:fillRect/>
          </a:stretch>
        </p:blipFill>
        <p:spPr bwMode="auto">
          <a:xfrm>
            <a:off x="1258888" y="4437063"/>
            <a:ext cx="5976937" cy="471487"/>
          </a:xfrm>
          <a:prstGeom prst="rect">
            <a:avLst/>
          </a:prstGeom>
          <a:noFill/>
          <a:ln w="9525">
            <a:noFill/>
            <a:miter lim="800000"/>
            <a:headEnd/>
            <a:tailEnd/>
          </a:ln>
        </p:spPr>
      </p:pic>
      <p:pic>
        <p:nvPicPr>
          <p:cNvPr id="25607" name="Picture 4"/>
          <p:cNvPicPr>
            <a:picLocks noChangeAspect="1" noChangeArrowheads="1"/>
          </p:cNvPicPr>
          <p:nvPr/>
        </p:nvPicPr>
        <p:blipFill>
          <a:blip r:embed="rId4" cstate="print"/>
          <a:srcRect/>
          <a:stretch>
            <a:fillRect/>
          </a:stretch>
        </p:blipFill>
        <p:spPr bwMode="auto">
          <a:xfrm>
            <a:off x="1331913" y="5013325"/>
            <a:ext cx="4103687" cy="1404938"/>
          </a:xfrm>
          <a:prstGeom prst="rect">
            <a:avLst/>
          </a:prstGeom>
          <a:noFill/>
          <a:ln w="9525">
            <a:noFill/>
            <a:miter lim="800000"/>
            <a:headEnd/>
            <a:tailEnd/>
          </a:ln>
        </p:spPr>
      </p:pic>
      <p:sp>
        <p:nvSpPr>
          <p:cNvPr id="8" name="Line 5"/>
          <p:cNvSpPr>
            <a:spLocks noChangeShapeType="1"/>
          </p:cNvSpPr>
          <p:nvPr/>
        </p:nvSpPr>
        <p:spPr bwMode="auto">
          <a:xfrm>
            <a:off x="6096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normAutofit/>
          </a:bodyPr>
          <a:lstStyle/>
          <a:p>
            <a:r>
              <a:rPr lang="en-US" altLang="zh-TW" sz="3200" dirty="0" smtClean="0">
                <a:latin typeface="Times New Roman" pitchFamily="18" charset="0"/>
                <a:cs typeface="Times New Roman" pitchFamily="18" charset="0"/>
              </a:rPr>
              <a:t>Building a fuzzy system with genetic algorithm</a:t>
            </a:r>
            <a:endParaRPr lang="zh-TW" altLang="en-US" sz="3200" dirty="0" smtClean="0"/>
          </a:p>
        </p:txBody>
      </p:sp>
      <p:sp>
        <p:nvSpPr>
          <p:cNvPr id="4" name="投影片編號版面配置區 3"/>
          <p:cNvSpPr>
            <a:spLocks noGrp="1"/>
          </p:cNvSpPr>
          <p:nvPr>
            <p:ph type="sldNum" sz="quarter" idx="12"/>
          </p:nvPr>
        </p:nvSpPr>
        <p:spPr/>
        <p:txBody>
          <a:bodyPr/>
          <a:lstStyle/>
          <a:p>
            <a:fld id="{CE1AACFF-35E9-4AA4-9249-3A572DD60819}" type="slidenum">
              <a:rPr lang="zh-TW" altLang="en-US"/>
              <a:pPr/>
              <a:t>103</a:t>
            </a:fld>
            <a:endParaRPr lang="zh-TW" altLang="en-US"/>
          </a:p>
        </p:txBody>
      </p:sp>
      <p:pic>
        <p:nvPicPr>
          <p:cNvPr id="26628" name="Picture 2"/>
          <p:cNvPicPr>
            <a:picLocks noChangeAspect="1" noChangeArrowheads="1"/>
          </p:cNvPicPr>
          <p:nvPr/>
        </p:nvPicPr>
        <p:blipFill>
          <a:blip r:embed="rId2" cstate="print"/>
          <a:srcRect/>
          <a:stretch>
            <a:fillRect/>
          </a:stretch>
        </p:blipFill>
        <p:spPr bwMode="auto">
          <a:xfrm>
            <a:off x="827088" y="1989138"/>
            <a:ext cx="4932362" cy="554037"/>
          </a:xfrm>
          <a:prstGeom prst="rect">
            <a:avLst/>
          </a:prstGeom>
          <a:noFill/>
          <a:ln w="9525">
            <a:noFill/>
            <a:miter lim="800000"/>
            <a:headEnd/>
            <a:tailEnd/>
          </a:ln>
        </p:spPr>
      </p:pic>
      <p:pic>
        <p:nvPicPr>
          <p:cNvPr id="26629" name="Picture 3"/>
          <p:cNvPicPr>
            <a:picLocks noChangeAspect="1" noChangeArrowheads="1"/>
          </p:cNvPicPr>
          <p:nvPr/>
        </p:nvPicPr>
        <p:blipFill>
          <a:blip r:embed="rId3" cstate="print"/>
          <a:srcRect/>
          <a:stretch>
            <a:fillRect/>
          </a:stretch>
        </p:blipFill>
        <p:spPr bwMode="auto">
          <a:xfrm>
            <a:off x="971550" y="2852738"/>
            <a:ext cx="3084513" cy="1081087"/>
          </a:xfrm>
          <a:prstGeom prst="rect">
            <a:avLst/>
          </a:prstGeom>
          <a:noFill/>
          <a:ln w="9525">
            <a:noFill/>
            <a:miter lim="800000"/>
            <a:headEnd/>
            <a:tailEnd/>
          </a:ln>
        </p:spPr>
      </p:pic>
      <p:pic>
        <p:nvPicPr>
          <p:cNvPr id="26630" name="Picture 4"/>
          <p:cNvPicPr>
            <a:picLocks noChangeAspect="1" noChangeArrowheads="1"/>
          </p:cNvPicPr>
          <p:nvPr/>
        </p:nvPicPr>
        <p:blipFill>
          <a:blip r:embed="rId4" cstate="print"/>
          <a:srcRect/>
          <a:stretch>
            <a:fillRect/>
          </a:stretch>
        </p:blipFill>
        <p:spPr bwMode="auto">
          <a:xfrm>
            <a:off x="971550" y="4076700"/>
            <a:ext cx="5580063" cy="2611438"/>
          </a:xfrm>
          <a:prstGeom prst="rect">
            <a:avLst/>
          </a:prstGeom>
          <a:noFill/>
          <a:ln w="9525">
            <a:noFill/>
            <a:miter lim="800000"/>
            <a:headEnd/>
            <a:tailEnd/>
          </a:ln>
        </p:spPr>
      </p:pic>
      <p:sp>
        <p:nvSpPr>
          <p:cNvPr id="7"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normAutofit/>
          </a:bodyPr>
          <a:lstStyle/>
          <a:p>
            <a:r>
              <a:rPr lang="en-US" altLang="zh-TW" sz="2800" dirty="0" smtClean="0">
                <a:latin typeface="Times New Roman" pitchFamily="18" charset="0"/>
                <a:cs typeface="Times New Roman" pitchFamily="18" charset="0"/>
              </a:rPr>
              <a:t>Controlling parameters of genetic algorithms with fuzzy systems</a:t>
            </a:r>
            <a:endParaRPr lang="zh-TW" altLang="en-US" sz="2800" dirty="0" smtClean="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EAFAE778-9799-4FFB-990C-14A8BB51F0C8}" type="slidenum">
              <a:rPr lang="zh-TW" altLang="en-US"/>
              <a:pPr/>
              <a:t>104</a:t>
            </a:fld>
            <a:endParaRPr lang="zh-TW" altLang="en-US"/>
          </a:p>
        </p:txBody>
      </p:sp>
      <p:pic>
        <p:nvPicPr>
          <p:cNvPr id="27652" name="Picture 2"/>
          <p:cNvPicPr>
            <a:picLocks noChangeAspect="1" noChangeArrowheads="1"/>
          </p:cNvPicPr>
          <p:nvPr/>
        </p:nvPicPr>
        <p:blipFill>
          <a:blip r:embed="rId2" cstate="print"/>
          <a:srcRect/>
          <a:stretch>
            <a:fillRect/>
          </a:stretch>
        </p:blipFill>
        <p:spPr bwMode="auto">
          <a:xfrm>
            <a:off x="1344613" y="2133600"/>
            <a:ext cx="6107112" cy="3060700"/>
          </a:xfrm>
          <a:prstGeom prst="rect">
            <a:avLst/>
          </a:prstGeom>
          <a:noFill/>
          <a:ln w="9525">
            <a:noFill/>
            <a:miter lim="800000"/>
            <a:headEnd/>
            <a:tailEnd/>
          </a:ln>
        </p:spPr>
      </p:pic>
      <p:pic>
        <p:nvPicPr>
          <p:cNvPr id="27653" name="Picture 2"/>
          <p:cNvPicPr>
            <a:picLocks noChangeAspect="1" noChangeArrowheads="1"/>
          </p:cNvPicPr>
          <p:nvPr/>
        </p:nvPicPr>
        <p:blipFill>
          <a:blip r:embed="rId3" cstate="print"/>
          <a:srcRect/>
          <a:stretch>
            <a:fillRect/>
          </a:stretch>
        </p:blipFill>
        <p:spPr bwMode="auto">
          <a:xfrm>
            <a:off x="396875" y="5456238"/>
            <a:ext cx="8423275" cy="996950"/>
          </a:xfrm>
          <a:prstGeom prst="rect">
            <a:avLst/>
          </a:prstGeom>
          <a:noFill/>
          <a:ln w="9525">
            <a:noFill/>
            <a:miter lim="800000"/>
            <a:headEnd/>
            <a:tailEnd/>
          </a:ln>
        </p:spPr>
      </p:pic>
      <p:sp>
        <p:nvSpPr>
          <p:cNvPr id="6"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Fuzzy logic application in Medicine</a:t>
            </a:r>
            <a:endParaRPr lang="en-US" dirty="0"/>
          </a:p>
        </p:txBody>
      </p:sp>
      <p:sp>
        <p:nvSpPr>
          <p:cNvPr id="4" name="Slide Number Placeholder 3"/>
          <p:cNvSpPr>
            <a:spLocks noGrp="1"/>
          </p:cNvSpPr>
          <p:nvPr>
            <p:ph type="sldNum" sz="quarter" idx="12"/>
          </p:nvPr>
        </p:nvSpPr>
        <p:spPr/>
        <p:txBody>
          <a:bodyPr/>
          <a:lstStyle/>
          <a:p>
            <a:fld id="{760D65E0-4DC8-413A-9DB9-A48C27F0A4D5}"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dirty="0" smtClean="0"/>
              <a:t>Medicine </a:t>
            </a:r>
            <a:r>
              <a:rPr lang="en-US" dirty="0"/>
              <a:t>is one field in which the applicability of fuzzy set theory was recognized quite early, in the mid-1970s.  </a:t>
            </a:r>
            <a:endParaRPr lang="en-US" dirty="0" smtClean="0"/>
          </a:p>
          <a:p>
            <a:pPr algn="just"/>
            <a:r>
              <a:rPr lang="en-US" dirty="0" smtClean="0"/>
              <a:t>Within </a:t>
            </a:r>
            <a:r>
              <a:rPr lang="en-US" dirty="0"/>
              <a:t>this field, it is the uncertainty found in the </a:t>
            </a:r>
            <a:r>
              <a:rPr lang="en-US" b="1" dirty="0">
                <a:solidFill>
                  <a:srgbClr val="FF0000"/>
                </a:solidFill>
              </a:rPr>
              <a:t>process of diagnosis of disease </a:t>
            </a:r>
            <a:r>
              <a:rPr lang="en-US" dirty="0"/>
              <a:t>that has most frequently been the focus of applications of fuzzy set theory. </a:t>
            </a:r>
            <a:endParaRPr lang="en-US" dirty="0" smtClean="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
        <p:nvSpPr>
          <p:cNvPr id="5" name="Slide Number Placeholder 4"/>
          <p:cNvSpPr>
            <a:spLocks noGrp="1"/>
          </p:cNvSpPr>
          <p:nvPr>
            <p:ph type="sldNum" sz="quarter" idx="12"/>
          </p:nvPr>
        </p:nvSpPr>
        <p:spPr/>
        <p:txBody>
          <a:bodyPr/>
          <a:lstStyle/>
          <a:p>
            <a:fld id="{760D65E0-4DC8-413A-9DB9-A48C27F0A4D5}"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 (</a:t>
            </a:r>
            <a:r>
              <a:rPr lang="en-US" dirty="0" err="1" smtClean="0"/>
              <a:t>cond</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a:t>With the increased volume of information available to physicians from new medical technologies, the process of classifying different sets of symptoms under a single name and determining appropriate therapeutic action becomes increasingly difficult</a:t>
            </a:r>
            <a:r>
              <a:rPr lang="en-US" dirty="0" smtClean="0"/>
              <a:t>.</a:t>
            </a:r>
          </a:p>
          <a:p>
            <a:pPr algn="just"/>
            <a:r>
              <a:rPr lang="en-US" dirty="0" smtClean="0"/>
              <a:t> </a:t>
            </a:r>
            <a:r>
              <a:rPr lang="en-US" dirty="0"/>
              <a:t>A single disease may manifest itself quite differently in different patients and at different disease stages</a:t>
            </a:r>
            <a:r>
              <a:rPr lang="en-US" dirty="0" smtClean="0"/>
              <a:t>.</a:t>
            </a:r>
          </a:p>
          <a:p>
            <a:pPr algn="just"/>
            <a:r>
              <a:rPr lang="en-US" dirty="0" smtClean="0"/>
              <a:t> </a:t>
            </a:r>
            <a:r>
              <a:rPr lang="en-US" dirty="0"/>
              <a:t>Furthermore, a single symptom may be indicative of several different diseases, and the presence of several diseases in a single patient may disrupt the expected symptom pattern of any one them. </a:t>
            </a:r>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
        <p:nvSpPr>
          <p:cNvPr id="5" name="Slide Number Placeholder 4"/>
          <p:cNvSpPr>
            <a:spLocks noGrp="1"/>
          </p:cNvSpPr>
          <p:nvPr>
            <p:ph type="sldNum" sz="quarter" idx="12"/>
          </p:nvPr>
        </p:nvSpPr>
        <p:spPr/>
        <p:txBody>
          <a:bodyPr/>
          <a:lstStyle/>
          <a:p>
            <a:fld id="{760D65E0-4DC8-413A-9DB9-A48C27F0A4D5}"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 (</a:t>
            </a:r>
            <a:r>
              <a:rPr lang="en-US" dirty="0" err="1" smtClean="0"/>
              <a:t>cond</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a:t>The best and most useful descriptions of disease entities often use linguistic terms that are irreducibly vague. For example, hepatitis is characterized by the statement:</a:t>
            </a:r>
          </a:p>
          <a:p>
            <a:pPr algn="just">
              <a:buNone/>
            </a:pPr>
            <a:r>
              <a:rPr lang="en-US" dirty="0" smtClean="0"/>
              <a:t>   “</a:t>
            </a:r>
            <a:r>
              <a:rPr lang="en-US" dirty="0"/>
              <a:t>Total proteins are </a:t>
            </a:r>
            <a:r>
              <a:rPr lang="en-US" i="1" dirty="0"/>
              <a:t>usually normal</a:t>
            </a:r>
            <a:r>
              <a:rPr lang="en-US" dirty="0"/>
              <a:t>, albumin is </a:t>
            </a:r>
            <a:r>
              <a:rPr lang="en-US" i="1" dirty="0"/>
              <a:t>decreased</a:t>
            </a:r>
            <a:r>
              <a:rPr lang="en-US" dirty="0"/>
              <a:t>, α-globulins are </a:t>
            </a:r>
            <a:r>
              <a:rPr lang="en-US" i="1" dirty="0"/>
              <a:t>slightly decreased</a:t>
            </a:r>
            <a:r>
              <a:rPr lang="en-US" dirty="0"/>
              <a:t>, β-globulins are </a:t>
            </a:r>
            <a:r>
              <a:rPr lang="en-US" i="1" dirty="0"/>
              <a:t>slightly </a:t>
            </a:r>
            <a:r>
              <a:rPr lang="en-US" i="1" dirty="0" smtClean="0"/>
              <a:t>decreased</a:t>
            </a:r>
            <a:r>
              <a:rPr lang="en-US" dirty="0"/>
              <a:t>, and γ-globulins are </a:t>
            </a:r>
            <a:r>
              <a:rPr lang="en-US" i="1" dirty="0"/>
              <a:t>increased</a:t>
            </a:r>
            <a:r>
              <a:rPr lang="en-US" dirty="0"/>
              <a:t>”,</a:t>
            </a:r>
          </a:p>
          <a:p>
            <a:pPr algn="just"/>
            <a:r>
              <a:rPr lang="en-US" dirty="0"/>
              <a:t>Where the linguistic terms printed in italics are inherently vague. </a:t>
            </a:r>
            <a:endParaRPr lang="en-US" dirty="0" smtClean="0"/>
          </a:p>
          <a:p>
            <a:pPr algn="just"/>
            <a:r>
              <a:rPr lang="en-US" dirty="0" smtClean="0"/>
              <a:t>Although </a:t>
            </a:r>
            <a:r>
              <a:rPr lang="en-US" dirty="0"/>
              <a:t>medical knowledge concerning the symptom- disease relationship constitutes one source of imprecision and uncertainty in the diagnostic process, the knowledge concerning the state of patient constitutes another. </a:t>
            </a:r>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
        <p:nvSpPr>
          <p:cNvPr id="5" name="Slide Number Placeholder 4"/>
          <p:cNvSpPr>
            <a:spLocks noGrp="1"/>
          </p:cNvSpPr>
          <p:nvPr>
            <p:ph type="sldNum" sz="quarter" idx="12"/>
          </p:nvPr>
        </p:nvSpPr>
        <p:spPr/>
        <p:txBody>
          <a:bodyPr/>
          <a:lstStyle/>
          <a:p>
            <a:fld id="{760D65E0-4DC8-413A-9DB9-A48C27F0A4D5}"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 (</a:t>
            </a:r>
            <a:r>
              <a:rPr lang="en-US" dirty="0" err="1" smtClean="0"/>
              <a:t>cond</a:t>
            </a:r>
            <a:r>
              <a:rPr lang="en-US" dirty="0" smtClean="0"/>
              <a:t>…)</a:t>
            </a:r>
            <a:endParaRPr lang="en-US" dirty="0"/>
          </a:p>
        </p:txBody>
      </p:sp>
      <p:sp>
        <p:nvSpPr>
          <p:cNvPr id="3" name="Content Placeholder 2"/>
          <p:cNvSpPr>
            <a:spLocks noGrp="1"/>
          </p:cNvSpPr>
          <p:nvPr>
            <p:ph idx="1"/>
          </p:nvPr>
        </p:nvSpPr>
        <p:spPr>
          <a:xfrm>
            <a:off x="533400" y="1143000"/>
            <a:ext cx="8229600" cy="4525963"/>
          </a:xfrm>
        </p:spPr>
        <p:txBody>
          <a:bodyPr>
            <a:normAutofit fontScale="85000" lnSpcReduction="10000"/>
          </a:bodyPr>
          <a:lstStyle/>
          <a:p>
            <a:pPr algn="just"/>
            <a:r>
              <a:rPr lang="en-US" dirty="0"/>
              <a:t>The physician generally gathers knowledge about the patient from the </a:t>
            </a:r>
            <a:r>
              <a:rPr lang="en-US" b="1" dirty="0">
                <a:solidFill>
                  <a:srgbClr val="FF0000"/>
                </a:solidFill>
              </a:rPr>
              <a:t>past history</a:t>
            </a:r>
            <a:r>
              <a:rPr lang="en-US" dirty="0"/>
              <a:t>, </a:t>
            </a:r>
            <a:r>
              <a:rPr lang="en-US" b="1" dirty="0">
                <a:solidFill>
                  <a:srgbClr val="FF0000"/>
                </a:solidFill>
              </a:rPr>
              <a:t>physical examination</a:t>
            </a:r>
            <a:r>
              <a:rPr lang="en-US" dirty="0"/>
              <a:t>, </a:t>
            </a:r>
            <a:r>
              <a:rPr lang="en-US" b="1" dirty="0">
                <a:solidFill>
                  <a:srgbClr val="FF0000"/>
                </a:solidFill>
              </a:rPr>
              <a:t>laboratory test results</a:t>
            </a:r>
            <a:r>
              <a:rPr lang="en-US" dirty="0"/>
              <a:t>, and other </a:t>
            </a:r>
            <a:r>
              <a:rPr lang="en-US" b="1" dirty="0">
                <a:solidFill>
                  <a:srgbClr val="FF0000"/>
                </a:solidFill>
              </a:rPr>
              <a:t>investigative procedures such as X-rays and ultrasonic’s</a:t>
            </a:r>
            <a:r>
              <a:rPr lang="en-US" dirty="0"/>
              <a:t>. </a:t>
            </a:r>
            <a:endParaRPr lang="en-US" dirty="0" smtClean="0"/>
          </a:p>
          <a:p>
            <a:pPr algn="just"/>
            <a:r>
              <a:rPr lang="en-US" dirty="0" smtClean="0"/>
              <a:t>The </a:t>
            </a:r>
            <a:r>
              <a:rPr lang="en-US" dirty="0"/>
              <a:t>knowledge provided by each of these sources carries with it varying degrees of uncertainty. </a:t>
            </a:r>
            <a:endParaRPr lang="en-US" dirty="0" smtClean="0"/>
          </a:p>
          <a:p>
            <a:pPr algn="just"/>
            <a:r>
              <a:rPr lang="en-US" dirty="0" smtClean="0"/>
              <a:t>The </a:t>
            </a:r>
            <a:r>
              <a:rPr lang="en-US" dirty="0"/>
              <a:t>past history offered by the patient may be subjective, exaggerated, underestimated, or incomplete. </a:t>
            </a:r>
            <a:endParaRPr lang="en-US" dirty="0" smtClean="0"/>
          </a:p>
          <a:p>
            <a:pPr algn="just"/>
            <a:r>
              <a:rPr lang="en-US" dirty="0" smtClean="0"/>
              <a:t> </a:t>
            </a:r>
            <a:r>
              <a:rPr lang="en-US" dirty="0"/>
              <a:t>Mistakes may be made in the physical examination, and symptoms may be overlooked.</a:t>
            </a:r>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dirty="0"/>
          </a:p>
        </p:txBody>
      </p:sp>
      <p:sp>
        <p:nvSpPr>
          <p:cNvPr id="5" name="Slide Number Placeholder 4"/>
          <p:cNvSpPr>
            <a:spLocks noGrp="1"/>
          </p:cNvSpPr>
          <p:nvPr>
            <p:ph type="sldNum" sz="quarter" idx="12"/>
          </p:nvPr>
        </p:nvSpPr>
        <p:spPr/>
        <p:txBody>
          <a:bodyPr/>
          <a:lstStyle/>
          <a:p>
            <a:fld id="{760D65E0-4DC8-413A-9DB9-A48C27F0A4D5}"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t>Training Fuzzy Logic Systems with </a:t>
            </a:r>
            <a:r>
              <a:rPr lang="en-US" sz="3600" b="1" dirty="0" err="1" smtClean="0"/>
              <a:t>NeuroFuzzy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Many alternative ways of integrating neural nets and fuzzy logic have been proposed in the scientific literature. </a:t>
            </a:r>
          </a:p>
          <a:p>
            <a:pPr algn="just"/>
            <a:r>
              <a:rPr lang="en-US" dirty="0" smtClean="0"/>
              <a:t>The first artificial neural net implementation dates over 50 years back. </a:t>
            </a:r>
          </a:p>
          <a:p>
            <a:pPr algn="just"/>
            <a:r>
              <a:rPr lang="en-US" dirty="0" smtClean="0"/>
              <a:t>Since then, most research dealt with learning techniques and algorithms.</a:t>
            </a:r>
          </a:p>
          <a:p>
            <a:pPr algn="just"/>
            <a:r>
              <a:rPr lang="en-US" dirty="0" smtClean="0"/>
              <a:t> One major milestone in the development of neural net technology was the invention of the so-called error back propagation algorithm about ten years ago. </a:t>
            </a:r>
          </a:p>
          <a:p>
            <a:pPr algn="just"/>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11</a:t>
            </a:fld>
            <a:endParaRPr lang="en-US"/>
          </a:p>
        </p:txBody>
      </p:sp>
      <p:sp>
        <p:nvSpPr>
          <p:cNvPr id="5"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cond</a:t>
            </a:r>
            <a:r>
              <a:rPr lang="en-US" dirty="0" smtClean="0"/>
              <a:t>…)</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a:t>The measurements provided by laboratory tests are often of limited precision, and the exact borderline between normal and pathological is often unclear. </a:t>
            </a:r>
            <a:endParaRPr lang="en-US" dirty="0" smtClean="0"/>
          </a:p>
          <a:p>
            <a:pPr algn="just"/>
            <a:r>
              <a:rPr lang="en-US" dirty="0" smtClean="0"/>
              <a:t>X-rays </a:t>
            </a:r>
            <a:r>
              <a:rPr lang="en-US" dirty="0"/>
              <a:t>and other similar procedures require correct interpretation of the results.  </a:t>
            </a:r>
            <a:endParaRPr lang="en-US" dirty="0" smtClean="0"/>
          </a:p>
          <a:p>
            <a:pPr algn="just"/>
            <a:r>
              <a:rPr lang="en-US" dirty="0" smtClean="0"/>
              <a:t>Thus</a:t>
            </a:r>
            <a:r>
              <a:rPr lang="en-US" dirty="0"/>
              <a:t>, </a:t>
            </a:r>
            <a:r>
              <a:rPr lang="en-US" b="1" dirty="0">
                <a:solidFill>
                  <a:srgbClr val="FF0000"/>
                </a:solidFill>
              </a:rPr>
              <a:t>the state and symptoms of the patient can be known by the physician with only a limited degree of precision</a:t>
            </a:r>
            <a:r>
              <a:rPr lang="en-US" dirty="0"/>
              <a:t>. </a:t>
            </a:r>
            <a:endParaRPr lang="en-US" dirty="0" smtClean="0"/>
          </a:p>
          <a:p>
            <a:pPr algn="just"/>
            <a:r>
              <a:rPr lang="en-US" dirty="0" smtClean="0"/>
              <a:t>In </a:t>
            </a:r>
            <a:r>
              <a:rPr lang="en-US" dirty="0"/>
              <a:t>the face of the uncertainty concerning the observed symptoms of the patient as well as the uncertainty concerning the relation of the symptoms to a disease entity, it is nevertheless crucial that the physician determine the diagnostic label that will entail the appropriate therapeutic regimen.</a:t>
            </a:r>
          </a:p>
          <a:p>
            <a:pPr algn="just"/>
            <a:endParaRPr lang="en-US" dirty="0"/>
          </a:p>
        </p:txBody>
      </p:sp>
      <p:sp>
        <p:nvSpPr>
          <p:cNvPr id="4" name="Line 5"/>
          <p:cNvSpPr>
            <a:spLocks noChangeShapeType="1"/>
          </p:cNvSpPr>
          <p:nvPr/>
        </p:nvSpPr>
        <p:spPr bwMode="auto">
          <a:xfrm>
            <a:off x="457200" y="1143000"/>
            <a:ext cx="8153400" cy="0"/>
          </a:xfrm>
          <a:prstGeom prst="line">
            <a:avLst/>
          </a:prstGeom>
          <a:noFill/>
          <a:ln w="38100">
            <a:solidFill>
              <a:schemeClr val="tx1"/>
            </a:solidFill>
            <a:round/>
            <a:headEnd/>
            <a:tailEnd/>
          </a:ln>
          <a:effectLst/>
        </p:spPr>
        <p:txBody>
          <a:bodyPr/>
          <a:lstStyle/>
          <a:p>
            <a:endParaRPr lang="en-US" dirty="0"/>
          </a:p>
        </p:txBody>
      </p:sp>
      <p:sp>
        <p:nvSpPr>
          <p:cNvPr id="5" name="Slide Number Placeholder 4"/>
          <p:cNvSpPr>
            <a:spLocks noGrp="1"/>
          </p:cNvSpPr>
          <p:nvPr>
            <p:ph type="sldNum" sz="quarter" idx="12"/>
          </p:nvPr>
        </p:nvSpPr>
        <p:spPr/>
        <p:txBody>
          <a:bodyPr/>
          <a:lstStyle/>
          <a:p>
            <a:fld id="{760D65E0-4DC8-413A-9DB9-A48C27F0A4D5}"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cond</a:t>
            </a:r>
            <a:r>
              <a:rPr lang="en-US" dirty="0" smtClean="0"/>
              <a:t>…)</a:t>
            </a:r>
            <a:endParaRPr lang="en-US"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pPr algn="just"/>
            <a:r>
              <a:rPr lang="en-US" dirty="0"/>
              <a:t>The desire to better understand and teach this difficult and important process of medical diagnosis has prompted attempts to model it with the use of fuzzy sets. </a:t>
            </a:r>
            <a:endParaRPr lang="en-US" dirty="0" smtClean="0"/>
          </a:p>
          <a:p>
            <a:pPr algn="just"/>
            <a:r>
              <a:rPr lang="en-US" dirty="0" smtClean="0"/>
              <a:t>These </a:t>
            </a:r>
            <a:r>
              <a:rPr lang="en-US" dirty="0"/>
              <a:t>models vary in the degree to which they attempt to deal with different complicating aspects of medical diagnosis disease stages, relations between diseases themselves, and the stages of hypothesis formation, preliminary diagnosis, and final diagnosis within the diagnostic process itself. </a:t>
            </a:r>
            <a:endParaRPr lang="en-US" dirty="0" smtClean="0"/>
          </a:p>
          <a:p>
            <a:pPr algn="just"/>
            <a:r>
              <a:rPr lang="en-US" dirty="0" smtClean="0"/>
              <a:t>These </a:t>
            </a:r>
            <a:r>
              <a:rPr lang="en-US" dirty="0"/>
              <a:t>models also form the basis for computerized medical expert systems, which are usually designed to aid the physician in the diagnosis of some specified category of diseases.</a:t>
            </a:r>
          </a:p>
          <a:p>
            <a:pPr algn="just"/>
            <a:endParaRPr lang="en-US" dirty="0"/>
          </a:p>
        </p:txBody>
      </p:sp>
      <p:sp>
        <p:nvSpPr>
          <p:cNvPr id="4" name="Line 5"/>
          <p:cNvSpPr>
            <a:spLocks noChangeShapeType="1"/>
          </p:cNvSpPr>
          <p:nvPr/>
        </p:nvSpPr>
        <p:spPr bwMode="auto">
          <a:xfrm>
            <a:off x="533400" y="1295400"/>
            <a:ext cx="8153400" cy="0"/>
          </a:xfrm>
          <a:prstGeom prst="line">
            <a:avLst/>
          </a:prstGeom>
          <a:noFill/>
          <a:ln w="38100">
            <a:solidFill>
              <a:schemeClr val="tx1"/>
            </a:solidFill>
            <a:round/>
            <a:headEnd/>
            <a:tailEnd/>
          </a:ln>
          <a:effectLst/>
        </p:spPr>
        <p:txBody>
          <a:bodyPr/>
          <a:lstStyle/>
          <a:p>
            <a:endParaRPr lang="en-US" dirty="0"/>
          </a:p>
        </p:txBody>
      </p:sp>
      <p:sp>
        <p:nvSpPr>
          <p:cNvPr id="5" name="Slide Number Placeholder 4"/>
          <p:cNvSpPr>
            <a:spLocks noGrp="1"/>
          </p:cNvSpPr>
          <p:nvPr>
            <p:ph type="sldNum" sz="quarter" idx="12"/>
          </p:nvPr>
        </p:nvSpPr>
        <p:spPr/>
        <p:txBody>
          <a:bodyPr/>
          <a:lstStyle/>
          <a:p>
            <a:fld id="{760D65E0-4DC8-413A-9DB9-A48C27F0A4D5}"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cond</a:t>
            </a:r>
            <a:r>
              <a:rPr lang="en-US" dirty="0" smtClean="0"/>
              <a: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a:t>The fuzzy set framework has been utilized in several different approaches to modeling the diagnostic process</a:t>
            </a:r>
            <a:r>
              <a:rPr lang="en-US" dirty="0" smtClean="0"/>
              <a:t>.</a:t>
            </a:r>
          </a:p>
          <a:p>
            <a:pPr algn="just"/>
            <a:r>
              <a:rPr lang="en-US" dirty="0" smtClean="0"/>
              <a:t> </a:t>
            </a:r>
            <a:r>
              <a:rPr lang="en-US" dirty="0"/>
              <a:t>In the approach formulated by Sanchez [1979], the physician’s medical knowledge is represented as a fuzzy relation between symptoms and diseases. </a:t>
            </a:r>
            <a:endParaRPr lang="en-US" dirty="0" smtClean="0"/>
          </a:p>
          <a:p>
            <a:pPr algn="just"/>
            <a:r>
              <a:rPr lang="en-US" dirty="0" smtClean="0"/>
              <a:t>Thus</a:t>
            </a:r>
            <a:r>
              <a:rPr lang="en-US" dirty="0"/>
              <a:t>, given the fuzzy set A of the symptoms observed </a:t>
            </a:r>
            <a:r>
              <a:rPr lang="en-US" dirty="0" smtClean="0"/>
              <a:t>in </a:t>
            </a:r>
            <a:r>
              <a:rPr lang="en-US" dirty="0"/>
              <a:t>the patient and the fuzzy relation R representing the medical knowledge that relates the symptoms in set S to the diseases. </a:t>
            </a:r>
            <a:endParaRPr lang="en-US" dirty="0" smtClean="0"/>
          </a:p>
          <a:p>
            <a:pPr algn="just"/>
            <a:r>
              <a:rPr lang="en-US" dirty="0" smtClean="0"/>
              <a:t>In </a:t>
            </a:r>
            <a:r>
              <a:rPr lang="en-US" dirty="0"/>
              <a:t>set D, then the fuzzy set B of the possible diseases of the patient can be inferred by means of the compositional rule of inference.</a:t>
            </a:r>
          </a:p>
          <a:p>
            <a:pPr algn="just">
              <a:buNone/>
            </a:pPr>
            <a:endParaRPr lang="en-US" dirty="0"/>
          </a:p>
          <a:p>
            <a:pPr algn="just"/>
            <a:endParaRPr lang="en-US" dirty="0"/>
          </a:p>
        </p:txBody>
      </p:sp>
      <p:sp>
        <p:nvSpPr>
          <p:cNvPr id="4"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dirty="0"/>
          </a:p>
        </p:txBody>
      </p:sp>
      <p:sp>
        <p:nvSpPr>
          <p:cNvPr id="5" name="Slide Number Placeholder 4"/>
          <p:cNvSpPr>
            <a:spLocks noGrp="1"/>
          </p:cNvSpPr>
          <p:nvPr>
            <p:ph type="sldNum" sz="quarter" idx="12"/>
          </p:nvPr>
        </p:nvSpPr>
        <p:spPr/>
        <p:txBody>
          <a:bodyPr/>
          <a:lstStyle/>
          <a:p>
            <a:fld id="{760D65E0-4DC8-413A-9DB9-A48C27F0A4D5}"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cond</a:t>
            </a:r>
            <a:r>
              <a:rPr lang="en-US" dirty="0" smtClean="0"/>
              <a: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295400"/>
            <a:ext cx="6953250" cy="14573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760D65E0-4DC8-413A-9DB9-A48C27F0A4D5}" type="slidenum">
              <a:rPr lang="en-US" smtClean="0"/>
              <a:pPr/>
              <a:t>113</a:t>
            </a:fld>
            <a:endParaRPr lang="en-US"/>
          </a:p>
        </p:txBody>
      </p:sp>
      <p:sp>
        <p:nvSpPr>
          <p:cNvPr id="6"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1" y="3581400"/>
            <a:ext cx="8915400" cy="19621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505200" y="5638800"/>
            <a:ext cx="1457325" cy="41910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z="2800" dirty="0" smtClean="0"/>
              <a:t>Fuzzy sets and fuzzy relations involved in medical diagnosis</a:t>
            </a:r>
            <a:endParaRPr lang="en-US" sz="2800" dirty="0"/>
          </a:p>
        </p:txBody>
      </p:sp>
      <p:sp>
        <p:nvSpPr>
          <p:cNvPr id="4" name="Slide Number Placeholder 3"/>
          <p:cNvSpPr>
            <a:spLocks noGrp="1"/>
          </p:cNvSpPr>
          <p:nvPr>
            <p:ph type="sldNum" sz="quarter" idx="12"/>
          </p:nvPr>
        </p:nvSpPr>
        <p:spPr/>
        <p:txBody>
          <a:bodyPr/>
          <a:lstStyle/>
          <a:p>
            <a:fld id="{760D65E0-4DC8-413A-9DB9-A48C27F0A4D5}" type="slidenum">
              <a:rPr lang="en-US" smtClean="0"/>
              <a:pPr/>
              <a:t>114</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926486" y="1600200"/>
            <a:ext cx="5291028" cy="4525963"/>
          </a:xfrm>
          <a:prstGeom prst="rect">
            <a:avLst/>
          </a:prstGeom>
          <a:noFill/>
          <a:ln w="9525">
            <a:noFill/>
            <a:miter lim="800000"/>
            <a:headEnd/>
            <a:tailEnd/>
          </a:ln>
        </p:spPr>
      </p:pic>
      <p:sp>
        <p:nvSpPr>
          <p:cNvPr id="6"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Neuro</a:t>
            </a:r>
            <a:r>
              <a:rPr lang="en-US" dirty="0" smtClean="0"/>
              <a:t>-Fuzzy systems</a:t>
            </a:r>
            <a:endParaRPr lang="en-US" dirty="0"/>
          </a:p>
        </p:txBody>
      </p:sp>
      <p:sp>
        <p:nvSpPr>
          <p:cNvPr id="3" name="Content Placeholder 2"/>
          <p:cNvSpPr>
            <a:spLocks noGrp="1"/>
          </p:cNvSpPr>
          <p:nvPr>
            <p:ph idx="1"/>
          </p:nvPr>
        </p:nvSpPr>
        <p:spPr>
          <a:xfrm>
            <a:off x="457200" y="1143000"/>
            <a:ext cx="8229600" cy="4525963"/>
          </a:xfrm>
        </p:spPr>
        <p:txBody>
          <a:bodyPr/>
          <a:lstStyle/>
          <a:p>
            <a:pPr algn="just"/>
            <a:r>
              <a:rPr lang="en-US" dirty="0" smtClean="0"/>
              <a:t>There are a  number of ways fuzzy logic can be used with neural networks.</a:t>
            </a:r>
          </a:p>
          <a:p>
            <a:pPr algn="just"/>
            <a:r>
              <a:rPr lang="en-US" dirty="0" smtClean="0"/>
              <a:t>Perhaps the simplest way to use a </a:t>
            </a:r>
            <a:r>
              <a:rPr lang="en-US" dirty="0" err="1" smtClean="0"/>
              <a:t>fuzzifier</a:t>
            </a:r>
            <a:r>
              <a:rPr lang="en-US" dirty="0" smtClean="0"/>
              <a:t> function to preprocess or post process data for a neural network.</a:t>
            </a:r>
          </a:p>
          <a:p>
            <a:pPr algn="just"/>
            <a:r>
              <a:rPr lang="en-US" dirty="0" smtClean="0"/>
              <a:t>In the figure, neural network has a preprocessing </a:t>
            </a:r>
            <a:r>
              <a:rPr lang="en-US" dirty="0" err="1" smtClean="0"/>
              <a:t>fuzzifier</a:t>
            </a:r>
            <a:r>
              <a:rPr lang="en-US" dirty="0" smtClean="0"/>
              <a:t> that converts data into fuzzy data for application to a neural network.  </a:t>
            </a:r>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12</a:t>
            </a:fld>
            <a:endParaRPr 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t>
            </a:r>
            <a:r>
              <a:rPr lang="en-US" sz="3100" dirty="0" smtClean="0"/>
              <a:t>A neural network with fuzzy preprocessor </a:t>
            </a:r>
            <a:endParaRPr lang="en-US" sz="3100" dirty="0"/>
          </a:p>
        </p:txBody>
      </p:sp>
      <p:pic>
        <p:nvPicPr>
          <p:cNvPr id="5" name="Content Placeholder 4" descr="1.jpg"/>
          <p:cNvPicPr>
            <a:picLocks noGrp="1" noChangeAspect="1"/>
          </p:cNvPicPr>
          <p:nvPr>
            <p:ph idx="1"/>
          </p:nvPr>
        </p:nvPicPr>
        <p:blipFill>
          <a:blip r:embed="rId2" cstate="print"/>
          <a:stretch>
            <a:fillRect/>
          </a:stretch>
        </p:blipFill>
        <p:spPr>
          <a:xfrm>
            <a:off x="1905001" y="1600200"/>
            <a:ext cx="4419600" cy="5029199"/>
          </a:xfrm>
        </p:spPr>
      </p:pic>
      <p:sp>
        <p:nvSpPr>
          <p:cNvPr id="4" name="Slide Number Placeholder 3"/>
          <p:cNvSpPr>
            <a:spLocks noGrp="1"/>
          </p:cNvSpPr>
          <p:nvPr>
            <p:ph type="sldNum" sz="quarter" idx="12"/>
          </p:nvPr>
        </p:nvSpPr>
        <p:spPr/>
        <p:txBody>
          <a:bodyPr/>
          <a:lstStyle/>
          <a:p>
            <a:fld id="{44D8E2E3-353A-4F67-A2C9-CDFCAD491947}" type="slidenum">
              <a:rPr lang="en-US" smtClean="0"/>
              <a:pPr/>
              <a:t>13</a:t>
            </a:fld>
            <a:endParaRPr lang="en-US"/>
          </a:p>
        </p:txBody>
      </p:sp>
      <p:sp>
        <p:nvSpPr>
          <p:cNvPr id="6" name="Line 5"/>
          <p:cNvSpPr>
            <a:spLocks noChangeShapeType="1"/>
          </p:cNvSpPr>
          <p:nvPr/>
        </p:nvSpPr>
        <p:spPr bwMode="auto">
          <a:xfrm>
            <a:off x="533400" y="9906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Neuro</a:t>
            </a:r>
            <a:r>
              <a:rPr lang="en-US" dirty="0" smtClean="0"/>
              <a:t>-fuzzy approach</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t>Presently, the </a:t>
            </a:r>
            <a:r>
              <a:rPr lang="en-US" dirty="0" err="1" smtClean="0"/>
              <a:t>neuro</a:t>
            </a:r>
            <a:r>
              <a:rPr lang="en-US" dirty="0" smtClean="0"/>
              <a:t>-fuzzy approach is becoming one of the major areas of interest because it gets the benefits of neural networks as well as of fuzzy logic systems and it removes the individual disadvantages by combining them on the common features. </a:t>
            </a:r>
          </a:p>
          <a:p>
            <a:pPr algn="just"/>
            <a:r>
              <a:rPr lang="en-US" dirty="0" smtClean="0"/>
              <a:t>Different architectures of </a:t>
            </a:r>
            <a:r>
              <a:rPr lang="en-US" dirty="0" err="1" smtClean="0"/>
              <a:t>neuro</a:t>
            </a:r>
            <a:r>
              <a:rPr lang="en-US" dirty="0" smtClean="0"/>
              <a:t>-fuzzy system have been investigated by number of researchers such as Lin (1994), </a:t>
            </a:r>
            <a:r>
              <a:rPr lang="en-US" dirty="0" err="1" smtClean="0"/>
              <a:t>Medsker</a:t>
            </a:r>
            <a:r>
              <a:rPr lang="en-US" dirty="0" smtClean="0"/>
              <a:t> (1995) and Jana (1996). </a:t>
            </a:r>
          </a:p>
          <a:p>
            <a:pPr algn="just"/>
            <a:r>
              <a:rPr lang="en-US" dirty="0" smtClean="0"/>
              <a:t>These architectures have been applied in many applications especially in the process control.</a:t>
            </a:r>
          </a:p>
          <a:p>
            <a:pPr algn="just"/>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14</a:t>
            </a:fld>
            <a:endParaRPr 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Neuro</a:t>
            </a:r>
            <a:r>
              <a:rPr lang="en-US" dirty="0" smtClean="0"/>
              <a:t>-fuzzy approach</a:t>
            </a: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r>
              <a:rPr lang="en-US" dirty="0" smtClean="0"/>
              <a:t>Ever since fuzzy systems were applied in industrial applications, developers know that the construction of a well performing fuzzy system is not always easy. </a:t>
            </a:r>
          </a:p>
          <a:p>
            <a:pPr algn="just"/>
            <a:r>
              <a:rPr lang="en-US" dirty="0" smtClean="0"/>
              <a:t>The </a:t>
            </a:r>
            <a:r>
              <a:rPr lang="en-US" b="1" dirty="0" smtClean="0">
                <a:solidFill>
                  <a:srgbClr val="FF0000"/>
                </a:solidFill>
              </a:rPr>
              <a:t>problem of finding appropriate membership functions and fuzzy rules in often a tiring process of trial and error. </a:t>
            </a:r>
          </a:p>
          <a:p>
            <a:pPr algn="just"/>
            <a:r>
              <a:rPr lang="en-US" dirty="0" smtClean="0"/>
              <a:t>Therefore the </a:t>
            </a:r>
            <a:r>
              <a:rPr lang="en-US" b="1" dirty="0" smtClean="0">
                <a:solidFill>
                  <a:srgbClr val="FF0000"/>
                </a:solidFill>
              </a:rPr>
              <a:t>idea of applying learning algorithms to fuzzy was considered early approaches to so call adaptive or self organizing fuzzy controllers can be found in literature. </a:t>
            </a:r>
          </a:p>
          <a:p>
            <a:pPr algn="just"/>
            <a:r>
              <a:rPr lang="en-US" dirty="0" smtClean="0"/>
              <a:t>These kind of adaptive models usually use knowledge based methods. However, another possibility of learning parameters of fuzzy systems is given by neural networks. </a:t>
            </a:r>
          </a:p>
          <a:p>
            <a:pPr algn="just"/>
            <a:r>
              <a:rPr lang="en-US" dirty="0" smtClean="0"/>
              <a:t>The learning capabilities of neural networks made them a prime target for a combination with fuzzy systems in order to automate or support the process of developing a fuzzy system for a given task. </a:t>
            </a:r>
          </a:p>
          <a:p>
            <a:pPr algn="just"/>
            <a:r>
              <a:rPr lang="en-US" dirty="0" smtClean="0"/>
              <a:t>The </a:t>
            </a:r>
            <a:r>
              <a:rPr lang="en-US" dirty="0" err="1" smtClean="0"/>
              <a:t>neuro</a:t>
            </a:r>
            <a:r>
              <a:rPr lang="en-US" dirty="0" smtClean="0"/>
              <a:t>-fuzzy approaches were considered mainly in the domain of </a:t>
            </a:r>
            <a:r>
              <a:rPr lang="en-US" dirty="0" err="1" smtClean="0"/>
              <a:t>neuro</a:t>
            </a:r>
            <a:r>
              <a:rPr lang="en-US" dirty="0" smtClean="0"/>
              <a:t>-fuzzy control, but today the approach is more general. </a:t>
            </a:r>
            <a:r>
              <a:rPr lang="en-US" dirty="0" err="1" smtClean="0"/>
              <a:t>Neuro</a:t>
            </a:r>
            <a:r>
              <a:rPr lang="en-US" dirty="0" smtClean="0"/>
              <a:t>-fuzzy systems are applied in various domains, e.g., control, data analysis, decision support, etc. </a:t>
            </a:r>
          </a:p>
          <a:p>
            <a:pPr algn="just"/>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15</a:t>
            </a:fld>
            <a:endParaRPr 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Modern </a:t>
            </a:r>
            <a:r>
              <a:rPr lang="en-US" dirty="0" err="1" smtClean="0"/>
              <a:t>neuro</a:t>
            </a:r>
            <a:r>
              <a:rPr lang="en-US" dirty="0" smtClean="0"/>
              <a:t>-fuzzy systems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t>Modern </a:t>
            </a:r>
            <a:r>
              <a:rPr lang="en-US" dirty="0" err="1" smtClean="0"/>
              <a:t>neuro</a:t>
            </a:r>
            <a:r>
              <a:rPr lang="en-US" dirty="0" smtClean="0"/>
              <a:t>-fuzzy systems are usually represented as a </a:t>
            </a:r>
            <a:r>
              <a:rPr lang="en-US" b="1" dirty="0" smtClean="0">
                <a:solidFill>
                  <a:srgbClr val="FF0000"/>
                </a:solidFill>
              </a:rPr>
              <a:t>multilayer feed forward neural network</a:t>
            </a:r>
            <a:r>
              <a:rPr lang="en-US" dirty="0" smtClean="0"/>
              <a:t>, but </a:t>
            </a:r>
            <a:r>
              <a:rPr lang="en-US" dirty="0" err="1" smtClean="0"/>
              <a:t>fuzzification</a:t>
            </a:r>
            <a:r>
              <a:rPr lang="en-US" dirty="0" smtClean="0"/>
              <a:t> of other neural network architectures are also considered, for example </a:t>
            </a:r>
            <a:r>
              <a:rPr lang="en-US" b="1" dirty="0" smtClean="0">
                <a:solidFill>
                  <a:srgbClr val="FF0000"/>
                </a:solidFill>
              </a:rPr>
              <a:t>self-organizing feature maps</a:t>
            </a:r>
            <a:r>
              <a:rPr lang="en-US" dirty="0" smtClean="0"/>
              <a:t>.</a:t>
            </a:r>
          </a:p>
          <a:p>
            <a:pPr algn="just"/>
            <a:r>
              <a:rPr lang="en-US" dirty="0" smtClean="0"/>
              <a:t> In </a:t>
            </a:r>
            <a:r>
              <a:rPr lang="en-US" dirty="0" err="1" smtClean="0"/>
              <a:t>neuro</a:t>
            </a:r>
            <a:r>
              <a:rPr lang="en-US" dirty="0" smtClean="0"/>
              <a:t>-fuzzy models, connection weights, a propagation and activation function comes from common neural networks.</a:t>
            </a:r>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16</a:t>
            </a:fld>
            <a:endParaRPr 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Learning by Error Back Propagation</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4525963"/>
          </a:xfrm>
        </p:spPr>
        <p:txBody>
          <a:bodyPr>
            <a:normAutofit fontScale="77500" lnSpcReduction="20000"/>
          </a:bodyPr>
          <a:lstStyle/>
          <a:p>
            <a:pPr algn="just">
              <a:buNone/>
            </a:pPr>
            <a:r>
              <a:rPr lang="en-US" dirty="0" smtClean="0"/>
              <a:t>The error back propagation algorithm soon became the standard for most neural net implementation due to its high performance.</a:t>
            </a:r>
          </a:p>
          <a:p>
            <a:pPr algn="just"/>
            <a:r>
              <a:rPr lang="en-US" dirty="0" smtClean="0"/>
              <a:t> First, it selects one of the examples of the training data set.</a:t>
            </a:r>
          </a:p>
          <a:p>
            <a:pPr algn="just"/>
            <a:r>
              <a:rPr lang="en-US" dirty="0" smtClean="0"/>
              <a:t> Second, it computes the neural net output values for the current training examples' inputs. </a:t>
            </a:r>
          </a:p>
          <a:p>
            <a:pPr algn="just"/>
            <a:r>
              <a:rPr lang="en-US" dirty="0" smtClean="0"/>
              <a:t>Then, it compares these output values to the desired output value of the training example. </a:t>
            </a:r>
            <a:endParaRPr lang="en-US" dirty="0"/>
          </a:p>
          <a:p>
            <a:pPr algn="just"/>
            <a:r>
              <a:rPr lang="en-US" dirty="0" smtClean="0"/>
              <a:t>The difference, called error, determines which neuron in the net shall be modified and how. </a:t>
            </a:r>
          </a:p>
          <a:p>
            <a:pPr algn="just"/>
            <a:r>
              <a:rPr lang="en-US" dirty="0" smtClean="0"/>
              <a:t>The mathematical mapping of the error back into the neurons of the net is called error back propagation.</a:t>
            </a:r>
          </a:p>
          <a:p>
            <a:pPr algn="just"/>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17</a:t>
            </a:fld>
            <a:endParaRPr 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Learning by Error Back Propagation</a:t>
            </a:r>
            <a:r>
              <a:rPr lang="en-US" dirty="0" smtClean="0"/>
              <a:t/>
            </a:r>
            <a:br>
              <a:rPr lang="en-US" dirty="0" smtClean="0"/>
            </a:br>
            <a:endParaRPr lang="en-US" dirty="0"/>
          </a:p>
        </p:txBody>
      </p:sp>
      <p:sp>
        <p:nvSpPr>
          <p:cNvPr id="3" name="Content Placeholder 2"/>
          <p:cNvSpPr>
            <a:spLocks noGrp="1"/>
          </p:cNvSpPr>
          <p:nvPr>
            <p:ph idx="1"/>
          </p:nvPr>
        </p:nvSpPr>
        <p:spPr>
          <a:xfrm>
            <a:off x="533400" y="990600"/>
            <a:ext cx="8229600" cy="5257800"/>
          </a:xfrm>
        </p:spPr>
        <p:txBody>
          <a:bodyPr>
            <a:normAutofit lnSpcReduction="10000"/>
          </a:bodyPr>
          <a:lstStyle/>
          <a:p>
            <a:pPr algn="just"/>
            <a:r>
              <a:rPr lang="en-US" dirty="0" smtClean="0"/>
              <a:t>If the error back propagation algorithm is so powerful, why not use it to train fuzzy logic systems too? </a:t>
            </a:r>
          </a:p>
          <a:p>
            <a:pPr algn="just"/>
            <a:r>
              <a:rPr lang="en-US" dirty="0" smtClean="0"/>
              <a:t>Alas, this is not straightforward. </a:t>
            </a:r>
          </a:p>
          <a:p>
            <a:pPr algn="just"/>
            <a:r>
              <a:rPr lang="en-US" dirty="0" smtClean="0"/>
              <a:t>To determine which neuron has what influence, the error back propagation algorithm differentiates the transfer functions of the neurons. </a:t>
            </a:r>
          </a:p>
          <a:p>
            <a:pPr algn="just"/>
            <a:r>
              <a:rPr lang="en-US" dirty="0" smtClean="0"/>
              <a:t>One problem here is that the standard fuzzy logic inference cannot be differentiated.</a:t>
            </a:r>
          </a:p>
          <a:p>
            <a:pPr algn="just"/>
            <a:endParaRPr lang="en-US" dirty="0" smtClean="0"/>
          </a:p>
          <a:p>
            <a:pPr algn="just"/>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18</a:t>
            </a:fld>
            <a:endParaRPr 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Learning by Error Back Propagation</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525963"/>
          </a:xfrm>
        </p:spPr>
        <p:txBody>
          <a:bodyPr>
            <a:normAutofit fontScale="70000" lnSpcReduction="20000"/>
          </a:bodyPr>
          <a:lstStyle/>
          <a:p>
            <a:pPr algn="just"/>
            <a:r>
              <a:rPr lang="en-US" dirty="0" smtClean="0"/>
              <a:t>To solve these problems, some </a:t>
            </a:r>
            <a:r>
              <a:rPr lang="en-US" b="1" dirty="0" err="1" smtClean="0">
                <a:solidFill>
                  <a:srgbClr val="FF0000"/>
                </a:solidFill>
              </a:rPr>
              <a:t>neuro</a:t>
            </a:r>
            <a:r>
              <a:rPr lang="en-US" b="1" dirty="0" smtClean="0">
                <a:solidFill>
                  <a:srgbClr val="FF0000"/>
                </a:solidFill>
              </a:rPr>
              <a:t>-fuzzy development tools </a:t>
            </a:r>
            <a:r>
              <a:rPr lang="en-US" dirty="0" smtClean="0"/>
              <a:t>use extended fuzzy logic inference methods. </a:t>
            </a:r>
          </a:p>
          <a:p>
            <a:pPr algn="just"/>
            <a:r>
              <a:rPr lang="en-US" dirty="0" smtClean="0"/>
              <a:t>The most common approach is to use so-called </a:t>
            </a:r>
            <a:r>
              <a:rPr lang="en-US" b="1" dirty="0" smtClean="0">
                <a:solidFill>
                  <a:srgbClr val="FF0000"/>
                </a:solidFill>
              </a:rPr>
              <a:t>Fuzzy Associative Memories (</a:t>
            </a:r>
            <a:r>
              <a:rPr lang="en-US" dirty="0" smtClean="0"/>
              <a:t>FAMs). </a:t>
            </a:r>
          </a:p>
          <a:p>
            <a:pPr algn="just"/>
            <a:r>
              <a:rPr lang="en-US" dirty="0" smtClean="0"/>
              <a:t>A FAM is a fuzzy logic rule with an associated weight. A mathematical framework exists that maps FAMs to neurons in a neural net. </a:t>
            </a:r>
          </a:p>
          <a:p>
            <a:pPr algn="just"/>
            <a:r>
              <a:rPr lang="en-US" dirty="0" smtClean="0"/>
              <a:t>This enables the use of a modified error back propagation algorithm with fuzzy logic.</a:t>
            </a:r>
          </a:p>
          <a:p>
            <a:pPr algn="just"/>
            <a:r>
              <a:rPr lang="en-US" dirty="0" smtClean="0"/>
              <a:t> As a user of </a:t>
            </a:r>
            <a:r>
              <a:rPr lang="en-US" dirty="0" err="1" smtClean="0"/>
              <a:t>NeuroFuzzy</a:t>
            </a:r>
            <a:r>
              <a:rPr lang="en-US" dirty="0" smtClean="0"/>
              <a:t> tools, you do not need to worry about the details of the algorithm. </a:t>
            </a:r>
          </a:p>
          <a:p>
            <a:pPr algn="just"/>
            <a:r>
              <a:rPr lang="en-US" dirty="0" smtClean="0"/>
              <a:t>Today's </a:t>
            </a:r>
            <a:r>
              <a:rPr lang="en-US" dirty="0" err="1" smtClean="0"/>
              <a:t>NeuroFuzzy</a:t>
            </a:r>
            <a:r>
              <a:rPr lang="en-US" dirty="0" smtClean="0"/>
              <a:t> tools work as an "intelligent" assistant with your design. </a:t>
            </a:r>
          </a:p>
          <a:p>
            <a:pPr algn="just"/>
            <a:r>
              <a:rPr lang="en-US" dirty="0" smtClean="0"/>
              <a:t>They help you to generate and optimize membership functions and rule bases from sample data.</a:t>
            </a:r>
          </a:p>
          <a:p>
            <a:pPr algn="just"/>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19</a:t>
            </a:fld>
            <a:endParaRPr 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Syllabus </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lvl="0"/>
            <a:endParaRPr lang="en-US" dirty="0"/>
          </a:p>
          <a:p>
            <a:endParaRPr lang="en-US" dirty="0"/>
          </a:p>
        </p:txBody>
      </p:sp>
      <p:sp>
        <p:nvSpPr>
          <p:cNvPr id="4" name="Line 5"/>
          <p:cNvSpPr>
            <a:spLocks noChangeShapeType="1"/>
          </p:cNvSpPr>
          <p:nvPr/>
        </p:nvSpPr>
        <p:spPr bwMode="auto">
          <a:xfrm>
            <a:off x="457200" y="762000"/>
            <a:ext cx="8153400" cy="0"/>
          </a:xfrm>
          <a:prstGeom prst="line">
            <a:avLst/>
          </a:prstGeom>
          <a:noFill/>
          <a:ln w="38100">
            <a:solidFill>
              <a:schemeClr val="tx1"/>
            </a:solidFill>
            <a:round/>
            <a:headEnd/>
            <a:tailEnd/>
          </a:ln>
          <a:effectLst/>
        </p:spPr>
        <p:txBody>
          <a:bodyPr/>
          <a:lstStyle/>
          <a:p>
            <a:endParaRPr lang="en-US"/>
          </a:p>
        </p:txBody>
      </p:sp>
      <p:sp>
        <p:nvSpPr>
          <p:cNvPr id="5" name="Slide Number Placeholder 4"/>
          <p:cNvSpPr>
            <a:spLocks noGrp="1"/>
          </p:cNvSpPr>
          <p:nvPr>
            <p:ph type="sldNum" sz="quarter" idx="12"/>
          </p:nvPr>
        </p:nvSpPr>
        <p:spPr/>
        <p:txBody>
          <a:bodyPr/>
          <a:lstStyle/>
          <a:p>
            <a:fld id="{44D8E2E3-353A-4F67-A2C9-CDFCAD491947}" type="slidenum">
              <a:rPr lang="en-US" smtClean="0"/>
              <a:pPr/>
              <a:t>2</a:t>
            </a:fld>
            <a:endParaRPr lang="en-US"/>
          </a:p>
        </p:txBody>
      </p:sp>
      <p:sp>
        <p:nvSpPr>
          <p:cNvPr id="6" name="Rectangle 5"/>
          <p:cNvSpPr/>
          <p:nvPr/>
        </p:nvSpPr>
        <p:spPr>
          <a:xfrm>
            <a:off x="1371600" y="1447800"/>
            <a:ext cx="4572000" cy="1754326"/>
          </a:xfrm>
          <a:prstGeom prst="rect">
            <a:avLst/>
          </a:prstGeom>
        </p:spPr>
        <p:txBody>
          <a:bodyPr>
            <a:spAutoFit/>
          </a:bodyPr>
          <a:lstStyle/>
          <a:p>
            <a:r>
              <a:rPr lang="en-US" b="1" dirty="0">
                <a:latin typeface="Times New Roman" panose="02020603050405020304" pitchFamily="18" charset="0"/>
                <a:ea typeface="Times New Roman" panose="02020603050405020304" pitchFamily="18" charset="0"/>
              </a:rPr>
              <a:t>Neuro-Fuzzy</a:t>
            </a:r>
            <a:r>
              <a:rPr lang="en-US" b="1" spc="-10"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Systems: </a:t>
            </a:r>
            <a:endParaRPr lang="en-US" b="1" dirty="0" smtClean="0">
              <a:latin typeface="Times New Roman" panose="02020603050405020304" pitchFamily="18" charset="0"/>
              <a:ea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rPr>
              <a:t>Neuro-fuzzy</a:t>
            </a:r>
            <a:r>
              <a:rPr lang="en-US" spc="-45"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modeling,</a:t>
            </a:r>
            <a:r>
              <a:rPr lang="en-US" spc="5" dirty="0">
                <a:latin typeface="Times New Roman" panose="02020603050405020304" pitchFamily="18" charset="0"/>
                <a:ea typeface="Times New Roman" panose="02020603050405020304" pitchFamily="18" charset="0"/>
              </a:rPr>
              <a:t> </a:t>
            </a:r>
            <a:endParaRPr lang="en-US" spc="5" dirty="0" smtClean="0">
              <a:latin typeface="Times New Roman" panose="02020603050405020304" pitchFamily="18" charset="0"/>
              <a:ea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rPr>
              <a:t>Neuro-fuzzy</a:t>
            </a:r>
            <a:r>
              <a:rPr lang="en-US" spc="-30"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control.</a:t>
            </a:r>
            <a:r>
              <a:rPr lang="en-US" spc="-5" dirty="0">
                <a:latin typeface="Times New Roman" panose="02020603050405020304" pitchFamily="18" charset="0"/>
                <a:ea typeface="Times New Roman" panose="02020603050405020304" pitchFamily="18" charset="0"/>
              </a:rPr>
              <a:t> </a:t>
            </a:r>
            <a:endParaRPr lang="en-US" spc="-5" dirty="0" smtClean="0">
              <a:latin typeface="Times New Roman" panose="02020603050405020304" pitchFamily="18" charset="0"/>
              <a:ea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rPr>
              <a:t>Genetic</a:t>
            </a:r>
            <a:r>
              <a:rPr lang="en-US" spc="-15"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Algorithms-</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Simple GA,</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crossover</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mutation,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genetic</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algorithms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search</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optimization.</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D</a:t>
            </a:r>
            <a:r>
              <a:rPr lang="en-US" dirty="0" smtClean="0"/>
              <a:t>ifferent approaches</a:t>
            </a:r>
            <a:endParaRPr lang="en-US" dirty="0"/>
          </a:p>
        </p:txBody>
      </p:sp>
      <p:sp>
        <p:nvSpPr>
          <p:cNvPr id="3" name="Content Placeholder 2"/>
          <p:cNvSpPr>
            <a:spLocks noGrp="1"/>
          </p:cNvSpPr>
          <p:nvPr>
            <p:ph idx="1"/>
          </p:nvPr>
        </p:nvSpPr>
        <p:spPr>
          <a:xfrm>
            <a:off x="533400" y="1295400"/>
            <a:ext cx="8229600" cy="4525963"/>
          </a:xfrm>
        </p:spPr>
        <p:txBody>
          <a:bodyPr>
            <a:normAutofit fontScale="92500" lnSpcReduction="10000"/>
          </a:bodyPr>
          <a:lstStyle/>
          <a:p>
            <a:pPr algn="just"/>
            <a:r>
              <a:rPr lang="en-US" dirty="0" smtClean="0"/>
              <a:t>Although there are a lot of different approaches, we want to restrict them term </a:t>
            </a:r>
            <a:r>
              <a:rPr lang="en-US" dirty="0" err="1" smtClean="0"/>
              <a:t>neuro</a:t>
            </a:r>
            <a:r>
              <a:rPr lang="en-US" dirty="0" smtClean="0"/>
              <a:t>-fuzzy to systems which display the following properties:</a:t>
            </a:r>
          </a:p>
          <a:p>
            <a:pPr lvl="0" algn="just">
              <a:buNone/>
            </a:pPr>
            <a:r>
              <a:rPr lang="en-US" dirty="0" smtClean="0"/>
              <a:t>1. A </a:t>
            </a:r>
            <a:r>
              <a:rPr lang="en-US" dirty="0" err="1" smtClean="0"/>
              <a:t>neuro</a:t>
            </a:r>
            <a:r>
              <a:rPr lang="en-US" dirty="0" smtClean="0"/>
              <a:t>-fuzzy system is a fuzzy system that is trained by a </a:t>
            </a:r>
            <a:r>
              <a:rPr lang="en-US" b="1" dirty="0" smtClean="0">
                <a:solidFill>
                  <a:srgbClr val="FF0000"/>
                </a:solidFill>
              </a:rPr>
              <a:t>learning algorithm usually derived from neural network theory</a:t>
            </a:r>
            <a:r>
              <a:rPr lang="en-US" dirty="0" smtClean="0"/>
              <a:t>. The (heuristic) learning procedure operates on local information, and causes only local modifications in the underlying fuzzy system. The learning process is not knowledge based, but data driven. </a:t>
            </a:r>
          </a:p>
          <a:p>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20</a:t>
            </a:fld>
            <a:endParaRPr 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Different approaches</a:t>
            </a:r>
            <a:endParaRPr lang="en-US" dirty="0"/>
          </a:p>
        </p:txBody>
      </p:sp>
      <p:sp>
        <p:nvSpPr>
          <p:cNvPr id="3" name="Content Placeholder 2"/>
          <p:cNvSpPr>
            <a:spLocks noGrp="1"/>
          </p:cNvSpPr>
          <p:nvPr>
            <p:ph idx="1"/>
          </p:nvPr>
        </p:nvSpPr>
        <p:spPr>
          <a:xfrm>
            <a:off x="457200" y="838200"/>
            <a:ext cx="8229600" cy="5287963"/>
          </a:xfrm>
        </p:spPr>
        <p:txBody>
          <a:bodyPr>
            <a:normAutofit fontScale="92500"/>
          </a:bodyPr>
          <a:lstStyle/>
          <a:p>
            <a:pPr lvl="0" algn="just">
              <a:buNone/>
            </a:pPr>
            <a:r>
              <a:rPr lang="en-US" b="1" dirty="0" smtClean="0"/>
              <a:t>2. </a:t>
            </a:r>
            <a:r>
              <a:rPr lang="en-US" dirty="0" smtClean="0"/>
              <a:t>A </a:t>
            </a:r>
            <a:r>
              <a:rPr lang="en-US" dirty="0" err="1" smtClean="0"/>
              <a:t>neuro</a:t>
            </a:r>
            <a:r>
              <a:rPr lang="en-US" dirty="0" smtClean="0"/>
              <a:t>-fuzzy system can be viewed as a special </a:t>
            </a:r>
            <a:r>
              <a:rPr lang="en-US" b="1" dirty="0" smtClean="0">
                <a:solidFill>
                  <a:srgbClr val="FF0000"/>
                </a:solidFill>
              </a:rPr>
              <a:t>3-layer feed forward neural</a:t>
            </a:r>
            <a:r>
              <a:rPr lang="en-US" dirty="0" smtClean="0"/>
              <a:t> network. </a:t>
            </a:r>
          </a:p>
          <a:p>
            <a:pPr lvl="1" algn="just"/>
            <a:r>
              <a:rPr lang="en-US" dirty="0" smtClean="0"/>
              <a:t>  The first layer represents input variables, the middle (hidden) layer represents fuzzy rules and the third layer represents output variables.</a:t>
            </a:r>
          </a:p>
          <a:p>
            <a:pPr lvl="1" algn="just"/>
            <a:r>
              <a:rPr lang="en-US" dirty="0" smtClean="0"/>
              <a:t> Fuzzy sets are encoded as (fuzzy) connection weights.  Some </a:t>
            </a:r>
            <a:r>
              <a:rPr lang="en-US" dirty="0" err="1" smtClean="0"/>
              <a:t>neuro</a:t>
            </a:r>
            <a:r>
              <a:rPr lang="en-US" dirty="0" smtClean="0"/>
              <a:t>-fuzzy models use more than 3 layers, and encode fuzzy sets as activation functions. </a:t>
            </a:r>
          </a:p>
          <a:p>
            <a:pPr lvl="1" algn="just"/>
            <a:r>
              <a:rPr lang="en-US" dirty="0" smtClean="0"/>
              <a:t>In this case, it is usually possible to transform them into 3 layer architecture. </a:t>
            </a:r>
          </a:p>
          <a:p>
            <a:pPr lvl="1" algn="just"/>
            <a:r>
              <a:rPr lang="en-US" dirty="0" smtClean="0"/>
              <a:t>This view of fuzzy systems illustrates the data flow within the system and its parallel nature. </a:t>
            </a:r>
          </a:p>
        </p:txBody>
      </p:sp>
      <p:sp>
        <p:nvSpPr>
          <p:cNvPr id="4" name="Slide Number Placeholder 3"/>
          <p:cNvSpPr>
            <a:spLocks noGrp="1"/>
          </p:cNvSpPr>
          <p:nvPr>
            <p:ph type="sldNum" sz="quarter" idx="12"/>
          </p:nvPr>
        </p:nvSpPr>
        <p:spPr/>
        <p:txBody>
          <a:bodyPr/>
          <a:lstStyle/>
          <a:p>
            <a:fld id="{44D8E2E3-353A-4F67-A2C9-CDFCAD491947}" type="slidenum">
              <a:rPr lang="en-US" smtClean="0"/>
              <a:pPr/>
              <a:t>21</a:t>
            </a:fld>
            <a:endParaRPr lang="en-US"/>
          </a:p>
        </p:txBody>
      </p:sp>
      <p:sp>
        <p:nvSpPr>
          <p:cNvPr id="6" name="Line 5"/>
          <p:cNvSpPr>
            <a:spLocks noChangeShapeType="1"/>
          </p:cNvSpPr>
          <p:nvPr/>
        </p:nvSpPr>
        <p:spPr bwMode="auto">
          <a:xfrm>
            <a:off x="533400" y="762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Different approaches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lvl="0" algn="just">
              <a:buNone/>
            </a:pPr>
            <a:r>
              <a:rPr lang="en-US" dirty="0" smtClean="0"/>
              <a:t>3. A </a:t>
            </a:r>
            <a:r>
              <a:rPr lang="en-US" dirty="0" err="1" smtClean="0"/>
              <a:t>neuro</a:t>
            </a:r>
            <a:r>
              <a:rPr lang="en-US" dirty="0" smtClean="0"/>
              <a:t>-fuzzy system can always (i.e., during and after learning) be interpreted as a </a:t>
            </a:r>
            <a:r>
              <a:rPr lang="en-US" b="1" dirty="0" smtClean="0">
                <a:solidFill>
                  <a:srgbClr val="FF0000"/>
                </a:solidFill>
              </a:rPr>
              <a:t>system of fuzzy rules</a:t>
            </a:r>
            <a:r>
              <a:rPr lang="en-US" dirty="0" smtClean="0"/>
              <a:t>. </a:t>
            </a:r>
          </a:p>
          <a:p>
            <a:pPr lvl="0" algn="just">
              <a:buNone/>
            </a:pPr>
            <a:r>
              <a:rPr lang="en-US" dirty="0" smtClean="0"/>
              <a:t>4. The learning procedure of </a:t>
            </a:r>
            <a:r>
              <a:rPr lang="en-US" dirty="0" err="1" smtClean="0"/>
              <a:t>neuro</a:t>
            </a:r>
            <a:r>
              <a:rPr lang="en-US" dirty="0" smtClean="0"/>
              <a:t>-fuzzy systems takes the similar properties of the underlying fuzzy system in to account. This results in constraints on the possible modifications of the system’s parameters. </a:t>
            </a:r>
          </a:p>
          <a:p>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22</a:t>
            </a:fld>
            <a:endParaRPr 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Different approaches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lvl="0" algn="just">
              <a:buNone/>
            </a:pPr>
            <a:r>
              <a:rPr lang="en-US" dirty="0" smtClean="0"/>
              <a:t>5. A  </a:t>
            </a:r>
            <a:r>
              <a:rPr lang="en-US" dirty="0" err="1" smtClean="0"/>
              <a:t>neuro</a:t>
            </a:r>
            <a:r>
              <a:rPr lang="en-US" dirty="0" smtClean="0"/>
              <a:t>-fuzzy system approximates an n-dimensional (unknown) function that is partially given by the training data. The fuzzy rules encoded within the system represent vague samples, and can be viewed as vague prototypes of the training data. A </a:t>
            </a:r>
            <a:r>
              <a:rPr lang="en-US" dirty="0" err="1" smtClean="0"/>
              <a:t>neuro</a:t>
            </a:r>
            <a:r>
              <a:rPr lang="en-US" dirty="0" smtClean="0"/>
              <a:t>-fuzzy system should not be seen as a kind of (fuzzy) expert system, and it has nothing to do with fuzzy logic in the narrow sense.</a:t>
            </a:r>
          </a:p>
        </p:txBody>
      </p:sp>
      <p:sp>
        <p:nvSpPr>
          <p:cNvPr id="4" name="Slide Number Placeholder 3"/>
          <p:cNvSpPr>
            <a:spLocks noGrp="1"/>
          </p:cNvSpPr>
          <p:nvPr>
            <p:ph type="sldNum" sz="quarter" idx="12"/>
          </p:nvPr>
        </p:nvSpPr>
        <p:spPr/>
        <p:txBody>
          <a:bodyPr/>
          <a:lstStyle/>
          <a:p>
            <a:fld id="{44D8E2E3-353A-4F67-A2C9-CDFCAD491947}" type="slidenum">
              <a:rPr lang="en-US" smtClean="0"/>
              <a:pPr/>
              <a:t>23</a:t>
            </a:fld>
            <a:endParaRPr 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Definition </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t>Based on the above point, we consider </a:t>
            </a:r>
            <a:r>
              <a:rPr lang="en-US" b="1" dirty="0" err="1" smtClean="0">
                <a:solidFill>
                  <a:srgbClr val="FF0000"/>
                </a:solidFill>
              </a:rPr>
              <a:t>neuro</a:t>
            </a:r>
            <a:r>
              <a:rPr lang="en-US" b="1" dirty="0" smtClean="0">
                <a:solidFill>
                  <a:srgbClr val="FF0000"/>
                </a:solidFill>
              </a:rPr>
              <a:t>-fuzzy as a technique to derive a fuzzy system from data, or to enhance it by learning from examples. </a:t>
            </a:r>
          </a:p>
          <a:p>
            <a:pPr algn="just"/>
            <a:r>
              <a:rPr lang="en-US" dirty="0" smtClean="0"/>
              <a:t>The exact implementation of the </a:t>
            </a:r>
            <a:r>
              <a:rPr lang="en-US" dirty="0" err="1" smtClean="0"/>
              <a:t>neuro</a:t>
            </a:r>
            <a:r>
              <a:rPr lang="en-US" dirty="0" smtClean="0"/>
              <a:t>-fuzzy model does not matter. </a:t>
            </a:r>
          </a:p>
          <a:p>
            <a:pPr algn="just"/>
            <a:r>
              <a:rPr lang="en-US" dirty="0" smtClean="0"/>
              <a:t>It is possible to use a neural network to learn certain parameters of a fuzzy system, like using a self-organizing feature map to find fuzzy rules(cooperative models), or to view a fuzzy system as a special neural network and to apply a learning algorithm directly (hybrid models).</a:t>
            </a: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24</a:t>
            </a:fld>
            <a:endParaRPr 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M</a:t>
            </a:r>
            <a:r>
              <a:rPr lang="en-US" dirty="0" smtClean="0"/>
              <a:t>odels of </a:t>
            </a:r>
            <a:r>
              <a:rPr lang="en-US" dirty="0" err="1" smtClean="0"/>
              <a:t>neuro</a:t>
            </a:r>
            <a:r>
              <a:rPr lang="en-US" dirty="0" smtClean="0"/>
              <a:t>-fuzzy systems</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dirty="0" smtClean="0"/>
              <a:t>Two possible models of </a:t>
            </a:r>
            <a:r>
              <a:rPr lang="en-US" dirty="0" err="1" smtClean="0"/>
              <a:t>neuro</a:t>
            </a:r>
            <a:r>
              <a:rPr lang="en-US" dirty="0" smtClean="0"/>
              <a:t>-fuzzy systems are:</a:t>
            </a:r>
          </a:p>
          <a:p>
            <a:pPr marL="514350" lvl="0" indent="-514350" algn="just">
              <a:buFont typeface="+mj-lt"/>
              <a:buAutoNum type="arabicPeriod"/>
            </a:pPr>
            <a:r>
              <a:rPr lang="en-US" dirty="0" smtClean="0"/>
              <a:t>In response to linguistic statements, the fuzzy interface block provides an input vector to a multi-layer neural network. The neural network can be adapted (trained) to yield desired command outputs or decisions as shown in fig. below.</a:t>
            </a:r>
          </a:p>
          <a:p>
            <a:pPr algn="just"/>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25</a:t>
            </a:fld>
            <a:endParaRPr 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first model of </a:t>
            </a:r>
            <a:r>
              <a:rPr lang="en-US" dirty="0" err="1" smtClean="0"/>
              <a:t>neuro</a:t>
            </a:r>
            <a:r>
              <a:rPr lang="en-US" dirty="0" smtClean="0"/>
              <a:t>-fuzzy system</a:t>
            </a:r>
            <a:endParaRPr lang="en-US" dirty="0"/>
          </a:p>
        </p:txBody>
      </p:sp>
      <p:pic>
        <p:nvPicPr>
          <p:cNvPr id="5" name="Content Placeholder 4" descr="5.jpg"/>
          <p:cNvPicPr>
            <a:picLocks noGrp="1" noChangeAspect="1"/>
          </p:cNvPicPr>
          <p:nvPr>
            <p:ph idx="1"/>
          </p:nvPr>
        </p:nvPicPr>
        <p:blipFill>
          <a:blip r:embed="rId2" cstate="print"/>
          <a:stretch>
            <a:fillRect/>
          </a:stretch>
        </p:blipFill>
        <p:spPr>
          <a:xfrm>
            <a:off x="1295401" y="1600200"/>
            <a:ext cx="6019800" cy="3657600"/>
          </a:xfrm>
        </p:spPr>
      </p:pic>
      <p:sp>
        <p:nvSpPr>
          <p:cNvPr id="4" name="Slide Number Placeholder 3"/>
          <p:cNvSpPr>
            <a:spLocks noGrp="1"/>
          </p:cNvSpPr>
          <p:nvPr>
            <p:ph type="sldNum" sz="quarter" idx="12"/>
          </p:nvPr>
        </p:nvSpPr>
        <p:spPr/>
        <p:txBody>
          <a:bodyPr/>
          <a:lstStyle/>
          <a:p>
            <a:fld id="{44D8E2E3-353A-4F67-A2C9-CDFCAD491947}" type="slidenum">
              <a:rPr lang="en-US" smtClean="0"/>
              <a:pPr/>
              <a:t>26</a:t>
            </a:fld>
            <a:endParaRPr lang="en-US"/>
          </a:p>
        </p:txBody>
      </p:sp>
      <p:sp>
        <p:nvSpPr>
          <p:cNvPr id="6"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a:t>
            </a:r>
            <a:r>
              <a:rPr lang="en-US" dirty="0" err="1" smtClean="0"/>
              <a:t>neuro</a:t>
            </a:r>
            <a:r>
              <a:rPr lang="en-US" dirty="0" smtClean="0"/>
              <a:t>-fuzzy systems</a:t>
            </a:r>
            <a:endParaRPr lang="en-US" dirty="0"/>
          </a:p>
        </p:txBody>
      </p:sp>
      <p:sp>
        <p:nvSpPr>
          <p:cNvPr id="3" name="Content Placeholder 2"/>
          <p:cNvSpPr>
            <a:spLocks noGrp="1"/>
          </p:cNvSpPr>
          <p:nvPr>
            <p:ph idx="1"/>
          </p:nvPr>
        </p:nvSpPr>
        <p:spPr/>
        <p:txBody>
          <a:bodyPr>
            <a:normAutofit fontScale="85000" lnSpcReduction="10000"/>
          </a:bodyPr>
          <a:lstStyle/>
          <a:p>
            <a:pPr lvl="0" algn="just">
              <a:buNone/>
            </a:pPr>
            <a:r>
              <a:rPr lang="en-US" dirty="0" smtClean="0"/>
              <a:t>2. A multi-layered neural network drives the fuzzy inference mechanism (</a:t>
            </a:r>
            <a:r>
              <a:rPr lang="en-US" dirty="0" err="1" smtClean="0"/>
              <a:t>Fig.below</a:t>
            </a:r>
            <a:r>
              <a:rPr lang="en-US" dirty="0" smtClean="0"/>
              <a:t>). </a:t>
            </a:r>
          </a:p>
          <a:p>
            <a:pPr lvl="1" algn="just"/>
            <a:r>
              <a:rPr lang="en-US" dirty="0" smtClean="0"/>
              <a:t>Neural networks are used to tune membership functions of fuzzy systems that are employed as decision –making systems for controlling equipment.</a:t>
            </a:r>
          </a:p>
          <a:p>
            <a:pPr lvl="1" algn="just"/>
            <a:r>
              <a:rPr lang="en-US" dirty="0" smtClean="0"/>
              <a:t> Although fuzzy logic can encode expert knowledge directly using rules with linguistic labels, it usually takes a lot of time to design and tune the membership functions which quantitatively define these linguistic labels. </a:t>
            </a:r>
          </a:p>
          <a:p>
            <a:pPr lvl="1" algn="just"/>
            <a:r>
              <a:rPr lang="en-US" dirty="0" smtClean="0"/>
              <a:t>Neural network learning techniques can automate this process and substantially reduce development time and cost while improving performance.</a:t>
            </a:r>
          </a:p>
          <a:p>
            <a:pPr lvl="1" algn="just"/>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27</a:t>
            </a:fld>
            <a:endParaRPr lang="en-US"/>
          </a:p>
        </p:txBody>
      </p:sp>
      <p:sp>
        <p:nvSpPr>
          <p:cNvPr id="5"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second model of </a:t>
            </a:r>
            <a:r>
              <a:rPr lang="en-US" sz="3600" b="1" dirty="0" err="1" smtClean="0"/>
              <a:t>neuro</a:t>
            </a:r>
            <a:r>
              <a:rPr lang="en-US" sz="3600" b="1" dirty="0" smtClean="0"/>
              <a:t>-fuzzy system</a:t>
            </a:r>
            <a:endParaRPr lang="en-US" sz="3600" b="1" dirty="0"/>
          </a:p>
        </p:txBody>
      </p:sp>
      <p:pic>
        <p:nvPicPr>
          <p:cNvPr id="5" name="Content Placeholder 4" descr="4.jpg"/>
          <p:cNvPicPr>
            <a:picLocks noGrp="1" noChangeAspect="1"/>
          </p:cNvPicPr>
          <p:nvPr>
            <p:ph idx="1"/>
          </p:nvPr>
        </p:nvPicPr>
        <p:blipFill>
          <a:blip r:embed="rId2" cstate="print"/>
          <a:stretch>
            <a:fillRect/>
          </a:stretch>
        </p:blipFill>
        <p:spPr>
          <a:xfrm>
            <a:off x="533400" y="1447800"/>
            <a:ext cx="8153400" cy="4953000"/>
          </a:xfrm>
        </p:spPr>
      </p:pic>
      <p:sp>
        <p:nvSpPr>
          <p:cNvPr id="4" name="Slide Number Placeholder 3"/>
          <p:cNvSpPr>
            <a:spLocks noGrp="1"/>
          </p:cNvSpPr>
          <p:nvPr>
            <p:ph type="sldNum" sz="quarter" idx="12"/>
          </p:nvPr>
        </p:nvSpPr>
        <p:spPr/>
        <p:txBody>
          <a:bodyPr/>
          <a:lstStyle/>
          <a:p>
            <a:fld id="{44D8E2E3-353A-4F67-A2C9-CDFCAD491947}" type="slidenum">
              <a:rPr lang="en-US" smtClean="0"/>
              <a:pPr/>
              <a:t>28</a:t>
            </a:fld>
            <a:endParaRPr lang="en-US"/>
          </a:p>
        </p:txBody>
      </p:sp>
      <p:sp>
        <p:nvSpPr>
          <p:cNvPr id="6"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Conclusion </a:t>
            </a:r>
            <a:endParaRPr lang="en-US" b="1"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smtClean="0"/>
              <a:t>In theory, neural networks, and fuzzy systems are equivalent in that they are convertible, yet in practice each has its own advantages and disadvantages. </a:t>
            </a:r>
          </a:p>
          <a:p>
            <a:pPr algn="just"/>
            <a:r>
              <a:rPr lang="en-US" dirty="0" smtClean="0"/>
              <a:t>For neural networks, </a:t>
            </a:r>
            <a:r>
              <a:rPr lang="en-US" b="1" dirty="0" smtClean="0">
                <a:solidFill>
                  <a:srgbClr val="FF0000"/>
                </a:solidFill>
              </a:rPr>
              <a:t>the knowledge is automatically acquired by the back-propagation algorithm, but the learning process is relatively slow and analysis of the trained network is difficult. </a:t>
            </a:r>
          </a:p>
          <a:p>
            <a:pPr algn="just"/>
            <a:r>
              <a:rPr lang="en-US" dirty="0" smtClean="0"/>
              <a:t>Neither is it possible to extract structural knowledge from the trained neural network, nor can we integrate special information about the problem into the neural network in order to simplify the learning procedure.</a:t>
            </a:r>
          </a:p>
          <a:p>
            <a:pPr algn="just"/>
            <a:endParaRPr lang="en-US" dirty="0"/>
          </a:p>
        </p:txBody>
      </p:sp>
      <p:sp>
        <p:nvSpPr>
          <p:cNvPr id="4" name="Slide Number Placeholder 3"/>
          <p:cNvSpPr>
            <a:spLocks noGrp="1"/>
          </p:cNvSpPr>
          <p:nvPr>
            <p:ph type="sldNum" sz="quarter" idx="12"/>
          </p:nvPr>
        </p:nvSpPr>
        <p:spPr/>
        <p:txBody>
          <a:bodyPr/>
          <a:lstStyle/>
          <a:p>
            <a:fld id="{44D8E2E3-353A-4F67-A2C9-CDFCAD491947}" type="slidenum">
              <a:rPr lang="en-US" smtClean="0"/>
              <a:pPr/>
              <a:t>29</a:t>
            </a:fld>
            <a:endParaRPr lang="en-US"/>
          </a:p>
        </p:txBody>
      </p:sp>
      <p:sp>
        <p:nvSpPr>
          <p:cNvPr id="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 </a:t>
            </a:r>
            <a:r>
              <a:rPr lang="en-US" altLang="zh-TW" b="1" dirty="0" err="1" smtClean="0"/>
              <a:t>Neuro</a:t>
            </a:r>
            <a:r>
              <a:rPr lang="en-US" altLang="zh-TW" b="1" dirty="0" smtClean="0"/>
              <a:t>-Fuzzy Systems</a:t>
            </a:r>
            <a:endParaRPr lang="en-US" b="1"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Conclusion (contd.) </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smtClean="0"/>
              <a:t>Fuzzy systems are more favorable in that their behavior can be explained based on fuzzy rules and thus their performance can be adjusted by tuning the rules. </a:t>
            </a:r>
          </a:p>
          <a:p>
            <a:pPr algn="just"/>
            <a:r>
              <a:rPr lang="en-US" dirty="0" smtClean="0"/>
              <a:t>But since, in general, knowledge acquisition is difficult and also the universe of discourse of each input variable needs to be divided in to several intervals, applications of fuzzy systems are restricted to the fields where expert knowledge is available and the number of input variable is small. </a:t>
            </a:r>
          </a:p>
          <a:p>
            <a:pPr algn="just"/>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30</a:t>
            </a:fld>
            <a:endParaRPr lang="en-US"/>
          </a:p>
        </p:txBody>
      </p:sp>
      <p:sp>
        <p:nvSpPr>
          <p:cNvPr id="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Genetic algorithm</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Genetics</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dirty="0" smtClean="0"/>
              <a:t>Genetics is a science which deals with the transfer of biological information from generation to generation. </a:t>
            </a:r>
          </a:p>
          <a:p>
            <a:pPr algn="just"/>
            <a:r>
              <a:rPr lang="en-US" dirty="0" smtClean="0"/>
              <a:t>Genetics deals with the physical and chemical nature of these information's itself. </a:t>
            </a:r>
          </a:p>
          <a:p>
            <a:pPr algn="just"/>
            <a:r>
              <a:rPr lang="en-US" dirty="0" smtClean="0"/>
              <a:t>Geneticists are concerned with whys and how’s of these transfer of biological information, which is the basis for certain differences and similarities that are recognized in a group of living organisms. </a:t>
            </a:r>
          </a:p>
          <a:p>
            <a:pPr algn="just"/>
            <a:r>
              <a:rPr lang="en-US" dirty="0" smtClean="0"/>
              <a:t>What is the source of genetic variations? </a:t>
            </a:r>
          </a:p>
          <a:p>
            <a:pPr algn="just"/>
            <a:r>
              <a:rPr lang="en-US" dirty="0" smtClean="0"/>
              <a:t>How are difference distributed in populations?</a:t>
            </a:r>
          </a:p>
          <a:p>
            <a:pPr algn="just"/>
            <a:r>
              <a:rPr lang="en-US" dirty="0" smtClean="0"/>
              <a:t> Why not all variations among living things however are inherited? </a:t>
            </a:r>
          </a:p>
          <a:p>
            <a:pPr algn="just"/>
            <a:r>
              <a:rPr lang="en-US" dirty="0" smtClean="0"/>
              <a:t>All these are concern with genetics.</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Genetics</a:t>
            </a: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algn="just"/>
            <a:r>
              <a:rPr lang="en-US" dirty="0" smtClean="0"/>
              <a:t>The mechanism of genetics is entirely based on gene. </a:t>
            </a:r>
          </a:p>
          <a:p>
            <a:pPr algn="just"/>
            <a:r>
              <a:rPr lang="en-US" dirty="0" smtClean="0"/>
              <a:t>The gene concept however, had been implicit in model’s visualization of a physical element or factor that acts as the foundation of development of a trait. </a:t>
            </a:r>
          </a:p>
          <a:p>
            <a:pPr algn="just"/>
            <a:r>
              <a:rPr lang="en-US" dirty="0" smtClean="0"/>
              <a:t>He first postulated the existence of genes from their end effects, as expressed in altered characteristics.</a:t>
            </a:r>
          </a:p>
          <a:p>
            <a:pPr algn="just"/>
            <a:r>
              <a:rPr lang="en-US" dirty="0" smtClean="0"/>
              <a:t>The word “</a:t>
            </a:r>
            <a:r>
              <a:rPr lang="en-US" dirty="0" err="1" smtClean="0"/>
              <a:t>allelmorph</a:t>
            </a:r>
            <a:r>
              <a:rPr lang="en-US" dirty="0" smtClean="0"/>
              <a:t>”, shortened to “allele” is used to identify the member of paired genes that control different alternative traits. </a:t>
            </a:r>
          </a:p>
          <a:p>
            <a:pPr algn="just"/>
            <a:r>
              <a:rPr lang="en-US" dirty="0" smtClean="0"/>
              <a:t>The gene is characterized as an individual unit of genetic mechanism. </a:t>
            </a:r>
            <a:r>
              <a:rPr lang="en-US" b="1" dirty="0" smtClean="0">
                <a:solidFill>
                  <a:srgbClr val="FF0000"/>
                </a:solidFill>
              </a:rPr>
              <a:t>Genes replicate themselves and reproduce chromosomes, cells and organisms of their own kind.</a:t>
            </a:r>
          </a:p>
          <a:p>
            <a:pPr algn="just"/>
            <a:r>
              <a:rPr lang="en-US" dirty="0" smtClean="0"/>
              <a:t>Gene is the part of chromosome. Some chromosomal genes work together, each making a small contribution to height, weight or intelligence, etc. </a:t>
            </a:r>
          </a:p>
          <a:p>
            <a:pPr algn="just"/>
            <a:r>
              <a:rPr lang="en-US" dirty="0" smtClean="0"/>
              <a:t>Genes not only have a basic role in the origin and life of individual organisms, but they also, through variation in gene frequencies, cause change in populations.</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563562"/>
          </a:xfrm>
        </p:spPr>
        <p:txBody>
          <a:bodyPr>
            <a:normAutofit fontScale="90000"/>
          </a:bodyPr>
          <a:lstStyle/>
          <a:p>
            <a:r>
              <a:rPr lang="en-US" dirty="0"/>
              <a:t>What is GA</a:t>
            </a:r>
          </a:p>
        </p:txBody>
      </p:sp>
      <p:sp>
        <p:nvSpPr>
          <p:cNvPr id="47107" name="Rectangle 3"/>
          <p:cNvSpPr>
            <a:spLocks noGrp="1" noChangeArrowheads="1"/>
          </p:cNvSpPr>
          <p:nvPr>
            <p:ph type="body" idx="1"/>
          </p:nvPr>
        </p:nvSpPr>
        <p:spPr>
          <a:xfrm>
            <a:off x="457200" y="1600200"/>
            <a:ext cx="8229600" cy="4724400"/>
          </a:xfrm>
        </p:spPr>
        <p:txBody>
          <a:bodyPr/>
          <a:lstStyle/>
          <a:p>
            <a:pPr algn="just"/>
            <a:r>
              <a:rPr lang="en-US" sz="2800" dirty="0"/>
              <a:t>A </a:t>
            </a:r>
            <a:r>
              <a:rPr lang="en-US" sz="2800" b="1" dirty="0"/>
              <a:t>genetic algorithm</a:t>
            </a:r>
            <a:r>
              <a:rPr lang="en-US" sz="2800" dirty="0"/>
              <a:t> (or </a:t>
            </a:r>
            <a:r>
              <a:rPr lang="en-US" sz="2800" b="1" dirty="0"/>
              <a:t>GA</a:t>
            </a:r>
            <a:r>
              <a:rPr lang="en-US" sz="2800" dirty="0"/>
              <a:t>) is a search technique used in computing to find true or approximate solutions to optimization and search problems. </a:t>
            </a:r>
          </a:p>
          <a:p>
            <a:pPr algn="just"/>
            <a:r>
              <a:rPr lang="en-US" sz="2800" dirty="0"/>
              <a:t>Genetic algorithms are categorized as global search heuristics. </a:t>
            </a:r>
          </a:p>
          <a:p>
            <a:pPr algn="just"/>
            <a:r>
              <a:rPr lang="en-US" sz="2800" dirty="0"/>
              <a:t>Genetic algorithms are a particular class of evolutionary algorithms that use techniques inspired by evolutionary biology such as inheritance, mutation, selection, and crossover (also called recombination).</a:t>
            </a:r>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What is GA</a:t>
            </a:r>
          </a:p>
        </p:txBody>
      </p:sp>
      <p:sp>
        <p:nvSpPr>
          <p:cNvPr id="57347" name="Rectangle 3"/>
          <p:cNvSpPr>
            <a:spLocks noGrp="1" noChangeArrowheads="1"/>
          </p:cNvSpPr>
          <p:nvPr>
            <p:ph type="body" idx="1"/>
          </p:nvPr>
        </p:nvSpPr>
        <p:spPr/>
        <p:txBody>
          <a:bodyPr/>
          <a:lstStyle/>
          <a:p>
            <a:pPr algn="just"/>
            <a:r>
              <a:rPr lang="en-US" sz="2800" dirty="0"/>
              <a:t>The evolution usually starts from a population of randomly generated individuals and happens in generations. </a:t>
            </a:r>
          </a:p>
          <a:p>
            <a:pPr algn="just">
              <a:buFont typeface="Wingdings" pitchFamily="2" charset="2"/>
              <a:buNone/>
            </a:pPr>
            <a:endParaRPr lang="en-US" sz="2800" dirty="0"/>
          </a:p>
          <a:p>
            <a:pPr algn="just"/>
            <a:r>
              <a:rPr lang="en-US" sz="2800" dirty="0"/>
              <a:t>In each generation, the fitness of every individual in the population is evaluated, multiple individuals are selected from the current population (based on their fitness), and modified (recombined and possibly mutated) to form a new population.</a:t>
            </a:r>
          </a:p>
        </p:txBody>
      </p:sp>
      <p:sp>
        <p:nvSpPr>
          <p:cNvPr id="4"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868362"/>
          </a:xfrm>
        </p:spPr>
        <p:txBody>
          <a:bodyPr/>
          <a:lstStyle/>
          <a:p>
            <a:r>
              <a:rPr lang="en-US" dirty="0"/>
              <a:t>What is GA</a:t>
            </a:r>
          </a:p>
        </p:txBody>
      </p:sp>
      <p:sp>
        <p:nvSpPr>
          <p:cNvPr id="58371" name="Rectangle 3"/>
          <p:cNvSpPr>
            <a:spLocks noGrp="1" noChangeArrowheads="1"/>
          </p:cNvSpPr>
          <p:nvPr>
            <p:ph type="body" idx="1"/>
          </p:nvPr>
        </p:nvSpPr>
        <p:spPr>
          <a:xfrm>
            <a:off x="457200" y="1600200"/>
            <a:ext cx="8229600" cy="4724400"/>
          </a:xfrm>
        </p:spPr>
        <p:txBody>
          <a:bodyPr/>
          <a:lstStyle/>
          <a:p>
            <a:pPr algn="just">
              <a:lnSpc>
                <a:spcPct val="90000"/>
              </a:lnSpc>
            </a:pPr>
            <a:r>
              <a:rPr lang="en-US" dirty="0"/>
              <a:t>The new population is then used in the next iteration of the algorithm. </a:t>
            </a:r>
          </a:p>
          <a:p>
            <a:pPr algn="just">
              <a:lnSpc>
                <a:spcPct val="90000"/>
              </a:lnSpc>
            </a:pPr>
            <a:r>
              <a:rPr lang="en-US" dirty="0"/>
              <a:t>Commonly, the algorithm terminates when either a maximum number of generations has been produced, or a satisfactory fitness level has been reached for the population. </a:t>
            </a:r>
          </a:p>
          <a:p>
            <a:pPr algn="just">
              <a:lnSpc>
                <a:spcPct val="90000"/>
              </a:lnSpc>
            </a:pPr>
            <a:r>
              <a:rPr lang="en-US" dirty="0"/>
              <a:t>If the algorithm has terminated due to a maximum number of generations, a satisfactory solution may or may not have been reached. </a:t>
            </a:r>
          </a:p>
        </p:txBody>
      </p:sp>
      <p:sp>
        <p:nvSpPr>
          <p:cNvPr id="4"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C3B0D6-E831-4780-A14F-2A7D6FFE5350}" type="slidenum">
              <a:rPr lang="en-US"/>
              <a:pPr/>
              <a:t>37</a:t>
            </a:fld>
            <a:endParaRPr lang="en-US"/>
          </a:p>
        </p:txBody>
      </p:sp>
      <p:sp>
        <p:nvSpPr>
          <p:cNvPr id="3074" name="Rectangle 2"/>
          <p:cNvSpPr>
            <a:spLocks noGrp="1" noChangeArrowheads="1"/>
          </p:cNvSpPr>
          <p:nvPr>
            <p:ph type="title"/>
          </p:nvPr>
        </p:nvSpPr>
        <p:spPr>
          <a:xfrm>
            <a:off x="457200" y="274638"/>
            <a:ext cx="8229600" cy="487362"/>
          </a:xfrm>
        </p:spPr>
        <p:txBody>
          <a:bodyPr>
            <a:normAutofit fontScale="90000"/>
          </a:bodyPr>
          <a:lstStyle/>
          <a:p>
            <a:r>
              <a:rPr lang="en-US" dirty="0"/>
              <a:t>Evolution</a:t>
            </a:r>
          </a:p>
        </p:txBody>
      </p:sp>
      <p:sp>
        <p:nvSpPr>
          <p:cNvPr id="3075" name="Rectangle 3"/>
          <p:cNvSpPr>
            <a:spLocks noGrp="1" noChangeArrowheads="1"/>
          </p:cNvSpPr>
          <p:nvPr>
            <p:ph type="body" idx="1"/>
          </p:nvPr>
        </p:nvSpPr>
        <p:spPr>
          <a:xfrm>
            <a:off x="381000" y="1371600"/>
            <a:ext cx="8574088" cy="5029200"/>
          </a:xfrm>
        </p:spPr>
        <p:txBody>
          <a:bodyPr/>
          <a:lstStyle/>
          <a:p>
            <a:pPr algn="just"/>
            <a:r>
              <a:rPr lang="en-US" sz="2400" dirty="0"/>
              <a:t>Here’s a very oversimplified description of how evolution works in biology</a:t>
            </a:r>
          </a:p>
          <a:p>
            <a:pPr algn="just"/>
            <a:r>
              <a:rPr lang="en-US" sz="2400" dirty="0"/>
              <a:t>Organisms (animals or plants) produce a number of offspring which are almost, but not entirely, like themselves</a:t>
            </a:r>
          </a:p>
          <a:p>
            <a:pPr lvl="1" algn="just"/>
            <a:r>
              <a:rPr lang="en-US" sz="2000" dirty="0"/>
              <a:t>Variation may be due to mutation (random changes)</a:t>
            </a:r>
          </a:p>
          <a:p>
            <a:pPr lvl="1" algn="just"/>
            <a:r>
              <a:rPr lang="en-US" sz="2000" dirty="0"/>
              <a:t>Variation may be due to sexual reproduction (offspring have some characteristics from each parent)</a:t>
            </a:r>
          </a:p>
          <a:p>
            <a:pPr algn="just"/>
            <a:r>
              <a:rPr lang="en-US" sz="2400" dirty="0"/>
              <a:t>Some of these offspring may survive to produce offspring of their own—some won’t</a:t>
            </a:r>
          </a:p>
          <a:p>
            <a:pPr lvl="1" algn="just"/>
            <a:r>
              <a:rPr lang="en-US" sz="2000" dirty="0"/>
              <a:t>The “better adapted” offspring are more likely to survive</a:t>
            </a:r>
          </a:p>
          <a:p>
            <a:pPr lvl="1" algn="just"/>
            <a:r>
              <a:rPr lang="en-US" sz="2000" dirty="0"/>
              <a:t>Over time, later generations become better and better adapted</a:t>
            </a:r>
          </a:p>
          <a:p>
            <a:pPr algn="just"/>
            <a:r>
              <a:rPr lang="en-US" sz="2400" b="1" dirty="0">
                <a:solidFill>
                  <a:srgbClr val="FF0000"/>
                </a:solidFill>
              </a:rPr>
              <a:t>Genetic algorithms use this same process to “evolve” better programs</a:t>
            </a:r>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a:xfrm>
            <a:off x="457200" y="274638"/>
            <a:ext cx="8229600" cy="563562"/>
          </a:xfrm>
        </p:spPr>
        <p:txBody>
          <a:bodyPr>
            <a:normAutofit fontScale="90000"/>
          </a:bodyPr>
          <a:lstStyle/>
          <a:p>
            <a:r>
              <a:rPr lang="en-US" altLang="zh-TW" dirty="0" smtClean="0">
                <a:latin typeface="Times New Roman" pitchFamily="18" charset="0"/>
                <a:cs typeface="Times New Roman" pitchFamily="18" charset="0"/>
              </a:rPr>
              <a:t>Genetic Algorithms</a:t>
            </a:r>
            <a:endParaRPr lang="zh-TW" altLang="en-US" dirty="0" smtClean="0"/>
          </a:p>
        </p:txBody>
      </p:sp>
      <p:sp>
        <p:nvSpPr>
          <p:cNvPr id="3075" name="內容版面配置區 2"/>
          <p:cNvSpPr>
            <a:spLocks noGrp="1"/>
          </p:cNvSpPr>
          <p:nvPr>
            <p:ph idx="1"/>
          </p:nvPr>
        </p:nvSpPr>
        <p:spPr/>
        <p:txBody>
          <a:bodyPr/>
          <a:lstStyle/>
          <a:p>
            <a:pPr algn="just"/>
            <a:r>
              <a:rPr lang="en-US" altLang="zh-TW" sz="2800" dirty="0" smtClean="0">
                <a:latin typeface="Times New Roman" pitchFamily="18" charset="0"/>
                <a:ea typeface="標楷體" pitchFamily="65" charset="-120"/>
              </a:rPr>
              <a:t>Proposed by John Holland (1975)</a:t>
            </a:r>
            <a:endParaRPr lang="en-US" altLang="zh-TW" sz="2800" dirty="0" smtClean="0">
              <a:latin typeface="Times New Roman" pitchFamily="18" charset="0"/>
              <a:cs typeface="Times New Roman" pitchFamily="18" charset="0"/>
            </a:endParaRPr>
          </a:p>
          <a:p>
            <a:pPr algn="just"/>
            <a:r>
              <a:rPr lang="en-US" altLang="zh-TW" sz="2800" dirty="0" smtClean="0">
                <a:latin typeface="Times New Roman" pitchFamily="18" charset="0"/>
                <a:cs typeface="Times New Roman" pitchFamily="18" charset="0"/>
              </a:rPr>
              <a:t>A Genetic Algorithm (GA) is a search technique used in computing to find exact or approximate solutions to optimization and search problems.</a:t>
            </a:r>
          </a:p>
          <a:p>
            <a:pPr algn="just"/>
            <a:r>
              <a:rPr lang="en-US" altLang="zh-TW" sz="2800" dirty="0" smtClean="0">
                <a:latin typeface="Times New Roman" pitchFamily="18" charset="0"/>
                <a:cs typeface="Times New Roman" pitchFamily="18" charset="0"/>
              </a:rPr>
              <a:t>GA uses techniques inspired by evolutionary biology such as inheritance, mutation, selection, and crossover.</a:t>
            </a:r>
          </a:p>
          <a:p>
            <a:pPr algn="just"/>
            <a:endParaRPr lang="zh-TW" altLang="en-US" dirty="0" smtClean="0"/>
          </a:p>
        </p:txBody>
      </p:sp>
      <p:sp>
        <p:nvSpPr>
          <p:cNvPr id="4" name="投影片編號版面配置區 3"/>
          <p:cNvSpPr>
            <a:spLocks noGrp="1"/>
          </p:cNvSpPr>
          <p:nvPr>
            <p:ph type="sldNum" sz="quarter" idx="12"/>
          </p:nvPr>
        </p:nvSpPr>
        <p:spPr/>
        <p:txBody>
          <a:bodyPr/>
          <a:lstStyle/>
          <a:p>
            <a:fld id="{95A9EA00-AE9C-4173-87D7-21A71A03F08A}" type="slidenum">
              <a:rPr lang="zh-TW" altLang="en-US"/>
              <a:pPr/>
              <a:t>38</a:t>
            </a:fld>
            <a:endParaRPr lang="zh-TW" alt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6"/>
          <p:cNvSpPr>
            <a:spLocks noGrp="1"/>
          </p:cNvSpPr>
          <p:nvPr>
            <p:ph type="sldNum" sz="quarter" idx="12"/>
          </p:nvPr>
        </p:nvSpPr>
        <p:spPr/>
        <p:txBody>
          <a:bodyPr/>
          <a:lstStyle/>
          <a:p>
            <a:fld id="{7E14A33D-EB1A-4DFF-96B3-EA155BB2E7AF}" type="slidenum">
              <a:rPr lang="en-US"/>
              <a:pPr/>
              <a:t>39</a:t>
            </a:fld>
            <a:endParaRPr lang="en-US"/>
          </a:p>
        </p:txBody>
      </p:sp>
      <p:sp>
        <p:nvSpPr>
          <p:cNvPr id="146434" name="Rectangle 2"/>
          <p:cNvSpPr>
            <a:spLocks noGrp="1" noChangeArrowheads="1"/>
          </p:cNvSpPr>
          <p:nvPr>
            <p:ph type="title"/>
          </p:nvPr>
        </p:nvSpPr>
        <p:spPr/>
        <p:txBody>
          <a:bodyPr>
            <a:normAutofit fontScale="90000"/>
          </a:bodyPr>
          <a:lstStyle/>
          <a:p>
            <a:r>
              <a:rPr lang="en-US" sz="4000"/>
              <a:t>Genetic Algorithms</a:t>
            </a:r>
            <a:br>
              <a:rPr lang="en-US" sz="4000"/>
            </a:br>
            <a:endParaRPr lang="en-US" sz="4000"/>
          </a:p>
        </p:txBody>
      </p:sp>
      <p:sp>
        <p:nvSpPr>
          <p:cNvPr id="146435" name="Rectangle 3"/>
          <p:cNvSpPr>
            <a:spLocks noGrp="1" noChangeArrowheads="1"/>
          </p:cNvSpPr>
          <p:nvPr>
            <p:ph type="body" sz="half" idx="1"/>
          </p:nvPr>
        </p:nvSpPr>
        <p:spPr>
          <a:xfrm>
            <a:off x="762000" y="1066800"/>
            <a:ext cx="7924800" cy="5791200"/>
          </a:xfrm>
        </p:spPr>
        <p:txBody>
          <a:bodyPr/>
          <a:lstStyle/>
          <a:p>
            <a:pPr algn="just"/>
            <a:r>
              <a:rPr lang="en-US" sz="1800" dirty="0"/>
              <a:t>Genetic algorithms are computerized search and optimization algorithms based on the mechanics of natural genetics and natural selection</a:t>
            </a:r>
          </a:p>
          <a:p>
            <a:pPr lvl="1" algn="just"/>
            <a:r>
              <a:rPr lang="en-US" sz="1600" dirty="0"/>
              <a:t>Derived by biologists</a:t>
            </a:r>
          </a:p>
          <a:p>
            <a:pPr lvl="1" algn="just"/>
            <a:r>
              <a:rPr lang="en-US" sz="1600" dirty="0"/>
              <a:t>The offspring have certain desirable characteristics</a:t>
            </a:r>
          </a:p>
          <a:p>
            <a:pPr lvl="1" algn="just">
              <a:buFontTx/>
              <a:buNone/>
            </a:pPr>
            <a:r>
              <a:rPr lang="en-US" sz="2400" dirty="0"/>
              <a:t> </a:t>
            </a:r>
          </a:p>
          <a:p>
            <a:pPr lvl="1">
              <a:buFontTx/>
              <a:buNone/>
            </a:pPr>
            <a:endParaRPr lang="en-US" sz="2400" dirty="0"/>
          </a:p>
          <a:p>
            <a:pPr lvl="1">
              <a:buFontTx/>
              <a:buNone/>
            </a:pPr>
            <a:endParaRPr lang="en-US" sz="2400" dirty="0"/>
          </a:p>
          <a:p>
            <a:pPr lvl="1">
              <a:buFontTx/>
              <a:buNone/>
            </a:pPr>
            <a:endParaRPr lang="en-US" sz="2400" dirty="0"/>
          </a:p>
          <a:p>
            <a:pPr lvl="1">
              <a:buFontTx/>
              <a:buNone/>
            </a:pPr>
            <a:endParaRPr lang="en-US" sz="2400" dirty="0"/>
          </a:p>
        </p:txBody>
      </p:sp>
      <p:graphicFrame>
        <p:nvGraphicFramePr>
          <p:cNvPr id="146436" name="Group 4"/>
          <p:cNvGraphicFramePr>
            <a:graphicFrameLocks noGrp="1"/>
          </p:cNvGraphicFramePr>
          <p:nvPr>
            <p:ph sz="half" idx="2"/>
          </p:nvPr>
        </p:nvGraphicFramePr>
        <p:xfrm>
          <a:off x="2057400" y="2362200"/>
          <a:ext cx="4953000" cy="1831023"/>
        </p:xfrm>
        <a:graphic>
          <a:graphicData uri="http://schemas.openxmlformats.org/drawingml/2006/table">
            <a:tbl>
              <a:tblPr/>
              <a:tblGrid>
                <a:gridCol w="25146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cs typeface="Times New Roman" pitchFamily="18" charset="0"/>
                        </a:rPr>
                        <a:t> Mathematical terminology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cs typeface="Times New Roman" pitchFamily="18" charset="0"/>
                        </a:rPr>
                        <a:t> Equivalent biological terminology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Parameter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Gene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Set of parameters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Chromosome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Objective function evaluation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Fitness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Population of individuals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Set of solutions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TW" b="1" dirty="0" err="1" smtClean="0"/>
              <a:t>Neuro</a:t>
            </a:r>
            <a:r>
              <a:rPr lang="en-US" altLang="zh-TW" b="1" dirty="0" smtClean="0"/>
              <a:t>-Fuzzy Systems</a:t>
            </a:r>
            <a:endParaRPr lang="en-US" b="1"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The combination of </a:t>
            </a:r>
            <a:r>
              <a:rPr lang="en-US" b="1" dirty="0" smtClean="0">
                <a:solidFill>
                  <a:srgbClr val="FF0000"/>
                </a:solidFill>
              </a:rPr>
              <a:t>fuzzy logic </a:t>
            </a:r>
            <a:r>
              <a:rPr lang="en-US" dirty="0" smtClean="0"/>
              <a:t>and </a:t>
            </a:r>
            <a:r>
              <a:rPr lang="en-US" b="1" dirty="0" smtClean="0">
                <a:solidFill>
                  <a:srgbClr val="FF0000"/>
                </a:solidFill>
              </a:rPr>
              <a:t>neural network </a:t>
            </a:r>
            <a:r>
              <a:rPr lang="en-US" dirty="0" smtClean="0"/>
              <a:t>technology is called "</a:t>
            </a:r>
            <a:r>
              <a:rPr lang="en-US" b="1" dirty="0" err="1" smtClean="0">
                <a:solidFill>
                  <a:srgbClr val="FF0000"/>
                </a:solidFill>
              </a:rPr>
              <a:t>Neuro</a:t>
            </a:r>
            <a:r>
              <a:rPr lang="en-US" b="1" dirty="0" smtClean="0">
                <a:solidFill>
                  <a:srgbClr val="FF0000"/>
                </a:solidFill>
              </a:rPr>
              <a:t>-Fuzzy</a:t>
            </a:r>
            <a:r>
              <a:rPr lang="en-US" dirty="0" smtClean="0"/>
              <a:t>" and combines the advantages of the two technologies.</a:t>
            </a:r>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4</a:t>
            </a:fld>
            <a:endParaRPr 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Genetic Algorithms</a:t>
            </a:r>
            <a:br>
              <a:rPr lang="en-US" b="1" dirty="0" smtClean="0"/>
            </a:br>
            <a:endParaRPr lang="en-US" dirty="0"/>
          </a:p>
        </p:txBody>
      </p:sp>
      <p:sp>
        <p:nvSpPr>
          <p:cNvPr id="3" name="Content Placeholder 2"/>
          <p:cNvSpPr>
            <a:spLocks noGrp="1"/>
          </p:cNvSpPr>
          <p:nvPr>
            <p:ph idx="1"/>
          </p:nvPr>
        </p:nvSpPr>
        <p:spPr>
          <a:xfrm>
            <a:off x="457200" y="1066800"/>
            <a:ext cx="8534400" cy="5059363"/>
          </a:xfrm>
        </p:spPr>
        <p:txBody>
          <a:bodyPr>
            <a:normAutofit fontScale="85000" lnSpcReduction="20000"/>
          </a:bodyPr>
          <a:lstStyle/>
          <a:p>
            <a:pPr algn="just"/>
            <a:r>
              <a:rPr lang="en-US" dirty="0" smtClean="0"/>
              <a:t>The beginnings of genetic algorithms can be traced back to the early 1950s when several biologists used computers for simulations of biological systems (Goldberg and Holland 1989). </a:t>
            </a:r>
          </a:p>
          <a:p>
            <a:pPr algn="just"/>
            <a:r>
              <a:rPr lang="en-US" dirty="0" smtClean="0"/>
              <a:t>However, the work done in late 1960s and early 1970s at the University of Michigan under the guidance of John Holland led to genetic algorithms as they are known today. </a:t>
            </a:r>
          </a:p>
          <a:p>
            <a:pPr algn="just"/>
            <a:r>
              <a:rPr lang="en-US" dirty="0" smtClean="0"/>
              <a:t>GA vocabulary is being borrowed from natural genetics. </a:t>
            </a:r>
          </a:p>
          <a:p>
            <a:pPr algn="just"/>
            <a:r>
              <a:rPr lang="en-US" b="1" dirty="0" smtClean="0">
                <a:solidFill>
                  <a:srgbClr val="FF0000"/>
                </a:solidFill>
              </a:rPr>
              <a:t>The idea behind genetic algorithms is to do what nature does. </a:t>
            </a:r>
          </a:p>
          <a:p>
            <a:pPr algn="just"/>
            <a:r>
              <a:rPr lang="en-US" dirty="0" smtClean="0"/>
              <a:t>Genetic algorithms (GAs) are stochastic algorithms whose search methods inspired from phenomena found in living nature.</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Genetic Algorithms</a:t>
            </a:r>
            <a:br>
              <a:rPr lang="en-US" b="1" dirty="0" smtClean="0"/>
            </a:br>
            <a:endParaRPr lang="en-US" dirty="0"/>
          </a:p>
        </p:txBody>
      </p:sp>
      <p:sp>
        <p:nvSpPr>
          <p:cNvPr id="3" name="Content Placeholder 2"/>
          <p:cNvSpPr>
            <a:spLocks noGrp="1"/>
          </p:cNvSpPr>
          <p:nvPr>
            <p:ph idx="1"/>
          </p:nvPr>
        </p:nvSpPr>
        <p:spPr>
          <a:xfrm>
            <a:off x="457200" y="1143000"/>
            <a:ext cx="8229600" cy="4525963"/>
          </a:xfrm>
        </p:spPr>
        <p:txBody>
          <a:bodyPr>
            <a:normAutofit fontScale="92500"/>
          </a:bodyPr>
          <a:lstStyle/>
          <a:p>
            <a:pPr algn="just"/>
            <a:r>
              <a:rPr lang="en-US" dirty="0" smtClean="0"/>
              <a:t>The phenomena incorporated so far in GA models include phenomena of natural selection as there are selection and the production of variation by means of recombination and mutation, and rarely inversion, diploid and others. </a:t>
            </a:r>
          </a:p>
          <a:p>
            <a:pPr algn="just"/>
            <a:r>
              <a:rPr lang="en-US" dirty="0" smtClean="0"/>
              <a:t>Most Genetic algorithms work with one large </a:t>
            </a:r>
            <a:r>
              <a:rPr lang="en-US" dirty="0" err="1" smtClean="0"/>
              <a:t>panmictic</a:t>
            </a:r>
            <a:r>
              <a:rPr lang="en-US" dirty="0" smtClean="0"/>
              <a:t> population, i.e. in the recombination step each individual may potentially choose any other individual from the population as a mate.</a:t>
            </a:r>
          </a:p>
          <a:p>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GA operators</a:t>
            </a: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Then GA operators are performed to obtain the new child offspring; the operators are:</a:t>
            </a:r>
          </a:p>
          <a:p>
            <a:pPr marL="571500" indent="-571500">
              <a:buFont typeface="+mj-lt"/>
              <a:buAutoNum type="romanLcPeriod"/>
            </a:pPr>
            <a:r>
              <a:rPr lang="en-US" dirty="0" smtClean="0"/>
              <a:t>Encoding </a:t>
            </a:r>
          </a:p>
          <a:p>
            <a:pPr marL="571500" indent="-571500">
              <a:buFont typeface="+mj-lt"/>
              <a:buAutoNum type="romanLcPeriod"/>
            </a:pPr>
            <a:r>
              <a:rPr lang="en-US" dirty="0" smtClean="0"/>
              <a:t>Selection</a:t>
            </a:r>
          </a:p>
          <a:p>
            <a:pPr marL="571500" indent="-571500">
              <a:buFont typeface="+mj-lt"/>
              <a:buAutoNum type="romanLcPeriod"/>
            </a:pPr>
            <a:r>
              <a:rPr lang="en-US" dirty="0" smtClean="0"/>
              <a:t>Crossover,</a:t>
            </a:r>
          </a:p>
          <a:p>
            <a:pPr marL="571500" indent="-571500">
              <a:buFont typeface="+mj-lt"/>
              <a:buAutoNum type="romanLcPeriod"/>
            </a:pPr>
            <a:r>
              <a:rPr lang="en-US" dirty="0" smtClean="0"/>
              <a:t>Mutation,</a:t>
            </a:r>
          </a:p>
          <a:p>
            <a:pPr marL="571500" indent="-571500">
              <a:buFont typeface="+mj-lt"/>
              <a:buAutoNum type="romanLcPeriod"/>
            </a:pPr>
            <a:r>
              <a:rPr lang="en-US" dirty="0" smtClean="0"/>
              <a:t>Survival of fittest</a:t>
            </a:r>
          </a:p>
          <a:p>
            <a:pPr marL="571500" indent="-571500">
              <a:buFont typeface="+mj-lt"/>
              <a:buAutoNum type="romanLcPeriod"/>
            </a:pPr>
            <a:endParaRPr lang="en-US" dirty="0"/>
          </a:p>
        </p:txBody>
      </p:sp>
      <p:sp>
        <p:nvSpPr>
          <p:cNvPr id="4"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8948E1-EA59-42F6-95B7-FB5E35F93C0A}" type="slidenum">
              <a:rPr lang="en-US" altLang="en-US"/>
              <a:pPr/>
              <a:t>43</a:t>
            </a:fld>
            <a:endParaRPr lang="en-US" altLang="en-US"/>
          </a:p>
        </p:txBody>
      </p:sp>
      <p:sp>
        <p:nvSpPr>
          <p:cNvPr id="19462" name="Rectangle 6"/>
          <p:cNvSpPr>
            <a:spLocks noGrp="1" noChangeArrowheads="1"/>
          </p:cNvSpPr>
          <p:nvPr>
            <p:ph type="title"/>
          </p:nvPr>
        </p:nvSpPr>
        <p:spPr>
          <a:xfrm>
            <a:off x="457200" y="277813"/>
            <a:ext cx="8229600" cy="712787"/>
          </a:xfrm>
        </p:spPr>
        <p:txBody>
          <a:bodyPr/>
          <a:lstStyle/>
          <a:p>
            <a:pPr algn="ctr"/>
            <a:r>
              <a:rPr lang="en-US" sz="4000" b="1" dirty="0"/>
              <a:t>Encoding</a:t>
            </a:r>
          </a:p>
        </p:txBody>
      </p:sp>
      <p:sp>
        <p:nvSpPr>
          <p:cNvPr id="19463" name="Rectangle 7"/>
          <p:cNvSpPr>
            <a:spLocks noGrp="1" noChangeArrowheads="1"/>
          </p:cNvSpPr>
          <p:nvPr>
            <p:ph type="body" idx="1"/>
          </p:nvPr>
        </p:nvSpPr>
        <p:spPr>
          <a:xfrm>
            <a:off x="457200" y="1066800"/>
            <a:ext cx="8229600" cy="4724400"/>
          </a:xfrm>
        </p:spPr>
        <p:txBody>
          <a:bodyPr/>
          <a:lstStyle/>
          <a:p>
            <a:pPr algn="just">
              <a:buFont typeface="Wingdings" pitchFamily="2" charset="2"/>
              <a:buNone/>
            </a:pPr>
            <a:r>
              <a:rPr lang="en-US" dirty="0"/>
              <a:t>   </a:t>
            </a:r>
            <a:r>
              <a:rPr lang="en-US" sz="2800" dirty="0">
                <a:solidFill>
                  <a:schemeClr val="tx2"/>
                </a:solidFill>
              </a:rPr>
              <a:t>The process of representing the solution in the form of a </a:t>
            </a:r>
            <a:r>
              <a:rPr lang="en-US" sz="2800" b="1" dirty="0">
                <a:solidFill>
                  <a:schemeClr val="tx2"/>
                </a:solidFill>
              </a:rPr>
              <a:t>string</a:t>
            </a:r>
            <a:r>
              <a:rPr lang="en-US" sz="2800" dirty="0">
                <a:solidFill>
                  <a:schemeClr val="tx2"/>
                </a:solidFill>
              </a:rPr>
              <a:t> that conveys the necessary information.</a:t>
            </a:r>
          </a:p>
          <a:p>
            <a:pPr algn="just">
              <a:buFont typeface="Wingdings" pitchFamily="2" charset="2"/>
              <a:buNone/>
            </a:pPr>
            <a:endParaRPr lang="en-US" dirty="0"/>
          </a:p>
          <a:p>
            <a:pPr algn="just"/>
            <a:r>
              <a:rPr lang="en-US" sz="2400" dirty="0"/>
              <a:t>Just as in a chromosome, each gene controls a particular characteristic of the individual, similarly, each bit in the string represents a characteristic of the solution.</a:t>
            </a:r>
          </a:p>
          <a:p>
            <a:pPr algn="just">
              <a:buFont typeface="Wingdings" pitchFamily="2" charset="2"/>
              <a:buNone/>
            </a:pPr>
            <a:endParaRPr lang="en-US" sz="2400" dirty="0"/>
          </a:p>
        </p:txBody>
      </p:sp>
      <p:sp>
        <p:nvSpPr>
          <p:cNvPr id="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5C6D048A-73D6-451E-B97F-E81262CB52B0}" type="slidenum">
              <a:rPr lang="en-US" altLang="en-US"/>
              <a:pPr/>
              <a:t>44</a:t>
            </a:fld>
            <a:endParaRPr lang="en-US" altLang="en-US"/>
          </a:p>
        </p:txBody>
      </p:sp>
      <p:sp>
        <p:nvSpPr>
          <p:cNvPr id="34818" name="Rectangle 2"/>
          <p:cNvSpPr>
            <a:spLocks noGrp="1" noChangeArrowheads="1"/>
          </p:cNvSpPr>
          <p:nvPr>
            <p:ph type="title"/>
          </p:nvPr>
        </p:nvSpPr>
        <p:spPr>
          <a:xfrm>
            <a:off x="457200" y="277813"/>
            <a:ext cx="8229600" cy="560387"/>
          </a:xfrm>
        </p:spPr>
        <p:txBody>
          <a:bodyPr>
            <a:normAutofit fontScale="90000"/>
          </a:bodyPr>
          <a:lstStyle/>
          <a:p>
            <a:pPr algn="ctr"/>
            <a:r>
              <a:rPr lang="en-US" sz="4000" b="1" dirty="0"/>
              <a:t>Encoding Methods</a:t>
            </a:r>
          </a:p>
        </p:txBody>
      </p:sp>
      <p:sp>
        <p:nvSpPr>
          <p:cNvPr id="34819" name="Rectangle 3"/>
          <p:cNvSpPr>
            <a:spLocks noGrp="1" noChangeArrowheads="1"/>
          </p:cNvSpPr>
          <p:nvPr>
            <p:ph type="body" idx="1"/>
          </p:nvPr>
        </p:nvSpPr>
        <p:spPr>
          <a:xfrm>
            <a:off x="457200" y="1447800"/>
            <a:ext cx="8153400" cy="4572000"/>
          </a:xfrm>
        </p:spPr>
        <p:txBody>
          <a:bodyPr/>
          <a:lstStyle/>
          <a:p>
            <a:pPr algn="just"/>
            <a:r>
              <a:rPr lang="en-US" sz="2800" b="1" dirty="0">
                <a:solidFill>
                  <a:schemeClr val="tx2"/>
                </a:solidFill>
              </a:rPr>
              <a:t>Binary Encoding – </a:t>
            </a:r>
            <a:r>
              <a:rPr lang="en-US" sz="2400" dirty="0"/>
              <a:t>Most common method of encoding. Chromosomes are strings of 1s and 0s and each position in the chromosome represents a particular characteristic of the problem.</a:t>
            </a:r>
          </a:p>
          <a:p>
            <a:pPr algn="just">
              <a:buFont typeface="Wingdings" pitchFamily="2" charset="2"/>
              <a:buNone/>
            </a:pPr>
            <a:endParaRPr lang="en-US" sz="2400" dirty="0"/>
          </a:p>
          <a:p>
            <a:pPr>
              <a:buFont typeface="Wingdings" pitchFamily="2" charset="2"/>
              <a:buNone/>
            </a:pPr>
            <a:endParaRPr lang="en-US" sz="2000" dirty="0"/>
          </a:p>
          <a:p>
            <a:pPr>
              <a:buFont typeface="Wingdings" pitchFamily="2" charset="2"/>
              <a:buNone/>
            </a:pPr>
            <a:endParaRPr lang="en-US" sz="2000" dirty="0"/>
          </a:p>
          <a:p>
            <a:endParaRPr lang="en-US" sz="2400" b="1" dirty="0">
              <a:solidFill>
                <a:schemeClr val="tx2"/>
              </a:solidFill>
            </a:endParaRPr>
          </a:p>
        </p:txBody>
      </p:sp>
      <p:grpSp>
        <p:nvGrpSpPr>
          <p:cNvPr id="2" name="Group 123"/>
          <p:cNvGrpSpPr>
            <a:grpSpLocks/>
          </p:cNvGrpSpPr>
          <p:nvPr/>
        </p:nvGrpSpPr>
        <p:grpSpPr bwMode="auto">
          <a:xfrm>
            <a:off x="1905000" y="3700463"/>
            <a:ext cx="5105400" cy="795337"/>
            <a:chOff x="1344" y="987"/>
            <a:chExt cx="3216" cy="501"/>
          </a:xfrm>
        </p:grpSpPr>
        <p:sp>
          <p:nvSpPr>
            <p:cNvPr id="34821" name="Rectangle 5"/>
            <p:cNvSpPr>
              <a:spLocks noChangeArrowheads="1"/>
            </p:cNvSpPr>
            <p:nvPr/>
          </p:nvSpPr>
          <p:spPr bwMode="auto">
            <a:xfrm>
              <a:off x="2640" y="1236"/>
              <a:ext cx="1920" cy="252"/>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11111110000000011111</a:t>
              </a:r>
              <a:endParaRPr lang="en-US" sz="1500" b="0"/>
            </a:p>
          </p:txBody>
        </p:sp>
        <p:sp>
          <p:nvSpPr>
            <p:cNvPr id="34822" name="Rectangle 6"/>
            <p:cNvSpPr>
              <a:spLocks noChangeArrowheads="1"/>
            </p:cNvSpPr>
            <p:nvPr/>
          </p:nvSpPr>
          <p:spPr bwMode="auto">
            <a:xfrm>
              <a:off x="1344" y="1236"/>
              <a:ext cx="1296" cy="252"/>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Chromosome B</a:t>
              </a:r>
              <a:endParaRPr lang="en-US" sz="1500" b="0"/>
            </a:p>
          </p:txBody>
        </p:sp>
        <p:sp>
          <p:nvSpPr>
            <p:cNvPr id="34823" name="Rectangle 7"/>
            <p:cNvSpPr>
              <a:spLocks noChangeArrowheads="1"/>
            </p:cNvSpPr>
            <p:nvPr/>
          </p:nvSpPr>
          <p:spPr bwMode="auto">
            <a:xfrm>
              <a:off x="2640" y="987"/>
              <a:ext cx="1920" cy="249"/>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10110010110011100101</a:t>
              </a:r>
              <a:endParaRPr lang="en-US" sz="1500" b="0"/>
            </a:p>
          </p:txBody>
        </p:sp>
        <p:sp>
          <p:nvSpPr>
            <p:cNvPr id="34824" name="Rectangle 8"/>
            <p:cNvSpPr>
              <a:spLocks noChangeArrowheads="1"/>
            </p:cNvSpPr>
            <p:nvPr/>
          </p:nvSpPr>
          <p:spPr bwMode="auto">
            <a:xfrm>
              <a:off x="1344" y="987"/>
              <a:ext cx="1296" cy="249"/>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Chromosome A</a:t>
              </a:r>
            </a:p>
          </p:txBody>
        </p:sp>
        <p:sp>
          <p:nvSpPr>
            <p:cNvPr id="34825" name="Line 9"/>
            <p:cNvSpPr>
              <a:spLocks noChangeShapeType="1"/>
            </p:cNvSpPr>
            <p:nvPr/>
          </p:nvSpPr>
          <p:spPr bwMode="auto">
            <a:xfrm>
              <a:off x="1344" y="987"/>
              <a:ext cx="1296" cy="0"/>
            </a:xfrm>
            <a:prstGeom prst="line">
              <a:avLst/>
            </a:prstGeom>
            <a:noFill/>
            <a:ln w="28575">
              <a:solidFill>
                <a:schemeClr val="tx1"/>
              </a:solidFill>
              <a:miter lim="800000"/>
              <a:headEnd/>
              <a:tailEnd/>
            </a:ln>
            <a:effectLst/>
          </p:spPr>
          <p:txBody>
            <a:bodyPr wrap="none"/>
            <a:lstStyle/>
            <a:p>
              <a:endParaRPr lang="en-US"/>
            </a:p>
          </p:txBody>
        </p:sp>
        <p:sp>
          <p:nvSpPr>
            <p:cNvPr id="34826" name="Line 10"/>
            <p:cNvSpPr>
              <a:spLocks noChangeShapeType="1"/>
            </p:cNvSpPr>
            <p:nvPr/>
          </p:nvSpPr>
          <p:spPr bwMode="auto">
            <a:xfrm>
              <a:off x="1344" y="1236"/>
              <a:ext cx="3216" cy="0"/>
            </a:xfrm>
            <a:prstGeom prst="line">
              <a:avLst/>
            </a:prstGeom>
            <a:noFill/>
            <a:ln w="12700">
              <a:solidFill>
                <a:schemeClr val="tx1"/>
              </a:solidFill>
              <a:miter lim="800000"/>
              <a:headEnd/>
              <a:tailEnd/>
            </a:ln>
            <a:effectLst/>
          </p:spPr>
          <p:txBody>
            <a:bodyPr wrap="none"/>
            <a:lstStyle/>
            <a:p>
              <a:endParaRPr lang="en-US"/>
            </a:p>
          </p:txBody>
        </p:sp>
        <p:sp>
          <p:nvSpPr>
            <p:cNvPr id="34827" name="Line 11"/>
            <p:cNvSpPr>
              <a:spLocks noChangeShapeType="1"/>
            </p:cNvSpPr>
            <p:nvPr/>
          </p:nvSpPr>
          <p:spPr bwMode="auto">
            <a:xfrm>
              <a:off x="1344" y="1488"/>
              <a:ext cx="3216" cy="0"/>
            </a:xfrm>
            <a:prstGeom prst="line">
              <a:avLst/>
            </a:prstGeom>
            <a:noFill/>
            <a:ln w="28575" cap="sq">
              <a:solidFill>
                <a:schemeClr val="tx1"/>
              </a:solidFill>
              <a:miter lim="800000"/>
              <a:headEnd/>
              <a:tailEnd/>
            </a:ln>
            <a:effectLst/>
          </p:spPr>
          <p:txBody>
            <a:bodyPr wrap="none"/>
            <a:lstStyle/>
            <a:p>
              <a:endParaRPr lang="en-US"/>
            </a:p>
          </p:txBody>
        </p:sp>
        <p:sp>
          <p:nvSpPr>
            <p:cNvPr id="34828" name="Line 12"/>
            <p:cNvSpPr>
              <a:spLocks noChangeShapeType="1"/>
            </p:cNvSpPr>
            <p:nvPr/>
          </p:nvSpPr>
          <p:spPr bwMode="auto">
            <a:xfrm>
              <a:off x="1344" y="987"/>
              <a:ext cx="0" cy="501"/>
            </a:xfrm>
            <a:prstGeom prst="line">
              <a:avLst/>
            </a:prstGeom>
            <a:noFill/>
            <a:ln w="28575" cap="sq">
              <a:solidFill>
                <a:schemeClr val="tx1"/>
              </a:solidFill>
              <a:miter lim="800000"/>
              <a:headEnd/>
              <a:tailEnd/>
            </a:ln>
            <a:effectLst/>
          </p:spPr>
          <p:txBody>
            <a:bodyPr wrap="none"/>
            <a:lstStyle/>
            <a:p>
              <a:endParaRPr lang="en-US"/>
            </a:p>
          </p:txBody>
        </p:sp>
        <p:sp>
          <p:nvSpPr>
            <p:cNvPr id="34829" name="Line 13"/>
            <p:cNvSpPr>
              <a:spLocks noChangeShapeType="1"/>
            </p:cNvSpPr>
            <p:nvPr/>
          </p:nvSpPr>
          <p:spPr bwMode="auto">
            <a:xfrm>
              <a:off x="2640" y="987"/>
              <a:ext cx="0" cy="501"/>
            </a:xfrm>
            <a:prstGeom prst="line">
              <a:avLst/>
            </a:prstGeom>
            <a:noFill/>
            <a:ln w="12700">
              <a:solidFill>
                <a:schemeClr val="tx1"/>
              </a:solidFill>
              <a:miter lim="800000"/>
              <a:headEnd/>
              <a:tailEnd/>
            </a:ln>
            <a:effectLst/>
          </p:spPr>
          <p:txBody>
            <a:bodyPr wrap="none"/>
            <a:lstStyle/>
            <a:p>
              <a:endParaRPr lang="en-US"/>
            </a:p>
          </p:txBody>
        </p:sp>
        <p:sp>
          <p:nvSpPr>
            <p:cNvPr id="34830" name="Line 14"/>
            <p:cNvSpPr>
              <a:spLocks noChangeShapeType="1"/>
            </p:cNvSpPr>
            <p:nvPr/>
          </p:nvSpPr>
          <p:spPr bwMode="auto">
            <a:xfrm>
              <a:off x="4560" y="987"/>
              <a:ext cx="0" cy="501"/>
            </a:xfrm>
            <a:prstGeom prst="line">
              <a:avLst/>
            </a:prstGeom>
            <a:noFill/>
            <a:ln w="28575" cap="sq">
              <a:solidFill>
                <a:schemeClr val="tx1"/>
              </a:solidFill>
              <a:miter lim="800000"/>
              <a:headEnd/>
              <a:tailEnd/>
            </a:ln>
            <a:effectLst/>
          </p:spPr>
          <p:txBody>
            <a:bodyPr wrap="none"/>
            <a:lstStyle/>
            <a:p>
              <a:endParaRPr lang="en-US"/>
            </a:p>
          </p:txBody>
        </p:sp>
        <p:sp>
          <p:nvSpPr>
            <p:cNvPr id="34831" name="Line 15"/>
            <p:cNvSpPr>
              <a:spLocks noChangeShapeType="1"/>
            </p:cNvSpPr>
            <p:nvPr/>
          </p:nvSpPr>
          <p:spPr bwMode="auto">
            <a:xfrm>
              <a:off x="2640" y="987"/>
              <a:ext cx="1920" cy="0"/>
            </a:xfrm>
            <a:prstGeom prst="line">
              <a:avLst/>
            </a:prstGeom>
            <a:noFill/>
            <a:ln w="28575" cap="sq">
              <a:solidFill>
                <a:schemeClr val="tx1"/>
              </a:solidFill>
              <a:miter lim="800000"/>
              <a:headEnd/>
              <a:tailEnd/>
            </a:ln>
            <a:effectLst/>
          </p:spPr>
          <p:txBody>
            <a:bodyPr wrap="none"/>
            <a:lstStyle/>
            <a:p>
              <a:endParaRPr lang="en-US"/>
            </a:p>
          </p:txBody>
        </p:sp>
      </p:grpSp>
      <p:sp>
        <p:nvSpPr>
          <p:cNvPr id="17"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E1486EBB-7DB5-4B8C-B784-12B9F0498803}" type="slidenum">
              <a:rPr lang="en-US" altLang="en-US"/>
              <a:pPr/>
              <a:t>45</a:t>
            </a:fld>
            <a:endParaRPr lang="en-US" altLang="en-US"/>
          </a:p>
        </p:txBody>
      </p:sp>
      <p:sp>
        <p:nvSpPr>
          <p:cNvPr id="146434" name="Rectangle 2"/>
          <p:cNvSpPr>
            <a:spLocks noGrp="1" noChangeArrowheads="1"/>
          </p:cNvSpPr>
          <p:nvPr>
            <p:ph type="title"/>
          </p:nvPr>
        </p:nvSpPr>
        <p:spPr>
          <a:xfrm>
            <a:off x="457200" y="274638"/>
            <a:ext cx="8229600" cy="792162"/>
          </a:xfrm>
        </p:spPr>
        <p:txBody>
          <a:bodyPr/>
          <a:lstStyle/>
          <a:p>
            <a:pPr algn="ctr"/>
            <a:r>
              <a:rPr lang="en-US" sz="4000" b="1" dirty="0"/>
              <a:t>Encoding Methods (contd.)</a:t>
            </a:r>
          </a:p>
        </p:txBody>
      </p:sp>
      <p:sp>
        <p:nvSpPr>
          <p:cNvPr id="146435" name="Rectangle 3"/>
          <p:cNvSpPr>
            <a:spLocks noGrp="1" noChangeArrowheads="1"/>
          </p:cNvSpPr>
          <p:nvPr>
            <p:ph type="body" idx="1"/>
          </p:nvPr>
        </p:nvSpPr>
        <p:spPr>
          <a:xfrm>
            <a:off x="457200" y="1371600"/>
            <a:ext cx="8229600" cy="4759325"/>
          </a:xfrm>
        </p:spPr>
        <p:txBody>
          <a:bodyPr/>
          <a:lstStyle/>
          <a:p>
            <a:pPr algn="just"/>
            <a:r>
              <a:rPr lang="en-US" sz="2800" b="1" dirty="0">
                <a:solidFill>
                  <a:schemeClr val="tx2"/>
                </a:solidFill>
              </a:rPr>
              <a:t>Permutation Encoding –</a:t>
            </a:r>
            <a:r>
              <a:rPr lang="en-US" sz="2900" b="1" dirty="0">
                <a:solidFill>
                  <a:schemeClr val="tx2"/>
                </a:solidFill>
              </a:rPr>
              <a:t> </a:t>
            </a:r>
            <a:r>
              <a:rPr lang="en-US" sz="2400" dirty="0"/>
              <a:t>Useful in ordering problems such as the Traveling Salesman Problem (TSP). Example. In TSP, every chromosome is a string of numbers, each of which represents  a city to be visited.</a:t>
            </a:r>
          </a:p>
          <a:p>
            <a:pPr algn="just">
              <a:buFont typeface="Wingdings" pitchFamily="2" charset="2"/>
              <a:buNone/>
            </a:pPr>
            <a:endParaRPr lang="en-US" dirty="0"/>
          </a:p>
        </p:txBody>
      </p:sp>
      <p:grpSp>
        <p:nvGrpSpPr>
          <p:cNvPr id="2" name="Group 5"/>
          <p:cNvGrpSpPr>
            <a:grpSpLocks/>
          </p:cNvGrpSpPr>
          <p:nvPr/>
        </p:nvGrpSpPr>
        <p:grpSpPr bwMode="auto">
          <a:xfrm>
            <a:off x="2133600" y="4210050"/>
            <a:ext cx="5105400" cy="828675"/>
            <a:chOff x="1344" y="3213"/>
            <a:chExt cx="3216" cy="522"/>
          </a:xfrm>
        </p:grpSpPr>
        <p:sp>
          <p:nvSpPr>
            <p:cNvPr id="146438" name="Rectangle 6"/>
            <p:cNvSpPr>
              <a:spLocks noChangeArrowheads="1"/>
            </p:cNvSpPr>
            <p:nvPr/>
          </p:nvSpPr>
          <p:spPr bwMode="auto">
            <a:xfrm>
              <a:off x="2640" y="3465"/>
              <a:ext cx="1920" cy="249"/>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8  5  6  7  2  3  1  4  9</a:t>
              </a:r>
            </a:p>
          </p:txBody>
        </p:sp>
        <p:sp>
          <p:nvSpPr>
            <p:cNvPr id="146439" name="Rectangle 7"/>
            <p:cNvSpPr>
              <a:spLocks noChangeArrowheads="1"/>
            </p:cNvSpPr>
            <p:nvPr/>
          </p:nvSpPr>
          <p:spPr bwMode="auto">
            <a:xfrm>
              <a:off x="1344" y="3465"/>
              <a:ext cx="1296" cy="249"/>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Chromosome B</a:t>
              </a:r>
              <a:endParaRPr lang="en-US" sz="1500" b="0"/>
            </a:p>
          </p:txBody>
        </p:sp>
        <p:sp>
          <p:nvSpPr>
            <p:cNvPr id="146440" name="Rectangle 8"/>
            <p:cNvSpPr>
              <a:spLocks noChangeArrowheads="1"/>
            </p:cNvSpPr>
            <p:nvPr/>
          </p:nvSpPr>
          <p:spPr bwMode="auto">
            <a:xfrm>
              <a:off x="2640" y="3216"/>
              <a:ext cx="1920" cy="249"/>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1  5  3  2  6  4  7  9  8</a:t>
              </a:r>
            </a:p>
          </p:txBody>
        </p:sp>
        <p:sp>
          <p:nvSpPr>
            <p:cNvPr id="146441" name="Rectangle 9"/>
            <p:cNvSpPr>
              <a:spLocks noChangeArrowheads="1"/>
            </p:cNvSpPr>
            <p:nvPr/>
          </p:nvSpPr>
          <p:spPr bwMode="auto">
            <a:xfrm>
              <a:off x="1344" y="3216"/>
              <a:ext cx="1296" cy="249"/>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Chromosome A</a:t>
              </a:r>
            </a:p>
          </p:txBody>
        </p:sp>
        <p:sp>
          <p:nvSpPr>
            <p:cNvPr id="146442" name="Line 10"/>
            <p:cNvSpPr>
              <a:spLocks noChangeShapeType="1"/>
            </p:cNvSpPr>
            <p:nvPr/>
          </p:nvSpPr>
          <p:spPr bwMode="auto">
            <a:xfrm>
              <a:off x="1344" y="3213"/>
              <a:ext cx="1296" cy="0"/>
            </a:xfrm>
            <a:prstGeom prst="line">
              <a:avLst/>
            </a:prstGeom>
            <a:noFill/>
            <a:ln w="28575">
              <a:solidFill>
                <a:schemeClr val="tx1"/>
              </a:solidFill>
              <a:miter lim="800000"/>
              <a:headEnd/>
              <a:tailEnd/>
            </a:ln>
            <a:effectLst/>
          </p:spPr>
          <p:txBody>
            <a:bodyPr wrap="none"/>
            <a:lstStyle/>
            <a:p>
              <a:endParaRPr lang="en-US"/>
            </a:p>
          </p:txBody>
        </p:sp>
        <p:sp>
          <p:nvSpPr>
            <p:cNvPr id="146443" name="Line 11"/>
            <p:cNvSpPr>
              <a:spLocks noChangeShapeType="1"/>
            </p:cNvSpPr>
            <p:nvPr/>
          </p:nvSpPr>
          <p:spPr bwMode="auto">
            <a:xfrm>
              <a:off x="1344" y="3465"/>
              <a:ext cx="3216" cy="0"/>
            </a:xfrm>
            <a:prstGeom prst="line">
              <a:avLst/>
            </a:prstGeom>
            <a:noFill/>
            <a:ln w="12700">
              <a:solidFill>
                <a:schemeClr val="tx1"/>
              </a:solidFill>
              <a:miter lim="800000"/>
              <a:headEnd/>
              <a:tailEnd/>
            </a:ln>
            <a:effectLst/>
          </p:spPr>
          <p:txBody>
            <a:bodyPr wrap="none"/>
            <a:lstStyle/>
            <a:p>
              <a:endParaRPr lang="en-US"/>
            </a:p>
          </p:txBody>
        </p:sp>
        <p:sp>
          <p:nvSpPr>
            <p:cNvPr id="146444" name="Line 12"/>
            <p:cNvSpPr>
              <a:spLocks noChangeShapeType="1"/>
            </p:cNvSpPr>
            <p:nvPr/>
          </p:nvSpPr>
          <p:spPr bwMode="auto">
            <a:xfrm>
              <a:off x="1344" y="3735"/>
              <a:ext cx="3216" cy="0"/>
            </a:xfrm>
            <a:prstGeom prst="line">
              <a:avLst/>
            </a:prstGeom>
            <a:noFill/>
            <a:ln w="28575" cap="sq">
              <a:solidFill>
                <a:schemeClr val="tx1"/>
              </a:solidFill>
              <a:miter lim="800000"/>
              <a:headEnd/>
              <a:tailEnd/>
            </a:ln>
            <a:effectLst/>
          </p:spPr>
          <p:txBody>
            <a:bodyPr wrap="none"/>
            <a:lstStyle/>
            <a:p>
              <a:endParaRPr lang="en-US"/>
            </a:p>
          </p:txBody>
        </p:sp>
        <p:sp>
          <p:nvSpPr>
            <p:cNvPr id="146445" name="Line 13"/>
            <p:cNvSpPr>
              <a:spLocks noChangeShapeType="1"/>
            </p:cNvSpPr>
            <p:nvPr/>
          </p:nvSpPr>
          <p:spPr bwMode="auto">
            <a:xfrm>
              <a:off x="1344" y="3216"/>
              <a:ext cx="0" cy="498"/>
            </a:xfrm>
            <a:prstGeom prst="line">
              <a:avLst/>
            </a:prstGeom>
            <a:noFill/>
            <a:ln w="28575" cap="sq">
              <a:solidFill>
                <a:schemeClr val="tx1"/>
              </a:solidFill>
              <a:miter lim="800000"/>
              <a:headEnd/>
              <a:tailEnd/>
            </a:ln>
            <a:effectLst/>
          </p:spPr>
          <p:txBody>
            <a:bodyPr wrap="none"/>
            <a:lstStyle/>
            <a:p>
              <a:endParaRPr lang="en-US"/>
            </a:p>
          </p:txBody>
        </p:sp>
        <p:sp>
          <p:nvSpPr>
            <p:cNvPr id="146446" name="Line 14"/>
            <p:cNvSpPr>
              <a:spLocks noChangeShapeType="1"/>
            </p:cNvSpPr>
            <p:nvPr/>
          </p:nvSpPr>
          <p:spPr bwMode="auto">
            <a:xfrm>
              <a:off x="2640" y="3216"/>
              <a:ext cx="0" cy="498"/>
            </a:xfrm>
            <a:prstGeom prst="line">
              <a:avLst/>
            </a:prstGeom>
            <a:noFill/>
            <a:ln w="12700">
              <a:solidFill>
                <a:schemeClr val="tx1"/>
              </a:solidFill>
              <a:miter lim="800000"/>
              <a:headEnd/>
              <a:tailEnd/>
            </a:ln>
            <a:effectLst/>
          </p:spPr>
          <p:txBody>
            <a:bodyPr wrap="none"/>
            <a:lstStyle/>
            <a:p>
              <a:endParaRPr lang="en-US"/>
            </a:p>
          </p:txBody>
        </p:sp>
        <p:sp>
          <p:nvSpPr>
            <p:cNvPr id="146447" name="Line 15"/>
            <p:cNvSpPr>
              <a:spLocks noChangeShapeType="1"/>
            </p:cNvSpPr>
            <p:nvPr/>
          </p:nvSpPr>
          <p:spPr bwMode="auto">
            <a:xfrm>
              <a:off x="4560" y="3216"/>
              <a:ext cx="0" cy="498"/>
            </a:xfrm>
            <a:prstGeom prst="line">
              <a:avLst/>
            </a:prstGeom>
            <a:noFill/>
            <a:ln w="28575" cap="sq">
              <a:solidFill>
                <a:schemeClr val="tx1"/>
              </a:solidFill>
              <a:miter lim="800000"/>
              <a:headEnd/>
              <a:tailEnd/>
            </a:ln>
            <a:effectLst/>
          </p:spPr>
          <p:txBody>
            <a:bodyPr wrap="none"/>
            <a:lstStyle/>
            <a:p>
              <a:endParaRPr lang="en-US"/>
            </a:p>
          </p:txBody>
        </p:sp>
        <p:sp>
          <p:nvSpPr>
            <p:cNvPr id="146448" name="Line 16"/>
            <p:cNvSpPr>
              <a:spLocks noChangeShapeType="1"/>
            </p:cNvSpPr>
            <p:nvPr/>
          </p:nvSpPr>
          <p:spPr bwMode="auto">
            <a:xfrm>
              <a:off x="2640" y="3216"/>
              <a:ext cx="1920" cy="0"/>
            </a:xfrm>
            <a:prstGeom prst="line">
              <a:avLst/>
            </a:prstGeom>
            <a:noFill/>
            <a:ln w="28575" cap="sq">
              <a:solidFill>
                <a:schemeClr val="tx1"/>
              </a:solidFill>
              <a:miter lim="800000"/>
              <a:headEnd/>
              <a:tailEnd/>
            </a:ln>
            <a:effectLst/>
          </p:spPr>
          <p:txBody>
            <a:bodyPr wrap="none"/>
            <a:lstStyle/>
            <a:p>
              <a:endParaRPr lang="en-US"/>
            </a:p>
          </p:txBody>
        </p:sp>
      </p:grpSp>
      <p:sp>
        <p:nvSpPr>
          <p:cNvPr id="17" name="Line 5"/>
          <p:cNvSpPr>
            <a:spLocks noChangeShapeType="1"/>
          </p:cNvSpPr>
          <p:nvPr/>
        </p:nvSpPr>
        <p:spPr bwMode="auto">
          <a:xfrm>
            <a:off x="533400" y="9906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CA2A3D33-78D0-4BE9-BAD1-D9D34B489857}" type="slidenum">
              <a:rPr lang="en-US" altLang="en-US"/>
              <a:pPr/>
              <a:t>46</a:t>
            </a:fld>
            <a:endParaRPr lang="en-US" altLang="en-US"/>
          </a:p>
        </p:txBody>
      </p:sp>
      <p:sp>
        <p:nvSpPr>
          <p:cNvPr id="145410" name="Rectangle 2"/>
          <p:cNvSpPr>
            <a:spLocks noGrp="1" noChangeArrowheads="1"/>
          </p:cNvSpPr>
          <p:nvPr>
            <p:ph type="title"/>
          </p:nvPr>
        </p:nvSpPr>
        <p:spPr>
          <a:xfrm>
            <a:off x="457200" y="277813"/>
            <a:ext cx="8229600" cy="1017587"/>
          </a:xfrm>
        </p:spPr>
        <p:txBody>
          <a:bodyPr/>
          <a:lstStyle/>
          <a:p>
            <a:pPr algn="ctr"/>
            <a:r>
              <a:rPr lang="en-US" sz="4000" b="1" dirty="0"/>
              <a:t>Encoding Methods (contd.)</a:t>
            </a:r>
          </a:p>
        </p:txBody>
      </p:sp>
      <p:sp>
        <p:nvSpPr>
          <p:cNvPr id="145411" name="Rectangle 3"/>
          <p:cNvSpPr>
            <a:spLocks noGrp="1" noChangeArrowheads="1"/>
          </p:cNvSpPr>
          <p:nvPr>
            <p:ph type="body" idx="1"/>
          </p:nvPr>
        </p:nvSpPr>
        <p:spPr>
          <a:xfrm>
            <a:off x="457200" y="1524000"/>
            <a:ext cx="8229600" cy="4606925"/>
          </a:xfrm>
        </p:spPr>
        <p:txBody>
          <a:bodyPr/>
          <a:lstStyle/>
          <a:p>
            <a:pPr algn="just"/>
            <a:r>
              <a:rPr lang="en-US" sz="2800" b="1" dirty="0">
                <a:solidFill>
                  <a:schemeClr val="tx2"/>
                </a:solidFill>
              </a:rPr>
              <a:t>Value Encoding</a:t>
            </a:r>
            <a:r>
              <a:rPr lang="en-US" sz="2400" b="1" dirty="0">
                <a:solidFill>
                  <a:schemeClr val="tx2"/>
                </a:solidFill>
              </a:rPr>
              <a:t> </a:t>
            </a:r>
            <a:r>
              <a:rPr lang="en-US" sz="2900" b="1" dirty="0">
                <a:solidFill>
                  <a:schemeClr val="tx2"/>
                </a:solidFill>
              </a:rPr>
              <a:t>– </a:t>
            </a:r>
            <a:r>
              <a:rPr lang="en-US" sz="2400" dirty="0"/>
              <a:t>Used in problems where complicated values, such as real numbers, are used and where binary encoding would not suffice.</a:t>
            </a:r>
          </a:p>
          <a:p>
            <a:pPr algn="just">
              <a:buFont typeface="Wingdings" pitchFamily="2" charset="2"/>
              <a:buNone/>
            </a:pPr>
            <a:r>
              <a:rPr lang="en-US" sz="2400" dirty="0"/>
              <a:t>    Good for some problems, but </a:t>
            </a:r>
            <a:r>
              <a:rPr lang="en-US" sz="2400" i="1" dirty="0">
                <a:solidFill>
                  <a:srgbClr val="CC3300"/>
                </a:solidFill>
              </a:rPr>
              <a:t>often necessary to develop some specific crossover and mutation techniques for these chromosomes.</a:t>
            </a:r>
            <a:r>
              <a:rPr lang="en-US" i="1" dirty="0">
                <a:solidFill>
                  <a:srgbClr val="CC3300"/>
                </a:solidFill>
              </a:rPr>
              <a:t> </a:t>
            </a:r>
          </a:p>
          <a:p>
            <a:pPr algn="just">
              <a:buFont typeface="Wingdings" pitchFamily="2" charset="2"/>
              <a:buNone/>
            </a:pPr>
            <a:endParaRPr lang="en-US" i="1" dirty="0">
              <a:solidFill>
                <a:srgbClr val="CC3300"/>
              </a:solidFill>
            </a:endParaRPr>
          </a:p>
        </p:txBody>
      </p:sp>
      <p:grpSp>
        <p:nvGrpSpPr>
          <p:cNvPr id="2" name="Group 4"/>
          <p:cNvGrpSpPr>
            <a:grpSpLocks/>
          </p:cNvGrpSpPr>
          <p:nvPr/>
        </p:nvGrpSpPr>
        <p:grpSpPr bwMode="auto">
          <a:xfrm>
            <a:off x="1600200" y="4343400"/>
            <a:ext cx="6324600" cy="852488"/>
            <a:chOff x="1344" y="3024"/>
            <a:chExt cx="3984" cy="537"/>
          </a:xfrm>
        </p:grpSpPr>
        <p:sp>
          <p:nvSpPr>
            <p:cNvPr id="145413" name="Rectangle 5"/>
            <p:cNvSpPr>
              <a:spLocks noChangeArrowheads="1"/>
            </p:cNvSpPr>
            <p:nvPr/>
          </p:nvSpPr>
          <p:spPr bwMode="auto">
            <a:xfrm>
              <a:off x="2672" y="3312"/>
              <a:ext cx="2656" cy="249"/>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r>
                <a:rPr lang="en-US" sz="2000" b="0"/>
                <a:t>(left), (back), (left), (right), (forward)</a:t>
              </a:r>
            </a:p>
          </p:txBody>
        </p:sp>
        <p:sp>
          <p:nvSpPr>
            <p:cNvPr id="145414" name="Rectangle 6"/>
            <p:cNvSpPr>
              <a:spLocks noChangeArrowheads="1"/>
            </p:cNvSpPr>
            <p:nvPr/>
          </p:nvSpPr>
          <p:spPr bwMode="auto">
            <a:xfrm>
              <a:off x="1344" y="3312"/>
              <a:ext cx="1328" cy="249"/>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r>
                <a:rPr lang="en-US" sz="2000" b="0"/>
                <a:t>Chromosome B</a:t>
              </a:r>
              <a:endParaRPr lang="en-US" sz="1500" b="0"/>
            </a:p>
          </p:txBody>
        </p:sp>
        <p:sp>
          <p:nvSpPr>
            <p:cNvPr id="145415" name="Rectangle 7"/>
            <p:cNvSpPr>
              <a:spLocks noChangeArrowheads="1"/>
            </p:cNvSpPr>
            <p:nvPr/>
          </p:nvSpPr>
          <p:spPr bwMode="auto">
            <a:xfrm>
              <a:off x="2672" y="3024"/>
              <a:ext cx="2656" cy="288"/>
            </a:xfrm>
            <a:prstGeom prst="rect">
              <a:avLst/>
            </a:prstGeom>
            <a:noFill/>
            <a:ln w="9525">
              <a:noFill/>
              <a:miter lim="800000"/>
              <a:headEnd/>
              <a:tailEnd/>
            </a:ln>
            <a:effectLst/>
          </p:spPr>
          <p:txBody>
            <a:bodyPr/>
            <a:lstStyle/>
            <a:p>
              <a:pPr algn="l">
                <a:spcBef>
                  <a:spcPct val="20000"/>
                </a:spcBef>
                <a:buClr>
                  <a:schemeClr val="accent1"/>
                </a:buClr>
                <a:buSzPct val="65000"/>
                <a:buFont typeface="Wingdings" pitchFamily="2" charset="2"/>
                <a:buNone/>
              </a:pPr>
              <a:r>
                <a:rPr lang="en-US" sz="2000" b="0"/>
                <a:t>1.235  5.323  0.454  2.321  2.454</a:t>
              </a:r>
            </a:p>
          </p:txBody>
        </p:sp>
        <p:sp>
          <p:nvSpPr>
            <p:cNvPr id="145416" name="Rectangle 8"/>
            <p:cNvSpPr>
              <a:spLocks noChangeArrowheads="1"/>
            </p:cNvSpPr>
            <p:nvPr/>
          </p:nvSpPr>
          <p:spPr bwMode="auto">
            <a:xfrm>
              <a:off x="1344" y="3024"/>
              <a:ext cx="1328" cy="288"/>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pPr>
              <a:r>
                <a:rPr lang="en-US" sz="2000" b="0"/>
                <a:t>Chromosome A</a:t>
              </a:r>
            </a:p>
          </p:txBody>
        </p:sp>
        <p:sp>
          <p:nvSpPr>
            <p:cNvPr id="145417" name="Line 9"/>
            <p:cNvSpPr>
              <a:spLocks noChangeShapeType="1"/>
            </p:cNvSpPr>
            <p:nvPr/>
          </p:nvSpPr>
          <p:spPr bwMode="auto">
            <a:xfrm>
              <a:off x="1344" y="3024"/>
              <a:ext cx="1328" cy="0"/>
            </a:xfrm>
            <a:prstGeom prst="line">
              <a:avLst/>
            </a:prstGeom>
            <a:noFill/>
            <a:ln w="28575">
              <a:solidFill>
                <a:schemeClr val="tx1"/>
              </a:solidFill>
              <a:miter lim="800000"/>
              <a:headEnd/>
              <a:tailEnd/>
            </a:ln>
            <a:effectLst/>
          </p:spPr>
          <p:txBody>
            <a:bodyPr wrap="none"/>
            <a:lstStyle/>
            <a:p>
              <a:endParaRPr lang="en-US"/>
            </a:p>
          </p:txBody>
        </p:sp>
        <p:sp>
          <p:nvSpPr>
            <p:cNvPr id="145418" name="Line 10"/>
            <p:cNvSpPr>
              <a:spLocks noChangeShapeType="1"/>
            </p:cNvSpPr>
            <p:nvPr/>
          </p:nvSpPr>
          <p:spPr bwMode="auto">
            <a:xfrm>
              <a:off x="1344" y="3312"/>
              <a:ext cx="3984" cy="0"/>
            </a:xfrm>
            <a:prstGeom prst="line">
              <a:avLst/>
            </a:prstGeom>
            <a:noFill/>
            <a:ln w="12700">
              <a:solidFill>
                <a:schemeClr val="tx1"/>
              </a:solidFill>
              <a:miter lim="800000"/>
              <a:headEnd/>
              <a:tailEnd/>
            </a:ln>
            <a:effectLst/>
          </p:spPr>
          <p:txBody>
            <a:bodyPr wrap="none"/>
            <a:lstStyle/>
            <a:p>
              <a:endParaRPr lang="en-US"/>
            </a:p>
          </p:txBody>
        </p:sp>
        <p:sp>
          <p:nvSpPr>
            <p:cNvPr id="145419" name="Line 11"/>
            <p:cNvSpPr>
              <a:spLocks noChangeShapeType="1"/>
            </p:cNvSpPr>
            <p:nvPr/>
          </p:nvSpPr>
          <p:spPr bwMode="auto">
            <a:xfrm>
              <a:off x="1344" y="3561"/>
              <a:ext cx="3984" cy="0"/>
            </a:xfrm>
            <a:prstGeom prst="line">
              <a:avLst/>
            </a:prstGeom>
            <a:noFill/>
            <a:ln w="28575" cap="sq">
              <a:solidFill>
                <a:schemeClr val="tx1"/>
              </a:solidFill>
              <a:miter lim="800000"/>
              <a:headEnd/>
              <a:tailEnd/>
            </a:ln>
            <a:effectLst/>
          </p:spPr>
          <p:txBody>
            <a:bodyPr wrap="none"/>
            <a:lstStyle/>
            <a:p>
              <a:endParaRPr lang="en-US"/>
            </a:p>
          </p:txBody>
        </p:sp>
        <p:sp>
          <p:nvSpPr>
            <p:cNvPr id="145420" name="Line 12"/>
            <p:cNvSpPr>
              <a:spLocks noChangeShapeType="1"/>
            </p:cNvSpPr>
            <p:nvPr/>
          </p:nvSpPr>
          <p:spPr bwMode="auto">
            <a:xfrm>
              <a:off x="1344" y="3024"/>
              <a:ext cx="0" cy="537"/>
            </a:xfrm>
            <a:prstGeom prst="line">
              <a:avLst/>
            </a:prstGeom>
            <a:noFill/>
            <a:ln w="28575" cap="sq">
              <a:solidFill>
                <a:schemeClr val="tx1"/>
              </a:solidFill>
              <a:miter lim="800000"/>
              <a:headEnd/>
              <a:tailEnd/>
            </a:ln>
            <a:effectLst/>
          </p:spPr>
          <p:txBody>
            <a:bodyPr wrap="none"/>
            <a:lstStyle/>
            <a:p>
              <a:endParaRPr lang="en-US"/>
            </a:p>
          </p:txBody>
        </p:sp>
        <p:sp>
          <p:nvSpPr>
            <p:cNvPr id="145421" name="Line 13"/>
            <p:cNvSpPr>
              <a:spLocks noChangeShapeType="1"/>
            </p:cNvSpPr>
            <p:nvPr/>
          </p:nvSpPr>
          <p:spPr bwMode="auto">
            <a:xfrm>
              <a:off x="2672" y="3024"/>
              <a:ext cx="0" cy="537"/>
            </a:xfrm>
            <a:prstGeom prst="line">
              <a:avLst/>
            </a:prstGeom>
            <a:noFill/>
            <a:ln w="12700">
              <a:solidFill>
                <a:schemeClr val="tx1"/>
              </a:solidFill>
              <a:miter lim="800000"/>
              <a:headEnd/>
              <a:tailEnd/>
            </a:ln>
            <a:effectLst/>
          </p:spPr>
          <p:txBody>
            <a:bodyPr wrap="none"/>
            <a:lstStyle/>
            <a:p>
              <a:endParaRPr lang="en-US"/>
            </a:p>
          </p:txBody>
        </p:sp>
        <p:sp>
          <p:nvSpPr>
            <p:cNvPr id="145422" name="Line 14"/>
            <p:cNvSpPr>
              <a:spLocks noChangeShapeType="1"/>
            </p:cNvSpPr>
            <p:nvPr/>
          </p:nvSpPr>
          <p:spPr bwMode="auto">
            <a:xfrm>
              <a:off x="5328" y="3024"/>
              <a:ext cx="0" cy="537"/>
            </a:xfrm>
            <a:prstGeom prst="line">
              <a:avLst/>
            </a:prstGeom>
            <a:noFill/>
            <a:ln w="28575" cap="sq">
              <a:solidFill>
                <a:schemeClr val="tx1"/>
              </a:solidFill>
              <a:miter lim="800000"/>
              <a:headEnd/>
              <a:tailEnd/>
            </a:ln>
            <a:effectLst/>
          </p:spPr>
          <p:txBody>
            <a:bodyPr wrap="none"/>
            <a:lstStyle/>
            <a:p>
              <a:endParaRPr lang="en-US"/>
            </a:p>
          </p:txBody>
        </p:sp>
        <p:sp>
          <p:nvSpPr>
            <p:cNvPr id="145423" name="Line 15"/>
            <p:cNvSpPr>
              <a:spLocks noChangeShapeType="1"/>
            </p:cNvSpPr>
            <p:nvPr/>
          </p:nvSpPr>
          <p:spPr bwMode="auto">
            <a:xfrm>
              <a:off x="2672" y="3024"/>
              <a:ext cx="2656" cy="0"/>
            </a:xfrm>
            <a:prstGeom prst="line">
              <a:avLst/>
            </a:prstGeom>
            <a:noFill/>
            <a:ln w="28575" cap="sq">
              <a:solidFill>
                <a:schemeClr val="tx1"/>
              </a:solidFill>
              <a:miter lim="800000"/>
              <a:headEnd/>
              <a:tailEnd/>
            </a:ln>
            <a:effectLst/>
          </p:spPr>
          <p:txBody>
            <a:bodyPr wrap="none"/>
            <a:lstStyle/>
            <a:p>
              <a:endParaRPr lang="en-US"/>
            </a:p>
          </p:txBody>
        </p:sp>
      </p:grpSp>
      <p:sp>
        <p:nvSpPr>
          <p:cNvPr id="17"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Selection</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dirty="0" smtClean="0"/>
              <a:t>As in natural surroundings it holds on average: </a:t>
            </a:r>
            <a:r>
              <a:rPr lang="en-US" b="1" dirty="0" smtClean="0">
                <a:solidFill>
                  <a:srgbClr val="FF0000"/>
                </a:solidFill>
              </a:rPr>
              <a:t>“the better the parents, the better the </a:t>
            </a:r>
            <a:r>
              <a:rPr lang="en-US" b="1" dirty="0" err="1" smtClean="0">
                <a:solidFill>
                  <a:srgbClr val="FF0000"/>
                </a:solidFill>
              </a:rPr>
              <a:t>offsprings</a:t>
            </a:r>
            <a:r>
              <a:rPr lang="en-US" b="1" dirty="0" smtClean="0">
                <a:solidFill>
                  <a:srgbClr val="FF0000"/>
                </a:solidFill>
              </a:rPr>
              <a:t>” and “the offspring is similar to the parents”. </a:t>
            </a:r>
          </a:p>
          <a:p>
            <a:pPr algn="just"/>
            <a:r>
              <a:rPr lang="en-US" dirty="0" smtClean="0"/>
              <a:t>Therefore, it is on the one hand desirable to choose the fittest individuals more often, but on the other hand not too often, because otherwise the diversity of the search space decreases. </a:t>
            </a:r>
          </a:p>
          <a:p>
            <a:pPr algn="just"/>
            <a:r>
              <a:rPr lang="en-US" dirty="0" smtClean="0"/>
              <a:t>GA researchers have developed a variety of selection algorithms to make it more efficient and robust. </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Selection algorithm </a:t>
            </a:r>
            <a:endParaRPr lang="en-US" dirty="0"/>
          </a:p>
        </p:txBody>
      </p:sp>
      <p:sp>
        <p:nvSpPr>
          <p:cNvPr id="3" name="Content Placeholder 2"/>
          <p:cNvSpPr>
            <a:spLocks noGrp="1"/>
          </p:cNvSpPr>
          <p:nvPr>
            <p:ph idx="1"/>
          </p:nvPr>
        </p:nvSpPr>
        <p:spPr/>
        <p:txBody>
          <a:bodyPr/>
          <a:lstStyle/>
          <a:p>
            <a:r>
              <a:rPr lang="en-US" b="1" dirty="0" smtClean="0"/>
              <a:t>Roulette Wheel Selection</a:t>
            </a:r>
          </a:p>
          <a:p>
            <a:r>
              <a:rPr lang="en-US" b="1" dirty="0" smtClean="0"/>
              <a:t>Tournament Selection</a:t>
            </a:r>
          </a:p>
          <a:p>
            <a:r>
              <a:rPr lang="en-US" b="1" dirty="0" smtClean="0"/>
              <a:t>Linear Rank Selection</a:t>
            </a:r>
          </a:p>
          <a:p>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Roulette Wheel Selection</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dirty="0" smtClean="0"/>
              <a:t>In roulette selection chromosomes are selected based on their fitness relative to all other chromosomes in the population.</a:t>
            </a:r>
          </a:p>
          <a:p>
            <a:pPr algn="just"/>
            <a:r>
              <a:rPr lang="en-US" dirty="0" smtClean="0"/>
              <a:t> One disadvantage of using roulette wheel is that its selective pressure reduces as population converges upon a solution, which reduces the convergence rate and may not allow finding the better solutions.</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AutoShape 2"/>
          <p:cNvSpPr>
            <a:spLocks noGrp="1" noChangeArrowheads="1"/>
          </p:cNvSpPr>
          <p:nvPr>
            <p:ph type="title"/>
          </p:nvPr>
        </p:nvSpPr>
        <p:spPr>
          <a:xfrm>
            <a:off x="457200" y="274638"/>
            <a:ext cx="8229600" cy="639762"/>
          </a:xfrm>
        </p:spPr>
        <p:txBody>
          <a:bodyPr>
            <a:normAutofit fontScale="90000"/>
          </a:bodyPr>
          <a:lstStyle/>
          <a:p>
            <a:r>
              <a:rPr lang="en-US" altLang="zh-TW" sz="4800" b="1" dirty="0" err="1"/>
              <a:t>Neuro</a:t>
            </a:r>
            <a:r>
              <a:rPr lang="en-US" altLang="zh-TW" sz="4800" b="1" dirty="0"/>
              <a:t>-Fuzzy </a:t>
            </a:r>
            <a:r>
              <a:rPr lang="en-US" altLang="zh-TW" sz="4800" b="1" dirty="0" smtClean="0"/>
              <a:t>Systems </a:t>
            </a:r>
            <a:r>
              <a:rPr lang="en-US" b="1" dirty="0" smtClean="0"/>
              <a:t>(contd.) </a:t>
            </a:r>
            <a:endParaRPr lang="en-US" altLang="zh-TW" sz="4800" b="1" dirty="0"/>
          </a:p>
        </p:txBody>
      </p:sp>
      <p:sp>
        <p:nvSpPr>
          <p:cNvPr id="186373" name="Text Box 5"/>
          <p:cNvSpPr txBox="1">
            <a:spLocks noChangeArrowheads="1"/>
          </p:cNvSpPr>
          <p:nvPr/>
        </p:nvSpPr>
        <p:spPr bwMode="auto">
          <a:xfrm>
            <a:off x="1282700" y="2305050"/>
            <a:ext cx="2651125" cy="1555750"/>
          </a:xfrm>
          <a:prstGeom prst="rect">
            <a:avLst/>
          </a:prstGeom>
          <a:noFill/>
          <a:ln w="9525">
            <a:noFill/>
            <a:miter lim="800000"/>
            <a:headEnd/>
            <a:tailEnd/>
          </a:ln>
          <a:effectLst/>
        </p:spPr>
        <p:txBody>
          <a:bodyPr wrap="none">
            <a:spAutoFit/>
          </a:bodyPr>
          <a:lstStyle/>
          <a:p>
            <a:pPr algn="ctr"/>
            <a:r>
              <a:rPr lang="en-US" altLang="zh-TW" sz="4800" dirty="0">
                <a:solidFill>
                  <a:srgbClr val="0033CC"/>
                </a:solidFill>
              </a:rPr>
              <a:t>Neural</a:t>
            </a:r>
          </a:p>
          <a:p>
            <a:pPr algn="ctr"/>
            <a:r>
              <a:rPr lang="en-US" altLang="zh-TW" sz="4800" dirty="0">
                <a:solidFill>
                  <a:srgbClr val="0033CC"/>
                </a:solidFill>
              </a:rPr>
              <a:t>Network</a:t>
            </a:r>
          </a:p>
        </p:txBody>
      </p:sp>
      <p:sp>
        <p:nvSpPr>
          <p:cNvPr id="186374" name="Text Box 6"/>
          <p:cNvSpPr txBox="1">
            <a:spLocks noChangeArrowheads="1"/>
          </p:cNvSpPr>
          <p:nvPr/>
        </p:nvSpPr>
        <p:spPr bwMode="auto">
          <a:xfrm>
            <a:off x="4297363" y="2336800"/>
            <a:ext cx="777875" cy="1311275"/>
          </a:xfrm>
          <a:prstGeom prst="rect">
            <a:avLst/>
          </a:prstGeom>
          <a:noFill/>
          <a:ln w="9525">
            <a:noFill/>
            <a:miter lim="800000"/>
            <a:headEnd/>
            <a:tailEnd/>
          </a:ln>
          <a:effectLst/>
        </p:spPr>
        <p:txBody>
          <a:bodyPr wrap="none">
            <a:spAutoFit/>
          </a:bodyPr>
          <a:lstStyle/>
          <a:p>
            <a:r>
              <a:rPr lang="en-US" altLang="zh-TW" sz="8000">
                <a:latin typeface="Arial" charset="0"/>
              </a:rPr>
              <a:t>+</a:t>
            </a:r>
          </a:p>
        </p:txBody>
      </p:sp>
      <p:sp>
        <p:nvSpPr>
          <p:cNvPr id="186375" name="Text Box 7"/>
          <p:cNvSpPr txBox="1">
            <a:spLocks noChangeArrowheads="1"/>
          </p:cNvSpPr>
          <p:nvPr/>
        </p:nvSpPr>
        <p:spPr bwMode="auto">
          <a:xfrm>
            <a:off x="5605463" y="2305050"/>
            <a:ext cx="1846262" cy="1555750"/>
          </a:xfrm>
          <a:prstGeom prst="rect">
            <a:avLst/>
          </a:prstGeom>
          <a:noFill/>
          <a:ln w="9525">
            <a:noFill/>
            <a:miter lim="800000"/>
            <a:headEnd/>
            <a:tailEnd/>
          </a:ln>
          <a:effectLst/>
        </p:spPr>
        <p:txBody>
          <a:bodyPr wrap="none">
            <a:spAutoFit/>
          </a:bodyPr>
          <a:lstStyle/>
          <a:p>
            <a:pPr algn="ctr"/>
            <a:r>
              <a:rPr lang="en-US" altLang="zh-TW" sz="4800">
                <a:solidFill>
                  <a:srgbClr val="0033CC"/>
                </a:solidFill>
              </a:rPr>
              <a:t>Fuzzy</a:t>
            </a:r>
          </a:p>
          <a:p>
            <a:pPr algn="ctr"/>
            <a:r>
              <a:rPr lang="en-US" altLang="zh-TW" sz="4800">
                <a:solidFill>
                  <a:srgbClr val="0033CC"/>
                </a:solidFill>
              </a:rPr>
              <a:t>Logic</a:t>
            </a:r>
          </a:p>
        </p:txBody>
      </p:sp>
      <p:sp>
        <p:nvSpPr>
          <p:cNvPr id="186377" name="Text Box 9"/>
          <p:cNvSpPr txBox="1">
            <a:spLocks noChangeArrowheads="1"/>
          </p:cNvSpPr>
          <p:nvPr/>
        </p:nvSpPr>
        <p:spPr bwMode="auto">
          <a:xfrm>
            <a:off x="1085850" y="4025900"/>
            <a:ext cx="2308225" cy="396875"/>
          </a:xfrm>
          <a:prstGeom prst="rect">
            <a:avLst/>
          </a:prstGeom>
          <a:noFill/>
          <a:ln w="9525">
            <a:noFill/>
            <a:miter lim="800000"/>
            <a:headEnd/>
            <a:tailEnd/>
          </a:ln>
          <a:effectLst/>
        </p:spPr>
        <p:txBody>
          <a:bodyPr wrap="none">
            <a:spAutoFit/>
          </a:bodyPr>
          <a:lstStyle/>
          <a:p>
            <a:r>
              <a:rPr lang="en-US" altLang="zh-TW" sz="2000"/>
              <a:t>Good for learning.</a:t>
            </a:r>
          </a:p>
        </p:txBody>
      </p:sp>
      <p:sp>
        <p:nvSpPr>
          <p:cNvPr id="186378" name="Text Box 10"/>
          <p:cNvSpPr txBox="1">
            <a:spLocks noChangeArrowheads="1"/>
          </p:cNvSpPr>
          <p:nvPr/>
        </p:nvSpPr>
        <p:spPr bwMode="auto">
          <a:xfrm>
            <a:off x="1069975" y="5518150"/>
            <a:ext cx="3933825" cy="1006475"/>
          </a:xfrm>
          <a:prstGeom prst="rect">
            <a:avLst/>
          </a:prstGeom>
          <a:noFill/>
          <a:ln w="9525">
            <a:noFill/>
            <a:miter lim="800000"/>
            <a:headEnd/>
            <a:tailEnd/>
          </a:ln>
          <a:effectLst/>
        </p:spPr>
        <p:txBody>
          <a:bodyPr>
            <a:spAutoFit/>
          </a:bodyPr>
          <a:lstStyle/>
          <a:p>
            <a:r>
              <a:rPr lang="en-US" altLang="zh-TW" sz="2000"/>
              <a:t>Not good for human to interpret its internal representation.</a:t>
            </a:r>
          </a:p>
        </p:txBody>
      </p:sp>
      <p:sp>
        <p:nvSpPr>
          <p:cNvPr id="186379" name="Text Box 11"/>
          <p:cNvSpPr txBox="1">
            <a:spLocks noChangeArrowheads="1"/>
          </p:cNvSpPr>
          <p:nvPr/>
        </p:nvSpPr>
        <p:spPr bwMode="auto">
          <a:xfrm>
            <a:off x="1395413" y="4384675"/>
            <a:ext cx="2816225" cy="915988"/>
          </a:xfrm>
          <a:prstGeom prst="rect">
            <a:avLst/>
          </a:prstGeom>
          <a:noFill/>
          <a:ln w="9525">
            <a:noFill/>
            <a:miter lim="800000"/>
            <a:headEnd/>
            <a:tailEnd/>
          </a:ln>
          <a:effectLst/>
        </p:spPr>
        <p:txBody>
          <a:bodyPr wrap="none">
            <a:spAutoFit/>
          </a:bodyPr>
          <a:lstStyle/>
          <a:p>
            <a:pPr>
              <a:buFontTx/>
              <a:buChar char="•"/>
            </a:pPr>
            <a:r>
              <a:rPr lang="en-US" altLang="zh-TW">
                <a:solidFill>
                  <a:srgbClr val="0033CC"/>
                </a:solidFill>
              </a:rPr>
              <a:t> Supervised leaning</a:t>
            </a:r>
          </a:p>
          <a:p>
            <a:pPr>
              <a:buFontTx/>
              <a:buChar char="•"/>
            </a:pPr>
            <a:r>
              <a:rPr lang="en-US" altLang="zh-TW">
                <a:solidFill>
                  <a:srgbClr val="0033CC"/>
                </a:solidFill>
              </a:rPr>
              <a:t> Unsupervised learning</a:t>
            </a:r>
          </a:p>
          <a:p>
            <a:pPr>
              <a:buFontTx/>
              <a:buChar char="•"/>
            </a:pPr>
            <a:r>
              <a:rPr lang="en-US" altLang="zh-TW">
                <a:solidFill>
                  <a:srgbClr val="0033CC"/>
                </a:solidFill>
              </a:rPr>
              <a:t> Reinforcement learning</a:t>
            </a:r>
          </a:p>
        </p:txBody>
      </p:sp>
      <p:sp>
        <p:nvSpPr>
          <p:cNvPr id="186380" name="Text Box 12"/>
          <p:cNvSpPr txBox="1">
            <a:spLocks noChangeArrowheads="1"/>
          </p:cNvSpPr>
          <p:nvPr/>
        </p:nvSpPr>
        <p:spPr bwMode="auto">
          <a:xfrm>
            <a:off x="5219700" y="4076700"/>
            <a:ext cx="3186113" cy="396875"/>
          </a:xfrm>
          <a:prstGeom prst="rect">
            <a:avLst/>
          </a:prstGeom>
          <a:noFill/>
          <a:ln w="9525">
            <a:noFill/>
            <a:miter lim="800000"/>
            <a:headEnd/>
            <a:tailEnd/>
          </a:ln>
          <a:effectLst/>
        </p:spPr>
        <p:txBody>
          <a:bodyPr wrap="none">
            <a:spAutoFit/>
          </a:bodyPr>
          <a:lstStyle/>
          <a:p>
            <a:r>
              <a:rPr lang="en-US" altLang="zh-TW" sz="2000"/>
              <a:t>Human reasoning scheme.</a:t>
            </a:r>
          </a:p>
        </p:txBody>
      </p:sp>
      <p:sp>
        <p:nvSpPr>
          <p:cNvPr id="186381" name="Text Box 13"/>
          <p:cNvSpPr txBox="1">
            <a:spLocks noChangeArrowheads="1"/>
          </p:cNvSpPr>
          <p:nvPr/>
        </p:nvSpPr>
        <p:spPr bwMode="auto">
          <a:xfrm>
            <a:off x="5240338" y="5516563"/>
            <a:ext cx="3579812" cy="701675"/>
          </a:xfrm>
          <a:prstGeom prst="rect">
            <a:avLst/>
          </a:prstGeom>
          <a:noFill/>
          <a:ln w="9525">
            <a:noFill/>
            <a:miter lim="800000"/>
            <a:headEnd/>
            <a:tailEnd/>
          </a:ln>
          <a:effectLst/>
        </p:spPr>
        <p:txBody>
          <a:bodyPr>
            <a:spAutoFit/>
          </a:bodyPr>
          <a:lstStyle/>
          <a:p>
            <a:r>
              <a:rPr lang="en-US" altLang="zh-TW" sz="2000" dirty="0"/>
              <a:t>Fuzzy rules and membership functions are subjective.</a:t>
            </a:r>
          </a:p>
        </p:txBody>
      </p:sp>
      <p:sp>
        <p:nvSpPr>
          <p:cNvPr id="186382" name="Text Box 14"/>
          <p:cNvSpPr txBox="1">
            <a:spLocks noChangeArrowheads="1"/>
          </p:cNvSpPr>
          <p:nvPr/>
        </p:nvSpPr>
        <p:spPr bwMode="auto">
          <a:xfrm>
            <a:off x="5580063" y="4532313"/>
            <a:ext cx="2586037" cy="641350"/>
          </a:xfrm>
          <a:prstGeom prst="rect">
            <a:avLst/>
          </a:prstGeom>
          <a:noFill/>
          <a:ln w="9525">
            <a:noFill/>
            <a:miter lim="800000"/>
            <a:headEnd/>
            <a:tailEnd/>
          </a:ln>
          <a:effectLst/>
        </p:spPr>
        <p:txBody>
          <a:bodyPr wrap="none">
            <a:spAutoFit/>
          </a:bodyPr>
          <a:lstStyle/>
          <a:p>
            <a:pPr>
              <a:buFontTx/>
              <a:buChar char="•"/>
            </a:pPr>
            <a:r>
              <a:rPr lang="en-US" altLang="zh-TW">
                <a:solidFill>
                  <a:srgbClr val="0033CC"/>
                </a:solidFill>
              </a:rPr>
              <a:t> Readable Fuzzy rules</a:t>
            </a:r>
          </a:p>
          <a:p>
            <a:pPr>
              <a:buFontTx/>
              <a:buChar char="•"/>
            </a:pPr>
            <a:r>
              <a:rPr lang="en-US" altLang="zh-TW">
                <a:solidFill>
                  <a:srgbClr val="0033CC"/>
                </a:solidFill>
              </a:rPr>
              <a:t> Interpretable</a:t>
            </a:r>
          </a:p>
        </p:txBody>
      </p:sp>
      <p:sp>
        <p:nvSpPr>
          <p:cNvPr id="12" name="Slide Number Placeholder 11"/>
          <p:cNvSpPr>
            <a:spLocks noGrp="1"/>
          </p:cNvSpPr>
          <p:nvPr>
            <p:ph type="sldNum" sz="quarter" idx="12"/>
          </p:nvPr>
        </p:nvSpPr>
        <p:spPr/>
        <p:txBody>
          <a:bodyPr/>
          <a:lstStyle/>
          <a:p>
            <a:fld id="{DF646576-EDB2-4179-83C1-42828E63B330}" type="slidenum">
              <a:rPr lang="en-US" smtClean="0"/>
              <a:pPr/>
              <a:t>5</a:t>
            </a:fld>
            <a:endParaRPr lang="en-US"/>
          </a:p>
        </p:txBody>
      </p:sp>
      <p:sp>
        <p:nvSpPr>
          <p:cNvPr id="13"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slide(fromTop)">
                                      <p:cBhvr>
                                        <p:cTn id="7" dur="500"/>
                                        <p:tgtEl>
                                          <p:spTgt spid="186373"/>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86374"/>
                                        </p:tgtEl>
                                        <p:attrNameLst>
                                          <p:attrName>style.visibility</p:attrName>
                                        </p:attrNameLst>
                                      </p:cBhvr>
                                      <p:to>
                                        <p:strVal val="visible"/>
                                      </p:to>
                                    </p:set>
                                    <p:animEffect transition="in" filter="slide(fromTop)">
                                      <p:cBhvr>
                                        <p:cTn id="10" dur="500"/>
                                        <p:tgtEl>
                                          <p:spTgt spid="186374"/>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86375"/>
                                        </p:tgtEl>
                                        <p:attrNameLst>
                                          <p:attrName>style.visibility</p:attrName>
                                        </p:attrNameLst>
                                      </p:cBhvr>
                                      <p:to>
                                        <p:strVal val="visible"/>
                                      </p:to>
                                    </p:set>
                                    <p:animEffect transition="in" filter="slide(fromTop)">
                                      <p:cBhvr>
                                        <p:cTn id="13" dur="500"/>
                                        <p:tgtEl>
                                          <p:spTgt spid="18637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86377"/>
                                        </p:tgtEl>
                                        <p:attrNameLst>
                                          <p:attrName>style.visibility</p:attrName>
                                        </p:attrNameLst>
                                      </p:cBhvr>
                                      <p:to>
                                        <p:strVal val="visible"/>
                                      </p:to>
                                    </p:set>
                                    <p:animEffect transition="in" filter="slide(fromLeft)">
                                      <p:cBhvr>
                                        <p:cTn id="18" dur="500"/>
                                        <p:tgtEl>
                                          <p:spTgt spid="18637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86379"/>
                                        </p:tgtEl>
                                        <p:attrNameLst>
                                          <p:attrName>style.visibility</p:attrName>
                                        </p:attrNameLst>
                                      </p:cBhvr>
                                      <p:to>
                                        <p:strVal val="visible"/>
                                      </p:to>
                                    </p:set>
                                    <p:animEffect transition="in" filter="slide(fromLeft)">
                                      <p:cBhvr>
                                        <p:cTn id="23" dur="500"/>
                                        <p:tgtEl>
                                          <p:spTgt spid="18637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86378"/>
                                        </p:tgtEl>
                                        <p:attrNameLst>
                                          <p:attrName>style.visibility</p:attrName>
                                        </p:attrNameLst>
                                      </p:cBhvr>
                                      <p:to>
                                        <p:strVal val="visible"/>
                                      </p:to>
                                    </p:set>
                                    <p:animEffect transition="in" filter="slide(fromLeft)">
                                      <p:cBhvr>
                                        <p:cTn id="28" dur="500"/>
                                        <p:tgtEl>
                                          <p:spTgt spid="186378"/>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86380"/>
                                        </p:tgtEl>
                                        <p:attrNameLst>
                                          <p:attrName>style.visibility</p:attrName>
                                        </p:attrNameLst>
                                      </p:cBhvr>
                                      <p:to>
                                        <p:strVal val="visible"/>
                                      </p:to>
                                    </p:set>
                                    <p:animEffect transition="in" filter="slide(fromLeft)">
                                      <p:cBhvr>
                                        <p:cTn id="33" dur="500"/>
                                        <p:tgtEl>
                                          <p:spTgt spid="18638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86382"/>
                                        </p:tgtEl>
                                        <p:attrNameLst>
                                          <p:attrName>style.visibility</p:attrName>
                                        </p:attrNameLst>
                                      </p:cBhvr>
                                      <p:to>
                                        <p:strVal val="visible"/>
                                      </p:to>
                                    </p:set>
                                    <p:animEffect transition="in" filter="slide(fromLeft)">
                                      <p:cBhvr>
                                        <p:cTn id="38" dur="500"/>
                                        <p:tgtEl>
                                          <p:spTgt spid="18638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86381"/>
                                        </p:tgtEl>
                                        <p:attrNameLst>
                                          <p:attrName>style.visibility</p:attrName>
                                        </p:attrNameLst>
                                      </p:cBhvr>
                                      <p:to>
                                        <p:strVal val="visible"/>
                                      </p:to>
                                    </p:set>
                                    <p:animEffect transition="in" filter="slide(fromLeft)">
                                      <p:cBhvr>
                                        <p:cTn id="43" dur="500"/>
                                        <p:tgtEl>
                                          <p:spTgt spid="186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p:bldP spid="186374" grpId="0"/>
      <p:bldP spid="186375" grpId="0"/>
      <p:bldP spid="186377" grpId="0"/>
      <p:bldP spid="186378" grpId="0"/>
      <p:bldP spid="186379" grpId="0"/>
      <p:bldP spid="186380" grpId="0"/>
      <p:bldP spid="186381" grpId="0"/>
      <p:bldP spid="18638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Roulette Wheel Selection</a:t>
            </a:r>
            <a:br>
              <a:rPr lang="en-US" b="1" dirty="0" smtClean="0"/>
            </a:br>
            <a:endParaRPr lang="en-US"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0" y="1295400"/>
            <a:ext cx="5105399" cy="4087019"/>
          </a:xfrm>
          <a:prstGeom prst="rect">
            <a:avLst/>
          </a:prstGeom>
          <a:noFill/>
          <a:ln w="9525">
            <a:noFill/>
            <a:miter lim="800000"/>
            <a:headEnd/>
            <a:tailEnd/>
          </a:ln>
        </p:spPr>
      </p:pic>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Tournament Selection</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In this process of selection, one parent is selected by randomly comparing other individual in the same population and select with the best fitness. </a:t>
            </a:r>
          </a:p>
          <a:p>
            <a:pPr algn="just"/>
            <a:r>
              <a:rPr lang="en-US" dirty="0" smtClean="0"/>
              <a:t>To select the second parent the same process is repeated. </a:t>
            </a:r>
          </a:p>
          <a:p>
            <a:pPr algn="just"/>
            <a:r>
              <a:rPr lang="en-US" dirty="0" smtClean="0"/>
              <a:t>It is most popular selection method due to its simplicity.</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Linear Rank Selection</a:t>
            </a:r>
            <a:br>
              <a:rPr lang="en-US" b="1"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62500" lnSpcReduction="20000"/>
          </a:bodyPr>
          <a:lstStyle/>
          <a:p>
            <a:pPr algn="just"/>
            <a:r>
              <a:rPr lang="en-US" dirty="0" smtClean="0"/>
              <a:t>In this method the individuals are ordered according to their fitness values.</a:t>
            </a:r>
          </a:p>
          <a:p>
            <a:pPr algn="just"/>
            <a:r>
              <a:rPr lang="en-US" dirty="0" smtClean="0"/>
              <a:t> The individuals of highest fitness are kept on the top and worst on the bottom. </a:t>
            </a:r>
          </a:p>
          <a:p>
            <a:pPr algn="just"/>
            <a:r>
              <a:rPr lang="en-US" dirty="0" smtClean="0"/>
              <a:t>Then each individual in the population is assigned a subjective fitness based on linear ranking function as</a:t>
            </a:r>
          </a:p>
          <a:p>
            <a:pPr>
              <a:buNone/>
            </a:pPr>
            <a:r>
              <a:rPr lang="da-DK" dirty="0" smtClean="0"/>
              <a:t>f(r)=(popsize-rank)(max-min)/(Popsize-1)+min</a:t>
            </a:r>
          </a:p>
          <a:p>
            <a:pPr>
              <a:buNone/>
            </a:pPr>
            <a:r>
              <a:rPr lang="en-US" dirty="0" smtClean="0"/>
              <a:t>where </a:t>
            </a:r>
            <a:r>
              <a:rPr lang="en-US" dirty="0" err="1" smtClean="0"/>
              <a:t>popsize</a:t>
            </a:r>
            <a:r>
              <a:rPr lang="en-US" dirty="0" smtClean="0"/>
              <a:t> – population size</a:t>
            </a:r>
          </a:p>
          <a:p>
            <a:pPr>
              <a:buNone/>
            </a:pPr>
            <a:r>
              <a:rPr lang="en-US" dirty="0" smtClean="0"/>
              <a:t>rank – rank in the current population</a:t>
            </a:r>
          </a:p>
          <a:p>
            <a:pPr>
              <a:buNone/>
            </a:pPr>
            <a:r>
              <a:rPr lang="en-US" dirty="0" smtClean="0"/>
              <a:t>max, min – maximum and minimum subjective fitness determined by the user.</a:t>
            </a:r>
          </a:p>
          <a:p>
            <a:pPr algn="just"/>
            <a:r>
              <a:rPr lang="en-US" dirty="0" smtClean="0"/>
              <a:t>Now this subjective fitness value is assigned to the individual and the selection is done on the basis of roulette wheel spinning. </a:t>
            </a:r>
          </a:p>
          <a:p>
            <a:pPr algn="just"/>
            <a:r>
              <a:rPr lang="en-US" dirty="0" smtClean="0"/>
              <a:t>In this selection process the selective pressure is constant and does not change with generation to generation.</a:t>
            </a:r>
          </a:p>
          <a:p>
            <a:pPr algn="just"/>
            <a:r>
              <a:rPr lang="en-US" dirty="0" smtClean="0"/>
              <a:t>However, in this process, it is necessary to sort the population according to their fitness values and the individuals of same fitness will not have the same probability of being selected.</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Crossover</a:t>
            </a:r>
            <a:br>
              <a:rPr lang="en-US" b="1" dirty="0" smtClean="0"/>
            </a:br>
            <a:endParaRPr lang="en-US" dirty="0"/>
          </a:p>
        </p:txBody>
      </p:sp>
      <p:sp>
        <p:nvSpPr>
          <p:cNvPr id="3" name="Content Placeholder 2"/>
          <p:cNvSpPr>
            <a:spLocks noGrp="1"/>
          </p:cNvSpPr>
          <p:nvPr>
            <p:ph idx="1"/>
          </p:nvPr>
        </p:nvSpPr>
        <p:spPr>
          <a:xfrm>
            <a:off x="457200" y="1143000"/>
            <a:ext cx="8229600" cy="5287963"/>
          </a:xfrm>
        </p:spPr>
        <p:txBody>
          <a:bodyPr>
            <a:normAutofit fontScale="70000" lnSpcReduction="20000"/>
          </a:bodyPr>
          <a:lstStyle/>
          <a:p>
            <a:pPr algn="just"/>
            <a:r>
              <a:rPr lang="en-US" dirty="0" smtClean="0"/>
              <a:t>Obviously, selection alone can not generate better </a:t>
            </a:r>
            <a:r>
              <a:rPr lang="en-US" dirty="0" err="1" smtClean="0"/>
              <a:t>offsprings</a:t>
            </a:r>
            <a:r>
              <a:rPr lang="en-US" dirty="0" smtClean="0"/>
              <a:t>. </a:t>
            </a:r>
          </a:p>
          <a:p>
            <a:pPr algn="just"/>
            <a:r>
              <a:rPr lang="en-US" dirty="0" smtClean="0"/>
              <a:t>To produce better new off springs a crossover operator is required. A crossover operator can be termed loosely as recombination or slice-exchange-merge operator.</a:t>
            </a:r>
          </a:p>
          <a:p>
            <a:pPr algn="just"/>
            <a:r>
              <a:rPr lang="en-US" dirty="0" smtClean="0"/>
              <a:t> The most common type of crossover operator mentioned above is called single point crossover. </a:t>
            </a:r>
          </a:p>
          <a:p>
            <a:pPr algn="just"/>
            <a:r>
              <a:rPr lang="en-US" dirty="0" smtClean="0"/>
              <a:t>In this operation select two parents and randomly selects a point between two genes to cut both chromosomes into two parts. </a:t>
            </a:r>
          </a:p>
          <a:p>
            <a:pPr algn="just"/>
            <a:r>
              <a:rPr lang="en-US" dirty="0" smtClean="0"/>
              <a:t>This point is called crossover point. </a:t>
            </a:r>
          </a:p>
          <a:p>
            <a:pPr algn="just"/>
            <a:r>
              <a:rPr lang="en-US" dirty="0" smtClean="0"/>
              <a:t>In crossover operation combine the first part of first parent and second part of second parent to get first offspring. </a:t>
            </a:r>
          </a:p>
          <a:p>
            <a:pPr algn="just"/>
            <a:r>
              <a:rPr lang="en-US" dirty="0" smtClean="0"/>
              <a:t>Similarly, combine the first part of second parent and second part of first parent to get second offspring. </a:t>
            </a:r>
          </a:p>
          <a:p>
            <a:pPr algn="just"/>
            <a:r>
              <a:rPr lang="en-US" dirty="0" smtClean="0"/>
              <a:t>These </a:t>
            </a:r>
            <a:r>
              <a:rPr lang="en-US" dirty="0" err="1" smtClean="0"/>
              <a:t>offsprings</a:t>
            </a:r>
            <a:r>
              <a:rPr lang="en-US" dirty="0" smtClean="0"/>
              <a:t> belong to the next population.</a:t>
            </a:r>
          </a:p>
          <a:p>
            <a:pPr algn="just">
              <a:buNone/>
            </a:pPr>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Crossover</a:t>
            </a:r>
            <a:br>
              <a:rPr lang="en-US" b="1" dirty="0" smtClean="0"/>
            </a:br>
            <a:endParaRPr lang="en-US" dirty="0"/>
          </a:p>
        </p:txBody>
      </p:sp>
      <p:sp>
        <p:nvSpPr>
          <p:cNvPr id="3" name="Content Placeholder 2"/>
          <p:cNvSpPr>
            <a:spLocks noGrp="1"/>
          </p:cNvSpPr>
          <p:nvPr>
            <p:ph idx="1"/>
          </p:nvPr>
        </p:nvSpPr>
        <p:spPr>
          <a:xfrm>
            <a:off x="533400" y="1143000"/>
            <a:ext cx="8229600" cy="4525963"/>
          </a:xfrm>
        </p:spPr>
        <p:txBody>
          <a:bodyPr>
            <a:normAutofit/>
          </a:bodyPr>
          <a:lstStyle/>
          <a:p>
            <a:pPr algn="just">
              <a:buNone/>
            </a:pPr>
            <a:r>
              <a:rPr lang="en-US" dirty="0" smtClean="0"/>
              <a:t>The crossover operator has three distinct sub steps:</a:t>
            </a:r>
          </a:p>
          <a:p>
            <a:pPr marL="514350" indent="-514350" algn="just">
              <a:buFont typeface="+mj-lt"/>
              <a:buAutoNum type="alphaLcParenR"/>
            </a:pPr>
            <a:r>
              <a:rPr lang="en-US" dirty="0" smtClean="0"/>
              <a:t>Slice each of the parent strings in two substrings.</a:t>
            </a:r>
          </a:p>
          <a:p>
            <a:pPr marL="514350" indent="-514350" algn="just">
              <a:buFont typeface="+mj-lt"/>
              <a:buAutoNum type="alphaLcParenR"/>
            </a:pPr>
            <a:r>
              <a:rPr lang="en-US" dirty="0" smtClean="0"/>
              <a:t>Exchange a pair of corresponding substrings of parents.</a:t>
            </a:r>
          </a:p>
          <a:p>
            <a:pPr marL="514350" indent="-514350" algn="just">
              <a:buFont typeface="+mj-lt"/>
              <a:buAutoNum type="alphaLcParenR"/>
            </a:pPr>
            <a:r>
              <a:rPr lang="en-US" dirty="0" smtClean="0"/>
              <a:t>Merge the two respective substrings to form </a:t>
            </a:r>
            <a:r>
              <a:rPr lang="en-US" dirty="0" err="1" smtClean="0"/>
              <a:t>offsprings</a:t>
            </a:r>
            <a:r>
              <a:rPr lang="en-US" dirty="0" smtClean="0"/>
              <a:t>.</a:t>
            </a:r>
          </a:p>
          <a:p>
            <a:pPr marL="514350" indent="-514350" algn="just">
              <a:buFont typeface="+mj-lt"/>
              <a:buAutoNum type="alphaLcParenR"/>
            </a:pPr>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t>Example </a:t>
            </a:r>
            <a:endParaRPr lang="en-US" sz="4000" b="1" dirty="0"/>
          </a:p>
        </p:txBody>
      </p:sp>
      <p:sp>
        <p:nvSpPr>
          <p:cNvPr id="3" name="Content Placeholder 2"/>
          <p:cNvSpPr>
            <a:spLocks noGrp="1"/>
          </p:cNvSpPr>
          <p:nvPr>
            <p:ph idx="1"/>
          </p:nvPr>
        </p:nvSpPr>
        <p:spPr>
          <a:xfrm>
            <a:off x="457200" y="1219200"/>
            <a:ext cx="8229600" cy="4525963"/>
          </a:xfrm>
        </p:spPr>
        <p:txBody>
          <a:bodyPr>
            <a:normAutofit/>
          </a:bodyPr>
          <a:lstStyle/>
          <a:p>
            <a:pPr algn="just"/>
            <a:r>
              <a:rPr lang="en-US" dirty="0" smtClean="0"/>
              <a:t>For example, suppose following two binary strings are mated together and undergoes the crossover operation. </a:t>
            </a:r>
          </a:p>
          <a:p>
            <a:pPr algn="just"/>
            <a:r>
              <a:rPr lang="en-US" dirty="0" smtClean="0"/>
              <a:t>The strings are 1100000, 0101111. </a:t>
            </a:r>
          </a:p>
          <a:p>
            <a:pPr algn="just"/>
            <a:r>
              <a:rPr lang="en-US" dirty="0" smtClean="0"/>
              <a:t>By a random choice the crossover site is fixed at 3 which is shown by a vertical bar.</a:t>
            </a:r>
          </a:p>
          <a:p>
            <a:pPr algn="just"/>
            <a:r>
              <a:rPr lang="en-US" dirty="0" smtClean="0"/>
              <a:t>Then the effect of cross over will be as shown in below figure.</a:t>
            </a:r>
          </a:p>
          <a:p>
            <a:pPr algn="just"/>
            <a:endParaRPr lang="en-US" dirty="0"/>
          </a:p>
        </p:txBody>
      </p:sp>
      <p:sp>
        <p:nvSpPr>
          <p:cNvPr id="4" name="Line 5"/>
          <p:cNvSpPr>
            <a:spLocks noChangeShapeType="1"/>
          </p:cNvSpPr>
          <p:nvPr/>
        </p:nvSpPr>
        <p:spPr bwMode="auto">
          <a:xfrm>
            <a:off x="533400" y="9906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Single point cross over operation with two strings</a:t>
            </a:r>
            <a:br>
              <a:rPr lang="en-US" sz="2800" b="1" dirty="0" smtClean="0"/>
            </a:br>
            <a:endParaRPr lang="en-US" sz="2800"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447800"/>
            <a:ext cx="8153400" cy="4114800"/>
          </a:xfrm>
          <a:prstGeom prst="rect">
            <a:avLst/>
          </a:prstGeom>
          <a:noFill/>
          <a:ln w="9525">
            <a:noFill/>
            <a:miter lim="800000"/>
            <a:headEnd/>
            <a:tailEnd/>
          </a:ln>
        </p:spPr>
      </p:pic>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Example </a:t>
            </a:r>
            <a:endParaRPr lang="en-US" b="1" dirty="0"/>
          </a:p>
        </p:txBody>
      </p:sp>
      <p:sp>
        <p:nvSpPr>
          <p:cNvPr id="3" name="Content Placeholder 2"/>
          <p:cNvSpPr>
            <a:spLocks noGrp="1"/>
          </p:cNvSpPr>
          <p:nvPr>
            <p:ph idx="1"/>
          </p:nvPr>
        </p:nvSpPr>
        <p:spPr>
          <a:xfrm>
            <a:off x="457200" y="1219200"/>
            <a:ext cx="8229600" cy="4525963"/>
          </a:xfrm>
        </p:spPr>
        <p:txBody>
          <a:bodyPr/>
          <a:lstStyle/>
          <a:p>
            <a:pPr algn="just"/>
            <a:r>
              <a:rPr lang="en-US" dirty="0" smtClean="0"/>
              <a:t>To increase the speed of convergence of GA, the population is divided from the middle and two halves (subgroups) are used in group cross over as shown in Fig. below.</a:t>
            </a:r>
          </a:p>
          <a:p>
            <a:pPr algn="just"/>
            <a:endParaRPr lang="en-US" dirty="0"/>
          </a:p>
        </p:txBody>
      </p:sp>
      <p:sp>
        <p:nvSpPr>
          <p:cNvPr id="5" name="Line 5"/>
          <p:cNvSpPr>
            <a:spLocks noChangeShapeType="1"/>
          </p:cNvSpPr>
          <p:nvPr/>
        </p:nvSpPr>
        <p:spPr bwMode="auto">
          <a:xfrm>
            <a:off x="533400" y="9906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Single point Group Cross over operation</a:t>
            </a:r>
            <a:br>
              <a:rPr lang="en-US" sz="3600" b="1" dirty="0" smtClean="0"/>
            </a:br>
            <a:endParaRPr lang="en-US" sz="36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228725" y="2020094"/>
            <a:ext cx="6686550" cy="3686175"/>
          </a:xfrm>
          <a:prstGeom prst="rect">
            <a:avLst/>
          </a:prstGeom>
          <a:noFill/>
          <a:ln w="9525">
            <a:noFill/>
            <a:miter lim="800000"/>
            <a:headEnd/>
            <a:tailEnd/>
          </a:ln>
        </p:spPr>
      </p:pic>
      <p:sp>
        <p:nvSpPr>
          <p:cNvPr id="5" name="Line 5"/>
          <p:cNvSpPr>
            <a:spLocks noChangeShapeType="1"/>
          </p:cNvSpPr>
          <p:nvPr/>
        </p:nvSpPr>
        <p:spPr bwMode="auto">
          <a:xfrm>
            <a:off x="533400" y="9906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normAutofit fontScale="90000"/>
          </a:bodyPr>
          <a:lstStyle/>
          <a:p>
            <a:r>
              <a:rPr lang="en-US" b="1" dirty="0" smtClean="0"/>
              <a:t>Example </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t>Another type of crossover is multi-point cross over, in which two or more than two sites have been selected and exchange have been done as illustrated in Fig. below.</a:t>
            </a:r>
          </a:p>
          <a:p>
            <a:pPr algn="just"/>
            <a:endParaRPr lang="en-US" dirty="0"/>
          </a:p>
        </p:txBody>
      </p:sp>
      <p:sp>
        <p:nvSpPr>
          <p:cNvPr id="4" name="Line 5"/>
          <p:cNvSpPr>
            <a:spLocks noChangeShapeType="1"/>
          </p:cNvSpPr>
          <p:nvPr/>
        </p:nvSpPr>
        <p:spPr bwMode="auto">
          <a:xfrm>
            <a:off x="533400" y="9906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AutoShape 2"/>
          <p:cNvSpPr>
            <a:spLocks noGrp="1" noChangeArrowheads="1"/>
          </p:cNvSpPr>
          <p:nvPr>
            <p:ph type="title"/>
          </p:nvPr>
        </p:nvSpPr>
        <p:spPr>
          <a:xfrm>
            <a:off x="457200" y="274638"/>
            <a:ext cx="8229600" cy="487362"/>
          </a:xfrm>
        </p:spPr>
        <p:txBody>
          <a:bodyPr>
            <a:normAutofit fontScale="90000"/>
          </a:bodyPr>
          <a:lstStyle/>
          <a:p>
            <a:r>
              <a:rPr lang="en-US" altLang="zh-TW" sz="4800" b="1" dirty="0" err="1" smtClean="0"/>
              <a:t>Neuro</a:t>
            </a:r>
            <a:r>
              <a:rPr lang="en-US" altLang="zh-TW" sz="4800" b="1" dirty="0" smtClean="0"/>
              <a:t>-Fuzzy Systems </a:t>
            </a:r>
            <a:r>
              <a:rPr lang="en-US" b="1" dirty="0" smtClean="0"/>
              <a:t>(contd.) </a:t>
            </a:r>
            <a:endParaRPr lang="en-US" altLang="zh-TW" sz="4800" dirty="0"/>
          </a:p>
        </p:txBody>
      </p:sp>
      <p:sp>
        <p:nvSpPr>
          <p:cNvPr id="188419" name="Text Box 3"/>
          <p:cNvSpPr txBox="1">
            <a:spLocks noChangeArrowheads="1"/>
          </p:cNvSpPr>
          <p:nvPr/>
        </p:nvSpPr>
        <p:spPr bwMode="auto">
          <a:xfrm>
            <a:off x="1282700" y="2305050"/>
            <a:ext cx="2651125" cy="1555750"/>
          </a:xfrm>
          <a:prstGeom prst="rect">
            <a:avLst/>
          </a:prstGeom>
          <a:noFill/>
          <a:ln w="9525">
            <a:noFill/>
            <a:miter lim="800000"/>
            <a:headEnd/>
            <a:tailEnd/>
          </a:ln>
          <a:effectLst/>
        </p:spPr>
        <p:txBody>
          <a:bodyPr wrap="none">
            <a:spAutoFit/>
          </a:bodyPr>
          <a:lstStyle/>
          <a:p>
            <a:pPr algn="ctr"/>
            <a:r>
              <a:rPr lang="en-US" altLang="zh-TW" sz="4800">
                <a:solidFill>
                  <a:srgbClr val="0033CC"/>
                </a:solidFill>
              </a:rPr>
              <a:t>Neural</a:t>
            </a:r>
          </a:p>
          <a:p>
            <a:pPr algn="ctr"/>
            <a:r>
              <a:rPr lang="en-US" altLang="zh-TW" sz="4800">
                <a:solidFill>
                  <a:srgbClr val="0033CC"/>
                </a:solidFill>
              </a:rPr>
              <a:t>Network</a:t>
            </a:r>
          </a:p>
        </p:txBody>
      </p:sp>
      <p:sp>
        <p:nvSpPr>
          <p:cNvPr id="188420" name="Text Box 4"/>
          <p:cNvSpPr txBox="1">
            <a:spLocks noChangeArrowheads="1"/>
          </p:cNvSpPr>
          <p:nvPr/>
        </p:nvSpPr>
        <p:spPr bwMode="auto">
          <a:xfrm>
            <a:off x="4297363" y="2336800"/>
            <a:ext cx="777875" cy="1311275"/>
          </a:xfrm>
          <a:prstGeom prst="rect">
            <a:avLst/>
          </a:prstGeom>
          <a:noFill/>
          <a:ln w="9525">
            <a:noFill/>
            <a:miter lim="800000"/>
            <a:headEnd/>
            <a:tailEnd/>
          </a:ln>
          <a:effectLst/>
        </p:spPr>
        <p:txBody>
          <a:bodyPr wrap="none">
            <a:spAutoFit/>
          </a:bodyPr>
          <a:lstStyle/>
          <a:p>
            <a:r>
              <a:rPr lang="en-US" altLang="zh-TW" sz="8000" dirty="0">
                <a:latin typeface="Arial" charset="0"/>
              </a:rPr>
              <a:t>+</a:t>
            </a:r>
          </a:p>
        </p:txBody>
      </p:sp>
      <p:sp>
        <p:nvSpPr>
          <p:cNvPr id="188421" name="Text Box 5"/>
          <p:cNvSpPr txBox="1">
            <a:spLocks noChangeArrowheads="1"/>
          </p:cNvSpPr>
          <p:nvPr/>
        </p:nvSpPr>
        <p:spPr bwMode="auto">
          <a:xfrm>
            <a:off x="5605463" y="2305050"/>
            <a:ext cx="1846262" cy="1555750"/>
          </a:xfrm>
          <a:prstGeom prst="rect">
            <a:avLst/>
          </a:prstGeom>
          <a:noFill/>
          <a:ln w="9525">
            <a:noFill/>
            <a:miter lim="800000"/>
            <a:headEnd/>
            <a:tailEnd/>
          </a:ln>
          <a:effectLst/>
        </p:spPr>
        <p:txBody>
          <a:bodyPr wrap="none">
            <a:spAutoFit/>
          </a:bodyPr>
          <a:lstStyle/>
          <a:p>
            <a:pPr algn="ctr"/>
            <a:r>
              <a:rPr lang="en-US" altLang="zh-TW" sz="4800">
                <a:solidFill>
                  <a:srgbClr val="0033CC"/>
                </a:solidFill>
              </a:rPr>
              <a:t>Fuzzy</a:t>
            </a:r>
          </a:p>
          <a:p>
            <a:pPr algn="ctr"/>
            <a:r>
              <a:rPr lang="en-US" altLang="zh-TW" sz="4800">
                <a:solidFill>
                  <a:srgbClr val="0033CC"/>
                </a:solidFill>
              </a:rPr>
              <a:t>Logic</a:t>
            </a:r>
          </a:p>
        </p:txBody>
      </p:sp>
      <p:sp>
        <p:nvSpPr>
          <p:cNvPr id="188428" name="Text Box 12"/>
          <p:cNvSpPr txBox="1">
            <a:spLocks noChangeArrowheads="1"/>
          </p:cNvSpPr>
          <p:nvPr/>
        </p:nvSpPr>
        <p:spPr bwMode="auto">
          <a:xfrm>
            <a:off x="685800" y="4191000"/>
            <a:ext cx="8064500" cy="1865126"/>
          </a:xfrm>
          <a:prstGeom prst="rect">
            <a:avLst/>
          </a:prstGeom>
          <a:solidFill>
            <a:srgbClr val="DDDDDD"/>
          </a:solidFill>
          <a:ln w="9525">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just">
              <a:lnSpc>
                <a:spcPct val="160000"/>
              </a:lnSpc>
            </a:pPr>
            <a:r>
              <a:rPr lang="en-US" altLang="zh-TW" sz="2400" dirty="0"/>
              <a:t>A </a:t>
            </a:r>
            <a:r>
              <a:rPr lang="en-US" altLang="zh-TW" sz="2400" i="1" dirty="0" err="1">
                <a:solidFill>
                  <a:srgbClr val="A50021"/>
                </a:solidFill>
              </a:rPr>
              <a:t>neuro</a:t>
            </a:r>
            <a:r>
              <a:rPr lang="en-US" altLang="zh-TW" sz="2400" i="1" dirty="0">
                <a:solidFill>
                  <a:srgbClr val="A50021"/>
                </a:solidFill>
              </a:rPr>
              <a:t>-fuzzy system</a:t>
            </a:r>
            <a:r>
              <a:rPr lang="en-US" altLang="zh-TW" sz="2400" dirty="0"/>
              <a:t> is a </a:t>
            </a:r>
            <a:r>
              <a:rPr lang="en-US" altLang="zh-TW" sz="2400" i="1" dirty="0">
                <a:solidFill>
                  <a:srgbClr val="0033CC"/>
                </a:solidFill>
              </a:rPr>
              <a:t>fuzzy system</a:t>
            </a:r>
            <a:r>
              <a:rPr lang="en-US" altLang="zh-TW" sz="2400" dirty="0"/>
              <a:t> that uses a </a:t>
            </a:r>
            <a:r>
              <a:rPr lang="en-US" altLang="zh-TW" sz="2400" i="1" dirty="0">
                <a:solidFill>
                  <a:srgbClr val="0033CC"/>
                </a:solidFill>
              </a:rPr>
              <a:t>learning algorithm</a:t>
            </a:r>
            <a:r>
              <a:rPr lang="en-US" altLang="zh-TW" sz="2400" dirty="0"/>
              <a:t> derived from or inspired by </a:t>
            </a:r>
            <a:r>
              <a:rPr lang="en-US" altLang="zh-TW" sz="2400" i="1" dirty="0">
                <a:solidFill>
                  <a:srgbClr val="0033CC"/>
                </a:solidFill>
              </a:rPr>
              <a:t>neural network</a:t>
            </a:r>
            <a:r>
              <a:rPr lang="en-US" altLang="zh-TW" sz="2400" dirty="0"/>
              <a:t> theory to determine its </a:t>
            </a:r>
            <a:r>
              <a:rPr lang="en-US" altLang="zh-TW" sz="2400" i="1" dirty="0">
                <a:solidFill>
                  <a:srgbClr val="006600"/>
                </a:solidFill>
              </a:rPr>
              <a:t>parameters</a:t>
            </a:r>
            <a:r>
              <a:rPr lang="en-US" altLang="zh-TW" sz="2400" dirty="0"/>
              <a:t> by processing data samples.</a:t>
            </a:r>
          </a:p>
        </p:txBody>
      </p:sp>
      <p:sp>
        <p:nvSpPr>
          <p:cNvPr id="13" name="Slide Number Placeholder 12"/>
          <p:cNvSpPr>
            <a:spLocks noGrp="1"/>
          </p:cNvSpPr>
          <p:nvPr>
            <p:ph type="sldNum" sz="quarter" idx="12"/>
          </p:nvPr>
        </p:nvSpPr>
        <p:spPr/>
        <p:txBody>
          <a:bodyPr/>
          <a:lstStyle/>
          <a:p>
            <a:fld id="{DF646576-EDB2-4179-83C1-42828E63B330}" type="slidenum">
              <a:rPr lang="en-US" smtClean="0"/>
              <a:pPr/>
              <a:t>6</a:t>
            </a:fld>
            <a:endParaRPr lang="en-US"/>
          </a:p>
        </p:txBody>
      </p:sp>
      <p:sp>
        <p:nvSpPr>
          <p:cNvPr id="1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8428"/>
                                        </p:tgtEl>
                                        <p:attrNameLst>
                                          <p:attrName>style.visibility</p:attrName>
                                        </p:attrNameLst>
                                      </p:cBhvr>
                                      <p:to>
                                        <p:strVal val="visible"/>
                                      </p:to>
                                    </p:set>
                                    <p:animEffect transition="in" filter="fade">
                                      <p:cBhvr>
                                        <p:cTn id="7" dur="2000"/>
                                        <p:tgtEl>
                                          <p:spTgt spid="18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Multipoint crossover</a:t>
            </a:r>
            <a:br>
              <a:rPr lang="en-US" b="1" dirty="0" smtClean="0"/>
            </a:br>
            <a:endParaRPr lang="en-US" b="1"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1" y="1600200"/>
            <a:ext cx="8077200" cy="4267200"/>
          </a:xfrm>
          <a:prstGeom prst="rect">
            <a:avLst/>
          </a:prstGeom>
          <a:noFill/>
          <a:ln w="9525">
            <a:noFill/>
            <a:miter lim="800000"/>
            <a:headEnd/>
            <a:tailEnd/>
          </a:ln>
        </p:spPr>
      </p:pic>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Mutation</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r>
              <a:rPr lang="en-US" dirty="0" smtClean="0"/>
              <a:t>The newly created individuals have no new inheritance information and the number of alleles is constantly decreasing. </a:t>
            </a:r>
          </a:p>
          <a:p>
            <a:pPr algn="just"/>
            <a:r>
              <a:rPr lang="en-US" dirty="0" smtClean="0"/>
              <a:t>This process results in the contraction of the population to one point, which is only wished at the end of the convergence process, after the population works in a very promising part of the search space. </a:t>
            </a:r>
          </a:p>
          <a:p>
            <a:pPr algn="just"/>
            <a:r>
              <a:rPr lang="en-US" dirty="0" smtClean="0"/>
              <a:t>Diversity is necessary to search a big part of the search space.</a:t>
            </a:r>
          </a:p>
          <a:p>
            <a:pPr algn="just"/>
            <a:r>
              <a:rPr lang="en-US" dirty="0" smtClean="0"/>
              <a:t> It is one goal of the learning algorithm to search always in regions not viewed before. </a:t>
            </a:r>
          </a:p>
          <a:p>
            <a:pPr algn="just"/>
            <a:r>
              <a:rPr lang="en-US" dirty="0" smtClean="0"/>
              <a:t>Therefore, it is necessary to enlarge the information contained in the population. </a:t>
            </a:r>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Mutation</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pPr algn="just"/>
            <a:r>
              <a:rPr lang="en-US" dirty="0" smtClean="0"/>
              <a:t>One way to achieve this goal is mutation. </a:t>
            </a:r>
          </a:p>
          <a:p>
            <a:pPr algn="just"/>
            <a:r>
              <a:rPr lang="en-US" dirty="0" smtClean="0"/>
              <a:t>The mutation operator M (chromosome) </a:t>
            </a:r>
            <a:r>
              <a:rPr lang="en-US" b="1" dirty="0" smtClean="0">
                <a:solidFill>
                  <a:srgbClr val="FF0000"/>
                </a:solidFill>
              </a:rPr>
              <a:t>selects a gene of that chromosome </a:t>
            </a:r>
            <a:r>
              <a:rPr lang="en-US" dirty="0" smtClean="0"/>
              <a:t>and changes the allele by an amount called the mutation variance (</a:t>
            </a:r>
            <a:r>
              <a:rPr lang="en-US" dirty="0" err="1" smtClean="0"/>
              <a:t>mv</a:t>
            </a:r>
            <a:r>
              <a:rPr lang="en-US" dirty="0" smtClean="0"/>
              <a:t>), this happens with a mutation frequency (mf). </a:t>
            </a:r>
          </a:p>
          <a:p>
            <a:pPr algn="just"/>
            <a:r>
              <a:rPr lang="en-US" dirty="0" smtClean="0"/>
              <a:t>The parameter mutation variance and mutation frequency have a major influence on the quality of learning algorithms. </a:t>
            </a:r>
          </a:p>
          <a:p>
            <a:pPr algn="just"/>
            <a:r>
              <a:rPr lang="en-US" dirty="0" smtClean="0"/>
              <a:t>For binary coded GAs mutation is equivalent of flipping a bit at any particular position. </a:t>
            </a:r>
          </a:p>
          <a:p>
            <a:pPr algn="just"/>
            <a:r>
              <a:rPr lang="en-US" dirty="0" smtClean="0"/>
              <a:t>Since, mutation is to be used sparingly its probability is very low.</a:t>
            </a:r>
          </a:p>
          <a:p>
            <a:pPr algn="just"/>
            <a:r>
              <a:rPr lang="en-US" dirty="0" smtClean="0"/>
              <a:t>The mutation operation may be shown as in </a:t>
            </a:r>
            <a:r>
              <a:rPr lang="en-US" dirty="0" err="1" smtClean="0"/>
              <a:t>Fig.below</a:t>
            </a:r>
            <a:r>
              <a:rPr lang="en-US" dirty="0" smtClean="0"/>
              <a:t>. The group mutation and multipoint mutation may also be performed to improve the results.</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Single point mutation operation</a:t>
            </a:r>
            <a:br>
              <a:rPr lang="en-US" b="1" dirty="0" smtClean="0"/>
            </a:br>
            <a:endParaRPr lang="en-US" b="1"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752600" y="1524001"/>
            <a:ext cx="5867400" cy="3353594"/>
          </a:xfrm>
          <a:prstGeom prst="rect">
            <a:avLst/>
          </a:prstGeom>
          <a:noFill/>
          <a:ln w="9525">
            <a:noFill/>
            <a:miter lim="800000"/>
            <a:headEnd/>
            <a:tailEnd/>
          </a:ln>
        </p:spPr>
      </p:pic>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Survival of Fittest</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dirty="0" smtClean="0"/>
              <a:t>Further more we only accept an offspring as a new member of population, if it differ enough from the other individuals, that means here its fitness differ from all other individuals at least by some significant amount.</a:t>
            </a:r>
          </a:p>
          <a:p>
            <a:pPr algn="just"/>
            <a:r>
              <a:rPr lang="en-US" dirty="0" smtClean="0"/>
              <a:t> After accepting a new individual we remove one of the worst individual (i.e. its fitness value is quite low) from the population in order to hold the population size constant.</a:t>
            </a:r>
          </a:p>
          <a:p>
            <a:pPr algn="just"/>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BC38D2-B783-4CF0-9988-2EA58EA054A1}" type="slidenum">
              <a:rPr lang="en-US" altLang="en-US"/>
              <a:pPr/>
              <a:t>65</a:t>
            </a:fld>
            <a:endParaRPr lang="en-US" altLang="en-US"/>
          </a:p>
        </p:txBody>
      </p:sp>
      <p:sp>
        <p:nvSpPr>
          <p:cNvPr id="164866" name="Rectangle 2"/>
          <p:cNvSpPr>
            <a:spLocks noGrp="1" noChangeArrowheads="1"/>
          </p:cNvSpPr>
          <p:nvPr>
            <p:ph type="title"/>
          </p:nvPr>
        </p:nvSpPr>
        <p:spPr/>
        <p:txBody>
          <a:bodyPr/>
          <a:lstStyle/>
          <a:p>
            <a:pPr algn="ctr"/>
            <a:r>
              <a:rPr lang="en-US" sz="4000" b="1" dirty="0"/>
              <a:t>Advantages Of GAs</a:t>
            </a:r>
          </a:p>
        </p:txBody>
      </p:sp>
      <p:sp>
        <p:nvSpPr>
          <p:cNvPr id="164867" name="Rectangle 3"/>
          <p:cNvSpPr>
            <a:spLocks noGrp="1" noChangeArrowheads="1"/>
          </p:cNvSpPr>
          <p:nvPr>
            <p:ph type="body" idx="1"/>
          </p:nvPr>
        </p:nvSpPr>
        <p:spPr/>
        <p:txBody>
          <a:bodyPr/>
          <a:lstStyle/>
          <a:p>
            <a:pPr algn="just"/>
            <a:r>
              <a:rPr lang="en-US" sz="2800" b="1" dirty="0">
                <a:solidFill>
                  <a:schemeClr val="tx2"/>
                </a:solidFill>
              </a:rPr>
              <a:t>Global Search Methods</a:t>
            </a:r>
            <a:r>
              <a:rPr lang="en-US" sz="2400" b="1" dirty="0">
                <a:solidFill>
                  <a:schemeClr val="tx2"/>
                </a:solidFill>
              </a:rPr>
              <a:t>:</a:t>
            </a:r>
            <a:r>
              <a:rPr lang="en-US" sz="2400" dirty="0"/>
              <a:t> GAs search for the function optimum starting from a </a:t>
            </a:r>
            <a:r>
              <a:rPr lang="en-US" sz="2400" i="1" dirty="0">
                <a:solidFill>
                  <a:srgbClr val="CC3300"/>
                </a:solidFill>
              </a:rPr>
              <a:t>population of points</a:t>
            </a:r>
            <a:r>
              <a:rPr lang="en-US" sz="2400" dirty="0"/>
              <a:t> of the function domain, not a single one. This characteristic suggests that GAs are global search methods. They can, in fact, climb many peaks in parallel, reducing the probability of finding local minima, which is one of the drawbacks of traditional optimization methods.</a:t>
            </a:r>
          </a:p>
        </p:txBody>
      </p:sp>
      <p:sp>
        <p:nvSpPr>
          <p:cNvPr id="5" name="Line 5"/>
          <p:cNvSpPr>
            <a:spLocks noChangeShapeType="1"/>
          </p:cNvSpPr>
          <p:nvPr/>
        </p:nvSpPr>
        <p:spPr bwMode="auto">
          <a:xfrm>
            <a:off x="609600" y="1143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2239CAD-AF1A-4A0B-BBA5-335E87D6FCE4}" type="slidenum">
              <a:rPr lang="en-US" altLang="en-US"/>
              <a:pPr/>
              <a:t>66</a:t>
            </a:fld>
            <a:endParaRPr lang="en-US" altLang="en-US"/>
          </a:p>
        </p:txBody>
      </p:sp>
      <p:sp>
        <p:nvSpPr>
          <p:cNvPr id="165890" name="Rectangle 2"/>
          <p:cNvSpPr>
            <a:spLocks noGrp="1" noChangeArrowheads="1"/>
          </p:cNvSpPr>
          <p:nvPr>
            <p:ph type="title"/>
          </p:nvPr>
        </p:nvSpPr>
        <p:spPr/>
        <p:txBody>
          <a:bodyPr/>
          <a:lstStyle/>
          <a:p>
            <a:pPr algn="ctr"/>
            <a:r>
              <a:rPr lang="en-US" sz="4000" b="1" dirty="0"/>
              <a:t>Advantages of GAs </a:t>
            </a:r>
            <a:r>
              <a:rPr lang="en-US" sz="4000" dirty="0"/>
              <a:t>(contd.)</a:t>
            </a:r>
          </a:p>
        </p:txBody>
      </p:sp>
      <p:sp>
        <p:nvSpPr>
          <p:cNvPr id="165891" name="Rectangle 3"/>
          <p:cNvSpPr>
            <a:spLocks noGrp="1" noChangeArrowheads="1"/>
          </p:cNvSpPr>
          <p:nvPr>
            <p:ph type="body" idx="1"/>
          </p:nvPr>
        </p:nvSpPr>
        <p:spPr/>
        <p:txBody>
          <a:bodyPr/>
          <a:lstStyle/>
          <a:p>
            <a:pPr algn="just"/>
            <a:r>
              <a:rPr lang="en-US" sz="2800" b="1" dirty="0">
                <a:solidFill>
                  <a:schemeClr val="tx2"/>
                </a:solidFill>
              </a:rPr>
              <a:t>Blind Search Methods: </a:t>
            </a:r>
            <a:r>
              <a:rPr lang="en-US" sz="2400" dirty="0"/>
              <a:t>GAs only use the information about the </a:t>
            </a:r>
            <a:r>
              <a:rPr lang="en-US" sz="2400" i="1" dirty="0">
                <a:solidFill>
                  <a:srgbClr val="CC3300"/>
                </a:solidFill>
              </a:rPr>
              <a:t>objective function</a:t>
            </a:r>
            <a:r>
              <a:rPr lang="en-US" sz="2400" dirty="0"/>
              <a:t>. They do not require knowledge of the first derivative or any other auxiliary information, allowing a number of problems to be solved without the need to formulate restrictive assumptions. For this reason, GAs are often called blind search methods.</a:t>
            </a:r>
          </a:p>
          <a:p>
            <a:pPr algn="just">
              <a:buFont typeface="Wingdings" pitchFamily="2" charset="2"/>
              <a:buNone/>
            </a:pPr>
            <a:endParaRPr lang="en-US" dirty="0"/>
          </a:p>
        </p:txBody>
      </p:sp>
      <p:sp>
        <p:nvSpPr>
          <p:cNvPr id="5"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D4C07B-448E-4E47-997B-6C9A70220C30}" type="slidenum">
              <a:rPr lang="en-US" altLang="en-US"/>
              <a:pPr/>
              <a:t>67</a:t>
            </a:fld>
            <a:endParaRPr lang="en-US" altLang="en-US"/>
          </a:p>
        </p:txBody>
      </p:sp>
      <p:sp>
        <p:nvSpPr>
          <p:cNvPr id="166914" name="Rectangle 2"/>
          <p:cNvSpPr>
            <a:spLocks noGrp="1" noChangeArrowheads="1"/>
          </p:cNvSpPr>
          <p:nvPr>
            <p:ph type="title"/>
          </p:nvPr>
        </p:nvSpPr>
        <p:spPr/>
        <p:txBody>
          <a:bodyPr/>
          <a:lstStyle/>
          <a:p>
            <a:pPr algn="ctr"/>
            <a:r>
              <a:rPr lang="en-US" sz="4000" b="1" dirty="0"/>
              <a:t>Advantages of GAs</a:t>
            </a:r>
            <a:r>
              <a:rPr lang="en-US" dirty="0"/>
              <a:t> (contd.)</a:t>
            </a:r>
          </a:p>
        </p:txBody>
      </p:sp>
      <p:sp>
        <p:nvSpPr>
          <p:cNvPr id="166915" name="Rectangle 3"/>
          <p:cNvSpPr>
            <a:spLocks noGrp="1" noChangeArrowheads="1"/>
          </p:cNvSpPr>
          <p:nvPr>
            <p:ph type="body" idx="1"/>
          </p:nvPr>
        </p:nvSpPr>
        <p:spPr/>
        <p:txBody>
          <a:bodyPr/>
          <a:lstStyle/>
          <a:p>
            <a:pPr algn="just"/>
            <a:r>
              <a:rPr lang="en-US" sz="2800" b="1" dirty="0">
                <a:solidFill>
                  <a:schemeClr val="tx2"/>
                </a:solidFill>
              </a:rPr>
              <a:t>GAs use probabilistic transition rules</a:t>
            </a:r>
            <a:r>
              <a:rPr lang="en-US" dirty="0"/>
              <a:t> </a:t>
            </a:r>
            <a:r>
              <a:rPr lang="en-US" sz="2400" dirty="0"/>
              <a:t>during iterations, unlike the traditional methods that use fixed transition rules.</a:t>
            </a:r>
          </a:p>
          <a:p>
            <a:pPr algn="just">
              <a:buFont typeface="Wingdings" pitchFamily="2" charset="2"/>
              <a:buNone/>
            </a:pPr>
            <a:r>
              <a:rPr lang="en-US" sz="2400" dirty="0"/>
              <a:t>   This makes them more </a:t>
            </a:r>
            <a:r>
              <a:rPr lang="en-US" sz="2400" dirty="0">
                <a:solidFill>
                  <a:srgbClr val="CC3300"/>
                </a:solidFill>
              </a:rPr>
              <a:t>robust</a:t>
            </a:r>
            <a:r>
              <a:rPr lang="en-US" sz="2400" dirty="0"/>
              <a:t> and applicable to a large range of problems.</a:t>
            </a:r>
          </a:p>
        </p:txBody>
      </p:sp>
      <p:sp>
        <p:nvSpPr>
          <p:cNvPr id="5" name="Line 5"/>
          <p:cNvSpPr>
            <a:spLocks noChangeShapeType="1"/>
          </p:cNvSpPr>
          <p:nvPr/>
        </p:nvSpPr>
        <p:spPr bwMode="auto">
          <a:xfrm>
            <a:off x="533400" y="1295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2995DD-9B76-47D9-A46F-1BD45F4157E8}" type="slidenum">
              <a:rPr lang="en-US" altLang="en-US"/>
              <a:pPr/>
              <a:t>68</a:t>
            </a:fld>
            <a:endParaRPr lang="en-US" altLang="en-US"/>
          </a:p>
        </p:txBody>
      </p:sp>
      <p:sp>
        <p:nvSpPr>
          <p:cNvPr id="167938" name="Rectangle 2"/>
          <p:cNvSpPr>
            <a:spLocks noGrp="1" noChangeArrowheads="1"/>
          </p:cNvSpPr>
          <p:nvPr>
            <p:ph type="title"/>
          </p:nvPr>
        </p:nvSpPr>
        <p:spPr/>
        <p:txBody>
          <a:bodyPr/>
          <a:lstStyle/>
          <a:p>
            <a:pPr algn="ctr"/>
            <a:r>
              <a:rPr lang="en-US" sz="4000" b="1" dirty="0"/>
              <a:t>Advantages of GAs </a:t>
            </a:r>
            <a:r>
              <a:rPr lang="en-US" sz="4000" dirty="0"/>
              <a:t>(contd.)</a:t>
            </a:r>
          </a:p>
        </p:txBody>
      </p:sp>
      <p:sp>
        <p:nvSpPr>
          <p:cNvPr id="167939" name="Rectangle 3"/>
          <p:cNvSpPr>
            <a:spLocks noGrp="1" noChangeArrowheads="1"/>
          </p:cNvSpPr>
          <p:nvPr>
            <p:ph type="body" idx="1"/>
          </p:nvPr>
        </p:nvSpPr>
        <p:spPr/>
        <p:txBody>
          <a:bodyPr/>
          <a:lstStyle/>
          <a:p>
            <a:r>
              <a:rPr lang="en-US" sz="2800" b="1">
                <a:solidFill>
                  <a:schemeClr val="tx2"/>
                </a:solidFill>
              </a:rPr>
              <a:t>GAs can be easily used in </a:t>
            </a:r>
            <a:r>
              <a:rPr lang="en-US" sz="2800" b="1" i="1">
                <a:solidFill>
                  <a:schemeClr val="tx2"/>
                </a:solidFill>
              </a:rPr>
              <a:t>parallel machines-</a:t>
            </a:r>
            <a:r>
              <a:rPr lang="en-US"/>
              <a:t> </a:t>
            </a:r>
            <a:r>
              <a:rPr lang="en-US" sz="2400"/>
              <a:t>Since in real-world design optimization problems, most computational time is spent in evaluating a solution, with multiple processors all solutions in a population can be evaluated in a distributed manner. This reduces the overall computational time substantially.</a:t>
            </a:r>
          </a:p>
        </p:txBody>
      </p:sp>
      <p:sp>
        <p:nvSpPr>
          <p:cNvPr id="5"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Main Components of GA</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buNone/>
            </a:pPr>
            <a:r>
              <a:rPr lang="en-US" dirty="0" smtClean="0"/>
              <a:t>A GA for a particular problem must have the following five components:</a:t>
            </a:r>
          </a:p>
          <a:p>
            <a:pPr marL="514350" indent="-514350" algn="just">
              <a:buFont typeface="+mj-lt"/>
              <a:buAutoNum type="arabicPeriod"/>
            </a:pPr>
            <a:r>
              <a:rPr lang="en-US" dirty="0" smtClean="0"/>
              <a:t>A genetic representation for potential solutions to the problem (Coding).</a:t>
            </a:r>
          </a:p>
          <a:p>
            <a:pPr marL="514350" indent="-514350" algn="just">
              <a:buFont typeface="+mj-lt"/>
              <a:buAutoNum type="arabicPeriod"/>
            </a:pPr>
            <a:r>
              <a:rPr lang="en-US" dirty="0" smtClean="0"/>
              <a:t> A way to create an initial population of potential solution.</a:t>
            </a:r>
          </a:p>
          <a:p>
            <a:pPr marL="514350" indent="-514350" algn="just">
              <a:buFont typeface="+mj-lt"/>
              <a:buAutoNum type="arabicPeriod"/>
            </a:pPr>
            <a:r>
              <a:rPr lang="en-US" dirty="0" smtClean="0"/>
              <a:t>To evaluate rank of a solution define an objective function.</a:t>
            </a:r>
          </a:p>
          <a:p>
            <a:pPr marL="514350" indent="-514350" algn="just">
              <a:buFont typeface="+mj-lt"/>
              <a:buAutoNum type="arabicPeriod"/>
            </a:pPr>
            <a:r>
              <a:rPr lang="en-US" dirty="0" smtClean="0"/>
              <a:t> To alter the composition of offspring’s define genetic operators.</a:t>
            </a:r>
          </a:p>
          <a:p>
            <a:pPr marL="514350" indent="-514350" algn="just">
              <a:buFont typeface="+mj-lt"/>
              <a:buAutoNum type="arabicPeriod"/>
            </a:pPr>
            <a:r>
              <a:rPr lang="en-US" dirty="0" smtClean="0"/>
              <a:t>Define GA parameters like population size, probabilities of genetic operators, etc.</a:t>
            </a:r>
          </a:p>
          <a:p>
            <a:pPr marL="514350" indent="-514350" algn="just">
              <a:buFont typeface="+mj-lt"/>
              <a:buAutoNum type="arabicPeriod"/>
            </a:pPr>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AutoShape 2"/>
          <p:cNvSpPr>
            <a:spLocks noGrp="1" noChangeArrowheads="1"/>
          </p:cNvSpPr>
          <p:nvPr>
            <p:ph type="title"/>
          </p:nvPr>
        </p:nvSpPr>
        <p:spPr>
          <a:xfrm>
            <a:off x="457200" y="274638"/>
            <a:ext cx="8229600" cy="563562"/>
          </a:xfrm>
        </p:spPr>
        <p:txBody>
          <a:bodyPr>
            <a:normAutofit fontScale="90000"/>
          </a:bodyPr>
          <a:lstStyle/>
          <a:p>
            <a:r>
              <a:rPr lang="en-US" altLang="zh-TW" sz="4800" b="1" dirty="0" err="1" smtClean="0"/>
              <a:t>Neuro</a:t>
            </a:r>
            <a:r>
              <a:rPr lang="en-US" altLang="zh-TW" sz="4800" b="1" dirty="0" smtClean="0"/>
              <a:t>-Fuzzy Systems </a:t>
            </a:r>
            <a:r>
              <a:rPr lang="en-US" b="1" dirty="0" smtClean="0"/>
              <a:t>(contd.) </a:t>
            </a:r>
            <a:endParaRPr lang="en-US" altLang="zh-TW" sz="4800" dirty="0"/>
          </a:p>
        </p:txBody>
      </p:sp>
      <p:sp>
        <p:nvSpPr>
          <p:cNvPr id="189443" name="Text Box 3"/>
          <p:cNvSpPr txBox="1">
            <a:spLocks noChangeArrowheads="1"/>
          </p:cNvSpPr>
          <p:nvPr/>
        </p:nvSpPr>
        <p:spPr bwMode="auto">
          <a:xfrm>
            <a:off x="1282700" y="2305050"/>
            <a:ext cx="2651125" cy="1555750"/>
          </a:xfrm>
          <a:prstGeom prst="rect">
            <a:avLst/>
          </a:prstGeom>
          <a:noFill/>
          <a:ln w="9525">
            <a:noFill/>
            <a:miter lim="800000"/>
            <a:headEnd/>
            <a:tailEnd/>
          </a:ln>
          <a:effectLst/>
        </p:spPr>
        <p:txBody>
          <a:bodyPr wrap="none">
            <a:spAutoFit/>
          </a:bodyPr>
          <a:lstStyle/>
          <a:p>
            <a:pPr algn="ctr"/>
            <a:r>
              <a:rPr lang="en-US" altLang="zh-TW" sz="4800">
                <a:solidFill>
                  <a:srgbClr val="0033CC"/>
                </a:solidFill>
              </a:rPr>
              <a:t>Neural</a:t>
            </a:r>
          </a:p>
          <a:p>
            <a:pPr algn="ctr"/>
            <a:r>
              <a:rPr lang="en-US" altLang="zh-TW" sz="4800">
                <a:solidFill>
                  <a:srgbClr val="0033CC"/>
                </a:solidFill>
              </a:rPr>
              <a:t>Network</a:t>
            </a:r>
          </a:p>
        </p:txBody>
      </p:sp>
      <p:sp>
        <p:nvSpPr>
          <p:cNvPr id="189444" name="Text Box 4"/>
          <p:cNvSpPr txBox="1">
            <a:spLocks noChangeArrowheads="1"/>
          </p:cNvSpPr>
          <p:nvPr/>
        </p:nvSpPr>
        <p:spPr bwMode="auto">
          <a:xfrm>
            <a:off x="4297363" y="2336800"/>
            <a:ext cx="777875" cy="1311275"/>
          </a:xfrm>
          <a:prstGeom prst="rect">
            <a:avLst/>
          </a:prstGeom>
          <a:noFill/>
          <a:ln w="9525">
            <a:noFill/>
            <a:miter lim="800000"/>
            <a:headEnd/>
            <a:tailEnd/>
          </a:ln>
          <a:effectLst/>
        </p:spPr>
        <p:txBody>
          <a:bodyPr wrap="none">
            <a:spAutoFit/>
          </a:bodyPr>
          <a:lstStyle/>
          <a:p>
            <a:r>
              <a:rPr lang="en-US" altLang="zh-TW" sz="8000">
                <a:latin typeface="Arial" charset="0"/>
              </a:rPr>
              <a:t>+</a:t>
            </a:r>
          </a:p>
        </p:txBody>
      </p:sp>
      <p:sp>
        <p:nvSpPr>
          <p:cNvPr id="189445" name="Text Box 5"/>
          <p:cNvSpPr txBox="1">
            <a:spLocks noChangeArrowheads="1"/>
          </p:cNvSpPr>
          <p:nvPr/>
        </p:nvSpPr>
        <p:spPr bwMode="auto">
          <a:xfrm>
            <a:off x="5605463" y="2305050"/>
            <a:ext cx="1846262" cy="1555750"/>
          </a:xfrm>
          <a:prstGeom prst="rect">
            <a:avLst/>
          </a:prstGeom>
          <a:noFill/>
          <a:ln w="9525">
            <a:noFill/>
            <a:miter lim="800000"/>
            <a:headEnd/>
            <a:tailEnd/>
          </a:ln>
          <a:effectLst/>
        </p:spPr>
        <p:txBody>
          <a:bodyPr wrap="none">
            <a:spAutoFit/>
          </a:bodyPr>
          <a:lstStyle/>
          <a:p>
            <a:pPr algn="ctr"/>
            <a:r>
              <a:rPr lang="en-US" altLang="zh-TW" sz="4800">
                <a:solidFill>
                  <a:srgbClr val="0033CC"/>
                </a:solidFill>
              </a:rPr>
              <a:t>Fuzzy</a:t>
            </a:r>
          </a:p>
          <a:p>
            <a:pPr algn="ctr"/>
            <a:r>
              <a:rPr lang="en-US" altLang="zh-TW" sz="4800">
                <a:solidFill>
                  <a:srgbClr val="0033CC"/>
                </a:solidFill>
              </a:rPr>
              <a:t>Logic</a:t>
            </a:r>
          </a:p>
        </p:txBody>
      </p:sp>
      <p:sp>
        <p:nvSpPr>
          <p:cNvPr id="189452" name="Text Box 12"/>
          <p:cNvSpPr txBox="1">
            <a:spLocks noChangeArrowheads="1"/>
          </p:cNvSpPr>
          <p:nvPr/>
        </p:nvSpPr>
        <p:spPr bwMode="auto">
          <a:xfrm>
            <a:off x="827088" y="4076700"/>
            <a:ext cx="8064500" cy="2438400"/>
          </a:xfrm>
          <a:prstGeom prst="rect">
            <a:avLst/>
          </a:prstGeom>
          <a:solidFill>
            <a:srgbClr val="DDDDDD"/>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a:lnSpc>
                <a:spcPct val="160000"/>
              </a:lnSpc>
            </a:pPr>
            <a:r>
              <a:rPr lang="en-US" altLang="zh-TW" sz="2400"/>
              <a:t>A </a:t>
            </a:r>
            <a:r>
              <a:rPr lang="en-US" altLang="zh-TW" sz="2400" i="1">
                <a:solidFill>
                  <a:srgbClr val="A50021"/>
                </a:solidFill>
              </a:rPr>
              <a:t>neuro-fuzzy system</a:t>
            </a:r>
            <a:r>
              <a:rPr lang="en-US" altLang="zh-TW" sz="2400"/>
              <a:t> is a </a:t>
            </a:r>
            <a:r>
              <a:rPr lang="en-US" altLang="zh-TW" sz="2400" i="1">
                <a:solidFill>
                  <a:srgbClr val="0033CC"/>
                </a:solidFill>
              </a:rPr>
              <a:t>fuzzy system</a:t>
            </a:r>
            <a:r>
              <a:rPr lang="en-US" altLang="zh-TW" sz="2400"/>
              <a:t> that uses a </a:t>
            </a:r>
            <a:r>
              <a:rPr lang="en-US" altLang="zh-TW" sz="2400" i="1">
                <a:solidFill>
                  <a:srgbClr val="0033CC"/>
                </a:solidFill>
              </a:rPr>
              <a:t>learning algorithm</a:t>
            </a:r>
            <a:r>
              <a:rPr lang="en-US" altLang="zh-TW" sz="2400"/>
              <a:t> derived from or inspired by </a:t>
            </a:r>
            <a:r>
              <a:rPr lang="en-US" altLang="zh-TW" sz="2400" i="1">
                <a:solidFill>
                  <a:srgbClr val="0033CC"/>
                </a:solidFill>
              </a:rPr>
              <a:t>neural network</a:t>
            </a:r>
            <a:r>
              <a:rPr lang="en-US" altLang="zh-TW" sz="2400"/>
              <a:t> theory to determine its </a:t>
            </a:r>
            <a:r>
              <a:rPr lang="en-US" altLang="zh-TW" sz="2400" i="1">
                <a:solidFill>
                  <a:srgbClr val="006600"/>
                </a:solidFill>
              </a:rPr>
              <a:t>parameters</a:t>
            </a:r>
            <a:r>
              <a:rPr lang="en-US" altLang="zh-TW" sz="2400"/>
              <a:t> by processing data samples.</a:t>
            </a:r>
          </a:p>
        </p:txBody>
      </p:sp>
      <p:sp>
        <p:nvSpPr>
          <p:cNvPr id="189453" name="AutoShape 13"/>
          <p:cNvSpPr>
            <a:spLocks noChangeArrowheads="1"/>
          </p:cNvSpPr>
          <p:nvPr/>
        </p:nvSpPr>
        <p:spPr bwMode="auto">
          <a:xfrm>
            <a:off x="1619250" y="2492375"/>
            <a:ext cx="5976938" cy="2016125"/>
          </a:xfrm>
          <a:prstGeom prst="cloudCallout">
            <a:avLst>
              <a:gd name="adj1" fmla="val 25856"/>
              <a:gd name="adj2" fmla="val 97009"/>
            </a:avLst>
          </a:prstGeom>
          <a:solidFill>
            <a:srgbClr val="FFFF66"/>
          </a:solidFill>
          <a:ln w="9525">
            <a:solidFill>
              <a:schemeClr val="tx1"/>
            </a:solidFill>
            <a:round/>
            <a:headEnd/>
            <a:tailEnd/>
          </a:ln>
          <a:effectLst>
            <a:outerShdw dist="107763" dir="2700000" algn="ctr" rotWithShape="0">
              <a:schemeClr val="bg2">
                <a:alpha val="50000"/>
              </a:schemeClr>
            </a:outerShdw>
          </a:effectLst>
        </p:spPr>
        <p:txBody>
          <a:bodyPr/>
          <a:lstStyle/>
          <a:p>
            <a:pPr algn="ctr"/>
            <a:r>
              <a:rPr lang="en-US" altLang="zh-TW" sz="4000">
                <a:solidFill>
                  <a:srgbClr val="0033CC"/>
                </a:solidFill>
              </a:rPr>
              <a:t>fuzzy sets</a:t>
            </a:r>
            <a:r>
              <a:rPr lang="en-US" altLang="zh-TW" sz="4000"/>
              <a:t> and </a:t>
            </a:r>
            <a:r>
              <a:rPr lang="en-US" altLang="zh-TW" sz="4000">
                <a:solidFill>
                  <a:srgbClr val="0033CC"/>
                </a:solidFill>
              </a:rPr>
              <a:t>fuzzy rules</a:t>
            </a:r>
          </a:p>
        </p:txBody>
      </p:sp>
      <p:sp>
        <p:nvSpPr>
          <p:cNvPr id="8" name="Slide Number Placeholder 7"/>
          <p:cNvSpPr>
            <a:spLocks noGrp="1"/>
          </p:cNvSpPr>
          <p:nvPr>
            <p:ph type="sldNum" sz="quarter" idx="12"/>
          </p:nvPr>
        </p:nvSpPr>
        <p:spPr/>
        <p:txBody>
          <a:bodyPr/>
          <a:lstStyle/>
          <a:p>
            <a:fld id="{DF646576-EDB2-4179-83C1-42828E63B330}" type="slidenum">
              <a:rPr lang="en-US" smtClean="0"/>
              <a:pPr/>
              <a:t>7</a:t>
            </a:fld>
            <a:endParaRPr lang="en-US"/>
          </a:p>
        </p:txBody>
      </p:sp>
      <p:sp>
        <p:nvSpPr>
          <p:cNvPr id="9"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Effect transition="in" filter="wipe(down)">
                                      <p:cBhvr>
                                        <p:cTn id="7" dur="500"/>
                                        <p:tgtEl>
                                          <p:spTgt spid="189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Flow chart of simple genetic algorithm</a:t>
            </a:r>
            <a:br>
              <a:rPr lang="en-US" sz="3600" b="1" dirty="0" smtClean="0"/>
            </a:br>
            <a:endParaRPr lang="en-US" sz="3600" b="1"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38237" y="1219200"/>
            <a:ext cx="6867525" cy="4453731"/>
          </a:xfrm>
          <a:prstGeom prst="rect">
            <a:avLst/>
          </a:prstGeom>
          <a:noFill/>
          <a:ln w="9525">
            <a:noFill/>
            <a:miter lim="800000"/>
            <a:headEnd/>
            <a:tailEnd/>
          </a:ln>
        </p:spPr>
      </p:pic>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DC4DA059-D364-46F0-9E44-EAD40E713052}" type="slidenum">
              <a:rPr lang="en-US" altLang="en-US"/>
              <a:pPr/>
              <a:t>71</a:t>
            </a:fld>
            <a:endParaRPr lang="en-US" altLang="en-US"/>
          </a:p>
        </p:txBody>
      </p:sp>
      <p:sp>
        <p:nvSpPr>
          <p:cNvPr id="9218" name="Rectangle 2"/>
          <p:cNvSpPr>
            <a:spLocks noGrp="1" noChangeArrowheads="1"/>
          </p:cNvSpPr>
          <p:nvPr>
            <p:ph type="title"/>
          </p:nvPr>
        </p:nvSpPr>
        <p:spPr>
          <a:xfrm>
            <a:off x="457200" y="277813"/>
            <a:ext cx="8229600" cy="484187"/>
          </a:xfrm>
        </p:spPr>
        <p:txBody>
          <a:bodyPr>
            <a:normAutofit fontScale="90000"/>
          </a:bodyPr>
          <a:lstStyle/>
          <a:p>
            <a:pPr algn="ctr"/>
            <a:r>
              <a:rPr lang="en-US" sz="3400" b="1" dirty="0" smtClean="0"/>
              <a:t/>
            </a:r>
            <a:br>
              <a:rPr lang="en-US" sz="3400" b="1" dirty="0" smtClean="0"/>
            </a:br>
            <a:r>
              <a:rPr lang="en-US" sz="3400" b="1" dirty="0" smtClean="0"/>
              <a:t>Working </a:t>
            </a:r>
            <a:r>
              <a:rPr lang="en-US" sz="3400" b="1" dirty="0"/>
              <a:t>Mechanism Of GAs</a:t>
            </a:r>
            <a:br>
              <a:rPr lang="en-US" sz="3400" b="1" dirty="0"/>
            </a:br>
            <a:endParaRPr lang="en-US" sz="3400" b="1" dirty="0"/>
          </a:p>
        </p:txBody>
      </p:sp>
      <p:sp>
        <p:nvSpPr>
          <p:cNvPr id="9221" name="AutoShape 5"/>
          <p:cNvSpPr>
            <a:spLocks noChangeArrowheads="1"/>
          </p:cNvSpPr>
          <p:nvPr/>
        </p:nvSpPr>
        <p:spPr bwMode="auto">
          <a:xfrm>
            <a:off x="4067175" y="914400"/>
            <a:ext cx="830263" cy="296863"/>
          </a:xfrm>
          <a:prstGeom prst="flowChartConnector">
            <a:avLst/>
          </a:prstGeom>
          <a:solidFill>
            <a:srgbClr val="FFFFFF"/>
          </a:solidFill>
          <a:ln w="9525">
            <a:solidFill>
              <a:srgbClr val="000000"/>
            </a:solidFill>
            <a:round/>
            <a:headEnd/>
            <a:tailEnd/>
          </a:ln>
        </p:spPr>
        <p:txBody>
          <a:bodyPr/>
          <a:lstStyle/>
          <a:p>
            <a:r>
              <a:rPr lang="en-US" sz="1200"/>
              <a:t>Begin</a:t>
            </a:r>
            <a:endParaRPr lang="en-US" sz="1800"/>
          </a:p>
        </p:txBody>
      </p:sp>
      <p:sp>
        <p:nvSpPr>
          <p:cNvPr id="9222" name="Line 6"/>
          <p:cNvSpPr>
            <a:spLocks noChangeShapeType="1"/>
          </p:cNvSpPr>
          <p:nvPr/>
        </p:nvSpPr>
        <p:spPr bwMode="auto">
          <a:xfrm flipH="1">
            <a:off x="4511675" y="1227138"/>
            <a:ext cx="0" cy="396875"/>
          </a:xfrm>
          <a:prstGeom prst="line">
            <a:avLst/>
          </a:prstGeom>
          <a:noFill/>
          <a:ln w="9525">
            <a:solidFill>
              <a:srgbClr val="000000"/>
            </a:solidFill>
            <a:round/>
            <a:headEnd/>
            <a:tailEnd type="triangle" w="med" len="med"/>
          </a:ln>
        </p:spPr>
        <p:txBody>
          <a:bodyPr/>
          <a:lstStyle/>
          <a:p>
            <a:endParaRPr lang="en-US"/>
          </a:p>
        </p:txBody>
      </p:sp>
      <p:sp>
        <p:nvSpPr>
          <p:cNvPr id="9223" name="AutoShape 7"/>
          <p:cNvSpPr>
            <a:spLocks noChangeArrowheads="1"/>
          </p:cNvSpPr>
          <p:nvPr/>
        </p:nvSpPr>
        <p:spPr bwMode="auto">
          <a:xfrm>
            <a:off x="3776663" y="1636713"/>
            <a:ext cx="1452562" cy="471487"/>
          </a:xfrm>
          <a:prstGeom prst="flowChartProcess">
            <a:avLst/>
          </a:prstGeom>
          <a:solidFill>
            <a:srgbClr val="FFFFFF"/>
          </a:solidFill>
          <a:ln w="9525">
            <a:solidFill>
              <a:srgbClr val="000000"/>
            </a:solidFill>
            <a:miter lim="800000"/>
            <a:headEnd/>
            <a:tailEnd/>
          </a:ln>
        </p:spPr>
        <p:txBody>
          <a:bodyPr/>
          <a:lstStyle/>
          <a:p>
            <a:r>
              <a:rPr lang="en-US" sz="1200"/>
              <a:t>Initialize population</a:t>
            </a:r>
            <a:endParaRPr lang="en-US" sz="1800"/>
          </a:p>
        </p:txBody>
      </p:sp>
      <p:sp>
        <p:nvSpPr>
          <p:cNvPr id="9224" name="Line 8"/>
          <p:cNvSpPr>
            <a:spLocks noChangeShapeType="1"/>
          </p:cNvSpPr>
          <p:nvPr/>
        </p:nvSpPr>
        <p:spPr bwMode="auto">
          <a:xfrm>
            <a:off x="4511675" y="2320925"/>
            <a:ext cx="0" cy="496888"/>
          </a:xfrm>
          <a:prstGeom prst="line">
            <a:avLst/>
          </a:prstGeom>
          <a:noFill/>
          <a:ln w="9525">
            <a:solidFill>
              <a:srgbClr val="000000"/>
            </a:solidFill>
            <a:round/>
            <a:headEnd/>
            <a:tailEnd type="triangle" w="med" len="med"/>
          </a:ln>
        </p:spPr>
        <p:txBody>
          <a:bodyPr/>
          <a:lstStyle/>
          <a:p>
            <a:endParaRPr lang="en-US"/>
          </a:p>
        </p:txBody>
      </p:sp>
      <p:sp>
        <p:nvSpPr>
          <p:cNvPr id="9225" name="AutoShape 9"/>
          <p:cNvSpPr>
            <a:spLocks noChangeArrowheads="1"/>
          </p:cNvSpPr>
          <p:nvPr/>
        </p:nvSpPr>
        <p:spPr bwMode="auto">
          <a:xfrm>
            <a:off x="3581400" y="3346450"/>
            <a:ext cx="1905000" cy="701675"/>
          </a:xfrm>
          <a:prstGeom prst="flowChartDecision">
            <a:avLst/>
          </a:prstGeom>
          <a:solidFill>
            <a:srgbClr val="FFFFFF"/>
          </a:solidFill>
          <a:ln w="9525">
            <a:solidFill>
              <a:srgbClr val="000000"/>
            </a:solidFill>
            <a:miter lim="800000"/>
            <a:headEnd/>
            <a:tailEnd/>
          </a:ln>
        </p:spPr>
        <p:txBody>
          <a:bodyPr/>
          <a:lstStyle/>
          <a:p>
            <a:r>
              <a:rPr lang="en-US" sz="1200"/>
              <a:t>Optimum Solution?</a:t>
            </a:r>
            <a:endParaRPr lang="en-US" sz="1800"/>
          </a:p>
        </p:txBody>
      </p:sp>
      <p:sp>
        <p:nvSpPr>
          <p:cNvPr id="9231" name="AutoShape 15"/>
          <p:cNvSpPr>
            <a:spLocks noChangeArrowheads="1"/>
          </p:cNvSpPr>
          <p:nvPr/>
        </p:nvSpPr>
        <p:spPr bwMode="auto">
          <a:xfrm>
            <a:off x="947738" y="4657725"/>
            <a:ext cx="1349375" cy="296863"/>
          </a:xfrm>
          <a:prstGeom prst="flowChartProcess">
            <a:avLst/>
          </a:prstGeom>
          <a:solidFill>
            <a:srgbClr val="FFFFFF"/>
          </a:solidFill>
          <a:ln w="9525">
            <a:solidFill>
              <a:srgbClr val="000000"/>
            </a:solidFill>
            <a:miter lim="800000"/>
            <a:headEnd/>
            <a:tailEnd/>
          </a:ln>
        </p:spPr>
        <p:txBody>
          <a:bodyPr/>
          <a:lstStyle/>
          <a:p>
            <a:r>
              <a:rPr lang="en-US" sz="1200"/>
              <a:t>T=T+1</a:t>
            </a:r>
            <a:endParaRPr lang="en-US" sz="1800"/>
          </a:p>
        </p:txBody>
      </p:sp>
      <p:sp>
        <p:nvSpPr>
          <p:cNvPr id="9232" name="Line 16"/>
          <p:cNvSpPr>
            <a:spLocks noChangeShapeType="1"/>
          </p:cNvSpPr>
          <p:nvPr/>
        </p:nvSpPr>
        <p:spPr bwMode="auto">
          <a:xfrm flipH="1">
            <a:off x="1600200" y="5943600"/>
            <a:ext cx="5791200" cy="0"/>
          </a:xfrm>
          <a:prstGeom prst="line">
            <a:avLst/>
          </a:prstGeom>
          <a:noFill/>
          <a:ln w="9525">
            <a:solidFill>
              <a:srgbClr val="000000"/>
            </a:solidFill>
            <a:round/>
            <a:headEnd/>
            <a:tailEnd type="triangle" w="med" len="med"/>
          </a:ln>
        </p:spPr>
        <p:txBody>
          <a:bodyPr/>
          <a:lstStyle/>
          <a:p>
            <a:endParaRPr lang="en-US"/>
          </a:p>
        </p:txBody>
      </p:sp>
      <p:sp>
        <p:nvSpPr>
          <p:cNvPr id="9228" name="AutoShape 12"/>
          <p:cNvSpPr>
            <a:spLocks noChangeArrowheads="1"/>
          </p:cNvSpPr>
          <p:nvPr/>
        </p:nvSpPr>
        <p:spPr bwMode="auto">
          <a:xfrm>
            <a:off x="6757988" y="3887788"/>
            <a:ext cx="1306512" cy="396875"/>
          </a:xfrm>
          <a:prstGeom prst="flowChartProcess">
            <a:avLst/>
          </a:prstGeom>
          <a:solidFill>
            <a:srgbClr val="FFFFFF"/>
          </a:solidFill>
          <a:ln w="9525">
            <a:solidFill>
              <a:srgbClr val="000000"/>
            </a:solidFill>
            <a:miter lim="800000"/>
            <a:headEnd/>
            <a:tailEnd/>
          </a:ln>
        </p:spPr>
        <p:txBody>
          <a:bodyPr/>
          <a:lstStyle/>
          <a:p>
            <a:r>
              <a:rPr lang="en-US" sz="1200"/>
              <a:t>Selection</a:t>
            </a:r>
            <a:endParaRPr lang="en-US" sz="1800"/>
          </a:p>
        </p:txBody>
      </p:sp>
      <p:sp>
        <p:nvSpPr>
          <p:cNvPr id="9229" name="AutoShape 13"/>
          <p:cNvSpPr>
            <a:spLocks noChangeArrowheads="1"/>
          </p:cNvSpPr>
          <p:nvPr/>
        </p:nvSpPr>
        <p:spPr bwMode="auto">
          <a:xfrm>
            <a:off x="6700838" y="4687888"/>
            <a:ext cx="1452562" cy="315912"/>
          </a:xfrm>
          <a:prstGeom prst="flowChartProcess">
            <a:avLst/>
          </a:prstGeom>
          <a:solidFill>
            <a:srgbClr val="FFFFFF"/>
          </a:solidFill>
          <a:ln w="9525">
            <a:solidFill>
              <a:srgbClr val="000000"/>
            </a:solidFill>
            <a:miter lim="800000"/>
            <a:headEnd/>
            <a:tailEnd/>
          </a:ln>
        </p:spPr>
        <p:txBody>
          <a:bodyPr/>
          <a:lstStyle/>
          <a:p>
            <a:r>
              <a:rPr lang="en-US" sz="1200"/>
              <a:t>Crossover</a:t>
            </a:r>
            <a:endParaRPr lang="en-US" sz="1800"/>
          </a:p>
        </p:txBody>
      </p:sp>
      <p:sp>
        <p:nvSpPr>
          <p:cNvPr id="9230" name="AutoShape 14"/>
          <p:cNvSpPr>
            <a:spLocks noChangeArrowheads="1"/>
          </p:cNvSpPr>
          <p:nvPr/>
        </p:nvSpPr>
        <p:spPr bwMode="auto">
          <a:xfrm>
            <a:off x="6700838" y="5416550"/>
            <a:ext cx="1452562" cy="298450"/>
          </a:xfrm>
          <a:prstGeom prst="flowChartProcess">
            <a:avLst/>
          </a:prstGeom>
          <a:solidFill>
            <a:srgbClr val="FFFFFF"/>
          </a:solidFill>
          <a:ln w="9525">
            <a:solidFill>
              <a:srgbClr val="000000"/>
            </a:solidFill>
            <a:miter lim="800000"/>
            <a:headEnd/>
            <a:tailEnd/>
          </a:ln>
        </p:spPr>
        <p:txBody>
          <a:bodyPr/>
          <a:lstStyle/>
          <a:p>
            <a:r>
              <a:rPr lang="en-US" sz="1200"/>
              <a:t>Mutation</a:t>
            </a:r>
            <a:r>
              <a:rPr lang="en-US" sz="1200" b="0"/>
              <a:t>             </a:t>
            </a:r>
            <a:endParaRPr lang="en-US" sz="1800" b="0"/>
          </a:p>
        </p:txBody>
      </p:sp>
      <p:sp>
        <p:nvSpPr>
          <p:cNvPr id="9233" name="Line 17"/>
          <p:cNvSpPr>
            <a:spLocks noChangeShapeType="1"/>
          </p:cNvSpPr>
          <p:nvPr/>
        </p:nvSpPr>
        <p:spPr bwMode="auto">
          <a:xfrm>
            <a:off x="7418388" y="4292600"/>
            <a:ext cx="0" cy="395288"/>
          </a:xfrm>
          <a:prstGeom prst="line">
            <a:avLst/>
          </a:prstGeom>
          <a:noFill/>
          <a:ln w="9525">
            <a:solidFill>
              <a:srgbClr val="000000"/>
            </a:solidFill>
            <a:round/>
            <a:headEnd/>
            <a:tailEnd type="triangle" w="med" len="med"/>
          </a:ln>
        </p:spPr>
        <p:txBody>
          <a:bodyPr/>
          <a:lstStyle/>
          <a:p>
            <a:endParaRPr lang="en-US"/>
          </a:p>
        </p:txBody>
      </p:sp>
      <p:sp>
        <p:nvSpPr>
          <p:cNvPr id="9234" name="Line 18"/>
          <p:cNvSpPr>
            <a:spLocks noChangeShapeType="1"/>
          </p:cNvSpPr>
          <p:nvPr/>
        </p:nvSpPr>
        <p:spPr bwMode="auto">
          <a:xfrm>
            <a:off x="7418388" y="5019675"/>
            <a:ext cx="0" cy="396875"/>
          </a:xfrm>
          <a:prstGeom prst="line">
            <a:avLst/>
          </a:prstGeom>
          <a:noFill/>
          <a:ln w="9525">
            <a:solidFill>
              <a:srgbClr val="000000"/>
            </a:solidFill>
            <a:round/>
            <a:headEnd/>
            <a:tailEnd type="triangle" w="med" len="med"/>
          </a:ln>
        </p:spPr>
        <p:txBody>
          <a:bodyPr/>
          <a:lstStyle/>
          <a:p>
            <a:endParaRPr lang="en-US"/>
          </a:p>
        </p:txBody>
      </p:sp>
      <p:sp>
        <p:nvSpPr>
          <p:cNvPr id="9241" name="Text Box 25"/>
          <p:cNvSpPr txBox="1">
            <a:spLocks noChangeArrowheads="1"/>
          </p:cNvSpPr>
          <p:nvPr/>
        </p:nvSpPr>
        <p:spPr bwMode="auto">
          <a:xfrm>
            <a:off x="5867400" y="3448050"/>
            <a:ext cx="685800" cy="274638"/>
          </a:xfrm>
          <a:prstGeom prst="rect">
            <a:avLst/>
          </a:prstGeom>
          <a:noFill/>
          <a:ln w="9525" algn="ctr">
            <a:noFill/>
            <a:miter lim="800000"/>
            <a:headEnd/>
            <a:tailEnd/>
          </a:ln>
          <a:effectLst/>
        </p:spPr>
        <p:txBody>
          <a:bodyPr>
            <a:spAutoFit/>
          </a:bodyPr>
          <a:lstStyle/>
          <a:p>
            <a:pPr>
              <a:spcBef>
                <a:spcPct val="50000"/>
              </a:spcBef>
            </a:pPr>
            <a:r>
              <a:rPr lang="en-US" sz="1200"/>
              <a:t>N</a:t>
            </a:r>
          </a:p>
        </p:txBody>
      </p:sp>
      <p:sp>
        <p:nvSpPr>
          <p:cNvPr id="9243" name="AutoShape 27"/>
          <p:cNvSpPr>
            <a:spLocks noChangeArrowheads="1"/>
          </p:cNvSpPr>
          <p:nvPr/>
        </p:nvSpPr>
        <p:spPr bwMode="auto">
          <a:xfrm>
            <a:off x="3771900" y="2495550"/>
            <a:ext cx="1452563" cy="471488"/>
          </a:xfrm>
          <a:prstGeom prst="flowChartProcess">
            <a:avLst/>
          </a:prstGeom>
          <a:solidFill>
            <a:srgbClr val="FFFFFF"/>
          </a:solidFill>
          <a:ln w="9525">
            <a:solidFill>
              <a:srgbClr val="000000"/>
            </a:solidFill>
            <a:miter lim="800000"/>
            <a:headEnd/>
            <a:tailEnd/>
          </a:ln>
        </p:spPr>
        <p:txBody>
          <a:bodyPr/>
          <a:lstStyle/>
          <a:p>
            <a:r>
              <a:rPr lang="en-US" sz="1200"/>
              <a:t>Evaluate Solutions</a:t>
            </a:r>
            <a:endParaRPr lang="en-US" sz="1800"/>
          </a:p>
        </p:txBody>
      </p:sp>
      <p:sp>
        <p:nvSpPr>
          <p:cNvPr id="9244" name="Line 28"/>
          <p:cNvSpPr>
            <a:spLocks noChangeShapeType="1"/>
          </p:cNvSpPr>
          <p:nvPr/>
        </p:nvSpPr>
        <p:spPr bwMode="auto">
          <a:xfrm flipH="1">
            <a:off x="4510088" y="2093913"/>
            <a:ext cx="0" cy="396875"/>
          </a:xfrm>
          <a:prstGeom prst="line">
            <a:avLst/>
          </a:prstGeom>
          <a:noFill/>
          <a:ln w="9525">
            <a:solidFill>
              <a:srgbClr val="000000"/>
            </a:solidFill>
            <a:round/>
            <a:headEnd/>
            <a:tailEnd type="triangle" w="med" len="med"/>
          </a:ln>
        </p:spPr>
        <p:txBody>
          <a:bodyPr/>
          <a:lstStyle/>
          <a:p>
            <a:endParaRPr lang="en-US"/>
          </a:p>
        </p:txBody>
      </p:sp>
      <p:sp>
        <p:nvSpPr>
          <p:cNvPr id="9245" name="Line 29"/>
          <p:cNvSpPr>
            <a:spLocks noChangeShapeType="1"/>
          </p:cNvSpPr>
          <p:nvPr/>
        </p:nvSpPr>
        <p:spPr bwMode="auto">
          <a:xfrm flipH="1">
            <a:off x="4524375" y="2955925"/>
            <a:ext cx="0" cy="396875"/>
          </a:xfrm>
          <a:prstGeom prst="line">
            <a:avLst/>
          </a:prstGeom>
          <a:noFill/>
          <a:ln w="9525">
            <a:solidFill>
              <a:srgbClr val="000000"/>
            </a:solidFill>
            <a:round/>
            <a:headEnd/>
            <a:tailEnd type="triangle" w="med" len="med"/>
          </a:ln>
        </p:spPr>
        <p:txBody>
          <a:bodyPr/>
          <a:lstStyle/>
          <a:p>
            <a:endParaRPr lang="en-US"/>
          </a:p>
        </p:txBody>
      </p:sp>
      <p:sp>
        <p:nvSpPr>
          <p:cNvPr id="9249" name="Line 33"/>
          <p:cNvSpPr>
            <a:spLocks noChangeShapeType="1"/>
          </p:cNvSpPr>
          <p:nvPr/>
        </p:nvSpPr>
        <p:spPr bwMode="auto">
          <a:xfrm>
            <a:off x="7419975" y="3676650"/>
            <a:ext cx="0" cy="228600"/>
          </a:xfrm>
          <a:prstGeom prst="line">
            <a:avLst/>
          </a:prstGeom>
          <a:noFill/>
          <a:ln w="9525">
            <a:solidFill>
              <a:srgbClr val="000000"/>
            </a:solidFill>
            <a:round/>
            <a:headEnd/>
            <a:tailEnd type="triangle" w="med" len="med"/>
          </a:ln>
          <a:effectLst/>
        </p:spPr>
        <p:txBody>
          <a:bodyPr/>
          <a:lstStyle/>
          <a:p>
            <a:endParaRPr lang="en-US"/>
          </a:p>
        </p:txBody>
      </p:sp>
      <p:sp>
        <p:nvSpPr>
          <p:cNvPr id="9252" name="Line 36"/>
          <p:cNvSpPr>
            <a:spLocks noChangeShapeType="1"/>
          </p:cNvSpPr>
          <p:nvPr/>
        </p:nvSpPr>
        <p:spPr bwMode="auto">
          <a:xfrm>
            <a:off x="5438775" y="3686175"/>
            <a:ext cx="1981200" cy="0"/>
          </a:xfrm>
          <a:prstGeom prst="line">
            <a:avLst/>
          </a:prstGeom>
          <a:noFill/>
          <a:ln w="9525">
            <a:solidFill>
              <a:srgbClr val="000000"/>
            </a:solidFill>
            <a:round/>
            <a:headEnd/>
            <a:tailEnd type="triangle" w="med" len="med"/>
          </a:ln>
          <a:effectLst/>
        </p:spPr>
        <p:txBody>
          <a:bodyPr/>
          <a:lstStyle/>
          <a:p>
            <a:endParaRPr lang="en-US"/>
          </a:p>
        </p:txBody>
      </p:sp>
      <p:sp>
        <p:nvSpPr>
          <p:cNvPr id="9253" name="Line 37"/>
          <p:cNvSpPr>
            <a:spLocks noChangeShapeType="1"/>
          </p:cNvSpPr>
          <p:nvPr/>
        </p:nvSpPr>
        <p:spPr bwMode="auto">
          <a:xfrm>
            <a:off x="1600200" y="3686175"/>
            <a:ext cx="1981200" cy="0"/>
          </a:xfrm>
          <a:prstGeom prst="line">
            <a:avLst/>
          </a:prstGeom>
          <a:noFill/>
          <a:ln w="9525">
            <a:solidFill>
              <a:srgbClr val="000000"/>
            </a:solidFill>
            <a:round/>
            <a:headEnd/>
            <a:tailEnd type="triangle" w="med" len="med"/>
          </a:ln>
          <a:effectLst/>
        </p:spPr>
        <p:txBody>
          <a:bodyPr/>
          <a:lstStyle/>
          <a:p>
            <a:endParaRPr lang="en-US"/>
          </a:p>
        </p:txBody>
      </p:sp>
      <p:sp>
        <p:nvSpPr>
          <p:cNvPr id="9254" name="Line 38"/>
          <p:cNvSpPr>
            <a:spLocks noChangeShapeType="1"/>
          </p:cNvSpPr>
          <p:nvPr/>
        </p:nvSpPr>
        <p:spPr bwMode="auto">
          <a:xfrm flipV="1">
            <a:off x="1600200" y="3657600"/>
            <a:ext cx="0" cy="990600"/>
          </a:xfrm>
          <a:prstGeom prst="line">
            <a:avLst/>
          </a:prstGeom>
          <a:noFill/>
          <a:ln w="9525">
            <a:solidFill>
              <a:srgbClr val="000000"/>
            </a:solidFill>
            <a:round/>
            <a:headEnd/>
            <a:tailEnd type="triangle" w="med" len="med"/>
          </a:ln>
          <a:effectLst/>
        </p:spPr>
        <p:txBody>
          <a:bodyPr/>
          <a:lstStyle/>
          <a:p>
            <a:endParaRPr lang="en-US"/>
          </a:p>
        </p:txBody>
      </p:sp>
      <p:sp>
        <p:nvSpPr>
          <p:cNvPr id="9255" name="Line 39"/>
          <p:cNvSpPr>
            <a:spLocks noChangeShapeType="1"/>
          </p:cNvSpPr>
          <p:nvPr/>
        </p:nvSpPr>
        <p:spPr bwMode="auto">
          <a:xfrm flipV="1">
            <a:off x="1600200" y="4938713"/>
            <a:ext cx="0" cy="990600"/>
          </a:xfrm>
          <a:prstGeom prst="line">
            <a:avLst/>
          </a:prstGeom>
          <a:noFill/>
          <a:ln w="9525">
            <a:solidFill>
              <a:srgbClr val="000000"/>
            </a:solidFill>
            <a:round/>
            <a:headEnd/>
            <a:tailEnd type="triangle" w="med" len="med"/>
          </a:ln>
          <a:effectLst/>
        </p:spPr>
        <p:txBody>
          <a:bodyPr/>
          <a:lstStyle/>
          <a:p>
            <a:endParaRPr lang="en-US"/>
          </a:p>
        </p:txBody>
      </p:sp>
      <p:sp>
        <p:nvSpPr>
          <p:cNvPr id="9256" name="Line 40"/>
          <p:cNvSpPr>
            <a:spLocks noChangeShapeType="1"/>
          </p:cNvSpPr>
          <p:nvPr/>
        </p:nvSpPr>
        <p:spPr bwMode="auto">
          <a:xfrm>
            <a:off x="7391400" y="5715000"/>
            <a:ext cx="0" cy="228600"/>
          </a:xfrm>
          <a:prstGeom prst="line">
            <a:avLst/>
          </a:prstGeom>
          <a:noFill/>
          <a:ln w="9525">
            <a:solidFill>
              <a:srgbClr val="000000"/>
            </a:solidFill>
            <a:round/>
            <a:headEnd/>
            <a:tailEnd type="triangle" w="med" len="med"/>
          </a:ln>
          <a:effectLst/>
        </p:spPr>
        <p:txBody>
          <a:bodyPr/>
          <a:lstStyle/>
          <a:p>
            <a:endParaRPr lang="en-US"/>
          </a:p>
        </p:txBody>
      </p:sp>
      <p:sp>
        <p:nvSpPr>
          <p:cNvPr id="9257" name="Line 41"/>
          <p:cNvSpPr>
            <a:spLocks noChangeShapeType="1"/>
          </p:cNvSpPr>
          <p:nvPr/>
        </p:nvSpPr>
        <p:spPr bwMode="auto">
          <a:xfrm>
            <a:off x="4524375" y="4052888"/>
            <a:ext cx="0" cy="609600"/>
          </a:xfrm>
          <a:prstGeom prst="line">
            <a:avLst/>
          </a:prstGeom>
          <a:noFill/>
          <a:ln w="9525">
            <a:solidFill>
              <a:srgbClr val="000000"/>
            </a:solidFill>
            <a:round/>
            <a:headEnd/>
            <a:tailEnd type="triangle" w="med" len="med"/>
          </a:ln>
          <a:effectLst/>
        </p:spPr>
        <p:txBody>
          <a:bodyPr/>
          <a:lstStyle/>
          <a:p>
            <a:endParaRPr lang="en-US"/>
          </a:p>
        </p:txBody>
      </p:sp>
      <p:sp>
        <p:nvSpPr>
          <p:cNvPr id="9258" name="Text Box 42"/>
          <p:cNvSpPr txBox="1">
            <a:spLocks noChangeArrowheads="1"/>
          </p:cNvSpPr>
          <p:nvPr/>
        </p:nvSpPr>
        <p:spPr bwMode="auto">
          <a:xfrm>
            <a:off x="4038600" y="4114800"/>
            <a:ext cx="685800" cy="274638"/>
          </a:xfrm>
          <a:prstGeom prst="rect">
            <a:avLst/>
          </a:prstGeom>
          <a:noFill/>
          <a:ln w="9525" algn="ctr">
            <a:noFill/>
            <a:miter lim="800000"/>
            <a:headEnd/>
            <a:tailEnd/>
          </a:ln>
          <a:effectLst/>
        </p:spPr>
        <p:txBody>
          <a:bodyPr>
            <a:spAutoFit/>
          </a:bodyPr>
          <a:lstStyle/>
          <a:p>
            <a:pPr>
              <a:spcBef>
                <a:spcPct val="50000"/>
              </a:spcBef>
            </a:pPr>
            <a:r>
              <a:rPr lang="en-US" sz="1200"/>
              <a:t>Y</a:t>
            </a:r>
          </a:p>
        </p:txBody>
      </p:sp>
      <p:sp>
        <p:nvSpPr>
          <p:cNvPr id="9259" name="AutoShape 43"/>
          <p:cNvSpPr>
            <a:spLocks noChangeArrowheads="1"/>
          </p:cNvSpPr>
          <p:nvPr/>
        </p:nvSpPr>
        <p:spPr bwMode="auto">
          <a:xfrm>
            <a:off x="4117975" y="4675188"/>
            <a:ext cx="830263" cy="296862"/>
          </a:xfrm>
          <a:prstGeom prst="flowChartConnector">
            <a:avLst/>
          </a:prstGeom>
          <a:solidFill>
            <a:srgbClr val="FFFFFF"/>
          </a:solidFill>
          <a:ln w="9525">
            <a:solidFill>
              <a:srgbClr val="000000"/>
            </a:solidFill>
            <a:round/>
            <a:headEnd/>
            <a:tailEnd/>
          </a:ln>
        </p:spPr>
        <p:txBody>
          <a:bodyPr/>
          <a:lstStyle/>
          <a:p>
            <a:r>
              <a:rPr lang="en-US" sz="1200"/>
              <a:t>Stop</a:t>
            </a:r>
            <a:endParaRPr lang="en-US" sz="1800"/>
          </a:p>
        </p:txBody>
      </p:sp>
      <p:sp>
        <p:nvSpPr>
          <p:cNvPr id="9260" name="Text Box 44"/>
          <p:cNvSpPr txBox="1">
            <a:spLocks noChangeArrowheads="1"/>
          </p:cNvSpPr>
          <p:nvPr/>
        </p:nvSpPr>
        <p:spPr bwMode="auto">
          <a:xfrm>
            <a:off x="4433888" y="3001963"/>
            <a:ext cx="685800" cy="274637"/>
          </a:xfrm>
          <a:prstGeom prst="rect">
            <a:avLst/>
          </a:prstGeom>
          <a:noFill/>
          <a:ln w="9525" algn="ctr">
            <a:noFill/>
            <a:miter lim="800000"/>
            <a:headEnd/>
            <a:tailEnd/>
          </a:ln>
          <a:effectLst/>
        </p:spPr>
        <p:txBody>
          <a:bodyPr>
            <a:spAutoFit/>
          </a:bodyPr>
          <a:lstStyle/>
          <a:p>
            <a:pPr>
              <a:spcBef>
                <a:spcPct val="50000"/>
              </a:spcBef>
            </a:pPr>
            <a:r>
              <a:rPr lang="en-US" sz="1200"/>
              <a:t>T =0</a:t>
            </a:r>
          </a:p>
        </p:txBody>
      </p:sp>
      <p:sp>
        <p:nvSpPr>
          <p:cNvPr id="30"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Genetic Algorithms</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pPr>
              <a:buNone/>
            </a:pPr>
            <a:r>
              <a:rPr lang="en-US" dirty="0" smtClean="0"/>
              <a:t>GA is not only used for solving optimization problems, but there are number of GA applications as mentioned below:</a:t>
            </a:r>
          </a:p>
          <a:p>
            <a:pPr marL="514350" indent="-514350">
              <a:buFont typeface="+mj-lt"/>
              <a:buAutoNum type="arabicPeriod"/>
            </a:pPr>
            <a:r>
              <a:rPr lang="en-US" dirty="0" smtClean="0"/>
              <a:t>Industrial design by parameterization</a:t>
            </a:r>
          </a:p>
          <a:p>
            <a:pPr marL="514350" indent="-514350">
              <a:buFont typeface="+mj-lt"/>
              <a:buAutoNum type="arabicPeriod"/>
            </a:pPr>
            <a:r>
              <a:rPr lang="en-US" dirty="0" smtClean="0"/>
              <a:t>Scheduling problems such as manufacturing, facility scheduling, allocation of resources, etc.</a:t>
            </a:r>
          </a:p>
          <a:p>
            <a:pPr marL="514350" indent="-514350">
              <a:buFont typeface="+mj-lt"/>
              <a:buAutoNum type="arabicPeriod"/>
            </a:pPr>
            <a:r>
              <a:rPr lang="en-US" dirty="0" smtClean="0"/>
              <a:t>System design</a:t>
            </a:r>
          </a:p>
          <a:p>
            <a:pPr marL="514350" indent="-514350">
              <a:buFont typeface="+mj-lt"/>
              <a:buAutoNum type="arabicPeriod"/>
            </a:pPr>
            <a:r>
              <a:rPr lang="en-US" dirty="0" smtClean="0"/>
              <a:t>Time series prediction</a:t>
            </a:r>
          </a:p>
          <a:p>
            <a:pPr marL="514350" indent="-514350">
              <a:buFont typeface="+mj-lt"/>
              <a:buAutoNum type="arabicPeriod"/>
            </a:pPr>
            <a:r>
              <a:rPr lang="en-US" dirty="0" smtClean="0"/>
              <a:t>Data base mining</a:t>
            </a:r>
          </a:p>
          <a:p>
            <a:pPr marL="514350" indent="-514350">
              <a:buFont typeface="+mj-lt"/>
              <a:buAutoNum type="arabicPeriod"/>
            </a:pPr>
            <a:r>
              <a:rPr lang="en-US" dirty="0" smtClean="0"/>
              <a:t>Control system</a:t>
            </a:r>
          </a:p>
          <a:p>
            <a:pPr marL="514350" indent="-514350">
              <a:buFont typeface="+mj-lt"/>
              <a:buAutoNum type="arabicPeriod"/>
            </a:pPr>
            <a:r>
              <a:rPr lang="en-US" dirty="0" smtClean="0"/>
              <a:t>Artificial life system</a:t>
            </a:r>
          </a:p>
          <a:p>
            <a:pPr marL="514350" indent="-514350">
              <a:buFont typeface="+mj-lt"/>
              <a:buAutoNum type="arabicPeriod"/>
            </a:pPr>
            <a:r>
              <a:rPr lang="en-US" dirty="0" smtClean="0"/>
              <a:t>Various medical applications, such as image segmentation and modeling</a:t>
            </a:r>
          </a:p>
          <a:p>
            <a:pPr marL="514350" indent="-514350">
              <a:buFont typeface="+mj-lt"/>
              <a:buAutoNum type="arabicPeriod"/>
            </a:pPr>
            <a:r>
              <a:rPr lang="en-US" dirty="0" smtClean="0"/>
              <a:t>Combinatorial optimization problems like travelling sales man problem, routing, bin packing, graph partitioning and </a:t>
            </a:r>
            <a:r>
              <a:rPr lang="en-US" dirty="0" err="1" smtClean="0"/>
              <a:t>colouring</a:t>
            </a:r>
            <a:r>
              <a:rPr lang="en-US" dirty="0" smtClean="0"/>
              <a:t>.</a:t>
            </a:r>
          </a:p>
          <a:p>
            <a:pPr marL="514350" indent="-514350">
              <a:buFont typeface="+mj-lt"/>
              <a:buAutoNum type="arabicPeriod"/>
            </a:pPr>
            <a:r>
              <a:rPr lang="en-US" dirty="0" smtClean="0"/>
              <a:t>Trajectory planning of robots</a:t>
            </a:r>
          </a:p>
          <a:p>
            <a:pPr marL="514350" indent="-514350">
              <a:buFont typeface="+mj-lt"/>
              <a:buAutoNum type="arabicPeriod"/>
            </a:pPr>
            <a:r>
              <a:rPr lang="en-US" dirty="0" smtClean="0"/>
              <a:t>Game playing like chase playing, prisoner’s dilemma, etc.</a:t>
            </a:r>
          </a:p>
          <a:p>
            <a:pPr marL="514350" indent="-514350">
              <a:buFont typeface="+mj-lt"/>
              <a:buAutoNum type="arabicPeriod"/>
            </a:pPr>
            <a:r>
              <a:rPr lang="en-US" dirty="0" smtClean="0"/>
              <a:t>Resource allocation problem</a:t>
            </a:r>
          </a:p>
          <a:p>
            <a:pPr marL="514350" indent="-514350">
              <a:buFont typeface="+mj-lt"/>
              <a:buAutoNum type="arabicPeriod"/>
            </a:pPr>
            <a:r>
              <a:rPr lang="en-US" dirty="0" smtClean="0"/>
              <a:t>Graph </a:t>
            </a:r>
            <a:r>
              <a:rPr lang="en-US" dirty="0" err="1" smtClean="0"/>
              <a:t>colouring</a:t>
            </a:r>
            <a:r>
              <a:rPr lang="en-US" dirty="0" smtClean="0"/>
              <a:t> and partitioning, etc.</a:t>
            </a:r>
          </a:p>
          <a:p>
            <a:pPr marL="514350" indent="-514350">
              <a:buFont typeface="+mj-lt"/>
              <a:buAutoNum type="arabicPeriod"/>
            </a:pPr>
            <a:endParaRPr lang="en-US" dirty="0"/>
          </a:p>
        </p:txBody>
      </p:sp>
      <p:sp>
        <p:nvSpPr>
          <p:cNvPr id="4"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sldNum" sz="quarter" idx="4294967295"/>
          </p:nvPr>
        </p:nvSpPr>
        <p:spPr>
          <a:xfrm>
            <a:off x="6553200" y="6243638"/>
            <a:ext cx="2133600" cy="457200"/>
          </a:xfrm>
          <a:prstGeom prst="rect">
            <a:avLst/>
          </a:prstGeom>
        </p:spPr>
        <p:txBody>
          <a:bodyPr/>
          <a:lstStyle/>
          <a:p>
            <a:fld id="{AAEBB16B-2C38-4ACB-9AAB-F53B591145F1}" type="slidenum">
              <a:rPr lang="en-US" altLang="en-US"/>
              <a:pPr/>
              <a:t>73</a:t>
            </a:fld>
            <a:endParaRPr lang="en-US" altLang="en-US"/>
          </a:p>
        </p:txBody>
      </p:sp>
      <p:sp>
        <p:nvSpPr>
          <p:cNvPr id="171012" name="Rectangle 4"/>
          <p:cNvSpPr>
            <a:spLocks noGrp="1" noChangeArrowheads="1"/>
          </p:cNvSpPr>
          <p:nvPr>
            <p:ph type="ctrTitle"/>
          </p:nvPr>
        </p:nvSpPr>
        <p:spPr/>
        <p:txBody>
          <a:bodyPr>
            <a:normAutofit fontScale="90000"/>
          </a:bodyPr>
          <a:lstStyle/>
          <a:p>
            <a:r>
              <a:rPr lang="en-US" sz="4000" b="1" u="sng"/>
              <a:t>G</a:t>
            </a:r>
            <a:r>
              <a:rPr lang="en-US" sz="4400" b="1" u="sng"/>
              <a:t>enetic Algorithms To Solve The Traveling Salesman Problem (TSP)</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3BD57E-9FC6-482D-BA66-BCD41ADC9F25}" type="slidenum">
              <a:rPr lang="en-US" altLang="en-US"/>
              <a:pPr/>
              <a:t>74</a:t>
            </a:fld>
            <a:endParaRPr lang="en-US" altLang="en-US"/>
          </a:p>
        </p:txBody>
      </p:sp>
      <p:sp>
        <p:nvSpPr>
          <p:cNvPr id="169986" name="Rectangle 2"/>
          <p:cNvSpPr>
            <a:spLocks noGrp="1" noChangeArrowheads="1"/>
          </p:cNvSpPr>
          <p:nvPr>
            <p:ph type="title"/>
          </p:nvPr>
        </p:nvSpPr>
        <p:spPr>
          <a:xfrm>
            <a:off x="457200" y="304800"/>
            <a:ext cx="8229600" cy="788987"/>
          </a:xfrm>
        </p:spPr>
        <p:txBody>
          <a:bodyPr>
            <a:normAutofit fontScale="90000"/>
          </a:bodyPr>
          <a:lstStyle/>
          <a:p>
            <a:pPr algn="ctr"/>
            <a:r>
              <a:rPr lang="en-US" sz="4000" b="1" dirty="0"/>
              <a:t>The Problem</a:t>
            </a:r>
            <a:br>
              <a:rPr lang="en-US" sz="4000" b="1" dirty="0"/>
            </a:br>
            <a:endParaRPr lang="en-US" sz="4000" b="1" dirty="0"/>
          </a:p>
        </p:txBody>
      </p:sp>
      <p:sp>
        <p:nvSpPr>
          <p:cNvPr id="169987" name="Rectangle 3"/>
          <p:cNvSpPr>
            <a:spLocks noGrp="1" noChangeArrowheads="1"/>
          </p:cNvSpPr>
          <p:nvPr>
            <p:ph type="body" idx="1"/>
          </p:nvPr>
        </p:nvSpPr>
        <p:spPr>
          <a:xfrm>
            <a:off x="457200" y="1066800"/>
            <a:ext cx="8229600" cy="5064125"/>
          </a:xfrm>
        </p:spPr>
        <p:txBody>
          <a:bodyPr/>
          <a:lstStyle/>
          <a:p>
            <a:pPr>
              <a:buFont typeface="Wingdings" pitchFamily="2" charset="2"/>
              <a:buNone/>
            </a:pPr>
            <a:r>
              <a:rPr lang="en-US" i="1" dirty="0"/>
              <a:t>  </a:t>
            </a:r>
            <a:r>
              <a:rPr lang="en-US" dirty="0">
                <a:solidFill>
                  <a:schemeClr val="tx2"/>
                </a:solidFill>
              </a:rPr>
              <a:t>The </a:t>
            </a:r>
            <a:r>
              <a:rPr lang="en-US" b="1" dirty="0">
                <a:solidFill>
                  <a:schemeClr val="tx2"/>
                </a:solidFill>
              </a:rPr>
              <a:t>Traveling Salesman Problem</a:t>
            </a:r>
            <a:r>
              <a:rPr lang="en-US" dirty="0">
                <a:solidFill>
                  <a:schemeClr val="tx2"/>
                </a:solidFill>
              </a:rPr>
              <a:t> is defined as:</a:t>
            </a:r>
            <a:r>
              <a:rPr lang="en-US" i="1" dirty="0">
                <a:solidFill>
                  <a:schemeClr val="tx2"/>
                </a:solidFill>
              </a:rPr>
              <a:t>  </a:t>
            </a:r>
          </a:p>
          <a:p>
            <a:pPr>
              <a:buFont typeface="Wingdings" pitchFamily="2" charset="2"/>
              <a:buNone/>
            </a:pPr>
            <a:endParaRPr lang="en-US" i="1" dirty="0">
              <a:solidFill>
                <a:schemeClr val="tx2"/>
              </a:solidFill>
            </a:endParaRPr>
          </a:p>
          <a:p>
            <a:pPr algn="just">
              <a:buFont typeface="Wingdings" pitchFamily="2" charset="2"/>
              <a:buNone/>
            </a:pPr>
            <a:r>
              <a:rPr lang="en-US" i="1" dirty="0"/>
              <a:t>   </a:t>
            </a:r>
            <a:r>
              <a:rPr lang="en-US" sz="2400" i="1" dirty="0"/>
              <a:t>‘</a:t>
            </a:r>
            <a:r>
              <a:rPr lang="en-US" sz="2400" dirty="0">
                <a:solidFill>
                  <a:schemeClr val="tx2"/>
                </a:solidFill>
              </a:rPr>
              <a:t>We are given a set of cities and a symmetric distance matrix that indicates the cost of travel from each city to every other city. </a:t>
            </a:r>
          </a:p>
          <a:p>
            <a:pPr algn="just">
              <a:buFont typeface="Wingdings" pitchFamily="2" charset="2"/>
              <a:buNone/>
            </a:pPr>
            <a:r>
              <a:rPr lang="en-US" sz="2400" dirty="0">
                <a:solidFill>
                  <a:schemeClr val="tx2"/>
                </a:solidFill>
              </a:rPr>
              <a:t>    The goal is to find </a:t>
            </a:r>
            <a:r>
              <a:rPr lang="en-US" sz="2400" b="1" dirty="0">
                <a:solidFill>
                  <a:srgbClr val="CC3300"/>
                </a:solidFill>
              </a:rPr>
              <a:t>the shortest circular tour</a:t>
            </a:r>
            <a:r>
              <a:rPr lang="en-US" sz="2400" b="1" dirty="0">
                <a:solidFill>
                  <a:schemeClr val="tx2"/>
                </a:solidFill>
              </a:rPr>
              <a:t>, </a:t>
            </a:r>
            <a:r>
              <a:rPr lang="en-US" sz="2400" dirty="0">
                <a:solidFill>
                  <a:schemeClr val="tx2"/>
                </a:solidFill>
              </a:rPr>
              <a:t>visiting every city exactly once, so as to </a:t>
            </a:r>
            <a:r>
              <a:rPr lang="en-US" sz="2400" b="1" dirty="0">
                <a:solidFill>
                  <a:srgbClr val="CC3300"/>
                </a:solidFill>
              </a:rPr>
              <a:t>minimize the total travel cost</a:t>
            </a:r>
            <a:r>
              <a:rPr lang="en-US" sz="2400" dirty="0">
                <a:solidFill>
                  <a:schemeClr val="tx2"/>
                </a:solidFill>
              </a:rPr>
              <a:t>, which includes the cost of traveling from the last city back to the first city’.</a:t>
            </a:r>
          </a:p>
        </p:txBody>
      </p:sp>
      <p:sp>
        <p:nvSpPr>
          <p:cNvPr id="6"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C00F2117-4050-4349-88EA-A034BB33E2E8}" type="slidenum">
              <a:rPr lang="en-US" altLang="en-US"/>
              <a:pPr/>
              <a:t>75</a:t>
            </a:fld>
            <a:endParaRPr lang="en-US" altLang="en-US"/>
          </a:p>
        </p:txBody>
      </p:sp>
      <p:sp>
        <p:nvSpPr>
          <p:cNvPr id="173062" name="Rectangle 6"/>
          <p:cNvSpPr>
            <a:spLocks noGrp="1" noChangeArrowheads="1"/>
          </p:cNvSpPr>
          <p:nvPr>
            <p:ph type="title"/>
          </p:nvPr>
        </p:nvSpPr>
        <p:spPr>
          <a:xfrm>
            <a:off x="457200" y="220663"/>
            <a:ext cx="8229600" cy="560387"/>
          </a:xfrm>
        </p:spPr>
        <p:txBody>
          <a:bodyPr>
            <a:normAutofit fontScale="90000"/>
          </a:bodyPr>
          <a:lstStyle/>
          <a:p>
            <a:pPr algn="ctr"/>
            <a:r>
              <a:rPr lang="en-US" sz="4000" b="1" dirty="0"/>
              <a:t>Encoding</a:t>
            </a:r>
          </a:p>
        </p:txBody>
      </p:sp>
      <p:sp>
        <p:nvSpPr>
          <p:cNvPr id="173063" name="Rectangle 7"/>
          <p:cNvSpPr>
            <a:spLocks noGrp="1" noChangeArrowheads="1"/>
          </p:cNvSpPr>
          <p:nvPr>
            <p:ph type="body" idx="1"/>
          </p:nvPr>
        </p:nvSpPr>
        <p:spPr>
          <a:xfrm>
            <a:off x="457200" y="1219200"/>
            <a:ext cx="8229600" cy="5562600"/>
          </a:xfrm>
        </p:spPr>
        <p:txBody>
          <a:bodyPr/>
          <a:lstStyle/>
          <a:p>
            <a:pPr>
              <a:lnSpc>
                <a:spcPct val="90000"/>
              </a:lnSpc>
            </a:pPr>
            <a:r>
              <a:rPr lang="en-US" sz="2400"/>
              <a:t>I represent every city with an integer . </a:t>
            </a:r>
          </a:p>
          <a:p>
            <a:pPr>
              <a:lnSpc>
                <a:spcPct val="90000"/>
              </a:lnSpc>
              <a:buFont typeface="Wingdings" pitchFamily="2" charset="2"/>
              <a:buNone/>
            </a:pPr>
            <a:endParaRPr lang="en-US" sz="2400"/>
          </a:p>
          <a:p>
            <a:pPr>
              <a:lnSpc>
                <a:spcPct val="90000"/>
              </a:lnSpc>
            </a:pPr>
            <a:r>
              <a:rPr lang="en-US" sz="2400"/>
              <a:t>Consider 6 Indian cities –</a:t>
            </a:r>
          </a:p>
          <a:p>
            <a:pPr>
              <a:lnSpc>
                <a:spcPct val="90000"/>
              </a:lnSpc>
              <a:buFont typeface="Wingdings" pitchFamily="2" charset="2"/>
              <a:buNone/>
            </a:pPr>
            <a:r>
              <a:rPr lang="en-US" sz="2400"/>
              <a:t>    Mumbai,  Nagpur , Calcutta, Delhi , Bangalore and  Chennai and assign a number to each.</a:t>
            </a:r>
          </a:p>
          <a:p>
            <a:pPr>
              <a:lnSpc>
                <a:spcPct val="90000"/>
              </a:lnSpc>
            </a:pPr>
            <a:endParaRPr lang="es-ES_tradnl" sz="2400"/>
          </a:p>
          <a:p>
            <a:pPr>
              <a:lnSpc>
                <a:spcPct val="90000"/>
              </a:lnSpc>
              <a:buFont typeface="Wingdings" pitchFamily="2" charset="2"/>
              <a:buNone/>
            </a:pPr>
            <a:r>
              <a:rPr lang="es-ES_tradnl" sz="2400"/>
              <a:t>			</a:t>
            </a:r>
            <a:r>
              <a:rPr lang="es-ES_tradnl" sz="2400">
                <a:solidFill>
                  <a:schemeClr val="tx2"/>
                </a:solidFill>
              </a:rPr>
              <a:t>Mumbai             1</a:t>
            </a:r>
          </a:p>
          <a:p>
            <a:pPr>
              <a:lnSpc>
                <a:spcPct val="90000"/>
              </a:lnSpc>
              <a:buFont typeface="Wingdings" pitchFamily="2" charset="2"/>
              <a:buNone/>
            </a:pPr>
            <a:r>
              <a:rPr lang="es-ES_tradnl" sz="2400">
                <a:solidFill>
                  <a:schemeClr val="tx2"/>
                </a:solidFill>
              </a:rPr>
              <a:t>			Nagpur              2</a:t>
            </a:r>
          </a:p>
          <a:p>
            <a:pPr>
              <a:lnSpc>
                <a:spcPct val="90000"/>
              </a:lnSpc>
              <a:buFont typeface="Wingdings" pitchFamily="2" charset="2"/>
              <a:buNone/>
            </a:pPr>
            <a:r>
              <a:rPr lang="es-ES_tradnl" sz="2400">
                <a:solidFill>
                  <a:schemeClr val="tx2"/>
                </a:solidFill>
              </a:rPr>
              <a:t>			Calcutta             3</a:t>
            </a:r>
          </a:p>
          <a:p>
            <a:pPr>
              <a:lnSpc>
                <a:spcPct val="90000"/>
              </a:lnSpc>
              <a:buFont typeface="Wingdings" pitchFamily="2" charset="2"/>
              <a:buNone/>
            </a:pPr>
            <a:r>
              <a:rPr lang="es-ES_tradnl" sz="2400">
                <a:solidFill>
                  <a:schemeClr val="tx2"/>
                </a:solidFill>
              </a:rPr>
              <a:t>			Delhi                  4</a:t>
            </a:r>
          </a:p>
          <a:p>
            <a:pPr>
              <a:lnSpc>
                <a:spcPct val="90000"/>
              </a:lnSpc>
              <a:buFont typeface="Wingdings" pitchFamily="2" charset="2"/>
              <a:buNone/>
            </a:pPr>
            <a:r>
              <a:rPr lang="es-ES_tradnl" sz="2400">
                <a:solidFill>
                  <a:schemeClr val="tx2"/>
                </a:solidFill>
              </a:rPr>
              <a:t>			Bangalore          5</a:t>
            </a:r>
            <a:endParaRPr lang="en-US" sz="2400">
              <a:solidFill>
                <a:schemeClr val="tx2"/>
              </a:solidFill>
            </a:endParaRPr>
          </a:p>
          <a:p>
            <a:pPr>
              <a:lnSpc>
                <a:spcPct val="90000"/>
              </a:lnSpc>
              <a:buFont typeface="Wingdings" pitchFamily="2" charset="2"/>
              <a:buNone/>
            </a:pPr>
            <a:r>
              <a:rPr lang="en-US" sz="2400">
                <a:solidFill>
                  <a:schemeClr val="tx2"/>
                </a:solidFill>
              </a:rPr>
              <a:t>			Chennai             6</a:t>
            </a:r>
          </a:p>
          <a:p>
            <a:pPr>
              <a:lnSpc>
                <a:spcPct val="90000"/>
              </a:lnSpc>
              <a:buFont typeface="Wingdings" pitchFamily="2" charset="2"/>
              <a:buNone/>
            </a:pPr>
            <a:endParaRPr lang="en-US" sz="2400">
              <a:solidFill>
                <a:schemeClr val="tx2"/>
              </a:solidFill>
            </a:endParaRPr>
          </a:p>
          <a:p>
            <a:pPr>
              <a:lnSpc>
                <a:spcPct val="90000"/>
              </a:lnSpc>
            </a:pPr>
            <a:endParaRPr lang="en-US" sz="2500"/>
          </a:p>
        </p:txBody>
      </p:sp>
      <p:sp>
        <p:nvSpPr>
          <p:cNvPr id="173064" name="Line 8"/>
          <p:cNvSpPr>
            <a:spLocks noChangeShapeType="1"/>
          </p:cNvSpPr>
          <p:nvPr/>
        </p:nvSpPr>
        <p:spPr bwMode="auto">
          <a:xfrm>
            <a:off x="3838575" y="3767138"/>
            <a:ext cx="381000" cy="0"/>
          </a:xfrm>
          <a:prstGeom prst="line">
            <a:avLst/>
          </a:prstGeom>
          <a:noFill/>
          <a:ln w="9525">
            <a:solidFill>
              <a:schemeClr val="hlink"/>
            </a:solidFill>
            <a:round/>
            <a:headEnd/>
            <a:tailEnd type="triangle" w="med" len="med"/>
          </a:ln>
          <a:effectLst/>
        </p:spPr>
        <p:txBody>
          <a:bodyPr/>
          <a:lstStyle/>
          <a:p>
            <a:endParaRPr lang="en-US"/>
          </a:p>
        </p:txBody>
      </p:sp>
      <p:sp>
        <p:nvSpPr>
          <p:cNvPr id="173065" name="Line 9"/>
          <p:cNvSpPr>
            <a:spLocks noChangeShapeType="1"/>
          </p:cNvSpPr>
          <p:nvPr/>
        </p:nvSpPr>
        <p:spPr bwMode="auto">
          <a:xfrm>
            <a:off x="3833813" y="4176713"/>
            <a:ext cx="381000" cy="0"/>
          </a:xfrm>
          <a:prstGeom prst="line">
            <a:avLst/>
          </a:prstGeom>
          <a:noFill/>
          <a:ln w="9525">
            <a:solidFill>
              <a:schemeClr val="hlink"/>
            </a:solidFill>
            <a:round/>
            <a:headEnd/>
            <a:tailEnd type="triangle" w="med" len="med"/>
          </a:ln>
          <a:effectLst/>
        </p:spPr>
        <p:txBody>
          <a:bodyPr/>
          <a:lstStyle/>
          <a:p>
            <a:endParaRPr lang="en-US"/>
          </a:p>
        </p:txBody>
      </p:sp>
      <p:sp>
        <p:nvSpPr>
          <p:cNvPr id="173066" name="Line 10"/>
          <p:cNvSpPr>
            <a:spLocks noChangeShapeType="1"/>
          </p:cNvSpPr>
          <p:nvPr/>
        </p:nvSpPr>
        <p:spPr bwMode="auto">
          <a:xfrm>
            <a:off x="3843338" y="4586288"/>
            <a:ext cx="381000" cy="0"/>
          </a:xfrm>
          <a:prstGeom prst="line">
            <a:avLst/>
          </a:prstGeom>
          <a:noFill/>
          <a:ln w="9525">
            <a:solidFill>
              <a:schemeClr val="hlink"/>
            </a:solidFill>
            <a:round/>
            <a:headEnd/>
            <a:tailEnd type="triangle" w="med" len="med"/>
          </a:ln>
          <a:effectLst/>
        </p:spPr>
        <p:txBody>
          <a:bodyPr/>
          <a:lstStyle/>
          <a:p>
            <a:endParaRPr lang="en-US"/>
          </a:p>
        </p:txBody>
      </p:sp>
      <p:sp>
        <p:nvSpPr>
          <p:cNvPr id="173067" name="Line 11"/>
          <p:cNvSpPr>
            <a:spLocks noChangeShapeType="1"/>
          </p:cNvSpPr>
          <p:nvPr/>
        </p:nvSpPr>
        <p:spPr bwMode="auto">
          <a:xfrm>
            <a:off x="3852863" y="4957763"/>
            <a:ext cx="381000" cy="0"/>
          </a:xfrm>
          <a:prstGeom prst="line">
            <a:avLst/>
          </a:prstGeom>
          <a:noFill/>
          <a:ln w="9525">
            <a:solidFill>
              <a:schemeClr val="hlink"/>
            </a:solidFill>
            <a:round/>
            <a:headEnd/>
            <a:tailEnd type="triangle" w="med" len="med"/>
          </a:ln>
          <a:effectLst/>
        </p:spPr>
        <p:txBody>
          <a:bodyPr/>
          <a:lstStyle/>
          <a:p>
            <a:endParaRPr lang="en-US"/>
          </a:p>
        </p:txBody>
      </p:sp>
      <p:sp>
        <p:nvSpPr>
          <p:cNvPr id="173068" name="Line 12"/>
          <p:cNvSpPr>
            <a:spLocks noChangeShapeType="1"/>
          </p:cNvSpPr>
          <p:nvPr/>
        </p:nvSpPr>
        <p:spPr bwMode="auto">
          <a:xfrm>
            <a:off x="3848100" y="5405438"/>
            <a:ext cx="381000" cy="0"/>
          </a:xfrm>
          <a:prstGeom prst="line">
            <a:avLst/>
          </a:prstGeom>
          <a:noFill/>
          <a:ln w="9525">
            <a:solidFill>
              <a:schemeClr val="hlink"/>
            </a:solidFill>
            <a:round/>
            <a:headEnd/>
            <a:tailEnd type="triangle" w="med" len="med"/>
          </a:ln>
          <a:effectLst/>
        </p:spPr>
        <p:txBody>
          <a:bodyPr/>
          <a:lstStyle/>
          <a:p>
            <a:endParaRPr lang="en-US"/>
          </a:p>
        </p:txBody>
      </p:sp>
      <p:sp>
        <p:nvSpPr>
          <p:cNvPr id="173069" name="Line 13"/>
          <p:cNvSpPr>
            <a:spLocks noChangeShapeType="1"/>
          </p:cNvSpPr>
          <p:nvPr/>
        </p:nvSpPr>
        <p:spPr bwMode="auto">
          <a:xfrm>
            <a:off x="3857625" y="5772150"/>
            <a:ext cx="381000" cy="0"/>
          </a:xfrm>
          <a:prstGeom prst="line">
            <a:avLst/>
          </a:prstGeom>
          <a:noFill/>
          <a:ln w="9525">
            <a:solidFill>
              <a:schemeClr val="hlink"/>
            </a:solidFill>
            <a:round/>
            <a:headEnd/>
            <a:tailEnd type="triangle" w="med" len="med"/>
          </a:ln>
          <a:effectLst/>
        </p:spPr>
        <p:txBody>
          <a:bodyPr/>
          <a:lstStyle/>
          <a:p>
            <a:endParaRPr lang="en-US"/>
          </a:p>
        </p:txBody>
      </p:sp>
      <p:sp>
        <p:nvSpPr>
          <p:cNvPr id="11"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D1F6D36-EEE6-4C0A-8A5A-2B6442FE36C5}" type="slidenum">
              <a:rPr lang="en-US" altLang="en-US"/>
              <a:pPr/>
              <a:t>76</a:t>
            </a:fld>
            <a:endParaRPr lang="en-US" altLang="en-US"/>
          </a:p>
        </p:txBody>
      </p:sp>
      <p:sp>
        <p:nvSpPr>
          <p:cNvPr id="176130" name="Rectangle 2"/>
          <p:cNvSpPr>
            <a:spLocks noGrp="1" noChangeArrowheads="1"/>
          </p:cNvSpPr>
          <p:nvPr>
            <p:ph type="title"/>
          </p:nvPr>
        </p:nvSpPr>
        <p:spPr>
          <a:xfrm>
            <a:off x="457200" y="274638"/>
            <a:ext cx="8229600" cy="715962"/>
          </a:xfrm>
        </p:spPr>
        <p:txBody>
          <a:bodyPr/>
          <a:lstStyle/>
          <a:p>
            <a:pPr algn="ctr"/>
            <a:r>
              <a:rPr lang="en-US" sz="4000" b="1" dirty="0"/>
              <a:t>Encoding </a:t>
            </a:r>
            <a:r>
              <a:rPr lang="en-US" sz="4000" dirty="0"/>
              <a:t>(contd.)</a:t>
            </a:r>
            <a:endParaRPr lang="en-US" sz="4000" b="1" dirty="0"/>
          </a:p>
        </p:txBody>
      </p:sp>
      <p:sp>
        <p:nvSpPr>
          <p:cNvPr id="176131" name="Rectangle 3"/>
          <p:cNvSpPr>
            <a:spLocks noGrp="1" noChangeArrowheads="1"/>
          </p:cNvSpPr>
          <p:nvPr>
            <p:ph type="body" idx="1"/>
          </p:nvPr>
        </p:nvSpPr>
        <p:spPr>
          <a:xfrm>
            <a:off x="457200" y="1295400"/>
            <a:ext cx="8229600" cy="4530725"/>
          </a:xfrm>
        </p:spPr>
        <p:txBody>
          <a:bodyPr/>
          <a:lstStyle/>
          <a:p>
            <a:pPr algn="just"/>
            <a:r>
              <a:rPr lang="en-US" sz="2400" dirty="0"/>
              <a:t>Thus a path would be represented as a </a:t>
            </a:r>
            <a:r>
              <a:rPr lang="en-US" sz="2400" dirty="0">
                <a:solidFill>
                  <a:schemeClr val="hlink"/>
                </a:solidFill>
              </a:rPr>
              <a:t>sequence</a:t>
            </a:r>
            <a:r>
              <a:rPr lang="en-US" sz="2400" dirty="0"/>
              <a:t> of integers from 1 to 6.</a:t>
            </a:r>
          </a:p>
          <a:p>
            <a:pPr algn="just">
              <a:buFont typeface="Wingdings" pitchFamily="2" charset="2"/>
              <a:buNone/>
            </a:pPr>
            <a:endParaRPr lang="en-US" sz="2400" dirty="0"/>
          </a:p>
          <a:p>
            <a:pPr algn="just"/>
            <a:r>
              <a:rPr lang="en-US" sz="2400" dirty="0"/>
              <a:t>The path </a:t>
            </a:r>
            <a:r>
              <a:rPr lang="en-US" sz="2400" dirty="0">
                <a:solidFill>
                  <a:schemeClr val="hlink"/>
                </a:solidFill>
              </a:rPr>
              <a:t>[1 2 3 4 5 6 ]</a:t>
            </a:r>
            <a:r>
              <a:rPr lang="en-US" sz="2400" dirty="0"/>
              <a:t> represents a path from Mumbai to Nagpur, Nagpur to Calcutta, Calcutta to Delhi, Delhi to Bangalore, Bangalore to Chennai, and finally from Chennai to Mumbai. </a:t>
            </a:r>
          </a:p>
          <a:p>
            <a:pPr algn="just"/>
            <a:endParaRPr lang="en-US" sz="2400" dirty="0"/>
          </a:p>
          <a:p>
            <a:pPr algn="just"/>
            <a:r>
              <a:rPr lang="en-US" sz="2400" dirty="0"/>
              <a:t>This is an example of </a:t>
            </a:r>
            <a:r>
              <a:rPr lang="en-US" sz="2400" b="1" dirty="0">
                <a:solidFill>
                  <a:schemeClr val="hlink"/>
                </a:solidFill>
              </a:rPr>
              <a:t>Permutation Encoding</a:t>
            </a:r>
            <a:r>
              <a:rPr lang="en-US" sz="2400" dirty="0"/>
              <a:t> as the position of the elements determines the fitness of the solution.</a:t>
            </a:r>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16521B7-17E5-45BC-91BB-F9B66EF781C5}" type="slidenum">
              <a:rPr lang="en-US" altLang="en-US"/>
              <a:pPr/>
              <a:t>77</a:t>
            </a:fld>
            <a:endParaRPr lang="en-US" altLang="en-US"/>
          </a:p>
        </p:txBody>
      </p:sp>
      <p:sp>
        <p:nvSpPr>
          <p:cNvPr id="178178" name="Rectangle 2"/>
          <p:cNvSpPr>
            <a:spLocks noGrp="1" noChangeArrowheads="1"/>
          </p:cNvSpPr>
          <p:nvPr>
            <p:ph type="title"/>
          </p:nvPr>
        </p:nvSpPr>
        <p:spPr/>
        <p:txBody>
          <a:bodyPr/>
          <a:lstStyle/>
          <a:p>
            <a:pPr algn="ctr"/>
            <a:r>
              <a:rPr lang="en-US" sz="4000" b="1" dirty="0"/>
              <a:t>Fitness Function</a:t>
            </a:r>
          </a:p>
        </p:txBody>
      </p:sp>
      <p:sp>
        <p:nvSpPr>
          <p:cNvPr id="178179" name="Rectangle 3"/>
          <p:cNvSpPr>
            <a:spLocks noGrp="1" noChangeArrowheads="1"/>
          </p:cNvSpPr>
          <p:nvPr>
            <p:ph type="body" idx="1"/>
          </p:nvPr>
        </p:nvSpPr>
        <p:spPr>
          <a:xfrm>
            <a:off x="457200" y="1524000"/>
            <a:ext cx="8229600" cy="4530725"/>
          </a:xfrm>
        </p:spPr>
        <p:txBody>
          <a:bodyPr/>
          <a:lstStyle/>
          <a:p>
            <a:pPr algn="just"/>
            <a:r>
              <a:rPr lang="en-US" sz="2400" dirty="0"/>
              <a:t>The fitness function will be the </a:t>
            </a:r>
            <a:r>
              <a:rPr lang="en-US" sz="2400" dirty="0">
                <a:solidFill>
                  <a:schemeClr val="hlink"/>
                </a:solidFill>
              </a:rPr>
              <a:t>total cost of the tour</a:t>
            </a:r>
            <a:r>
              <a:rPr lang="en-US" sz="2400" dirty="0"/>
              <a:t> represented by each chromosome.</a:t>
            </a:r>
          </a:p>
          <a:p>
            <a:pPr algn="just">
              <a:buFont typeface="Wingdings" pitchFamily="2" charset="2"/>
              <a:buNone/>
            </a:pPr>
            <a:endParaRPr lang="en-US" sz="2400" dirty="0"/>
          </a:p>
          <a:p>
            <a:pPr algn="just"/>
            <a:r>
              <a:rPr lang="en-US" sz="2400" dirty="0"/>
              <a:t>This can be calculated as the </a:t>
            </a:r>
            <a:r>
              <a:rPr lang="en-US" sz="2400" dirty="0">
                <a:solidFill>
                  <a:schemeClr val="hlink"/>
                </a:solidFill>
              </a:rPr>
              <a:t>sum of the distances</a:t>
            </a:r>
            <a:r>
              <a:rPr lang="en-US" sz="2400" dirty="0"/>
              <a:t> traversed in each travel segment. </a:t>
            </a:r>
          </a:p>
          <a:p>
            <a:pPr algn="just">
              <a:buFont typeface="Wingdings" pitchFamily="2" charset="2"/>
              <a:buNone/>
            </a:pPr>
            <a:endParaRPr lang="en-US" sz="2400" dirty="0"/>
          </a:p>
          <a:p>
            <a:pPr algn="just">
              <a:buFont typeface="Wingdings" pitchFamily="2" charset="2"/>
              <a:buNone/>
            </a:pPr>
            <a:r>
              <a:rPr lang="en-US" sz="2800" b="1" dirty="0">
                <a:solidFill>
                  <a:schemeClr val="hlink"/>
                </a:solidFill>
              </a:rPr>
              <a:t>   </a:t>
            </a:r>
            <a:r>
              <a:rPr lang="en-US" sz="2800" dirty="0"/>
              <a:t>The </a:t>
            </a:r>
            <a:r>
              <a:rPr lang="en-US" sz="2800" dirty="0">
                <a:solidFill>
                  <a:schemeClr val="hlink"/>
                </a:solidFill>
              </a:rPr>
              <a:t>Lesser The Sum, The Fitter The Solution</a:t>
            </a:r>
            <a:r>
              <a:rPr lang="en-US" sz="2800" dirty="0"/>
              <a:t> Represented By That Chromosome.</a:t>
            </a:r>
          </a:p>
        </p:txBody>
      </p:sp>
      <p:sp>
        <p:nvSpPr>
          <p:cNvPr id="5"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1EEC336A-1E1E-485B-A983-751848647DDD}" type="slidenum">
              <a:rPr lang="en-US" altLang="en-US"/>
              <a:pPr/>
              <a:t>78</a:t>
            </a:fld>
            <a:endParaRPr lang="en-US" altLang="en-US"/>
          </a:p>
        </p:txBody>
      </p:sp>
      <p:sp>
        <p:nvSpPr>
          <p:cNvPr id="179202" name="Rectangle 2"/>
          <p:cNvSpPr>
            <a:spLocks noGrp="1" noChangeArrowheads="1"/>
          </p:cNvSpPr>
          <p:nvPr>
            <p:ph type="title"/>
          </p:nvPr>
        </p:nvSpPr>
        <p:spPr>
          <a:xfrm>
            <a:off x="533400" y="0"/>
            <a:ext cx="8229600" cy="865187"/>
          </a:xfrm>
        </p:spPr>
        <p:txBody>
          <a:bodyPr/>
          <a:lstStyle/>
          <a:p>
            <a:pPr algn="ctr"/>
            <a:r>
              <a:rPr lang="en-US" sz="4000" b="1" dirty="0"/>
              <a:t>Distance/Cost Matrix For TSP</a:t>
            </a:r>
          </a:p>
        </p:txBody>
      </p:sp>
      <p:sp>
        <p:nvSpPr>
          <p:cNvPr id="179211" name="Text Box 11"/>
          <p:cNvSpPr txBox="1">
            <a:spLocks noChangeArrowheads="1"/>
          </p:cNvSpPr>
          <p:nvPr/>
        </p:nvSpPr>
        <p:spPr bwMode="auto">
          <a:xfrm>
            <a:off x="1947863" y="5410200"/>
            <a:ext cx="5149850" cy="750888"/>
          </a:xfrm>
          <a:prstGeom prst="rect">
            <a:avLst/>
          </a:prstGeom>
          <a:solidFill>
            <a:srgbClr val="FFFFFF"/>
          </a:solidFill>
          <a:ln w="9525">
            <a:noFill/>
            <a:miter lim="800000"/>
            <a:headEnd/>
            <a:tailEnd/>
          </a:ln>
        </p:spPr>
        <p:txBody>
          <a:bodyPr/>
          <a:lstStyle/>
          <a:p>
            <a:r>
              <a:rPr lang="en-US" sz="1200" b="0"/>
              <a:t>       </a:t>
            </a:r>
            <a:r>
              <a:rPr lang="en-US" sz="1800"/>
              <a:t>Cost matrix for six city example. </a:t>
            </a:r>
          </a:p>
          <a:p>
            <a:r>
              <a:rPr lang="en-US" sz="1400" b="0" i="1"/>
              <a:t>Distances in Kilometers</a:t>
            </a:r>
          </a:p>
        </p:txBody>
      </p:sp>
      <p:graphicFrame>
        <p:nvGraphicFramePr>
          <p:cNvPr id="179294" name="Group 94"/>
          <p:cNvGraphicFramePr>
            <a:graphicFrameLocks noGrp="1"/>
          </p:cNvGraphicFramePr>
          <p:nvPr>
            <p:ph idx="1"/>
          </p:nvPr>
        </p:nvGraphicFramePr>
        <p:xfrm>
          <a:off x="457200" y="1295400"/>
          <a:ext cx="8229600" cy="3733802"/>
        </p:xfrm>
        <a:graphic>
          <a:graphicData uri="http://schemas.openxmlformats.org/drawingml/2006/table">
            <a:tbl>
              <a:tblPr/>
              <a:tblGrid>
                <a:gridCol w="1176338">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475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688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06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1987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1407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1369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1987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1461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1881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1676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1407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1461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2061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2095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1881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2061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1369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331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A7C6016-21D8-4AAA-ABC7-94B299D5F8E6}" type="slidenum">
              <a:rPr lang="en-US" altLang="en-US"/>
              <a:pPr/>
              <a:t>79</a:t>
            </a:fld>
            <a:endParaRPr lang="en-US" altLang="en-US"/>
          </a:p>
        </p:txBody>
      </p:sp>
      <p:sp>
        <p:nvSpPr>
          <p:cNvPr id="181250" name="Rectangle 2"/>
          <p:cNvSpPr>
            <a:spLocks noGrp="1" noChangeArrowheads="1"/>
          </p:cNvSpPr>
          <p:nvPr>
            <p:ph type="title"/>
          </p:nvPr>
        </p:nvSpPr>
        <p:spPr>
          <a:xfrm>
            <a:off x="457200" y="277813"/>
            <a:ext cx="8229600" cy="712787"/>
          </a:xfrm>
        </p:spPr>
        <p:txBody>
          <a:bodyPr/>
          <a:lstStyle/>
          <a:p>
            <a:pPr algn="ctr"/>
            <a:r>
              <a:rPr lang="en-US" sz="3600" b="1" dirty="0"/>
              <a:t>Fitness Function</a:t>
            </a:r>
            <a:r>
              <a:rPr lang="en-US" sz="3800" dirty="0"/>
              <a:t> (contd.)</a:t>
            </a:r>
          </a:p>
        </p:txBody>
      </p:sp>
      <p:sp>
        <p:nvSpPr>
          <p:cNvPr id="181251" name="Rectangle 3"/>
          <p:cNvSpPr>
            <a:spLocks noGrp="1" noChangeArrowheads="1"/>
          </p:cNvSpPr>
          <p:nvPr>
            <p:ph type="body" idx="1"/>
          </p:nvPr>
        </p:nvSpPr>
        <p:spPr>
          <a:xfrm>
            <a:off x="457200" y="1143000"/>
            <a:ext cx="8229600" cy="4987925"/>
          </a:xfrm>
        </p:spPr>
        <p:txBody>
          <a:bodyPr/>
          <a:lstStyle/>
          <a:p>
            <a:pPr algn="just"/>
            <a:r>
              <a:rPr lang="en-US" sz="2400" dirty="0"/>
              <a:t>So, for a chromosome [4 1 3 2 5 6], the total cost of travel or fitness will be calculated as shown below</a:t>
            </a:r>
          </a:p>
          <a:p>
            <a:pPr algn="just">
              <a:buFont typeface="Wingdings" pitchFamily="2" charset="2"/>
              <a:buNone/>
            </a:pPr>
            <a:endParaRPr lang="en-US" sz="2400" dirty="0"/>
          </a:p>
          <a:p>
            <a:pPr algn="just"/>
            <a:r>
              <a:rPr lang="en-US" sz="2400" dirty="0"/>
              <a:t>Fitness   = 1407 + 1987 + 1124 + 1049 + 331+ 2095</a:t>
            </a:r>
            <a:endParaRPr lang="en-US" sz="2400" b="1" u="sng" dirty="0"/>
          </a:p>
          <a:p>
            <a:pPr algn="just">
              <a:buFont typeface="Wingdings" pitchFamily="2" charset="2"/>
              <a:buNone/>
            </a:pPr>
            <a:r>
              <a:rPr lang="en-US" sz="2400" dirty="0"/>
              <a:t>		        = 7993 </a:t>
            </a:r>
            <a:r>
              <a:rPr lang="en-US" sz="2400" dirty="0" err="1"/>
              <a:t>kms</a:t>
            </a:r>
            <a:r>
              <a:rPr lang="en-US" sz="2400" dirty="0"/>
              <a:t>.</a:t>
            </a:r>
          </a:p>
          <a:p>
            <a:pPr algn="just"/>
            <a:endParaRPr lang="en-US" sz="2400" dirty="0"/>
          </a:p>
          <a:p>
            <a:pPr algn="just"/>
            <a:r>
              <a:rPr lang="en-US" sz="2400" dirty="0"/>
              <a:t>Since our objective is to </a:t>
            </a:r>
            <a:r>
              <a:rPr lang="en-US" sz="2400" dirty="0">
                <a:solidFill>
                  <a:schemeClr val="hlink"/>
                </a:solidFill>
              </a:rPr>
              <a:t>Minimize</a:t>
            </a:r>
            <a:r>
              <a:rPr lang="en-US" sz="2400" dirty="0"/>
              <a:t> the distance, the lesser the total distance, the fitter the solution.</a:t>
            </a:r>
          </a:p>
        </p:txBody>
      </p:sp>
      <p:sp>
        <p:nvSpPr>
          <p:cNvPr id="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Combining Neural and Fuzzy</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791200"/>
          </a:xfrm>
        </p:spPr>
        <p:txBody>
          <a:bodyPr>
            <a:noAutofit/>
          </a:bodyPr>
          <a:lstStyle/>
          <a:p>
            <a:pPr algn="just"/>
            <a:r>
              <a:rPr lang="en-US" sz="2000" dirty="0" smtClean="0"/>
              <a:t>The key benefit of fuzzy logic is, that it lets you </a:t>
            </a:r>
            <a:r>
              <a:rPr lang="en-US" sz="2000" b="1" dirty="0" smtClean="0">
                <a:solidFill>
                  <a:srgbClr val="FF0000"/>
                </a:solidFill>
              </a:rPr>
              <a:t>describe desired system behavior with simple "if-then" relations</a:t>
            </a:r>
            <a:r>
              <a:rPr lang="en-US" sz="2000" dirty="0" smtClean="0"/>
              <a:t>. In many applications, this gets you a simpler solution in less design time. </a:t>
            </a:r>
          </a:p>
          <a:p>
            <a:pPr algn="just"/>
            <a:r>
              <a:rPr lang="en-US" sz="2000" dirty="0" smtClean="0"/>
              <a:t>In addition, you can use all available engineering know-how to optimize the performance directly. While this is certainly the beauty of fuzzy logic, it at the same time is its major limitation. </a:t>
            </a:r>
          </a:p>
          <a:p>
            <a:pPr algn="just"/>
            <a:r>
              <a:rPr lang="en-US" sz="2000" dirty="0" smtClean="0"/>
              <a:t>In many applications, knowledge that describes desired system behavior is contained in data sets. Here, the designer has to derive the "if-then" rules from the data sets manually, which requires a major effort with large data sets.</a:t>
            </a:r>
          </a:p>
          <a:p>
            <a:pPr algn="just"/>
            <a:r>
              <a:rPr lang="en-US" sz="2000" dirty="0" smtClean="0"/>
              <a:t>When data sets contain knowledge about the system to be designed, a neural net promises a solution as </a:t>
            </a:r>
            <a:r>
              <a:rPr lang="en-US" sz="2000" b="1" dirty="0" smtClean="0">
                <a:solidFill>
                  <a:srgbClr val="FF0000"/>
                </a:solidFill>
              </a:rPr>
              <a:t>it can train itself from the data sets</a:t>
            </a:r>
            <a:r>
              <a:rPr lang="en-US" sz="2000" dirty="0" smtClean="0"/>
              <a:t>. </a:t>
            </a:r>
          </a:p>
          <a:p>
            <a:pPr algn="just"/>
            <a:r>
              <a:rPr lang="en-US" sz="2000" dirty="0" smtClean="0"/>
              <a:t>However, only few commercial applications of neural nets exist. This is a contrast to fuzzy logic, which is a very common design technique in Asia and Europe. </a:t>
            </a:r>
          </a:p>
          <a:p>
            <a:pPr algn="just"/>
            <a:endParaRPr lang="en-US" sz="2000" dirty="0" smtClean="0"/>
          </a:p>
          <a:p>
            <a:pPr algn="just"/>
            <a:endParaRPr lang="en-US" sz="2000"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8</a:t>
            </a:fld>
            <a:endParaRPr lang="en-US"/>
          </a:p>
        </p:txBody>
      </p:sp>
      <p:sp>
        <p:nvSpPr>
          <p:cNvPr id="5" name="Line 5"/>
          <p:cNvSpPr>
            <a:spLocks noChangeShapeType="1"/>
          </p:cNvSpPr>
          <p:nvPr/>
        </p:nvSpPr>
        <p:spPr bwMode="auto">
          <a:xfrm>
            <a:off x="457200" y="685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89C12FA-B748-4218-BE9E-34BD244D059A}" type="slidenum">
              <a:rPr lang="en-US" altLang="en-US"/>
              <a:pPr/>
              <a:t>80</a:t>
            </a:fld>
            <a:endParaRPr lang="en-US" altLang="en-US"/>
          </a:p>
        </p:txBody>
      </p:sp>
      <p:sp>
        <p:nvSpPr>
          <p:cNvPr id="182274" name="Rectangle 2"/>
          <p:cNvSpPr>
            <a:spLocks noGrp="1" noChangeArrowheads="1"/>
          </p:cNvSpPr>
          <p:nvPr>
            <p:ph type="title"/>
          </p:nvPr>
        </p:nvSpPr>
        <p:spPr>
          <a:xfrm>
            <a:off x="457200" y="277813"/>
            <a:ext cx="8229600" cy="636587"/>
          </a:xfrm>
        </p:spPr>
        <p:txBody>
          <a:bodyPr>
            <a:normAutofit fontScale="90000"/>
          </a:bodyPr>
          <a:lstStyle/>
          <a:p>
            <a:pPr algn="ctr"/>
            <a:r>
              <a:rPr lang="en-US" sz="4000" b="1" dirty="0"/>
              <a:t>Selection Operator</a:t>
            </a:r>
          </a:p>
        </p:txBody>
      </p:sp>
      <p:sp>
        <p:nvSpPr>
          <p:cNvPr id="182275" name="Rectangle 3"/>
          <p:cNvSpPr>
            <a:spLocks noGrp="1" noChangeArrowheads="1"/>
          </p:cNvSpPr>
          <p:nvPr>
            <p:ph type="body" idx="1"/>
          </p:nvPr>
        </p:nvSpPr>
        <p:spPr>
          <a:xfrm>
            <a:off x="457200" y="1219200"/>
            <a:ext cx="8229600" cy="4911725"/>
          </a:xfrm>
        </p:spPr>
        <p:txBody>
          <a:bodyPr/>
          <a:lstStyle/>
          <a:p>
            <a:pPr algn="just">
              <a:buFont typeface="Wingdings" pitchFamily="2" charset="2"/>
              <a:buNone/>
            </a:pPr>
            <a:r>
              <a:rPr lang="en-US" sz="2400" dirty="0"/>
              <a:t>   I used </a:t>
            </a:r>
            <a:r>
              <a:rPr lang="en-US" sz="2400" b="1" i="1" dirty="0">
                <a:solidFill>
                  <a:srgbClr val="CC3300"/>
                </a:solidFill>
              </a:rPr>
              <a:t>Tournament Selection</a:t>
            </a:r>
            <a:r>
              <a:rPr lang="en-US" sz="2400" dirty="0"/>
              <a:t>. </a:t>
            </a:r>
          </a:p>
          <a:p>
            <a:pPr algn="just">
              <a:buFont typeface="Wingdings" pitchFamily="2" charset="2"/>
              <a:buNone/>
            </a:pPr>
            <a:endParaRPr lang="en-US" sz="2400" dirty="0"/>
          </a:p>
          <a:p>
            <a:pPr algn="just">
              <a:buFont typeface="Wingdings" pitchFamily="2" charset="2"/>
              <a:buNone/>
            </a:pPr>
            <a:r>
              <a:rPr lang="en-US" sz="2400" dirty="0"/>
              <a:t>    As the name suggests </a:t>
            </a:r>
            <a:r>
              <a:rPr lang="en-US" sz="2400" i="1" dirty="0">
                <a:solidFill>
                  <a:srgbClr val="CC3300"/>
                </a:solidFill>
              </a:rPr>
              <a:t>tournaments</a:t>
            </a:r>
            <a:r>
              <a:rPr lang="en-US" sz="2400" dirty="0">
                <a:solidFill>
                  <a:srgbClr val="CC3300"/>
                </a:solidFill>
              </a:rPr>
              <a:t> </a:t>
            </a:r>
            <a:r>
              <a:rPr lang="en-US" sz="2400" dirty="0"/>
              <a:t>are played between two solutions and the better solution is chosen and placed in the </a:t>
            </a:r>
            <a:r>
              <a:rPr lang="en-US" sz="2400" i="1" dirty="0">
                <a:solidFill>
                  <a:srgbClr val="CC3300"/>
                </a:solidFill>
              </a:rPr>
              <a:t>mating pool</a:t>
            </a:r>
            <a:r>
              <a:rPr lang="en-US" sz="2400" dirty="0">
                <a:solidFill>
                  <a:srgbClr val="CC3300"/>
                </a:solidFill>
              </a:rPr>
              <a:t>.</a:t>
            </a:r>
            <a:r>
              <a:rPr lang="en-US" sz="2400" dirty="0"/>
              <a:t> </a:t>
            </a:r>
          </a:p>
          <a:p>
            <a:pPr algn="just">
              <a:buFont typeface="Wingdings" pitchFamily="2" charset="2"/>
              <a:buNone/>
            </a:pPr>
            <a:r>
              <a:rPr lang="en-US" sz="2400" dirty="0"/>
              <a:t> </a:t>
            </a:r>
          </a:p>
          <a:p>
            <a:pPr algn="just">
              <a:buFont typeface="Wingdings" pitchFamily="2" charset="2"/>
              <a:buNone/>
            </a:pPr>
            <a:r>
              <a:rPr lang="en-US" sz="2400" dirty="0"/>
              <a:t>    Two other solutions are picked again and another slot in the </a:t>
            </a:r>
            <a:r>
              <a:rPr lang="en-US" sz="2400" i="1" dirty="0">
                <a:solidFill>
                  <a:srgbClr val="CC3300"/>
                </a:solidFill>
              </a:rPr>
              <a:t>mating pool</a:t>
            </a:r>
            <a:r>
              <a:rPr lang="en-US" sz="2400" dirty="0"/>
              <a:t> is filled up with the better solution. </a:t>
            </a:r>
          </a:p>
        </p:txBody>
      </p:sp>
      <p:sp>
        <p:nvSpPr>
          <p:cNvPr id="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0DD759-EB56-4CDE-A56D-ACF52F0521D2}" type="slidenum">
              <a:rPr lang="en-US" altLang="en-US"/>
              <a:pPr/>
              <a:t>81</a:t>
            </a:fld>
            <a:endParaRPr lang="en-US" altLang="en-US"/>
          </a:p>
        </p:txBody>
      </p:sp>
      <p:sp>
        <p:nvSpPr>
          <p:cNvPr id="183301" name="Rectangle 5"/>
          <p:cNvSpPr>
            <a:spLocks noGrp="1" noChangeArrowheads="1"/>
          </p:cNvSpPr>
          <p:nvPr>
            <p:ph type="title"/>
          </p:nvPr>
        </p:nvSpPr>
        <p:spPr>
          <a:xfrm>
            <a:off x="457200" y="274638"/>
            <a:ext cx="8229600" cy="715962"/>
          </a:xfrm>
        </p:spPr>
        <p:txBody>
          <a:bodyPr>
            <a:normAutofit fontScale="90000"/>
          </a:bodyPr>
          <a:lstStyle/>
          <a:p>
            <a:pPr algn="ctr"/>
            <a:r>
              <a:rPr lang="en-US" sz="4000" b="1" dirty="0"/>
              <a:t>Tournament Selection</a:t>
            </a:r>
            <a:r>
              <a:rPr lang="en-US" dirty="0"/>
              <a:t> (contd.)</a:t>
            </a:r>
          </a:p>
        </p:txBody>
      </p:sp>
      <p:pic>
        <p:nvPicPr>
          <p:cNvPr id="183300" name="Picture 4"/>
          <p:cNvPicPr>
            <a:picLocks noGrp="1" noChangeAspect="1" noChangeArrowheads="1"/>
          </p:cNvPicPr>
          <p:nvPr>
            <p:ph idx="1"/>
          </p:nvPr>
        </p:nvPicPr>
        <p:blipFill>
          <a:blip r:embed="rId2" cstate="print"/>
          <a:srcRect/>
          <a:stretch>
            <a:fillRect/>
          </a:stretch>
        </p:blipFill>
        <p:spPr>
          <a:xfrm>
            <a:off x="1868488" y="1295400"/>
            <a:ext cx="5407025" cy="4530725"/>
          </a:xfrm>
          <a:noFill/>
          <a:ln/>
        </p:spPr>
      </p:pic>
      <p:sp>
        <p:nvSpPr>
          <p:cNvPr id="5" name="Line 5"/>
          <p:cNvSpPr>
            <a:spLocks noChangeShapeType="1"/>
          </p:cNvSpPr>
          <p:nvPr/>
        </p:nvSpPr>
        <p:spPr bwMode="auto">
          <a:xfrm>
            <a:off x="609600" y="9906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7"/>
          <p:cNvSpPr>
            <a:spLocks noGrp="1"/>
          </p:cNvSpPr>
          <p:nvPr>
            <p:ph type="sldNum" sz="quarter" idx="12"/>
          </p:nvPr>
        </p:nvSpPr>
        <p:spPr/>
        <p:txBody>
          <a:bodyPr/>
          <a:lstStyle/>
          <a:p>
            <a:fld id="{E1E55FFB-F6BF-4980-9F4C-31A33604CBA0}" type="slidenum">
              <a:rPr lang="en-US" altLang="en-US"/>
              <a:pPr/>
              <a:t>82</a:t>
            </a:fld>
            <a:endParaRPr lang="en-US" altLang="en-US"/>
          </a:p>
        </p:txBody>
      </p:sp>
      <p:sp>
        <p:nvSpPr>
          <p:cNvPr id="186370" name="Rectangle 2"/>
          <p:cNvSpPr>
            <a:spLocks noGrp="1" noChangeArrowheads="1"/>
          </p:cNvSpPr>
          <p:nvPr>
            <p:ph type="title"/>
          </p:nvPr>
        </p:nvSpPr>
        <p:spPr>
          <a:xfrm>
            <a:off x="457200" y="152400"/>
            <a:ext cx="8077200" cy="1246188"/>
          </a:xfrm>
        </p:spPr>
        <p:txBody>
          <a:bodyPr>
            <a:normAutofit/>
          </a:bodyPr>
          <a:lstStyle/>
          <a:p>
            <a:r>
              <a:rPr lang="en-US" sz="3200" b="1" dirty="0"/>
              <a:t>Why we cannot use single-point crossover:</a:t>
            </a:r>
            <a:r>
              <a:rPr lang="en-US" sz="3200" dirty="0"/>
              <a:t/>
            </a:r>
            <a:br>
              <a:rPr lang="en-US" sz="3200" dirty="0"/>
            </a:br>
            <a:endParaRPr lang="en-US" sz="3200" dirty="0"/>
          </a:p>
        </p:txBody>
      </p:sp>
      <p:sp>
        <p:nvSpPr>
          <p:cNvPr id="186371" name="Rectangle 3"/>
          <p:cNvSpPr>
            <a:spLocks noGrp="1" noChangeArrowheads="1"/>
          </p:cNvSpPr>
          <p:nvPr>
            <p:ph type="body" sz="half" idx="1"/>
          </p:nvPr>
        </p:nvSpPr>
        <p:spPr>
          <a:xfrm>
            <a:off x="457200" y="1219200"/>
            <a:ext cx="8077200" cy="1905000"/>
          </a:xfrm>
        </p:spPr>
        <p:txBody>
          <a:bodyPr>
            <a:normAutofit/>
          </a:bodyPr>
          <a:lstStyle/>
          <a:p>
            <a:pPr algn="just"/>
            <a:r>
              <a:rPr lang="en-US" sz="2400" dirty="0"/>
              <a:t>Single point crossover method randomly selects a crossover point in the string and swaps the substrings</a:t>
            </a:r>
            <a:r>
              <a:rPr lang="en-US" sz="2400" i="1" dirty="0"/>
              <a:t>. </a:t>
            </a:r>
          </a:p>
          <a:p>
            <a:pPr algn="just"/>
            <a:r>
              <a:rPr lang="en-US" sz="2400" dirty="0"/>
              <a:t>This may produce some </a:t>
            </a:r>
            <a:r>
              <a:rPr lang="en-US" sz="2400" dirty="0">
                <a:solidFill>
                  <a:srgbClr val="CC3300"/>
                </a:solidFill>
              </a:rPr>
              <a:t>invalid </a:t>
            </a:r>
            <a:r>
              <a:rPr lang="en-US" sz="2400" dirty="0" err="1">
                <a:solidFill>
                  <a:srgbClr val="CC3300"/>
                </a:solidFill>
              </a:rPr>
              <a:t>offsprings</a:t>
            </a:r>
            <a:r>
              <a:rPr lang="en-US" sz="2400" dirty="0"/>
              <a:t> as shown below.</a:t>
            </a:r>
          </a:p>
          <a:p>
            <a:pPr algn="just">
              <a:buFont typeface="Wingdings" pitchFamily="2" charset="2"/>
              <a:buNone/>
            </a:pPr>
            <a:r>
              <a:rPr lang="en-US" sz="2000" dirty="0"/>
              <a:t>  </a:t>
            </a:r>
            <a:endParaRPr lang="en-US" sz="2000" i="1" dirty="0"/>
          </a:p>
          <a:p>
            <a:pPr algn="just">
              <a:buFont typeface="Wingdings" pitchFamily="2" charset="2"/>
              <a:buNone/>
            </a:pPr>
            <a:endParaRPr lang="en-US" sz="2000" i="1" dirty="0"/>
          </a:p>
        </p:txBody>
      </p:sp>
      <p:graphicFrame>
        <p:nvGraphicFramePr>
          <p:cNvPr id="186613" name="Group 245"/>
          <p:cNvGraphicFramePr>
            <a:graphicFrameLocks noGrp="1"/>
          </p:cNvGraphicFramePr>
          <p:nvPr>
            <p:ph sz="quarter" idx="2"/>
          </p:nvPr>
        </p:nvGraphicFramePr>
        <p:xfrm>
          <a:off x="1852613" y="4044950"/>
          <a:ext cx="1828800" cy="396240"/>
        </p:xfrm>
        <a:graphic>
          <a:graphicData uri="http://schemas.openxmlformats.org/drawingml/2006/table">
            <a:tbl>
              <a:tblPr/>
              <a:tblGrid>
                <a:gridCol w="296862">
                  <a:extLst>
                    <a:ext uri="{9D8B030D-6E8A-4147-A177-3AD203B41FA5}">
                      <a16:colId xmlns:a16="http://schemas.microsoft.com/office/drawing/2014/main" val="20000"/>
                    </a:ext>
                  </a:extLst>
                </a:gridCol>
                <a:gridCol w="296863">
                  <a:extLst>
                    <a:ext uri="{9D8B030D-6E8A-4147-A177-3AD203B41FA5}">
                      <a16:colId xmlns:a16="http://schemas.microsoft.com/office/drawing/2014/main" val="20001"/>
                    </a:ext>
                  </a:extLst>
                </a:gridCol>
                <a:gridCol w="344487">
                  <a:extLst>
                    <a:ext uri="{9D8B030D-6E8A-4147-A177-3AD203B41FA5}">
                      <a16:colId xmlns:a16="http://schemas.microsoft.com/office/drawing/2014/main" val="20002"/>
                    </a:ext>
                  </a:extLst>
                </a:gridCol>
                <a:gridCol w="296863">
                  <a:extLst>
                    <a:ext uri="{9D8B030D-6E8A-4147-A177-3AD203B41FA5}">
                      <a16:colId xmlns:a16="http://schemas.microsoft.com/office/drawing/2014/main" val="20003"/>
                    </a:ext>
                  </a:extLst>
                </a:gridCol>
                <a:gridCol w="296862">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6373" name="Text Box 5"/>
          <p:cNvSpPr txBox="1">
            <a:spLocks noChangeArrowheads="1"/>
          </p:cNvSpPr>
          <p:nvPr/>
        </p:nvSpPr>
        <p:spPr bwMode="auto">
          <a:xfrm>
            <a:off x="1806575" y="4057650"/>
            <a:ext cx="1722438" cy="342900"/>
          </a:xfrm>
          <a:prstGeom prst="rect">
            <a:avLst/>
          </a:prstGeom>
          <a:noFill/>
          <a:ln w="9525">
            <a:noFill/>
            <a:miter lim="800000"/>
            <a:headEnd/>
            <a:tailEnd/>
          </a:ln>
        </p:spPr>
        <p:txBody>
          <a:bodyPr/>
          <a:lstStyle/>
          <a:p>
            <a:pPr algn="l"/>
            <a:r>
              <a:rPr lang="en-US" sz="1600"/>
              <a:t> </a:t>
            </a:r>
            <a:endParaRPr lang="en-US"/>
          </a:p>
        </p:txBody>
      </p:sp>
      <p:sp>
        <p:nvSpPr>
          <p:cNvPr id="186375" name="AutoShape 7"/>
          <p:cNvSpPr>
            <a:spLocks noChangeArrowheads="1"/>
          </p:cNvSpPr>
          <p:nvPr/>
        </p:nvSpPr>
        <p:spPr bwMode="auto">
          <a:xfrm>
            <a:off x="3719513" y="4486275"/>
            <a:ext cx="800100" cy="342900"/>
          </a:xfrm>
          <a:prstGeom prst="rightArrow">
            <a:avLst>
              <a:gd name="adj1" fmla="val 50000"/>
              <a:gd name="adj2" fmla="val 85556"/>
            </a:avLst>
          </a:prstGeom>
          <a:solidFill>
            <a:srgbClr val="FFFFFF"/>
          </a:solidFill>
          <a:ln w="9525">
            <a:solidFill>
              <a:srgbClr val="000000"/>
            </a:solidFill>
            <a:miter lim="800000"/>
            <a:headEnd/>
            <a:tailEnd/>
          </a:ln>
        </p:spPr>
        <p:txBody>
          <a:bodyPr/>
          <a:lstStyle/>
          <a:p>
            <a:endParaRPr lang="en-US"/>
          </a:p>
        </p:txBody>
      </p:sp>
      <p:graphicFrame>
        <p:nvGraphicFramePr>
          <p:cNvPr id="186619" name="Group 251"/>
          <p:cNvGraphicFramePr>
            <a:graphicFrameLocks noGrp="1"/>
          </p:cNvGraphicFramePr>
          <p:nvPr/>
        </p:nvGraphicFramePr>
        <p:xfrm>
          <a:off x="1852613" y="4957763"/>
          <a:ext cx="1828800" cy="396240"/>
        </p:xfrm>
        <a:graphic>
          <a:graphicData uri="http://schemas.openxmlformats.org/drawingml/2006/table">
            <a:tbl>
              <a:tblPr/>
              <a:tblGrid>
                <a:gridCol w="296862">
                  <a:extLst>
                    <a:ext uri="{9D8B030D-6E8A-4147-A177-3AD203B41FA5}">
                      <a16:colId xmlns:a16="http://schemas.microsoft.com/office/drawing/2014/main" val="20000"/>
                    </a:ext>
                  </a:extLst>
                </a:gridCol>
                <a:gridCol w="296863">
                  <a:extLst>
                    <a:ext uri="{9D8B030D-6E8A-4147-A177-3AD203B41FA5}">
                      <a16:colId xmlns:a16="http://schemas.microsoft.com/office/drawing/2014/main" val="20001"/>
                    </a:ext>
                  </a:extLst>
                </a:gridCol>
                <a:gridCol w="344487">
                  <a:extLst>
                    <a:ext uri="{9D8B030D-6E8A-4147-A177-3AD203B41FA5}">
                      <a16:colId xmlns:a16="http://schemas.microsoft.com/office/drawing/2014/main" val="20002"/>
                    </a:ext>
                  </a:extLst>
                </a:gridCol>
                <a:gridCol w="296863">
                  <a:extLst>
                    <a:ext uri="{9D8B030D-6E8A-4147-A177-3AD203B41FA5}">
                      <a16:colId xmlns:a16="http://schemas.microsoft.com/office/drawing/2014/main" val="20003"/>
                    </a:ext>
                  </a:extLst>
                </a:gridCol>
                <a:gridCol w="296862">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6582" name="Group 214"/>
          <p:cNvGraphicFramePr>
            <a:graphicFrameLocks noGrp="1"/>
          </p:cNvGraphicFramePr>
          <p:nvPr/>
        </p:nvGraphicFramePr>
        <p:xfrm>
          <a:off x="4748213" y="4029075"/>
          <a:ext cx="1676400" cy="396240"/>
        </p:xfrm>
        <a:graphic>
          <a:graphicData uri="http://schemas.openxmlformats.org/drawingml/2006/table">
            <a:tbl>
              <a:tblPr/>
              <a:tblGrid>
                <a:gridCol w="279400">
                  <a:extLst>
                    <a:ext uri="{9D8B030D-6E8A-4147-A177-3AD203B41FA5}">
                      <a16:colId xmlns:a16="http://schemas.microsoft.com/office/drawing/2014/main" val="20000"/>
                    </a:ext>
                  </a:extLst>
                </a:gridCol>
                <a:gridCol w="279400">
                  <a:extLst>
                    <a:ext uri="{9D8B030D-6E8A-4147-A177-3AD203B41FA5}">
                      <a16:colId xmlns:a16="http://schemas.microsoft.com/office/drawing/2014/main" val="20001"/>
                    </a:ext>
                  </a:extLst>
                </a:gridCol>
                <a:gridCol w="279400">
                  <a:extLst>
                    <a:ext uri="{9D8B030D-6E8A-4147-A177-3AD203B41FA5}">
                      <a16:colId xmlns:a16="http://schemas.microsoft.com/office/drawing/2014/main" val="20002"/>
                    </a:ext>
                  </a:extLst>
                </a:gridCol>
                <a:gridCol w="279400">
                  <a:extLst>
                    <a:ext uri="{9D8B030D-6E8A-4147-A177-3AD203B41FA5}">
                      <a16:colId xmlns:a16="http://schemas.microsoft.com/office/drawing/2014/main" val="20003"/>
                    </a:ext>
                  </a:extLst>
                </a:gridCol>
                <a:gridCol w="279400">
                  <a:extLst>
                    <a:ext uri="{9D8B030D-6E8A-4147-A177-3AD203B41FA5}">
                      <a16:colId xmlns:a16="http://schemas.microsoft.com/office/drawing/2014/main" val="20004"/>
                    </a:ext>
                  </a:extLst>
                </a:gridCol>
                <a:gridCol w="279400">
                  <a:extLst>
                    <a:ext uri="{9D8B030D-6E8A-4147-A177-3AD203B41FA5}">
                      <a16:colId xmlns:a16="http://schemas.microsoft.com/office/drawing/2014/main" val="20005"/>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6539" name="Group 171"/>
          <p:cNvGraphicFramePr>
            <a:graphicFrameLocks noGrp="1"/>
          </p:cNvGraphicFramePr>
          <p:nvPr/>
        </p:nvGraphicFramePr>
        <p:xfrm>
          <a:off x="4748213" y="4957763"/>
          <a:ext cx="1676400" cy="396240"/>
        </p:xfrm>
        <a:graphic>
          <a:graphicData uri="http://schemas.openxmlformats.org/drawingml/2006/table">
            <a:tbl>
              <a:tblPr/>
              <a:tblGrid>
                <a:gridCol w="279400">
                  <a:extLst>
                    <a:ext uri="{9D8B030D-6E8A-4147-A177-3AD203B41FA5}">
                      <a16:colId xmlns:a16="http://schemas.microsoft.com/office/drawing/2014/main" val="20000"/>
                    </a:ext>
                  </a:extLst>
                </a:gridCol>
                <a:gridCol w="279400">
                  <a:extLst>
                    <a:ext uri="{9D8B030D-6E8A-4147-A177-3AD203B41FA5}">
                      <a16:colId xmlns:a16="http://schemas.microsoft.com/office/drawing/2014/main" val="20001"/>
                    </a:ext>
                  </a:extLst>
                </a:gridCol>
                <a:gridCol w="279400">
                  <a:extLst>
                    <a:ext uri="{9D8B030D-6E8A-4147-A177-3AD203B41FA5}">
                      <a16:colId xmlns:a16="http://schemas.microsoft.com/office/drawing/2014/main" val="20002"/>
                    </a:ext>
                  </a:extLst>
                </a:gridCol>
                <a:gridCol w="279400">
                  <a:extLst>
                    <a:ext uri="{9D8B030D-6E8A-4147-A177-3AD203B41FA5}">
                      <a16:colId xmlns:a16="http://schemas.microsoft.com/office/drawing/2014/main" val="20003"/>
                    </a:ext>
                  </a:extLst>
                </a:gridCol>
                <a:gridCol w="279400">
                  <a:extLst>
                    <a:ext uri="{9D8B030D-6E8A-4147-A177-3AD203B41FA5}">
                      <a16:colId xmlns:a16="http://schemas.microsoft.com/office/drawing/2014/main" val="20004"/>
                    </a:ext>
                  </a:extLst>
                </a:gridCol>
                <a:gridCol w="279400">
                  <a:extLst>
                    <a:ext uri="{9D8B030D-6E8A-4147-A177-3AD203B41FA5}">
                      <a16:colId xmlns:a16="http://schemas.microsoft.com/office/drawing/2014/main" val="20005"/>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6557" name="Line 189"/>
          <p:cNvSpPr>
            <a:spLocks noChangeShapeType="1"/>
          </p:cNvSpPr>
          <p:nvPr/>
        </p:nvSpPr>
        <p:spPr bwMode="auto">
          <a:xfrm>
            <a:off x="5186363" y="3657600"/>
            <a:ext cx="0" cy="228600"/>
          </a:xfrm>
          <a:prstGeom prst="line">
            <a:avLst/>
          </a:prstGeom>
          <a:noFill/>
          <a:ln w="28575">
            <a:solidFill>
              <a:srgbClr val="FF3300"/>
            </a:solidFill>
            <a:round/>
            <a:headEnd/>
            <a:tailEnd type="triangle" w="med" len="med"/>
          </a:ln>
          <a:effectLst/>
        </p:spPr>
        <p:txBody>
          <a:bodyPr/>
          <a:lstStyle/>
          <a:p>
            <a:endParaRPr lang="en-US"/>
          </a:p>
        </p:txBody>
      </p:sp>
      <p:sp>
        <p:nvSpPr>
          <p:cNvPr id="186576" name="Line 208"/>
          <p:cNvSpPr>
            <a:spLocks noChangeShapeType="1"/>
          </p:cNvSpPr>
          <p:nvPr/>
        </p:nvSpPr>
        <p:spPr bwMode="auto">
          <a:xfrm>
            <a:off x="5738813" y="3667125"/>
            <a:ext cx="0" cy="228600"/>
          </a:xfrm>
          <a:prstGeom prst="line">
            <a:avLst/>
          </a:prstGeom>
          <a:noFill/>
          <a:ln w="28575">
            <a:solidFill>
              <a:srgbClr val="FF3300"/>
            </a:solidFill>
            <a:round/>
            <a:headEnd/>
            <a:tailEnd type="triangle" w="med" len="med"/>
          </a:ln>
          <a:effectLst/>
        </p:spPr>
        <p:txBody>
          <a:bodyPr/>
          <a:lstStyle/>
          <a:p>
            <a:endParaRPr lang="en-US"/>
          </a:p>
        </p:txBody>
      </p:sp>
      <p:sp>
        <p:nvSpPr>
          <p:cNvPr id="186577" name="Line 209"/>
          <p:cNvSpPr>
            <a:spLocks noChangeShapeType="1"/>
          </p:cNvSpPr>
          <p:nvPr/>
        </p:nvSpPr>
        <p:spPr bwMode="auto">
          <a:xfrm>
            <a:off x="5715000" y="4652963"/>
            <a:ext cx="0" cy="228600"/>
          </a:xfrm>
          <a:prstGeom prst="line">
            <a:avLst/>
          </a:prstGeom>
          <a:noFill/>
          <a:ln w="28575">
            <a:solidFill>
              <a:srgbClr val="FF3300"/>
            </a:solidFill>
            <a:round/>
            <a:headEnd/>
            <a:tailEnd type="triangle" w="med" len="med"/>
          </a:ln>
          <a:effectLst/>
        </p:spPr>
        <p:txBody>
          <a:bodyPr/>
          <a:lstStyle/>
          <a:p>
            <a:endParaRPr lang="en-US"/>
          </a:p>
        </p:txBody>
      </p:sp>
      <p:sp>
        <p:nvSpPr>
          <p:cNvPr id="186578" name="Line 210"/>
          <p:cNvSpPr>
            <a:spLocks noChangeShapeType="1"/>
          </p:cNvSpPr>
          <p:nvPr/>
        </p:nvSpPr>
        <p:spPr bwMode="auto">
          <a:xfrm>
            <a:off x="5434013" y="4652963"/>
            <a:ext cx="0" cy="228600"/>
          </a:xfrm>
          <a:prstGeom prst="line">
            <a:avLst/>
          </a:prstGeom>
          <a:noFill/>
          <a:ln w="28575">
            <a:solidFill>
              <a:srgbClr val="FF3300"/>
            </a:solidFill>
            <a:round/>
            <a:headEnd/>
            <a:tailEnd type="triangle" w="med" len="med"/>
          </a:ln>
          <a:effectLst/>
        </p:spPr>
        <p:txBody>
          <a:bodyPr/>
          <a:lstStyle/>
          <a:p>
            <a:endParaRPr lang="en-US"/>
          </a:p>
        </p:txBody>
      </p:sp>
      <p:sp>
        <p:nvSpPr>
          <p:cNvPr id="186614" name="Line 246"/>
          <p:cNvSpPr>
            <a:spLocks noChangeShapeType="1"/>
          </p:cNvSpPr>
          <p:nvPr/>
        </p:nvSpPr>
        <p:spPr bwMode="auto">
          <a:xfrm>
            <a:off x="2468563" y="8777288"/>
            <a:ext cx="0" cy="457200"/>
          </a:xfrm>
          <a:prstGeom prst="line">
            <a:avLst/>
          </a:prstGeom>
          <a:noFill/>
          <a:ln w="15875">
            <a:solidFill>
              <a:srgbClr val="000000"/>
            </a:solidFill>
            <a:round/>
            <a:headEnd/>
            <a:tailEnd/>
          </a:ln>
        </p:spPr>
        <p:txBody>
          <a:bodyPr/>
          <a:lstStyle/>
          <a:p>
            <a:endParaRPr lang="en-US"/>
          </a:p>
        </p:txBody>
      </p:sp>
      <p:sp>
        <p:nvSpPr>
          <p:cNvPr id="186615" name="Line 247"/>
          <p:cNvSpPr>
            <a:spLocks noChangeShapeType="1"/>
          </p:cNvSpPr>
          <p:nvPr/>
        </p:nvSpPr>
        <p:spPr bwMode="auto">
          <a:xfrm>
            <a:off x="2438400" y="8777288"/>
            <a:ext cx="0" cy="417512"/>
          </a:xfrm>
          <a:prstGeom prst="line">
            <a:avLst/>
          </a:prstGeom>
          <a:noFill/>
          <a:ln w="15875">
            <a:solidFill>
              <a:srgbClr val="000000"/>
            </a:solidFill>
            <a:round/>
            <a:headEnd/>
            <a:tailEnd/>
          </a:ln>
        </p:spPr>
        <p:txBody>
          <a:bodyPr/>
          <a:lstStyle/>
          <a:p>
            <a:endParaRPr lang="en-US"/>
          </a:p>
        </p:txBody>
      </p:sp>
      <p:sp>
        <p:nvSpPr>
          <p:cNvPr id="186617" name="Line 249"/>
          <p:cNvSpPr>
            <a:spLocks noChangeShapeType="1"/>
          </p:cNvSpPr>
          <p:nvPr/>
        </p:nvSpPr>
        <p:spPr bwMode="auto">
          <a:xfrm>
            <a:off x="2776538" y="3890963"/>
            <a:ext cx="0" cy="685800"/>
          </a:xfrm>
          <a:prstGeom prst="line">
            <a:avLst/>
          </a:prstGeom>
          <a:noFill/>
          <a:ln w="28575">
            <a:solidFill>
              <a:srgbClr val="000000"/>
            </a:solidFill>
            <a:round/>
            <a:headEnd/>
            <a:tailEnd/>
          </a:ln>
          <a:effectLst/>
        </p:spPr>
        <p:txBody>
          <a:bodyPr/>
          <a:lstStyle/>
          <a:p>
            <a:endParaRPr lang="en-US"/>
          </a:p>
        </p:txBody>
      </p:sp>
      <p:sp>
        <p:nvSpPr>
          <p:cNvPr id="186618" name="Line 250"/>
          <p:cNvSpPr>
            <a:spLocks noChangeShapeType="1"/>
          </p:cNvSpPr>
          <p:nvPr/>
        </p:nvSpPr>
        <p:spPr bwMode="auto">
          <a:xfrm>
            <a:off x="2776538" y="4819650"/>
            <a:ext cx="0" cy="685800"/>
          </a:xfrm>
          <a:prstGeom prst="line">
            <a:avLst/>
          </a:prstGeom>
          <a:noFill/>
          <a:ln w="28575">
            <a:solidFill>
              <a:srgbClr val="000000"/>
            </a:solidFill>
            <a:round/>
            <a:headEnd/>
            <a:tailEnd/>
          </a:ln>
          <a:effectLst/>
        </p:spPr>
        <p:txBody>
          <a:bodyPr/>
          <a:lstStyle/>
          <a:p>
            <a:endParaRPr lang="en-US"/>
          </a:p>
        </p:txBody>
      </p:sp>
      <p:sp>
        <p:nvSpPr>
          <p:cNvPr id="186620" name="Line 252"/>
          <p:cNvSpPr>
            <a:spLocks noChangeShapeType="1"/>
          </p:cNvSpPr>
          <p:nvPr/>
        </p:nvSpPr>
        <p:spPr bwMode="auto">
          <a:xfrm>
            <a:off x="5586413" y="3857625"/>
            <a:ext cx="0" cy="685800"/>
          </a:xfrm>
          <a:prstGeom prst="line">
            <a:avLst/>
          </a:prstGeom>
          <a:noFill/>
          <a:ln w="28575">
            <a:solidFill>
              <a:srgbClr val="000000"/>
            </a:solidFill>
            <a:round/>
            <a:headEnd/>
            <a:tailEnd/>
          </a:ln>
          <a:effectLst/>
        </p:spPr>
        <p:txBody>
          <a:bodyPr/>
          <a:lstStyle/>
          <a:p>
            <a:endParaRPr lang="en-US"/>
          </a:p>
        </p:txBody>
      </p:sp>
      <p:sp>
        <p:nvSpPr>
          <p:cNvPr id="186621" name="Line 253"/>
          <p:cNvSpPr>
            <a:spLocks noChangeShapeType="1"/>
          </p:cNvSpPr>
          <p:nvPr/>
        </p:nvSpPr>
        <p:spPr bwMode="auto">
          <a:xfrm>
            <a:off x="5586413" y="4805363"/>
            <a:ext cx="0" cy="685800"/>
          </a:xfrm>
          <a:prstGeom prst="line">
            <a:avLst/>
          </a:prstGeom>
          <a:noFill/>
          <a:ln w="28575">
            <a:solidFill>
              <a:srgbClr val="000000"/>
            </a:solidFill>
            <a:round/>
            <a:headEnd/>
            <a:tailEnd/>
          </a:ln>
          <a:effectLst/>
        </p:spPr>
        <p:txBody>
          <a:bodyPr/>
          <a:lstStyle/>
          <a:p>
            <a:endParaRPr lang="en-US"/>
          </a:p>
        </p:txBody>
      </p:sp>
      <p:sp>
        <p:nvSpPr>
          <p:cNvPr id="21"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4E5908E-E6AD-4E57-8DAB-62F58086035C}" type="slidenum">
              <a:rPr lang="en-US" altLang="en-US"/>
              <a:pPr/>
              <a:t>83</a:t>
            </a:fld>
            <a:endParaRPr lang="en-US" altLang="en-US"/>
          </a:p>
        </p:txBody>
      </p:sp>
      <p:sp>
        <p:nvSpPr>
          <p:cNvPr id="185346" name="Rectangle 2"/>
          <p:cNvSpPr>
            <a:spLocks noGrp="1" noChangeArrowheads="1"/>
          </p:cNvSpPr>
          <p:nvPr>
            <p:ph type="title"/>
          </p:nvPr>
        </p:nvSpPr>
        <p:spPr>
          <a:xfrm>
            <a:off x="381000" y="152400"/>
            <a:ext cx="8153400" cy="788988"/>
          </a:xfrm>
        </p:spPr>
        <p:txBody>
          <a:bodyPr>
            <a:normAutofit fontScale="90000"/>
          </a:bodyPr>
          <a:lstStyle/>
          <a:p>
            <a:pPr algn="ctr"/>
            <a:r>
              <a:rPr lang="en-US" sz="4000" b="1" dirty="0"/>
              <a:t>Crossover Operator</a:t>
            </a:r>
            <a:r>
              <a:rPr lang="en-US" sz="3800" dirty="0"/>
              <a:t/>
            </a:r>
            <a:br>
              <a:rPr lang="en-US" sz="3800" dirty="0"/>
            </a:br>
            <a:endParaRPr lang="en-US" sz="3800" dirty="0"/>
          </a:p>
        </p:txBody>
      </p:sp>
      <p:sp>
        <p:nvSpPr>
          <p:cNvPr id="185347" name="Rectangle 3"/>
          <p:cNvSpPr>
            <a:spLocks noGrp="1" noChangeArrowheads="1"/>
          </p:cNvSpPr>
          <p:nvPr>
            <p:ph type="body" idx="1"/>
          </p:nvPr>
        </p:nvSpPr>
        <p:spPr>
          <a:xfrm>
            <a:off x="457200" y="1295400"/>
            <a:ext cx="8229600" cy="5410200"/>
          </a:xfrm>
        </p:spPr>
        <p:txBody>
          <a:bodyPr/>
          <a:lstStyle/>
          <a:p>
            <a:pPr algn="just">
              <a:lnSpc>
                <a:spcPct val="90000"/>
              </a:lnSpc>
            </a:pPr>
            <a:r>
              <a:rPr lang="en-US" sz="2400" dirty="0"/>
              <a:t>I used the </a:t>
            </a:r>
            <a:r>
              <a:rPr lang="en-US" sz="2400" i="1" dirty="0">
                <a:solidFill>
                  <a:srgbClr val="CC3300"/>
                </a:solidFill>
              </a:rPr>
              <a:t>Enhanced Edge Recombination</a:t>
            </a:r>
            <a:r>
              <a:rPr lang="en-US" sz="2400" dirty="0">
                <a:solidFill>
                  <a:schemeClr val="accent1"/>
                </a:solidFill>
              </a:rPr>
              <a:t> </a:t>
            </a:r>
            <a:r>
              <a:rPr lang="en-US" sz="2400" dirty="0"/>
              <a:t>operator (</a:t>
            </a:r>
            <a:r>
              <a:rPr lang="en-US" sz="2400" dirty="0" err="1"/>
              <a:t>T.Starkweather</a:t>
            </a:r>
            <a:r>
              <a:rPr lang="en-US" sz="2400" dirty="0"/>
              <a:t>, et al,  </a:t>
            </a:r>
            <a:r>
              <a:rPr lang="en-US" sz="2400" i="1" dirty="0"/>
              <a:t>'A Comparison of Genetic Sequencing</a:t>
            </a:r>
            <a:r>
              <a:rPr lang="en-US" sz="2400" dirty="0"/>
              <a:t> O</a:t>
            </a:r>
            <a:r>
              <a:rPr lang="en-US" sz="2400" i="1" dirty="0"/>
              <a:t>perators,</a:t>
            </a:r>
            <a:r>
              <a:rPr lang="en-US" sz="2400" dirty="0"/>
              <a:t> International Conference of GAs, 1991</a:t>
            </a:r>
            <a:r>
              <a:rPr lang="en-US" sz="2400" i="1" dirty="0"/>
              <a:t> </a:t>
            </a:r>
            <a:r>
              <a:rPr lang="en-US" sz="2400" dirty="0"/>
              <a:t> ) .</a:t>
            </a:r>
          </a:p>
          <a:p>
            <a:pPr algn="just">
              <a:lnSpc>
                <a:spcPct val="90000"/>
              </a:lnSpc>
              <a:buFont typeface="Wingdings" pitchFamily="2" charset="2"/>
              <a:buNone/>
            </a:pPr>
            <a:endParaRPr lang="en-US" sz="2400" dirty="0"/>
          </a:p>
          <a:p>
            <a:pPr algn="just">
              <a:lnSpc>
                <a:spcPct val="90000"/>
              </a:lnSpc>
            </a:pPr>
            <a:r>
              <a:rPr lang="en-US" sz="2400" dirty="0"/>
              <a:t>This operator is different from other genetic sequencing operators in that it emphasizes </a:t>
            </a:r>
            <a:r>
              <a:rPr lang="en-US" sz="2400" i="1" dirty="0">
                <a:solidFill>
                  <a:srgbClr val="CC3300"/>
                </a:solidFill>
              </a:rPr>
              <a:t>adjacency information</a:t>
            </a:r>
            <a:r>
              <a:rPr lang="en-US" sz="2400" dirty="0"/>
              <a:t> instead of the order or position of items in the sequence. </a:t>
            </a:r>
          </a:p>
          <a:p>
            <a:pPr algn="just">
              <a:lnSpc>
                <a:spcPct val="90000"/>
              </a:lnSpc>
            </a:pPr>
            <a:endParaRPr lang="en-US" sz="2400" dirty="0"/>
          </a:p>
          <a:p>
            <a:pPr algn="just">
              <a:lnSpc>
                <a:spcPct val="90000"/>
              </a:lnSpc>
            </a:pPr>
            <a:r>
              <a:rPr lang="en-US" sz="2400" dirty="0"/>
              <a:t>The algorithm for the Edge-Recombination Operator involves constructing an Edge Table first.</a:t>
            </a:r>
          </a:p>
          <a:p>
            <a:pPr algn="just">
              <a:lnSpc>
                <a:spcPct val="90000"/>
              </a:lnSpc>
            </a:pPr>
            <a:endParaRPr lang="en-US" sz="2400" dirty="0"/>
          </a:p>
          <a:p>
            <a:pPr algn="just">
              <a:lnSpc>
                <a:spcPct val="90000"/>
              </a:lnSpc>
            </a:pPr>
            <a:endParaRPr lang="en-US" sz="3300" dirty="0"/>
          </a:p>
        </p:txBody>
      </p:sp>
      <p:sp>
        <p:nvSpPr>
          <p:cNvPr id="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BE69042-1170-49BE-90BB-B9DB2D6C5744}" type="slidenum">
              <a:rPr lang="en-US" altLang="en-US"/>
              <a:pPr/>
              <a:t>84</a:t>
            </a:fld>
            <a:endParaRPr lang="en-US" altLang="en-US"/>
          </a:p>
        </p:txBody>
      </p:sp>
      <p:sp>
        <p:nvSpPr>
          <p:cNvPr id="189442" name="Rectangle 2"/>
          <p:cNvSpPr>
            <a:spLocks noGrp="1" noChangeArrowheads="1"/>
          </p:cNvSpPr>
          <p:nvPr>
            <p:ph type="title"/>
          </p:nvPr>
        </p:nvSpPr>
        <p:spPr>
          <a:xfrm>
            <a:off x="457200" y="430213"/>
            <a:ext cx="8229600" cy="484187"/>
          </a:xfrm>
        </p:spPr>
        <p:txBody>
          <a:bodyPr>
            <a:normAutofit fontScale="90000"/>
          </a:bodyPr>
          <a:lstStyle/>
          <a:p>
            <a:pPr algn="ctr"/>
            <a:r>
              <a:rPr lang="en-US" sz="4000" b="1" dirty="0"/>
              <a:t>Edge Table</a:t>
            </a:r>
          </a:p>
        </p:txBody>
      </p:sp>
      <p:sp>
        <p:nvSpPr>
          <p:cNvPr id="189443" name="Rectangle 3"/>
          <p:cNvSpPr>
            <a:spLocks noGrp="1" noChangeArrowheads="1"/>
          </p:cNvSpPr>
          <p:nvPr>
            <p:ph type="body" idx="1"/>
          </p:nvPr>
        </p:nvSpPr>
        <p:spPr>
          <a:xfrm>
            <a:off x="304800" y="1676400"/>
            <a:ext cx="8534400" cy="4800600"/>
          </a:xfrm>
        </p:spPr>
        <p:txBody>
          <a:bodyPr/>
          <a:lstStyle/>
          <a:p>
            <a:pPr algn="just">
              <a:buFont typeface="Wingdings" pitchFamily="2" charset="2"/>
              <a:buNone/>
            </a:pPr>
            <a:r>
              <a:rPr lang="en-US" sz="2400"/>
              <a:t>   The </a:t>
            </a:r>
            <a:r>
              <a:rPr lang="en-US" sz="2400" i="1">
                <a:solidFill>
                  <a:srgbClr val="CC3300"/>
                </a:solidFill>
              </a:rPr>
              <a:t>Edge Table</a:t>
            </a:r>
            <a:r>
              <a:rPr lang="en-US" sz="2400"/>
              <a:t> is an </a:t>
            </a:r>
            <a:r>
              <a:rPr lang="en-US" sz="2400" i="1"/>
              <a:t>adjacency table</a:t>
            </a:r>
            <a:r>
              <a:rPr lang="en-US" sz="2400"/>
              <a:t> that lists links </a:t>
            </a:r>
            <a:r>
              <a:rPr lang="en-US" sz="2400" i="1">
                <a:solidFill>
                  <a:srgbClr val="CC3300"/>
                </a:solidFill>
              </a:rPr>
              <a:t>into</a:t>
            </a:r>
            <a:r>
              <a:rPr lang="en-US" sz="2400">
                <a:solidFill>
                  <a:srgbClr val="CC3300"/>
                </a:solidFill>
              </a:rPr>
              <a:t> </a:t>
            </a:r>
            <a:r>
              <a:rPr lang="en-US" sz="2400"/>
              <a:t>and </a:t>
            </a:r>
            <a:r>
              <a:rPr lang="en-US" sz="2400" i="1">
                <a:solidFill>
                  <a:srgbClr val="CC3300"/>
                </a:solidFill>
              </a:rPr>
              <a:t>out of</a:t>
            </a:r>
            <a:r>
              <a:rPr lang="en-US" sz="2400"/>
              <a:t> a city found in the two parent sequences.</a:t>
            </a:r>
          </a:p>
          <a:p>
            <a:pPr algn="just">
              <a:buFont typeface="Wingdings" pitchFamily="2" charset="2"/>
              <a:buNone/>
            </a:pPr>
            <a:endParaRPr lang="en-US" sz="2400"/>
          </a:p>
          <a:p>
            <a:pPr algn="just">
              <a:buFont typeface="Wingdings" pitchFamily="2" charset="2"/>
              <a:buNone/>
            </a:pPr>
            <a:r>
              <a:rPr lang="en-US" sz="2400"/>
              <a:t>    If an item is already in the edge table and we are trying to insert it again, that element of a sequence must be a </a:t>
            </a:r>
            <a:r>
              <a:rPr lang="en-US" sz="2400" i="1">
                <a:solidFill>
                  <a:srgbClr val="CC3300"/>
                </a:solidFill>
              </a:rPr>
              <a:t>common edge</a:t>
            </a:r>
            <a:r>
              <a:rPr lang="en-US" sz="2400" i="1"/>
              <a:t> </a:t>
            </a:r>
            <a:r>
              <a:rPr lang="en-US" sz="2400"/>
              <a:t>and is represented by inverting it's sign. </a:t>
            </a:r>
          </a:p>
        </p:txBody>
      </p:sp>
      <p:sp>
        <p:nvSpPr>
          <p:cNvPr id="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4E819756-9291-4AB4-B01B-2727828165B6}" type="slidenum">
              <a:rPr lang="en-US" altLang="en-US"/>
              <a:pPr/>
              <a:t>85</a:t>
            </a:fld>
            <a:endParaRPr lang="en-US" altLang="en-US"/>
          </a:p>
        </p:txBody>
      </p:sp>
      <p:sp>
        <p:nvSpPr>
          <p:cNvPr id="190657" name="Rectangle 193"/>
          <p:cNvSpPr>
            <a:spLocks noGrp="1" noChangeArrowheads="1"/>
          </p:cNvSpPr>
          <p:nvPr>
            <p:ph type="title"/>
          </p:nvPr>
        </p:nvSpPr>
        <p:spPr>
          <a:xfrm>
            <a:off x="457200" y="277813"/>
            <a:ext cx="8229600" cy="865187"/>
          </a:xfrm>
        </p:spPr>
        <p:txBody>
          <a:bodyPr/>
          <a:lstStyle/>
          <a:p>
            <a:pPr algn="ctr"/>
            <a:r>
              <a:rPr lang="en-US" sz="4000" b="1" dirty="0"/>
              <a:t>Finding The Edge Table</a:t>
            </a:r>
          </a:p>
        </p:txBody>
      </p:sp>
      <p:sp>
        <p:nvSpPr>
          <p:cNvPr id="190473" name="Rectangle 9"/>
          <p:cNvSpPr>
            <a:spLocks noChangeArrowheads="1"/>
          </p:cNvSpPr>
          <p:nvPr/>
        </p:nvSpPr>
        <p:spPr bwMode="auto">
          <a:xfrm>
            <a:off x="0" y="30194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190472" name="Object 8"/>
          <p:cNvGraphicFramePr>
            <a:graphicFrameLocks noChangeAspect="1"/>
          </p:cNvGraphicFramePr>
          <p:nvPr/>
        </p:nvGraphicFramePr>
        <p:xfrm>
          <a:off x="2619375" y="1371600"/>
          <a:ext cx="3324225" cy="1143000"/>
        </p:xfrm>
        <a:graphic>
          <a:graphicData uri="http://schemas.openxmlformats.org/presentationml/2006/ole">
            <mc:AlternateContent xmlns:mc="http://schemas.openxmlformats.org/markup-compatibility/2006">
              <mc:Choice xmlns:v="urn:schemas-microsoft-com:vml" Requires="v">
                <p:oleObj spid="_x0000_s1028" name="Picture" r:id="rId3" imgW="2409825" imgH="819150" progId="Word.Picture.8">
                  <p:embed/>
                </p:oleObj>
              </mc:Choice>
              <mc:Fallback>
                <p:oleObj name="Picture" r:id="rId3" imgW="2409825" imgH="81915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5" y="1371600"/>
                        <a:ext cx="33242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531" name="Rectangle 67"/>
          <p:cNvSpPr>
            <a:spLocks noChangeArrowheads="1"/>
          </p:cNvSpPr>
          <p:nvPr/>
        </p:nvSpPr>
        <p:spPr bwMode="auto">
          <a:xfrm>
            <a:off x="3749675" y="5235575"/>
            <a:ext cx="1644650"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-4</a:t>
            </a:r>
            <a:endParaRPr lang="en-US" sz="1600" b="0">
              <a:ea typeface="Times New Roman" pitchFamily="18" charset="0"/>
              <a:cs typeface="Arial" charset="0"/>
            </a:endParaRPr>
          </a:p>
        </p:txBody>
      </p:sp>
      <p:sp>
        <p:nvSpPr>
          <p:cNvPr id="190530" name="Rectangle 66"/>
          <p:cNvSpPr>
            <a:spLocks noChangeArrowheads="1"/>
          </p:cNvSpPr>
          <p:nvPr/>
        </p:nvSpPr>
        <p:spPr bwMode="auto">
          <a:xfrm>
            <a:off x="2103438" y="5235575"/>
            <a:ext cx="1646237"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-5</a:t>
            </a:r>
            <a:endParaRPr lang="en-US" sz="1600" b="0">
              <a:ea typeface="Times New Roman" pitchFamily="18" charset="0"/>
              <a:cs typeface="Arial" charset="0"/>
            </a:endParaRPr>
          </a:p>
        </p:txBody>
      </p:sp>
      <p:sp>
        <p:nvSpPr>
          <p:cNvPr id="190529" name="Rectangle 65"/>
          <p:cNvSpPr>
            <a:spLocks noChangeArrowheads="1"/>
          </p:cNvSpPr>
          <p:nvPr/>
        </p:nvSpPr>
        <p:spPr bwMode="auto">
          <a:xfrm>
            <a:off x="457200" y="5235575"/>
            <a:ext cx="1646238" cy="438150"/>
          </a:xfrm>
          <a:prstGeom prst="rect">
            <a:avLst/>
          </a:prstGeom>
          <a:solidFill>
            <a:srgbClr val="DDDDDD"/>
          </a:solidFill>
          <a:ln w="9525" algn="ctr">
            <a:noFill/>
            <a:miter lim="800000"/>
            <a:headEnd/>
            <a:tailEnd/>
          </a:ln>
          <a:effectLst/>
        </p:spPr>
        <p:txBody>
          <a:bodyPr anchor="b"/>
          <a:lstStyle/>
          <a:p>
            <a:pPr marL="342900" indent="-342900"/>
            <a:r>
              <a:rPr lang="en-US" sz="1600">
                <a:ea typeface="Times New Roman" pitchFamily="18" charset="0"/>
                <a:cs typeface="Arial" charset="0"/>
              </a:rPr>
              <a:t>6</a:t>
            </a:r>
            <a:endParaRPr lang="en-US" sz="1600" b="0">
              <a:ea typeface="Times New Roman" pitchFamily="18" charset="0"/>
              <a:cs typeface="Arial" charset="0"/>
            </a:endParaRPr>
          </a:p>
        </p:txBody>
      </p:sp>
      <p:sp>
        <p:nvSpPr>
          <p:cNvPr id="190527" name="Rectangle 63"/>
          <p:cNvSpPr>
            <a:spLocks noChangeArrowheads="1"/>
          </p:cNvSpPr>
          <p:nvPr/>
        </p:nvSpPr>
        <p:spPr bwMode="auto">
          <a:xfrm>
            <a:off x="5394325" y="4797425"/>
            <a:ext cx="1646238"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-6</a:t>
            </a:r>
            <a:endParaRPr lang="en-US" sz="1600" b="0">
              <a:ea typeface="Times New Roman" pitchFamily="18" charset="0"/>
              <a:cs typeface="Arial" charset="0"/>
            </a:endParaRPr>
          </a:p>
        </p:txBody>
      </p:sp>
      <p:sp>
        <p:nvSpPr>
          <p:cNvPr id="190526" name="Rectangle 62"/>
          <p:cNvSpPr>
            <a:spLocks noChangeArrowheads="1"/>
          </p:cNvSpPr>
          <p:nvPr/>
        </p:nvSpPr>
        <p:spPr bwMode="auto">
          <a:xfrm>
            <a:off x="3749675" y="4797425"/>
            <a:ext cx="1644650"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2</a:t>
            </a:r>
            <a:endParaRPr lang="en-US" sz="1600" b="0">
              <a:ea typeface="Times New Roman" pitchFamily="18" charset="0"/>
              <a:cs typeface="Arial" charset="0"/>
            </a:endParaRPr>
          </a:p>
        </p:txBody>
      </p:sp>
      <p:sp>
        <p:nvSpPr>
          <p:cNvPr id="190525" name="Rectangle 61"/>
          <p:cNvSpPr>
            <a:spLocks noChangeArrowheads="1"/>
          </p:cNvSpPr>
          <p:nvPr/>
        </p:nvSpPr>
        <p:spPr bwMode="auto">
          <a:xfrm>
            <a:off x="2103438" y="4797425"/>
            <a:ext cx="1646237"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1</a:t>
            </a:r>
            <a:endParaRPr lang="en-US" sz="1600" b="0">
              <a:ea typeface="Times New Roman" pitchFamily="18" charset="0"/>
              <a:cs typeface="Arial" charset="0"/>
            </a:endParaRPr>
          </a:p>
        </p:txBody>
      </p:sp>
      <p:sp>
        <p:nvSpPr>
          <p:cNvPr id="190524" name="Rectangle 60"/>
          <p:cNvSpPr>
            <a:spLocks noChangeArrowheads="1"/>
          </p:cNvSpPr>
          <p:nvPr/>
        </p:nvSpPr>
        <p:spPr bwMode="auto">
          <a:xfrm>
            <a:off x="457200" y="4797425"/>
            <a:ext cx="1646238" cy="438150"/>
          </a:xfrm>
          <a:prstGeom prst="rect">
            <a:avLst/>
          </a:prstGeom>
          <a:solidFill>
            <a:srgbClr val="DDDDDD"/>
          </a:solidFill>
          <a:ln w="9525" algn="ctr">
            <a:noFill/>
            <a:miter lim="800000"/>
            <a:headEnd/>
            <a:tailEnd/>
          </a:ln>
          <a:effectLst/>
        </p:spPr>
        <p:txBody>
          <a:bodyPr anchor="b"/>
          <a:lstStyle/>
          <a:p>
            <a:pPr marL="342900" indent="-342900"/>
            <a:r>
              <a:rPr lang="en-US" sz="1600">
                <a:ea typeface="Times New Roman" pitchFamily="18" charset="0"/>
                <a:cs typeface="Arial" charset="0"/>
              </a:rPr>
              <a:t>5</a:t>
            </a:r>
            <a:endParaRPr lang="en-US" sz="1600" b="0">
              <a:ea typeface="Times New Roman" pitchFamily="18" charset="0"/>
              <a:cs typeface="Arial" charset="0"/>
            </a:endParaRPr>
          </a:p>
        </p:txBody>
      </p:sp>
      <p:sp>
        <p:nvSpPr>
          <p:cNvPr id="190522" name="Rectangle 58"/>
          <p:cNvSpPr>
            <a:spLocks noChangeArrowheads="1"/>
          </p:cNvSpPr>
          <p:nvPr/>
        </p:nvSpPr>
        <p:spPr bwMode="auto">
          <a:xfrm>
            <a:off x="5394325" y="4359275"/>
            <a:ext cx="1646238"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3</a:t>
            </a:r>
            <a:endParaRPr lang="en-US" sz="1600" b="0">
              <a:ea typeface="Times New Roman" pitchFamily="18" charset="0"/>
              <a:cs typeface="Arial" charset="0"/>
            </a:endParaRPr>
          </a:p>
        </p:txBody>
      </p:sp>
      <p:sp>
        <p:nvSpPr>
          <p:cNvPr id="190521" name="Rectangle 57"/>
          <p:cNvSpPr>
            <a:spLocks noChangeArrowheads="1"/>
          </p:cNvSpPr>
          <p:nvPr/>
        </p:nvSpPr>
        <p:spPr bwMode="auto">
          <a:xfrm>
            <a:off x="3749675" y="4359275"/>
            <a:ext cx="1644650"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1</a:t>
            </a:r>
            <a:endParaRPr lang="en-US" sz="1600" b="0">
              <a:ea typeface="Times New Roman" pitchFamily="18" charset="0"/>
              <a:cs typeface="Arial" charset="0"/>
            </a:endParaRPr>
          </a:p>
        </p:txBody>
      </p:sp>
      <p:sp>
        <p:nvSpPr>
          <p:cNvPr id="190520" name="Rectangle 56"/>
          <p:cNvSpPr>
            <a:spLocks noChangeArrowheads="1"/>
          </p:cNvSpPr>
          <p:nvPr/>
        </p:nvSpPr>
        <p:spPr bwMode="auto">
          <a:xfrm>
            <a:off x="2103438" y="4359275"/>
            <a:ext cx="1646237"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-6</a:t>
            </a:r>
            <a:endParaRPr lang="en-US" sz="1600" b="0">
              <a:ea typeface="Times New Roman" pitchFamily="18" charset="0"/>
              <a:cs typeface="Arial" charset="0"/>
            </a:endParaRPr>
          </a:p>
        </p:txBody>
      </p:sp>
      <p:sp>
        <p:nvSpPr>
          <p:cNvPr id="190519" name="Rectangle 55"/>
          <p:cNvSpPr>
            <a:spLocks noChangeArrowheads="1"/>
          </p:cNvSpPr>
          <p:nvPr/>
        </p:nvSpPr>
        <p:spPr bwMode="auto">
          <a:xfrm>
            <a:off x="457200" y="4359275"/>
            <a:ext cx="1646238" cy="438150"/>
          </a:xfrm>
          <a:prstGeom prst="rect">
            <a:avLst/>
          </a:prstGeom>
          <a:solidFill>
            <a:srgbClr val="DDDDDD"/>
          </a:solidFill>
          <a:ln w="9525" algn="ctr">
            <a:noFill/>
            <a:miter lim="800000"/>
            <a:headEnd/>
            <a:tailEnd/>
          </a:ln>
          <a:effectLst/>
        </p:spPr>
        <p:txBody>
          <a:bodyPr anchor="b"/>
          <a:lstStyle/>
          <a:p>
            <a:pPr marL="342900" indent="-342900"/>
            <a:r>
              <a:rPr lang="en-US" sz="1600">
                <a:ea typeface="Times New Roman" pitchFamily="18" charset="0"/>
                <a:cs typeface="Arial" charset="0"/>
              </a:rPr>
              <a:t>4</a:t>
            </a:r>
            <a:endParaRPr lang="en-US" sz="1600" b="0">
              <a:ea typeface="Times New Roman" pitchFamily="18" charset="0"/>
              <a:cs typeface="Arial" charset="0"/>
            </a:endParaRPr>
          </a:p>
        </p:txBody>
      </p:sp>
      <p:sp>
        <p:nvSpPr>
          <p:cNvPr id="190518" name="Rectangle 54"/>
          <p:cNvSpPr>
            <a:spLocks noChangeArrowheads="1"/>
          </p:cNvSpPr>
          <p:nvPr/>
        </p:nvSpPr>
        <p:spPr bwMode="auto">
          <a:xfrm>
            <a:off x="7040563" y="3921125"/>
            <a:ext cx="1646237" cy="438150"/>
          </a:xfrm>
          <a:prstGeom prst="rect">
            <a:avLst/>
          </a:prstGeom>
          <a:noFill/>
          <a:ln w="9525" algn="ctr">
            <a:noFill/>
            <a:miter lim="800000"/>
            <a:headEnd/>
            <a:tailEnd/>
          </a:ln>
          <a:effectLst/>
        </p:spPr>
        <p:txBody>
          <a:bodyPr anchor="ctr"/>
          <a:lstStyle/>
          <a:p>
            <a:pPr marL="342900" indent="-342900" algn="l"/>
            <a:r>
              <a:rPr lang="en-US" sz="1600" b="0">
                <a:latin typeface="Times New Roman" pitchFamily="18" charset="0"/>
                <a:cs typeface="Times New Roman" pitchFamily="18" charset="0"/>
              </a:rPr>
              <a:t> </a:t>
            </a:r>
            <a:endParaRPr lang="en-US" sz="1600" b="0"/>
          </a:p>
        </p:txBody>
      </p:sp>
      <p:sp>
        <p:nvSpPr>
          <p:cNvPr id="190517" name="Rectangle 53"/>
          <p:cNvSpPr>
            <a:spLocks noChangeArrowheads="1"/>
          </p:cNvSpPr>
          <p:nvPr/>
        </p:nvSpPr>
        <p:spPr bwMode="auto">
          <a:xfrm>
            <a:off x="5394325" y="3921125"/>
            <a:ext cx="1646238"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4</a:t>
            </a:r>
            <a:endParaRPr lang="en-US" sz="1600" b="0">
              <a:ea typeface="Times New Roman" pitchFamily="18" charset="0"/>
              <a:cs typeface="Arial" charset="0"/>
            </a:endParaRPr>
          </a:p>
        </p:txBody>
      </p:sp>
      <p:sp>
        <p:nvSpPr>
          <p:cNvPr id="190516" name="Rectangle 52"/>
          <p:cNvSpPr>
            <a:spLocks noChangeArrowheads="1"/>
          </p:cNvSpPr>
          <p:nvPr/>
        </p:nvSpPr>
        <p:spPr bwMode="auto">
          <a:xfrm>
            <a:off x="3749675" y="3921125"/>
            <a:ext cx="1644650"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-2</a:t>
            </a:r>
            <a:endParaRPr lang="en-US" sz="1600" b="0">
              <a:ea typeface="Times New Roman" pitchFamily="18" charset="0"/>
              <a:cs typeface="Arial" charset="0"/>
            </a:endParaRPr>
          </a:p>
        </p:txBody>
      </p:sp>
      <p:sp>
        <p:nvSpPr>
          <p:cNvPr id="190515" name="Rectangle 51"/>
          <p:cNvSpPr>
            <a:spLocks noChangeArrowheads="1"/>
          </p:cNvSpPr>
          <p:nvPr/>
        </p:nvSpPr>
        <p:spPr bwMode="auto">
          <a:xfrm>
            <a:off x="2103438" y="3921125"/>
            <a:ext cx="1646237"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1</a:t>
            </a:r>
            <a:endParaRPr lang="en-US" sz="1600" b="0">
              <a:ea typeface="Times New Roman" pitchFamily="18" charset="0"/>
              <a:cs typeface="Arial" charset="0"/>
            </a:endParaRPr>
          </a:p>
        </p:txBody>
      </p:sp>
      <p:sp>
        <p:nvSpPr>
          <p:cNvPr id="190514" name="Rectangle 50"/>
          <p:cNvSpPr>
            <a:spLocks noChangeArrowheads="1"/>
          </p:cNvSpPr>
          <p:nvPr/>
        </p:nvSpPr>
        <p:spPr bwMode="auto">
          <a:xfrm>
            <a:off x="457200" y="3921125"/>
            <a:ext cx="1646238" cy="438150"/>
          </a:xfrm>
          <a:prstGeom prst="rect">
            <a:avLst/>
          </a:prstGeom>
          <a:solidFill>
            <a:srgbClr val="DDDDDD"/>
          </a:solidFill>
          <a:ln w="9525" algn="ctr">
            <a:noFill/>
            <a:miter lim="800000"/>
            <a:headEnd/>
            <a:tailEnd/>
          </a:ln>
          <a:effectLst/>
        </p:spPr>
        <p:txBody>
          <a:bodyPr anchor="b"/>
          <a:lstStyle/>
          <a:p>
            <a:pPr marL="342900" indent="-342900"/>
            <a:r>
              <a:rPr lang="en-US" sz="1600">
                <a:ea typeface="Times New Roman" pitchFamily="18" charset="0"/>
                <a:cs typeface="Arial" charset="0"/>
              </a:rPr>
              <a:t>3</a:t>
            </a:r>
            <a:endParaRPr lang="en-US" sz="1600" b="0">
              <a:ea typeface="Times New Roman" pitchFamily="18" charset="0"/>
              <a:cs typeface="Arial" charset="0"/>
            </a:endParaRPr>
          </a:p>
        </p:txBody>
      </p:sp>
      <p:sp>
        <p:nvSpPr>
          <p:cNvPr id="190513" name="Rectangle 49"/>
          <p:cNvSpPr>
            <a:spLocks noChangeArrowheads="1"/>
          </p:cNvSpPr>
          <p:nvPr/>
        </p:nvSpPr>
        <p:spPr bwMode="auto">
          <a:xfrm>
            <a:off x="7040563" y="3482975"/>
            <a:ext cx="1646237" cy="438150"/>
          </a:xfrm>
          <a:prstGeom prst="rect">
            <a:avLst/>
          </a:prstGeom>
          <a:noFill/>
          <a:ln w="9525" algn="ctr">
            <a:noFill/>
            <a:miter lim="800000"/>
            <a:headEnd/>
            <a:tailEnd/>
          </a:ln>
          <a:effectLst/>
        </p:spPr>
        <p:txBody>
          <a:bodyPr anchor="ctr"/>
          <a:lstStyle/>
          <a:p>
            <a:pPr marL="342900" indent="-342900" algn="l"/>
            <a:r>
              <a:rPr lang="en-US" sz="1600" b="0">
                <a:latin typeface="Times New Roman" pitchFamily="18" charset="0"/>
                <a:cs typeface="Times New Roman" pitchFamily="18" charset="0"/>
              </a:rPr>
              <a:t> </a:t>
            </a:r>
            <a:endParaRPr lang="en-US" sz="1600" b="0"/>
          </a:p>
        </p:txBody>
      </p:sp>
      <p:sp>
        <p:nvSpPr>
          <p:cNvPr id="190512" name="Rectangle 48"/>
          <p:cNvSpPr>
            <a:spLocks noChangeArrowheads="1"/>
          </p:cNvSpPr>
          <p:nvPr/>
        </p:nvSpPr>
        <p:spPr bwMode="auto">
          <a:xfrm>
            <a:off x="5394325" y="3482975"/>
            <a:ext cx="1646238"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1</a:t>
            </a:r>
            <a:endParaRPr lang="en-US" sz="1600" b="0">
              <a:ea typeface="Times New Roman" pitchFamily="18" charset="0"/>
              <a:cs typeface="Arial" charset="0"/>
            </a:endParaRPr>
          </a:p>
        </p:txBody>
      </p:sp>
      <p:sp>
        <p:nvSpPr>
          <p:cNvPr id="190511" name="Rectangle 47"/>
          <p:cNvSpPr>
            <a:spLocks noChangeArrowheads="1"/>
          </p:cNvSpPr>
          <p:nvPr/>
        </p:nvSpPr>
        <p:spPr bwMode="auto">
          <a:xfrm>
            <a:off x="3749675" y="3482975"/>
            <a:ext cx="1644650"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5</a:t>
            </a:r>
            <a:endParaRPr lang="en-US" sz="1600" b="0">
              <a:ea typeface="Times New Roman" pitchFamily="18" charset="0"/>
              <a:cs typeface="Arial" charset="0"/>
            </a:endParaRPr>
          </a:p>
        </p:txBody>
      </p:sp>
      <p:sp>
        <p:nvSpPr>
          <p:cNvPr id="190510" name="Rectangle 46"/>
          <p:cNvSpPr>
            <a:spLocks noChangeArrowheads="1"/>
          </p:cNvSpPr>
          <p:nvPr/>
        </p:nvSpPr>
        <p:spPr bwMode="auto">
          <a:xfrm>
            <a:off x="2103438" y="3482975"/>
            <a:ext cx="1646237" cy="438150"/>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-3</a:t>
            </a:r>
            <a:endParaRPr lang="en-US" sz="1600" b="0">
              <a:ea typeface="Times New Roman" pitchFamily="18" charset="0"/>
              <a:cs typeface="Arial" charset="0"/>
            </a:endParaRPr>
          </a:p>
        </p:txBody>
      </p:sp>
      <p:sp>
        <p:nvSpPr>
          <p:cNvPr id="190509" name="Rectangle 45"/>
          <p:cNvSpPr>
            <a:spLocks noChangeArrowheads="1"/>
          </p:cNvSpPr>
          <p:nvPr/>
        </p:nvSpPr>
        <p:spPr bwMode="auto">
          <a:xfrm>
            <a:off x="457200" y="3482975"/>
            <a:ext cx="1646238" cy="438150"/>
          </a:xfrm>
          <a:prstGeom prst="rect">
            <a:avLst/>
          </a:prstGeom>
          <a:solidFill>
            <a:srgbClr val="DDDDDD"/>
          </a:solidFill>
          <a:ln w="9525" algn="ctr">
            <a:noFill/>
            <a:miter lim="800000"/>
            <a:headEnd/>
            <a:tailEnd/>
          </a:ln>
          <a:effectLst/>
        </p:spPr>
        <p:txBody>
          <a:bodyPr anchor="b"/>
          <a:lstStyle/>
          <a:p>
            <a:pPr marL="342900" indent="-342900"/>
            <a:r>
              <a:rPr lang="en-US" sz="1600">
                <a:ea typeface="Times New Roman" pitchFamily="18" charset="0"/>
                <a:cs typeface="Arial" charset="0"/>
              </a:rPr>
              <a:t>2</a:t>
            </a:r>
            <a:endParaRPr lang="en-US" sz="1600" b="0">
              <a:ea typeface="Times New Roman" pitchFamily="18" charset="0"/>
              <a:cs typeface="Arial" charset="0"/>
            </a:endParaRPr>
          </a:p>
        </p:txBody>
      </p:sp>
      <p:sp>
        <p:nvSpPr>
          <p:cNvPr id="190508" name="Rectangle 44"/>
          <p:cNvSpPr>
            <a:spLocks noChangeArrowheads="1"/>
          </p:cNvSpPr>
          <p:nvPr/>
        </p:nvSpPr>
        <p:spPr bwMode="auto">
          <a:xfrm>
            <a:off x="7040563" y="3048000"/>
            <a:ext cx="1646237" cy="434975"/>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5</a:t>
            </a:r>
            <a:endParaRPr lang="en-US" sz="1600" b="0">
              <a:ea typeface="Times New Roman" pitchFamily="18" charset="0"/>
              <a:cs typeface="Arial" charset="0"/>
            </a:endParaRPr>
          </a:p>
        </p:txBody>
      </p:sp>
      <p:sp>
        <p:nvSpPr>
          <p:cNvPr id="190507" name="Rectangle 43"/>
          <p:cNvSpPr>
            <a:spLocks noChangeArrowheads="1"/>
          </p:cNvSpPr>
          <p:nvPr/>
        </p:nvSpPr>
        <p:spPr bwMode="auto">
          <a:xfrm>
            <a:off x="5394325" y="3048000"/>
            <a:ext cx="1646238" cy="434975"/>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2</a:t>
            </a:r>
            <a:endParaRPr lang="en-US" sz="1600" b="0">
              <a:ea typeface="Times New Roman" pitchFamily="18" charset="0"/>
              <a:cs typeface="Arial" charset="0"/>
            </a:endParaRPr>
          </a:p>
        </p:txBody>
      </p:sp>
      <p:sp>
        <p:nvSpPr>
          <p:cNvPr id="190506" name="Rectangle 42"/>
          <p:cNvSpPr>
            <a:spLocks noChangeArrowheads="1"/>
          </p:cNvSpPr>
          <p:nvPr/>
        </p:nvSpPr>
        <p:spPr bwMode="auto">
          <a:xfrm>
            <a:off x="3749675" y="3048000"/>
            <a:ext cx="1644650" cy="434975"/>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3</a:t>
            </a:r>
            <a:endParaRPr lang="en-US" sz="1600" b="0">
              <a:ea typeface="Times New Roman" pitchFamily="18" charset="0"/>
              <a:cs typeface="Arial" charset="0"/>
            </a:endParaRPr>
          </a:p>
        </p:txBody>
      </p:sp>
      <p:sp>
        <p:nvSpPr>
          <p:cNvPr id="190505" name="Rectangle 41"/>
          <p:cNvSpPr>
            <a:spLocks noChangeArrowheads="1"/>
          </p:cNvSpPr>
          <p:nvPr/>
        </p:nvSpPr>
        <p:spPr bwMode="auto">
          <a:xfrm>
            <a:off x="2103438" y="3048000"/>
            <a:ext cx="1646237" cy="434975"/>
          </a:xfrm>
          <a:prstGeom prst="rect">
            <a:avLst/>
          </a:prstGeom>
          <a:noFill/>
          <a:ln w="9525" algn="ctr">
            <a:noFill/>
            <a:miter lim="800000"/>
            <a:headEnd/>
            <a:tailEnd/>
          </a:ln>
          <a:effectLst/>
        </p:spPr>
        <p:txBody>
          <a:bodyPr anchor="b"/>
          <a:lstStyle/>
          <a:p>
            <a:pPr marL="342900" indent="-342900"/>
            <a:r>
              <a:rPr lang="en-US" sz="1600">
                <a:ea typeface="Times New Roman" pitchFamily="18" charset="0"/>
                <a:cs typeface="Arial" charset="0"/>
              </a:rPr>
              <a:t>4</a:t>
            </a:r>
            <a:endParaRPr lang="en-US" sz="1600" b="0">
              <a:ea typeface="Times New Roman" pitchFamily="18" charset="0"/>
              <a:cs typeface="Arial" charset="0"/>
            </a:endParaRPr>
          </a:p>
        </p:txBody>
      </p:sp>
      <p:sp>
        <p:nvSpPr>
          <p:cNvPr id="190504" name="Rectangle 40"/>
          <p:cNvSpPr>
            <a:spLocks noChangeArrowheads="1"/>
          </p:cNvSpPr>
          <p:nvPr/>
        </p:nvSpPr>
        <p:spPr bwMode="auto">
          <a:xfrm>
            <a:off x="457200" y="3048000"/>
            <a:ext cx="1646238" cy="434975"/>
          </a:xfrm>
          <a:prstGeom prst="rect">
            <a:avLst/>
          </a:prstGeom>
          <a:solidFill>
            <a:srgbClr val="DDDDDD"/>
          </a:solidFill>
          <a:ln w="9525" algn="ctr">
            <a:noFill/>
            <a:miter lim="800000"/>
            <a:headEnd/>
            <a:tailEnd/>
          </a:ln>
          <a:effectLst/>
        </p:spPr>
        <p:txBody>
          <a:bodyPr anchor="b"/>
          <a:lstStyle/>
          <a:p>
            <a:pPr marL="342900" indent="-342900"/>
            <a:r>
              <a:rPr lang="en-US" sz="1600" b="0">
                <a:latin typeface="Times New Roman" pitchFamily="18" charset="0"/>
                <a:cs typeface="Times New Roman" pitchFamily="18" charset="0"/>
              </a:rPr>
              <a:t> </a:t>
            </a:r>
            <a:r>
              <a:rPr lang="en-US" sz="1600">
                <a:ea typeface="Times New Roman" pitchFamily="18" charset="0"/>
                <a:cs typeface="Arial" charset="0"/>
              </a:rPr>
              <a:t>1</a:t>
            </a:r>
            <a:endParaRPr lang="en-US" sz="1600" b="0"/>
          </a:p>
        </p:txBody>
      </p:sp>
      <p:sp>
        <p:nvSpPr>
          <p:cNvPr id="190534" name="Line 70"/>
          <p:cNvSpPr>
            <a:spLocks noChangeShapeType="1"/>
          </p:cNvSpPr>
          <p:nvPr/>
        </p:nvSpPr>
        <p:spPr bwMode="auto">
          <a:xfrm>
            <a:off x="457200" y="3048000"/>
            <a:ext cx="8229600" cy="0"/>
          </a:xfrm>
          <a:prstGeom prst="line">
            <a:avLst/>
          </a:prstGeom>
          <a:noFill/>
          <a:ln w="12700" cap="rnd">
            <a:solidFill>
              <a:srgbClr val="000000"/>
            </a:solidFill>
            <a:round/>
            <a:headEnd/>
            <a:tailEnd/>
          </a:ln>
          <a:effectLst/>
        </p:spPr>
        <p:txBody>
          <a:bodyPr/>
          <a:lstStyle/>
          <a:p>
            <a:endParaRPr lang="en-US"/>
          </a:p>
        </p:txBody>
      </p:sp>
      <p:sp>
        <p:nvSpPr>
          <p:cNvPr id="190535" name="Line 71"/>
          <p:cNvSpPr>
            <a:spLocks noChangeShapeType="1"/>
          </p:cNvSpPr>
          <p:nvPr/>
        </p:nvSpPr>
        <p:spPr bwMode="auto">
          <a:xfrm>
            <a:off x="457200" y="5673725"/>
            <a:ext cx="4937125" cy="0"/>
          </a:xfrm>
          <a:prstGeom prst="line">
            <a:avLst/>
          </a:prstGeom>
          <a:noFill/>
          <a:ln w="12700" cap="rnd">
            <a:solidFill>
              <a:srgbClr val="000000"/>
            </a:solidFill>
            <a:round/>
            <a:headEnd/>
            <a:tailEnd/>
          </a:ln>
          <a:effectLst/>
        </p:spPr>
        <p:txBody>
          <a:bodyPr/>
          <a:lstStyle/>
          <a:p>
            <a:endParaRPr lang="en-US"/>
          </a:p>
        </p:txBody>
      </p:sp>
      <p:sp>
        <p:nvSpPr>
          <p:cNvPr id="190536" name="Line 72"/>
          <p:cNvSpPr>
            <a:spLocks noChangeShapeType="1"/>
          </p:cNvSpPr>
          <p:nvPr/>
        </p:nvSpPr>
        <p:spPr bwMode="auto">
          <a:xfrm>
            <a:off x="457200" y="3048000"/>
            <a:ext cx="0" cy="2625725"/>
          </a:xfrm>
          <a:prstGeom prst="line">
            <a:avLst/>
          </a:prstGeom>
          <a:noFill/>
          <a:ln w="12700" cap="rnd">
            <a:solidFill>
              <a:srgbClr val="000000"/>
            </a:solidFill>
            <a:round/>
            <a:headEnd/>
            <a:tailEnd/>
          </a:ln>
          <a:effectLst/>
        </p:spPr>
        <p:txBody>
          <a:bodyPr/>
          <a:lstStyle/>
          <a:p>
            <a:endParaRPr lang="en-US"/>
          </a:p>
        </p:txBody>
      </p:sp>
      <p:sp>
        <p:nvSpPr>
          <p:cNvPr id="190537" name="Line 73"/>
          <p:cNvSpPr>
            <a:spLocks noChangeShapeType="1"/>
          </p:cNvSpPr>
          <p:nvPr/>
        </p:nvSpPr>
        <p:spPr bwMode="auto">
          <a:xfrm>
            <a:off x="8686800" y="3048000"/>
            <a:ext cx="0" cy="434975"/>
          </a:xfrm>
          <a:prstGeom prst="line">
            <a:avLst/>
          </a:prstGeom>
          <a:noFill/>
          <a:ln w="12700" cap="rnd">
            <a:solidFill>
              <a:srgbClr val="000000"/>
            </a:solidFill>
            <a:round/>
            <a:headEnd/>
            <a:tailEnd/>
          </a:ln>
          <a:effectLst/>
        </p:spPr>
        <p:txBody>
          <a:bodyPr/>
          <a:lstStyle/>
          <a:p>
            <a:endParaRPr lang="en-US"/>
          </a:p>
        </p:txBody>
      </p:sp>
      <p:sp>
        <p:nvSpPr>
          <p:cNvPr id="190540" name="Line 76"/>
          <p:cNvSpPr>
            <a:spLocks noChangeShapeType="1"/>
          </p:cNvSpPr>
          <p:nvPr/>
        </p:nvSpPr>
        <p:spPr bwMode="auto">
          <a:xfrm>
            <a:off x="457200" y="3482975"/>
            <a:ext cx="8229600" cy="0"/>
          </a:xfrm>
          <a:prstGeom prst="line">
            <a:avLst/>
          </a:prstGeom>
          <a:noFill/>
          <a:ln w="12700" cap="rnd">
            <a:solidFill>
              <a:srgbClr val="000000"/>
            </a:solidFill>
            <a:round/>
            <a:headEnd/>
            <a:tailEnd/>
          </a:ln>
          <a:effectLst/>
        </p:spPr>
        <p:txBody>
          <a:bodyPr/>
          <a:lstStyle/>
          <a:p>
            <a:endParaRPr lang="en-US"/>
          </a:p>
        </p:txBody>
      </p:sp>
      <p:sp>
        <p:nvSpPr>
          <p:cNvPr id="190542" name="Line 78"/>
          <p:cNvSpPr>
            <a:spLocks noChangeShapeType="1"/>
          </p:cNvSpPr>
          <p:nvPr/>
        </p:nvSpPr>
        <p:spPr bwMode="auto">
          <a:xfrm>
            <a:off x="2103438" y="3048000"/>
            <a:ext cx="0" cy="2625725"/>
          </a:xfrm>
          <a:prstGeom prst="line">
            <a:avLst/>
          </a:prstGeom>
          <a:noFill/>
          <a:ln w="12700" cap="rnd">
            <a:solidFill>
              <a:srgbClr val="000000"/>
            </a:solidFill>
            <a:round/>
            <a:headEnd/>
            <a:tailEnd/>
          </a:ln>
          <a:effectLst/>
        </p:spPr>
        <p:txBody>
          <a:bodyPr/>
          <a:lstStyle/>
          <a:p>
            <a:endParaRPr lang="en-US"/>
          </a:p>
        </p:txBody>
      </p:sp>
      <p:sp>
        <p:nvSpPr>
          <p:cNvPr id="190545" name="Line 81"/>
          <p:cNvSpPr>
            <a:spLocks noChangeShapeType="1"/>
          </p:cNvSpPr>
          <p:nvPr/>
        </p:nvSpPr>
        <p:spPr bwMode="auto">
          <a:xfrm>
            <a:off x="3749675" y="3048000"/>
            <a:ext cx="0" cy="2625725"/>
          </a:xfrm>
          <a:prstGeom prst="line">
            <a:avLst/>
          </a:prstGeom>
          <a:noFill/>
          <a:ln w="12700" cap="rnd">
            <a:solidFill>
              <a:srgbClr val="000000"/>
            </a:solidFill>
            <a:round/>
            <a:headEnd/>
            <a:tailEnd/>
          </a:ln>
          <a:effectLst/>
        </p:spPr>
        <p:txBody>
          <a:bodyPr/>
          <a:lstStyle/>
          <a:p>
            <a:endParaRPr lang="en-US"/>
          </a:p>
        </p:txBody>
      </p:sp>
      <p:sp>
        <p:nvSpPr>
          <p:cNvPr id="190548" name="Line 84"/>
          <p:cNvSpPr>
            <a:spLocks noChangeShapeType="1"/>
          </p:cNvSpPr>
          <p:nvPr/>
        </p:nvSpPr>
        <p:spPr bwMode="auto">
          <a:xfrm>
            <a:off x="5394325" y="3048000"/>
            <a:ext cx="0" cy="2625725"/>
          </a:xfrm>
          <a:prstGeom prst="line">
            <a:avLst/>
          </a:prstGeom>
          <a:noFill/>
          <a:ln w="12700" cap="rnd">
            <a:solidFill>
              <a:srgbClr val="000000"/>
            </a:solidFill>
            <a:round/>
            <a:headEnd/>
            <a:tailEnd/>
          </a:ln>
          <a:effectLst/>
        </p:spPr>
        <p:txBody>
          <a:bodyPr/>
          <a:lstStyle/>
          <a:p>
            <a:endParaRPr lang="en-US"/>
          </a:p>
        </p:txBody>
      </p:sp>
      <p:sp>
        <p:nvSpPr>
          <p:cNvPr id="190551" name="Line 87"/>
          <p:cNvSpPr>
            <a:spLocks noChangeShapeType="1"/>
          </p:cNvSpPr>
          <p:nvPr/>
        </p:nvSpPr>
        <p:spPr bwMode="auto">
          <a:xfrm>
            <a:off x="7040563" y="3048000"/>
            <a:ext cx="0" cy="2187575"/>
          </a:xfrm>
          <a:prstGeom prst="line">
            <a:avLst/>
          </a:prstGeom>
          <a:noFill/>
          <a:ln w="12700" cap="rnd">
            <a:solidFill>
              <a:srgbClr val="000000"/>
            </a:solidFill>
            <a:round/>
            <a:headEnd/>
            <a:tailEnd/>
          </a:ln>
          <a:effectLst/>
        </p:spPr>
        <p:txBody>
          <a:bodyPr/>
          <a:lstStyle/>
          <a:p>
            <a:endParaRPr lang="en-US"/>
          </a:p>
        </p:txBody>
      </p:sp>
      <p:sp>
        <p:nvSpPr>
          <p:cNvPr id="190555" name="Line 91"/>
          <p:cNvSpPr>
            <a:spLocks noChangeShapeType="1"/>
          </p:cNvSpPr>
          <p:nvPr/>
        </p:nvSpPr>
        <p:spPr bwMode="auto">
          <a:xfrm>
            <a:off x="457200" y="3921125"/>
            <a:ext cx="6583363" cy="0"/>
          </a:xfrm>
          <a:prstGeom prst="line">
            <a:avLst/>
          </a:prstGeom>
          <a:noFill/>
          <a:ln w="12700" cap="rnd">
            <a:solidFill>
              <a:srgbClr val="000000"/>
            </a:solidFill>
            <a:round/>
            <a:headEnd/>
            <a:tailEnd/>
          </a:ln>
          <a:effectLst/>
        </p:spPr>
        <p:txBody>
          <a:bodyPr/>
          <a:lstStyle/>
          <a:p>
            <a:endParaRPr lang="en-US"/>
          </a:p>
        </p:txBody>
      </p:sp>
      <p:sp>
        <p:nvSpPr>
          <p:cNvPr id="190578" name="Line 114"/>
          <p:cNvSpPr>
            <a:spLocks noChangeShapeType="1"/>
          </p:cNvSpPr>
          <p:nvPr/>
        </p:nvSpPr>
        <p:spPr bwMode="auto">
          <a:xfrm>
            <a:off x="457200" y="4359275"/>
            <a:ext cx="6583363" cy="0"/>
          </a:xfrm>
          <a:prstGeom prst="line">
            <a:avLst/>
          </a:prstGeom>
          <a:noFill/>
          <a:ln w="12700" cap="rnd">
            <a:solidFill>
              <a:srgbClr val="000000"/>
            </a:solidFill>
            <a:round/>
            <a:headEnd/>
            <a:tailEnd/>
          </a:ln>
          <a:effectLst/>
        </p:spPr>
        <p:txBody>
          <a:bodyPr/>
          <a:lstStyle/>
          <a:p>
            <a:endParaRPr lang="en-US"/>
          </a:p>
        </p:txBody>
      </p:sp>
      <p:sp>
        <p:nvSpPr>
          <p:cNvPr id="190599" name="Line 135"/>
          <p:cNvSpPr>
            <a:spLocks noChangeShapeType="1"/>
          </p:cNvSpPr>
          <p:nvPr/>
        </p:nvSpPr>
        <p:spPr bwMode="auto">
          <a:xfrm>
            <a:off x="457200" y="4797425"/>
            <a:ext cx="6583363" cy="0"/>
          </a:xfrm>
          <a:prstGeom prst="line">
            <a:avLst/>
          </a:prstGeom>
          <a:noFill/>
          <a:ln w="12700" cap="rnd">
            <a:solidFill>
              <a:srgbClr val="000000"/>
            </a:solidFill>
            <a:round/>
            <a:headEnd/>
            <a:tailEnd/>
          </a:ln>
          <a:effectLst/>
        </p:spPr>
        <p:txBody>
          <a:bodyPr/>
          <a:lstStyle/>
          <a:p>
            <a:endParaRPr lang="en-US"/>
          </a:p>
        </p:txBody>
      </p:sp>
      <p:sp>
        <p:nvSpPr>
          <p:cNvPr id="190620" name="Line 156"/>
          <p:cNvSpPr>
            <a:spLocks noChangeShapeType="1"/>
          </p:cNvSpPr>
          <p:nvPr/>
        </p:nvSpPr>
        <p:spPr bwMode="auto">
          <a:xfrm>
            <a:off x="457200" y="5235575"/>
            <a:ext cx="6583363" cy="0"/>
          </a:xfrm>
          <a:prstGeom prst="line">
            <a:avLst/>
          </a:prstGeom>
          <a:noFill/>
          <a:ln w="12700" cap="rnd">
            <a:solidFill>
              <a:srgbClr val="000000"/>
            </a:solidFill>
            <a:round/>
            <a:headEnd/>
            <a:tailEnd/>
          </a:ln>
          <a:effectLst/>
        </p:spPr>
        <p:txBody>
          <a:bodyPr/>
          <a:lstStyle/>
          <a:p>
            <a:endParaRPr lang="en-US"/>
          </a:p>
        </p:txBody>
      </p:sp>
      <p:sp>
        <p:nvSpPr>
          <p:cNvPr id="45"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69D06A-42B8-4700-9F68-427DB8490EA3}" type="slidenum">
              <a:rPr lang="en-US" altLang="en-US"/>
              <a:pPr/>
              <a:t>86</a:t>
            </a:fld>
            <a:endParaRPr lang="en-US" altLang="en-US"/>
          </a:p>
        </p:txBody>
      </p:sp>
      <p:sp>
        <p:nvSpPr>
          <p:cNvPr id="192517" name="Rectangle 5"/>
          <p:cNvSpPr>
            <a:spLocks noGrp="1" noChangeArrowheads="1"/>
          </p:cNvSpPr>
          <p:nvPr>
            <p:ph type="title"/>
          </p:nvPr>
        </p:nvSpPr>
        <p:spPr>
          <a:xfrm>
            <a:off x="457200" y="152400"/>
            <a:ext cx="8153400" cy="788988"/>
          </a:xfrm>
        </p:spPr>
        <p:txBody>
          <a:bodyPr/>
          <a:lstStyle/>
          <a:p>
            <a:pPr algn="ctr"/>
            <a:r>
              <a:rPr lang="en-US" sz="3200" b="1" dirty="0"/>
              <a:t>Enhanced Edge Recombination Algorithm</a:t>
            </a:r>
          </a:p>
        </p:txBody>
      </p:sp>
      <p:sp>
        <p:nvSpPr>
          <p:cNvPr id="192519" name="Rectangle 7"/>
          <p:cNvSpPr>
            <a:spLocks noGrp="1" noChangeArrowheads="1"/>
          </p:cNvSpPr>
          <p:nvPr>
            <p:ph type="body" idx="1"/>
          </p:nvPr>
        </p:nvSpPr>
        <p:spPr>
          <a:xfrm>
            <a:off x="457200" y="1066800"/>
            <a:ext cx="8229600" cy="5257800"/>
          </a:xfrm>
        </p:spPr>
        <p:txBody>
          <a:bodyPr>
            <a:normAutofit lnSpcReduction="10000"/>
          </a:bodyPr>
          <a:lstStyle/>
          <a:p>
            <a:pPr marL="571500" indent="-571500" algn="just">
              <a:lnSpc>
                <a:spcPct val="90000"/>
              </a:lnSpc>
              <a:buFont typeface="Wingdings" pitchFamily="2" charset="2"/>
              <a:buAutoNum type="arabicPeriod"/>
            </a:pPr>
            <a:r>
              <a:rPr lang="en-US" sz="2000" dirty="0"/>
              <a:t>Choose the initial city from one of the two parent tours. (It can be chosen randomly as according to criteria outlined in </a:t>
            </a:r>
            <a:r>
              <a:rPr lang="en-US" sz="2000" i="1" dirty="0"/>
              <a:t>step 4</a:t>
            </a:r>
            <a:r>
              <a:rPr lang="en-US" sz="2000" dirty="0"/>
              <a:t>). This is the </a:t>
            </a:r>
            <a:r>
              <a:rPr lang="en-US" sz="2000" i="1" dirty="0"/>
              <a:t>current city.</a:t>
            </a:r>
          </a:p>
          <a:p>
            <a:pPr marL="571500" indent="-571500" algn="just">
              <a:lnSpc>
                <a:spcPct val="90000"/>
              </a:lnSpc>
              <a:buFont typeface="Wingdings" pitchFamily="2" charset="2"/>
              <a:buAutoNum type="arabicPeriod"/>
            </a:pPr>
            <a:endParaRPr lang="en-US" sz="2000" dirty="0"/>
          </a:p>
          <a:p>
            <a:pPr marL="571500" indent="-571500" algn="just">
              <a:lnSpc>
                <a:spcPct val="90000"/>
              </a:lnSpc>
              <a:buFont typeface="Wingdings" pitchFamily="2" charset="2"/>
              <a:buAutoNum type="arabicPeriod"/>
            </a:pPr>
            <a:r>
              <a:rPr lang="en-US" sz="2000" dirty="0"/>
              <a:t>Remove all occurrences of the </a:t>
            </a:r>
            <a:r>
              <a:rPr lang="en-US" sz="2000" i="1" dirty="0"/>
              <a:t>current city</a:t>
            </a:r>
            <a:r>
              <a:rPr lang="en-US" sz="2000" dirty="0"/>
              <a:t> from the left hand side of the edge table.( These can be found by referring to the edge-list for the </a:t>
            </a:r>
            <a:r>
              <a:rPr lang="en-US" sz="2000" i="1" dirty="0"/>
              <a:t>current city</a:t>
            </a:r>
            <a:r>
              <a:rPr lang="en-US" sz="2000" dirty="0"/>
              <a:t>).</a:t>
            </a:r>
          </a:p>
          <a:p>
            <a:pPr marL="571500" indent="-571500" algn="just">
              <a:lnSpc>
                <a:spcPct val="90000"/>
              </a:lnSpc>
              <a:buFont typeface="Wingdings" pitchFamily="2" charset="2"/>
              <a:buAutoNum type="arabicPeriod"/>
            </a:pPr>
            <a:endParaRPr lang="en-US" sz="2000" dirty="0"/>
          </a:p>
          <a:p>
            <a:pPr marL="571500" indent="-571500" algn="just">
              <a:lnSpc>
                <a:spcPct val="90000"/>
              </a:lnSpc>
              <a:buFont typeface="Wingdings" pitchFamily="2" charset="2"/>
              <a:buAutoNum type="arabicPeriod"/>
            </a:pPr>
            <a:r>
              <a:rPr lang="en-US" sz="2000" dirty="0"/>
              <a:t>If the </a:t>
            </a:r>
            <a:r>
              <a:rPr lang="en-US" sz="2000" i="1" dirty="0"/>
              <a:t>current city</a:t>
            </a:r>
            <a:r>
              <a:rPr lang="en-US" sz="2000" dirty="0"/>
              <a:t> has entries in it's edge-list, go to s</a:t>
            </a:r>
            <a:r>
              <a:rPr lang="en-US" sz="2000" i="1" dirty="0"/>
              <a:t>tep 4 </a:t>
            </a:r>
            <a:r>
              <a:rPr lang="en-US" sz="2000" dirty="0"/>
              <a:t>otherwise go to </a:t>
            </a:r>
            <a:r>
              <a:rPr lang="en-US" sz="2000" i="1" dirty="0"/>
              <a:t>step 5</a:t>
            </a:r>
            <a:r>
              <a:rPr lang="en-US" sz="2000" dirty="0"/>
              <a:t>.</a:t>
            </a:r>
          </a:p>
          <a:p>
            <a:pPr marL="571500" indent="-571500" algn="just">
              <a:lnSpc>
                <a:spcPct val="90000"/>
              </a:lnSpc>
              <a:buFont typeface="Wingdings" pitchFamily="2" charset="2"/>
              <a:buAutoNum type="arabicPeriod"/>
            </a:pPr>
            <a:endParaRPr lang="en-US" sz="2000" dirty="0"/>
          </a:p>
          <a:p>
            <a:pPr marL="571500" indent="-571500" algn="just">
              <a:lnSpc>
                <a:spcPct val="90000"/>
              </a:lnSpc>
              <a:buFont typeface="Wingdings" pitchFamily="2" charset="2"/>
              <a:buAutoNum type="arabicPeriod"/>
            </a:pPr>
            <a:r>
              <a:rPr lang="en-US" sz="2000" dirty="0"/>
              <a:t>Determine which of the cities in the edge-list of the </a:t>
            </a:r>
            <a:r>
              <a:rPr lang="en-US" sz="2000" i="1" dirty="0"/>
              <a:t>current city</a:t>
            </a:r>
            <a:r>
              <a:rPr lang="en-US" sz="2000" dirty="0"/>
              <a:t> has the fewest entries in it's own edge-list. The city with fewest entries becomes the </a:t>
            </a:r>
            <a:r>
              <a:rPr lang="en-US" sz="2000" i="1" dirty="0"/>
              <a:t>current city</a:t>
            </a:r>
            <a:r>
              <a:rPr lang="en-US" sz="2000" dirty="0"/>
              <a:t>. In case a negative integer is present, it is given preference. Ties are broken randomly. Go to </a:t>
            </a:r>
            <a:r>
              <a:rPr lang="en-US" sz="2000" i="1" dirty="0"/>
              <a:t>step 2.</a:t>
            </a:r>
          </a:p>
          <a:p>
            <a:pPr marL="571500" indent="-571500" algn="just">
              <a:lnSpc>
                <a:spcPct val="90000"/>
              </a:lnSpc>
              <a:buFont typeface="Wingdings" pitchFamily="2" charset="2"/>
              <a:buAutoNum type="arabicPeriod"/>
            </a:pPr>
            <a:endParaRPr lang="en-US" sz="2000" dirty="0"/>
          </a:p>
          <a:p>
            <a:pPr marL="571500" indent="-571500" algn="just">
              <a:lnSpc>
                <a:spcPct val="90000"/>
              </a:lnSpc>
              <a:buFont typeface="Wingdings" pitchFamily="2" charset="2"/>
              <a:buAutoNum type="arabicPeriod"/>
            </a:pPr>
            <a:r>
              <a:rPr lang="en-US" sz="2000" dirty="0"/>
              <a:t>If there are no remaining</a:t>
            </a:r>
            <a:r>
              <a:rPr lang="en-US" sz="2000" i="1" dirty="0"/>
              <a:t> unvisited </a:t>
            </a:r>
            <a:r>
              <a:rPr lang="en-US" sz="2000" dirty="0"/>
              <a:t>cities</a:t>
            </a:r>
            <a:r>
              <a:rPr lang="en-US" sz="2000" i="1" dirty="0"/>
              <a:t>, </a:t>
            </a:r>
            <a:r>
              <a:rPr lang="en-US" sz="2000" dirty="0"/>
              <a:t>then</a:t>
            </a:r>
            <a:r>
              <a:rPr lang="en-US" sz="2000" i="1" dirty="0"/>
              <a:t> stop. </a:t>
            </a:r>
            <a:r>
              <a:rPr lang="en-US" sz="2000" dirty="0"/>
              <a:t>Otherwise, randomly</a:t>
            </a:r>
            <a:r>
              <a:rPr lang="en-US" sz="2000" i="1" dirty="0"/>
              <a:t> </a:t>
            </a:r>
            <a:r>
              <a:rPr lang="en-US" sz="2000" dirty="0"/>
              <a:t>choose an</a:t>
            </a:r>
            <a:r>
              <a:rPr lang="en-US" sz="2000" i="1" dirty="0"/>
              <a:t> unvisited </a:t>
            </a:r>
            <a:r>
              <a:rPr lang="en-US" sz="2000" dirty="0"/>
              <a:t>city and go to</a:t>
            </a:r>
            <a:r>
              <a:rPr lang="en-US" sz="2000" i="1" dirty="0"/>
              <a:t> step 2.</a:t>
            </a:r>
          </a:p>
        </p:txBody>
      </p:sp>
      <p:sp>
        <p:nvSpPr>
          <p:cNvPr id="5" name="Line 5"/>
          <p:cNvSpPr>
            <a:spLocks noChangeShapeType="1"/>
          </p:cNvSpPr>
          <p:nvPr/>
        </p:nvSpPr>
        <p:spPr bwMode="auto">
          <a:xfrm>
            <a:off x="533400" y="762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laceholder 5"/>
          <p:cNvSpPr>
            <a:spLocks noGrp="1"/>
          </p:cNvSpPr>
          <p:nvPr>
            <p:ph type="sldNum" sz="quarter" idx="12"/>
          </p:nvPr>
        </p:nvSpPr>
        <p:spPr/>
        <p:txBody>
          <a:bodyPr/>
          <a:lstStyle/>
          <a:p>
            <a:fld id="{1D4A50F5-6B03-4232-97B3-BBC0A01967B5}" type="slidenum">
              <a:rPr lang="en-US" altLang="en-US"/>
              <a:pPr/>
              <a:t>87</a:t>
            </a:fld>
            <a:endParaRPr lang="en-US" altLang="en-US"/>
          </a:p>
        </p:txBody>
      </p:sp>
      <p:grpSp>
        <p:nvGrpSpPr>
          <p:cNvPr id="2" name="Group 881"/>
          <p:cNvGrpSpPr>
            <a:grpSpLocks/>
          </p:cNvGrpSpPr>
          <p:nvPr/>
        </p:nvGrpSpPr>
        <p:grpSpPr bwMode="auto">
          <a:xfrm>
            <a:off x="-131763" y="9264650"/>
            <a:ext cx="1476376" cy="554038"/>
            <a:chOff x="2730" y="10385"/>
            <a:chExt cx="2325" cy="872"/>
          </a:xfrm>
        </p:grpSpPr>
        <p:grpSp>
          <p:nvGrpSpPr>
            <p:cNvPr id="3" name="Group 884"/>
            <p:cNvGrpSpPr>
              <a:grpSpLocks/>
            </p:cNvGrpSpPr>
            <p:nvPr/>
          </p:nvGrpSpPr>
          <p:grpSpPr bwMode="auto">
            <a:xfrm>
              <a:off x="2790" y="10774"/>
              <a:ext cx="2175" cy="360"/>
              <a:chOff x="4500" y="6480"/>
              <a:chExt cx="2175" cy="360"/>
            </a:xfrm>
          </p:grpSpPr>
          <p:sp>
            <p:nvSpPr>
              <p:cNvPr id="195450" name="Rectangle 890"/>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49" name="Rectangle 889"/>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48" name="Rectangle 888"/>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47" name="Rectangle 887"/>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46" name="Rectangle 886"/>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45" name="Rectangle 885"/>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grpSp>
        <p:sp>
          <p:nvSpPr>
            <p:cNvPr id="195443" name="Line 883"/>
            <p:cNvSpPr>
              <a:spLocks noChangeShapeType="1"/>
            </p:cNvSpPr>
            <p:nvPr/>
          </p:nvSpPr>
          <p:spPr bwMode="auto">
            <a:xfrm>
              <a:off x="4410" y="10385"/>
              <a:ext cx="0" cy="360"/>
            </a:xfrm>
            <a:prstGeom prst="line">
              <a:avLst/>
            </a:prstGeom>
            <a:noFill/>
            <a:ln w="9525">
              <a:solidFill>
                <a:srgbClr val="000000"/>
              </a:solidFill>
              <a:round/>
              <a:headEnd/>
              <a:tailEnd type="triangle" w="med" len="med"/>
            </a:ln>
          </p:spPr>
          <p:txBody>
            <a:bodyPr/>
            <a:lstStyle/>
            <a:p>
              <a:endParaRPr lang="en-US"/>
            </a:p>
          </p:txBody>
        </p:sp>
        <p:sp>
          <p:nvSpPr>
            <p:cNvPr id="195442" name="Text Box 882"/>
            <p:cNvSpPr txBox="1">
              <a:spLocks noChangeArrowheads="1"/>
            </p:cNvSpPr>
            <p:nvPr/>
          </p:nvSpPr>
          <p:spPr bwMode="auto">
            <a:xfrm>
              <a:off x="2730" y="10717"/>
              <a:ext cx="2325" cy="540"/>
            </a:xfrm>
            <a:prstGeom prst="rect">
              <a:avLst/>
            </a:prstGeom>
            <a:noFill/>
            <a:ln w="9525">
              <a:noFill/>
              <a:miter lim="800000"/>
              <a:headEnd/>
              <a:tailEnd/>
            </a:ln>
          </p:spPr>
          <p:txBody>
            <a:bodyPr/>
            <a:lstStyle/>
            <a:p>
              <a:pPr algn="l"/>
              <a:r>
                <a:rPr lang="en-US" sz="1600">
                  <a:cs typeface="Times New Roman" pitchFamily="18" charset="0"/>
                </a:rPr>
                <a:t> 4  6  5   1  3</a:t>
              </a:r>
              <a:endParaRPr lang="en-US" sz="1800" b="0"/>
            </a:p>
          </p:txBody>
        </p:sp>
      </p:grpSp>
      <p:grpSp>
        <p:nvGrpSpPr>
          <p:cNvPr id="4" name="Group 871"/>
          <p:cNvGrpSpPr>
            <a:grpSpLocks/>
          </p:cNvGrpSpPr>
          <p:nvPr/>
        </p:nvGrpSpPr>
        <p:grpSpPr bwMode="auto">
          <a:xfrm>
            <a:off x="3068638" y="9193213"/>
            <a:ext cx="1476375" cy="544512"/>
            <a:chOff x="2790" y="11179"/>
            <a:chExt cx="2325" cy="858"/>
          </a:xfrm>
        </p:grpSpPr>
        <p:grpSp>
          <p:nvGrpSpPr>
            <p:cNvPr id="5" name="Group 874"/>
            <p:cNvGrpSpPr>
              <a:grpSpLocks/>
            </p:cNvGrpSpPr>
            <p:nvPr/>
          </p:nvGrpSpPr>
          <p:grpSpPr bwMode="auto">
            <a:xfrm>
              <a:off x="2790" y="11553"/>
              <a:ext cx="2175" cy="360"/>
              <a:chOff x="4500" y="6480"/>
              <a:chExt cx="2175" cy="360"/>
            </a:xfrm>
          </p:grpSpPr>
          <p:sp>
            <p:nvSpPr>
              <p:cNvPr id="195440" name="Rectangle 880"/>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39" name="Rectangle 879"/>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38" name="Rectangle 878"/>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37" name="Rectangle 877"/>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36" name="Rectangle 876"/>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35" name="Rectangle 875"/>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grpSp>
        <p:sp>
          <p:nvSpPr>
            <p:cNvPr id="195433" name="Line 873"/>
            <p:cNvSpPr>
              <a:spLocks noChangeShapeType="1"/>
            </p:cNvSpPr>
            <p:nvPr/>
          </p:nvSpPr>
          <p:spPr bwMode="auto">
            <a:xfrm>
              <a:off x="4770" y="11179"/>
              <a:ext cx="0" cy="360"/>
            </a:xfrm>
            <a:prstGeom prst="line">
              <a:avLst/>
            </a:prstGeom>
            <a:noFill/>
            <a:ln w="9525">
              <a:solidFill>
                <a:srgbClr val="000000"/>
              </a:solidFill>
              <a:round/>
              <a:headEnd/>
              <a:tailEnd type="triangle" w="med" len="med"/>
            </a:ln>
          </p:spPr>
          <p:txBody>
            <a:bodyPr/>
            <a:lstStyle/>
            <a:p>
              <a:endParaRPr lang="en-US"/>
            </a:p>
          </p:txBody>
        </p:sp>
        <p:sp>
          <p:nvSpPr>
            <p:cNvPr id="195432" name="Text Box 872"/>
            <p:cNvSpPr txBox="1">
              <a:spLocks noChangeArrowheads="1"/>
            </p:cNvSpPr>
            <p:nvPr/>
          </p:nvSpPr>
          <p:spPr bwMode="auto">
            <a:xfrm>
              <a:off x="2790" y="11497"/>
              <a:ext cx="2325" cy="540"/>
            </a:xfrm>
            <a:prstGeom prst="rect">
              <a:avLst/>
            </a:prstGeom>
            <a:noFill/>
            <a:ln w="9525">
              <a:noFill/>
              <a:miter lim="800000"/>
              <a:headEnd/>
              <a:tailEnd/>
            </a:ln>
          </p:spPr>
          <p:txBody>
            <a:bodyPr/>
            <a:lstStyle/>
            <a:p>
              <a:pPr algn="l"/>
              <a:r>
                <a:rPr lang="en-US" sz="1600">
                  <a:cs typeface="Times New Roman" pitchFamily="18" charset="0"/>
                </a:rPr>
                <a:t>4  6   5  1  3   2</a:t>
              </a:r>
              <a:endParaRPr lang="en-US" sz="1800" b="0"/>
            </a:p>
          </p:txBody>
        </p:sp>
      </p:grpSp>
      <p:sp>
        <p:nvSpPr>
          <p:cNvPr id="195491" name="Rectangle 931"/>
          <p:cNvSpPr>
            <a:spLocks noChangeArrowheads="1"/>
          </p:cNvSpPr>
          <p:nvPr/>
        </p:nvSpPr>
        <p:spPr bwMode="auto">
          <a:xfrm>
            <a:off x="1238250" y="-3190875"/>
            <a:ext cx="184150" cy="366712"/>
          </a:xfrm>
          <a:prstGeom prst="rect">
            <a:avLst/>
          </a:prstGeom>
          <a:noFill/>
          <a:ln w="9525" algn="ctr">
            <a:noFill/>
            <a:miter lim="800000"/>
            <a:headEnd/>
            <a:tailEnd/>
          </a:ln>
          <a:effectLst/>
        </p:spPr>
        <p:txBody>
          <a:bodyPr wrap="none" anchor="ctr">
            <a:spAutoFit/>
          </a:bodyPr>
          <a:lstStyle/>
          <a:p>
            <a:pPr algn="l"/>
            <a:endParaRPr lang="en-US" sz="1800" b="0"/>
          </a:p>
        </p:txBody>
      </p:sp>
      <p:sp>
        <p:nvSpPr>
          <p:cNvPr id="197894" name="Rectangle 1286"/>
          <p:cNvSpPr>
            <a:spLocks noChangeArrowheads="1"/>
          </p:cNvSpPr>
          <p:nvPr/>
        </p:nvSpPr>
        <p:spPr bwMode="auto">
          <a:xfrm>
            <a:off x="1238250" y="223838"/>
            <a:ext cx="9144000" cy="0"/>
          </a:xfrm>
          <a:prstGeom prst="rect">
            <a:avLst/>
          </a:prstGeom>
          <a:noFill/>
          <a:ln w="9525" algn="ctr">
            <a:noFill/>
            <a:miter lim="800000"/>
            <a:headEnd/>
            <a:tailEnd/>
          </a:ln>
          <a:effectLst/>
        </p:spPr>
        <p:txBody>
          <a:bodyPr wrap="none" anchor="ctr">
            <a:spAutoFit/>
          </a:bodyPr>
          <a:lstStyle/>
          <a:p>
            <a:endParaRPr lang="en-US"/>
          </a:p>
        </p:txBody>
      </p:sp>
      <p:sp>
        <p:nvSpPr>
          <p:cNvPr id="197897" name="Rectangle 1289"/>
          <p:cNvSpPr>
            <a:spLocks noChangeArrowheads="1"/>
          </p:cNvSpPr>
          <p:nvPr/>
        </p:nvSpPr>
        <p:spPr bwMode="auto">
          <a:xfrm>
            <a:off x="5718175" y="223838"/>
            <a:ext cx="184150" cy="900112"/>
          </a:xfrm>
          <a:prstGeom prst="rect">
            <a:avLst/>
          </a:prstGeom>
          <a:noFill/>
          <a:ln w="9525" algn="ctr">
            <a:noFill/>
            <a:miter lim="800000"/>
            <a:headEnd/>
            <a:tailEnd/>
          </a:ln>
          <a:effectLst/>
        </p:spPr>
        <p:txBody>
          <a:bodyPr wrap="none" anchor="ctr">
            <a:spAutoFit/>
          </a:bodyPr>
          <a:lstStyle/>
          <a:p>
            <a:pPr algn="l"/>
            <a:endParaRPr lang="en-US" sz="1200">
              <a:cs typeface="Times New Roman" pitchFamily="18" charset="0"/>
            </a:endParaRPr>
          </a:p>
          <a:p>
            <a:pPr algn="l" eaLnBrk="0" hangingPunct="0"/>
            <a:r>
              <a:rPr lang="en-US" sz="1200" b="0">
                <a:cs typeface="Times New Roman" pitchFamily="18" charset="0"/>
              </a:rPr>
              <a:t/>
            </a:r>
            <a:br>
              <a:rPr lang="en-US" sz="1200" b="0">
                <a:cs typeface="Times New Roman" pitchFamily="18" charset="0"/>
              </a:rPr>
            </a:br>
            <a:endParaRPr lang="en-US" sz="1100" b="0"/>
          </a:p>
          <a:p>
            <a:pPr algn="l" eaLnBrk="0" hangingPunct="0"/>
            <a:endParaRPr lang="en-US" sz="1800" b="0"/>
          </a:p>
        </p:txBody>
      </p:sp>
      <p:sp>
        <p:nvSpPr>
          <p:cNvPr id="198031" name="Rectangle 1423"/>
          <p:cNvSpPr>
            <a:spLocks noChangeArrowheads="1"/>
          </p:cNvSpPr>
          <p:nvPr/>
        </p:nvSpPr>
        <p:spPr bwMode="auto">
          <a:xfrm>
            <a:off x="1238250" y="-3008313"/>
            <a:ext cx="352425" cy="0"/>
          </a:xfrm>
          <a:prstGeom prst="rect">
            <a:avLst/>
          </a:prstGeom>
          <a:solidFill>
            <a:srgbClr val="00FF00"/>
          </a:solidFill>
          <a:ln w="9525" algn="ctr">
            <a:noFill/>
            <a:miter lim="800000"/>
            <a:headEnd/>
            <a:tailEnd/>
          </a:ln>
          <a:effectLst/>
        </p:spPr>
        <p:txBody>
          <a:bodyPr wrap="none" anchor="b">
            <a:spAutoFit/>
          </a:bodyPr>
          <a:lstStyle/>
          <a:p>
            <a:endParaRPr lang="en-US"/>
          </a:p>
        </p:txBody>
      </p:sp>
      <p:sp>
        <p:nvSpPr>
          <p:cNvPr id="198172" name="Rectangle 1564"/>
          <p:cNvSpPr>
            <a:spLocks noChangeArrowheads="1"/>
          </p:cNvSpPr>
          <p:nvPr/>
        </p:nvSpPr>
        <p:spPr bwMode="auto">
          <a:xfrm>
            <a:off x="5718175" y="4929188"/>
            <a:ext cx="184150" cy="900112"/>
          </a:xfrm>
          <a:prstGeom prst="rect">
            <a:avLst/>
          </a:prstGeom>
          <a:noFill/>
          <a:ln w="9525" algn="ctr">
            <a:noFill/>
            <a:miter lim="800000"/>
            <a:headEnd/>
            <a:tailEnd/>
          </a:ln>
          <a:effectLst/>
        </p:spPr>
        <p:txBody>
          <a:bodyPr wrap="none" anchor="ctr">
            <a:spAutoFit/>
          </a:bodyPr>
          <a:lstStyle/>
          <a:p>
            <a:pPr algn="l"/>
            <a:endParaRPr lang="en-US" sz="1200">
              <a:cs typeface="Times New Roman" pitchFamily="18" charset="0"/>
            </a:endParaRPr>
          </a:p>
          <a:p>
            <a:pPr algn="l" eaLnBrk="0" hangingPunct="0"/>
            <a:r>
              <a:rPr lang="en-US" sz="1200" b="0">
                <a:cs typeface="Times New Roman" pitchFamily="18" charset="0"/>
              </a:rPr>
              <a:t/>
            </a:r>
            <a:br>
              <a:rPr lang="en-US" sz="1200" b="0">
                <a:cs typeface="Times New Roman" pitchFamily="18" charset="0"/>
              </a:rPr>
            </a:br>
            <a:endParaRPr lang="en-US" sz="1100" b="0"/>
          </a:p>
          <a:p>
            <a:pPr algn="l" eaLnBrk="0" hangingPunct="0"/>
            <a:endParaRPr lang="en-US" sz="1800" b="0"/>
          </a:p>
        </p:txBody>
      </p:sp>
      <p:graphicFrame>
        <p:nvGraphicFramePr>
          <p:cNvPr id="198354" name="Group 1746"/>
          <p:cNvGraphicFramePr>
            <a:graphicFrameLocks noGrp="1"/>
          </p:cNvGraphicFramePr>
          <p:nvPr/>
        </p:nvGraphicFramePr>
        <p:xfrm>
          <a:off x="1238250" y="7413625"/>
          <a:ext cx="809625" cy="1555434"/>
        </p:xfrm>
        <a:graphic>
          <a:graphicData uri="http://schemas.openxmlformats.org/drawingml/2006/table">
            <a:tbl>
              <a:tblPr/>
              <a:tblGrid>
                <a:gridCol w="3524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161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1</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3</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5</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ea typeface="Times New Roman" pitchFamily="18" charset="0"/>
                          <a:cs typeface="Arial" charset="0"/>
                        </a:rPr>
                        <a:t>6</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8355" name="Rectangle 1747"/>
          <p:cNvSpPr>
            <a:spLocks noChangeArrowheads="1"/>
          </p:cNvSpPr>
          <p:nvPr/>
        </p:nvSpPr>
        <p:spPr bwMode="auto">
          <a:xfrm>
            <a:off x="1238250" y="8783638"/>
            <a:ext cx="184150" cy="366712"/>
          </a:xfrm>
          <a:prstGeom prst="rect">
            <a:avLst/>
          </a:prstGeom>
          <a:noFill/>
          <a:ln w="9525" algn="ctr">
            <a:noFill/>
            <a:miter lim="800000"/>
            <a:headEnd/>
            <a:tailEnd/>
          </a:ln>
          <a:effectLst/>
        </p:spPr>
        <p:txBody>
          <a:bodyPr wrap="none" anchor="ctr">
            <a:spAutoFit/>
          </a:bodyPr>
          <a:lstStyle/>
          <a:p>
            <a:pPr algn="l"/>
            <a:endParaRPr lang="en-US" sz="1800" b="0"/>
          </a:p>
        </p:txBody>
      </p:sp>
      <p:sp>
        <p:nvSpPr>
          <p:cNvPr id="198358" name="Rectangle 1750"/>
          <p:cNvSpPr>
            <a:spLocks noChangeArrowheads="1"/>
          </p:cNvSpPr>
          <p:nvPr/>
        </p:nvSpPr>
        <p:spPr bwMode="auto">
          <a:xfrm>
            <a:off x="5718175" y="8966200"/>
            <a:ext cx="184150" cy="900113"/>
          </a:xfrm>
          <a:prstGeom prst="rect">
            <a:avLst/>
          </a:prstGeom>
          <a:noFill/>
          <a:ln w="9525" algn="ctr">
            <a:noFill/>
            <a:miter lim="800000"/>
            <a:headEnd/>
            <a:tailEnd/>
          </a:ln>
          <a:effectLst/>
        </p:spPr>
        <p:txBody>
          <a:bodyPr wrap="none" anchor="ctr">
            <a:spAutoFit/>
          </a:bodyPr>
          <a:lstStyle/>
          <a:p>
            <a:pPr algn="l"/>
            <a:endParaRPr lang="en-US" sz="1200">
              <a:cs typeface="Times New Roman" pitchFamily="18" charset="0"/>
            </a:endParaRPr>
          </a:p>
          <a:p>
            <a:pPr algn="l" eaLnBrk="0" hangingPunct="0"/>
            <a:r>
              <a:rPr lang="en-US" sz="1200" b="0">
                <a:cs typeface="Times New Roman" pitchFamily="18" charset="0"/>
              </a:rPr>
              <a:t/>
            </a:r>
            <a:br>
              <a:rPr lang="en-US" sz="1200" b="0">
                <a:cs typeface="Times New Roman" pitchFamily="18" charset="0"/>
              </a:rPr>
            </a:br>
            <a:endParaRPr lang="en-US" sz="1100" b="0"/>
          </a:p>
          <a:p>
            <a:pPr algn="l" eaLnBrk="0" hangingPunct="0"/>
            <a:endParaRPr lang="en-US" sz="1800" b="0"/>
          </a:p>
        </p:txBody>
      </p:sp>
      <p:sp>
        <p:nvSpPr>
          <p:cNvPr id="198363" name="Rectangle 1755"/>
          <p:cNvSpPr>
            <a:spLocks noGrp="1" noChangeArrowheads="1"/>
          </p:cNvSpPr>
          <p:nvPr>
            <p:ph type="title"/>
          </p:nvPr>
        </p:nvSpPr>
        <p:spPr/>
        <p:txBody>
          <a:bodyPr>
            <a:normAutofit/>
          </a:bodyPr>
          <a:lstStyle/>
          <a:p>
            <a:pPr algn="ctr"/>
            <a:r>
              <a:rPr lang="en-US" sz="2800" b="1" dirty="0"/>
              <a:t>Example Of Enhanced Edge Recombination Operator</a:t>
            </a:r>
          </a:p>
        </p:txBody>
      </p:sp>
      <p:grpSp>
        <p:nvGrpSpPr>
          <p:cNvPr id="6" name="Group 1760"/>
          <p:cNvGrpSpPr>
            <a:grpSpLocks/>
          </p:cNvGrpSpPr>
          <p:nvPr/>
        </p:nvGrpSpPr>
        <p:grpSpPr bwMode="auto">
          <a:xfrm>
            <a:off x="990600" y="1752600"/>
            <a:ext cx="6677025" cy="3679825"/>
            <a:chOff x="624" y="1104"/>
            <a:chExt cx="4206" cy="2318"/>
          </a:xfrm>
        </p:grpSpPr>
        <p:sp>
          <p:nvSpPr>
            <p:cNvPr id="195526" name="Rectangle 966"/>
            <p:cNvSpPr>
              <a:spLocks noChangeArrowheads="1"/>
            </p:cNvSpPr>
            <p:nvPr/>
          </p:nvSpPr>
          <p:spPr bwMode="auto">
            <a:xfrm>
              <a:off x="2046" y="1488"/>
              <a:ext cx="454" cy="198"/>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5525" name="Rectangle 965"/>
            <p:cNvSpPr>
              <a:spLocks noChangeArrowheads="1"/>
            </p:cNvSpPr>
            <p:nvPr/>
          </p:nvSpPr>
          <p:spPr bwMode="auto">
            <a:xfrm>
              <a:off x="1683" y="1488"/>
              <a:ext cx="363" cy="198"/>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5524" name="Rectangle 964"/>
            <p:cNvSpPr>
              <a:spLocks noChangeArrowheads="1"/>
            </p:cNvSpPr>
            <p:nvPr/>
          </p:nvSpPr>
          <p:spPr bwMode="auto">
            <a:xfrm>
              <a:off x="1320" y="1488"/>
              <a:ext cx="363" cy="198"/>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5523" name="Rectangle 963"/>
            <p:cNvSpPr>
              <a:spLocks noChangeArrowheads="1"/>
            </p:cNvSpPr>
            <p:nvPr/>
          </p:nvSpPr>
          <p:spPr bwMode="auto">
            <a:xfrm>
              <a:off x="957" y="1488"/>
              <a:ext cx="363" cy="198"/>
            </a:xfrm>
            <a:prstGeom prst="rect">
              <a:avLst/>
            </a:prstGeom>
            <a:no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5522" name="Rectangle 962"/>
            <p:cNvSpPr>
              <a:spLocks noChangeArrowheads="1"/>
            </p:cNvSpPr>
            <p:nvPr/>
          </p:nvSpPr>
          <p:spPr bwMode="auto">
            <a:xfrm>
              <a:off x="677" y="1488"/>
              <a:ext cx="280" cy="198"/>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5552" name="Line 992"/>
            <p:cNvSpPr>
              <a:spLocks noChangeShapeType="1"/>
            </p:cNvSpPr>
            <p:nvPr/>
          </p:nvSpPr>
          <p:spPr bwMode="auto">
            <a:xfrm>
              <a:off x="677" y="1488"/>
              <a:ext cx="1823" cy="0"/>
            </a:xfrm>
            <a:prstGeom prst="line">
              <a:avLst/>
            </a:prstGeom>
            <a:noFill/>
            <a:ln w="12700" cap="rnd">
              <a:solidFill>
                <a:srgbClr val="000000"/>
              </a:solidFill>
              <a:round/>
              <a:headEnd/>
              <a:tailEnd/>
            </a:ln>
            <a:effectLst/>
          </p:spPr>
          <p:txBody>
            <a:bodyPr/>
            <a:lstStyle/>
            <a:p>
              <a:endParaRPr lang="en-US"/>
            </a:p>
          </p:txBody>
        </p:sp>
        <p:sp>
          <p:nvSpPr>
            <p:cNvPr id="195554" name="Line 994"/>
            <p:cNvSpPr>
              <a:spLocks noChangeShapeType="1"/>
            </p:cNvSpPr>
            <p:nvPr/>
          </p:nvSpPr>
          <p:spPr bwMode="auto">
            <a:xfrm>
              <a:off x="677" y="1488"/>
              <a:ext cx="0" cy="1316"/>
            </a:xfrm>
            <a:prstGeom prst="line">
              <a:avLst/>
            </a:prstGeom>
            <a:noFill/>
            <a:ln w="12700" cap="rnd">
              <a:solidFill>
                <a:srgbClr val="000000"/>
              </a:solidFill>
              <a:round/>
              <a:headEnd/>
              <a:tailEnd/>
            </a:ln>
            <a:effectLst/>
          </p:spPr>
          <p:txBody>
            <a:bodyPr/>
            <a:lstStyle/>
            <a:p>
              <a:endParaRPr lang="en-US"/>
            </a:p>
          </p:txBody>
        </p:sp>
        <p:sp>
          <p:nvSpPr>
            <p:cNvPr id="195555" name="Line 995"/>
            <p:cNvSpPr>
              <a:spLocks noChangeShapeType="1"/>
            </p:cNvSpPr>
            <p:nvPr/>
          </p:nvSpPr>
          <p:spPr bwMode="auto">
            <a:xfrm>
              <a:off x="2500" y="1488"/>
              <a:ext cx="0" cy="198"/>
            </a:xfrm>
            <a:prstGeom prst="line">
              <a:avLst/>
            </a:prstGeom>
            <a:noFill/>
            <a:ln w="12700" cap="rnd">
              <a:solidFill>
                <a:srgbClr val="000000"/>
              </a:solidFill>
              <a:round/>
              <a:headEnd/>
              <a:tailEnd/>
            </a:ln>
            <a:effectLst/>
          </p:spPr>
          <p:txBody>
            <a:bodyPr/>
            <a:lstStyle/>
            <a:p>
              <a:endParaRPr lang="en-US"/>
            </a:p>
          </p:txBody>
        </p:sp>
        <p:sp>
          <p:nvSpPr>
            <p:cNvPr id="195560" name="Line 1000"/>
            <p:cNvSpPr>
              <a:spLocks noChangeShapeType="1"/>
            </p:cNvSpPr>
            <p:nvPr/>
          </p:nvSpPr>
          <p:spPr bwMode="auto">
            <a:xfrm>
              <a:off x="957" y="1488"/>
              <a:ext cx="0" cy="1316"/>
            </a:xfrm>
            <a:prstGeom prst="line">
              <a:avLst/>
            </a:prstGeom>
            <a:noFill/>
            <a:ln w="12700" cap="rnd">
              <a:solidFill>
                <a:srgbClr val="000000"/>
              </a:solidFill>
              <a:round/>
              <a:headEnd/>
              <a:tailEnd/>
            </a:ln>
            <a:effectLst/>
          </p:spPr>
          <p:txBody>
            <a:bodyPr/>
            <a:lstStyle/>
            <a:p>
              <a:endParaRPr lang="en-US"/>
            </a:p>
          </p:txBody>
        </p:sp>
        <p:sp>
          <p:nvSpPr>
            <p:cNvPr id="195563" name="Line 1003"/>
            <p:cNvSpPr>
              <a:spLocks noChangeShapeType="1"/>
            </p:cNvSpPr>
            <p:nvPr/>
          </p:nvSpPr>
          <p:spPr bwMode="auto">
            <a:xfrm>
              <a:off x="1320" y="1488"/>
              <a:ext cx="0" cy="1316"/>
            </a:xfrm>
            <a:prstGeom prst="line">
              <a:avLst/>
            </a:prstGeom>
            <a:noFill/>
            <a:ln w="12700" cap="rnd">
              <a:solidFill>
                <a:srgbClr val="000000"/>
              </a:solidFill>
              <a:round/>
              <a:headEnd/>
              <a:tailEnd/>
            </a:ln>
            <a:effectLst/>
          </p:spPr>
          <p:txBody>
            <a:bodyPr/>
            <a:lstStyle/>
            <a:p>
              <a:endParaRPr lang="en-US"/>
            </a:p>
          </p:txBody>
        </p:sp>
        <p:sp>
          <p:nvSpPr>
            <p:cNvPr id="195566" name="Line 1006"/>
            <p:cNvSpPr>
              <a:spLocks noChangeShapeType="1"/>
            </p:cNvSpPr>
            <p:nvPr/>
          </p:nvSpPr>
          <p:spPr bwMode="auto">
            <a:xfrm>
              <a:off x="1683" y="1488"/>
              <a:ext cx="0" cy="1316"/>
            </a:xfrm>
            <a:prstGeom prst="line">
              <a:avLst/>
            </a:prstGeom>
            <a:noFill/>
            <a:ln w="12700" cap="rnd">
              <a:solidFill>
                <a:srgbClr val="000000"/>
              </a:solidFill>
              <a:round/>
              <a:headEnd/>
              <a:tailEnd/>
            </a:ln>
            <a:effectLst/>
          </p:spPr>
          <p:txBody>
            <a:bodyPr/>
            <a:lstStyle/>
            <a:p>
              <a:endParaRPr lang="en-US"/>
            </a:p>
          </p:txBody>
        </p:sp>
        <p:sp>
          <p:nvSpPr>
            <p:cNvPr id="195569" name="Line 1009"/>
            <p:cNvSpPr>
              <a:spLocks noChangeShapeType="1"/>
            </p:cNvSpPr>
            <p:nvPr/>
          </p:nvSpPr>
          <p:spPr bwMode="auto">
            <a:xfrm>
              <a:off x="2046" y="1488"/>
              <a:ext cx="0" cy="1092"/>
            </a:xfrm>
            <a:prstGeom prst="line">
              <a:avLst/>
            </a:prstGeom>
            <a:noFill/>
            <a:ln w="12700" cap="rnd">
              <a:solidFill>
                <a:srgbClr val="000000"/>
              </a:solidFill>
              <a:round/>
              <a:headEnd/>
              <a:tailEnd/>
            </a:ln>
            <a:effectLst/>
          </p:spPr>
          <p:txBody>
            <a:bodyPr/>
            <a:lstStyle/>
            <a:p>
              <a:endParaRPr lang="en-US"/>
            </a:p>
          </p:txBody>
        </p:sp>
        <p:grpSp>
          <p:nvGrpSpPr>
            <p:cNvPr id="7" name="Group 924"/>
            <p:cNvGrpSpPr>
              <a:grpSpLocks/>
            </p:cNvGrpSpPr>
            <p:nvPr/>
          </p:nvGrpSpPr>
          <p:grpSpPr bwMode="auto">
            <a:xfrm>
              <a:off x="685" y="3134"/>
              <a:ext cx="1096" cy="186"/>
              <a:chOff x="4500" y="6480"/>
              <a:chExt cx="2175" cy="360"/>
            </a:xfrm>
          </p:grpSpPr>
          <p:sp>
            <p:nvSpPr>
              <p:cNvPr id="195490" name="Rectangle 930"/>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89" name="Rectangle 929"/>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88" name="Rectangle 928"/>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87" name="Rectangle 927"/>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86" name="Rectangle 926"/>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85" name="Rectangle 925"/>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grpSp>
        <p:sp>
          <p:nvSpPr>
            <p:cNvPr id="195483" name="Line 923"/>
            <p:cNvSpPr>
              <a:spLocks noChangeShapeType="1"/>
            </p:cNvSpPr>
            <p:nvPr/>
          </p:nvSpPr>
          <p:spPr bwMode="auto">
            <a:xfrm>
              <a:off x="775" y="2931"/>
              <a:ext cx="0" cy="186"/>
            </a:xfrm>
            <a:prstGeom prst="line">
              <a:avLst/>
            </a:prstGeom>
            <a:noFill/>
            <a:ln w="9525">
              <a:solidFill>
                <a:srgbClr val="000000"/>
              </a:solidFill>
              <a:round/>
              <a:headEnd/>
              <a:tailEnd type="triangle" w="med" len="med"/>
            </a:ln>
          </p:spPr>
          <p:txBody>
            <a:bodyPr/>
            <a:lstStyle/>
            <a:p>
              <a:endParaRPr lang="en-US"/>
            </a:p>
          </p:txBody>
        </p:sp>
        <p:sp>
          <p:nvSpPr>
            <p:cNvPr id="195482" name="Text Box 922"/>
            <p:cNvSpPr txBox="1">
              <a:spLocks noChangeArrowheads="1"/>
            </p:cNvSpPr>
            <p:nvPr/>
          </p:nvSpPr>
          <p:spPr bwMode="auto">
            <a:xfrm>
              <a:off x="624" y="3070"/>
              <a:ext cx="1173" cy="280"/>
            </a:xfrm>
            <a:prstGeom prst="rect">
              <a:avLst/>
            </a:prstGeom>
            <a:noFill/>
            <a:ln w="9525">
              <a:noFill/>
              <a:miter lim="800000"/>
              <a:headEnd/>
              <a:tailEnd/>
            </a:ln>
          </p:spPr>
          <p:txBody>
            <a:bodyPr/>
            <a:lstStyle/>
            <a:p>
              <a:pPr algn="l"/>
              <a:r>
                <a:rPr lang="en-US" sz="1600">
                  <a:cs typeface="Times New Roman" pitchFamily="18" charset="0"/>
                </a:rPr>
                <a:t> 4</a:t>
              </a:r>
              <a:endParaRPr lang="en-US" sz="1800" b="0"/>
            </a:p>
          </p:txBody>
        </p:sp>
        <p:grpSp>
          <p:nvGrpSpPr>
            <p:cNvPr id="8" name="Group 914"/>
            <p:cNvGrpSpPr>
              <a:grpSpLocks/>
            </p:cNvGrpSpPr>
            <p:nvPr/>
          </p:nvGrpSpPr>
          <p:grpSpPr bwMode="auto">
            <a:xfrm>
              <a:off x="3294" y="3125"/>
              <a:ext cx="1097" cy="186"/>
              <a:chOff x="4500" y="6480"/>
              <a:chExt cx="2175" cy="360"/>
            </a:xfrm>
          </p:grpSpPr>
          <p:sp>
            <p:nvSpPr>
              <p:cNvPr id="195480" name="Rectangle 920"/>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79" name="Rectangle 919"/>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78" name="Rectangle 918"/>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77" name="Rectangle 917"/>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76" name="Rectangle 916"/>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5475" name="Rectangle 915"/>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grpSp>
        <p:sp>
          <p:nvSpPr>
            <p:cNvPr id="195473" name="Line 913"/>
            <p:cNvSpPr>
              <a:spLocks noChangeShapeType="1"/>
            </p:cNvSpPr>
            <p:nvPr/>
          </p:nvSpPr>
          <p:spPr bwMode="auto">
            <a:xfrm>
              <a:off x="3552" y="2915"/>
              <a:ext cx="0" cy="186"/>
            </a:xfrm>
            <a:prstGeom prst="line">
              <a:avLst/>
            </a:prstGeom>
            <a:noFill/>
            <a:ln w="9525">
              <a:solidFill>
                <a:srgbClr val="000000"/>
              </a:solidFill>
              <a:round/>
              <a:headEnd/>
              <a:tailEnd type="triangle" w="med" len="med"/>
            </a:ln>
          </p:spPr>
          <p:txBody>
            <a:bodyPr/>
            <a:lstStyle/>
            <a:p>
              <a:endParaRPr lang="en-US"/>
            </a:p>
          </p:txBody>
        </p:sp>
        <p:sp>
          <p:nvSpPr>
            <p:cNvPr id="195472" name="Text Box 912"/>
            <p:cNvSpPr txBox="1">
              <a:spLocks noChangeArrowheads="1"/>
            </p:cNvSpPr>
            <p:nvPr/>
          </p:nvSpPr>
          <p:spPr bwMode="auto">
            <a:xfrm>
              <a:off x="3257" y="3070"/>
              <a:ext cx="1172" cy="280"/>
            </a:xfrm>
            <a:prstGeom prst="rect">
              <a:avLst/>
            </a:prstGeom>
            <a:noFill/>
            <a:ln w="9525">
              <a:noFill/>
              <a:miter lim="800000"/>
              <a:headEnd/>
              <a:tailEnd/>
            </a:ln>
          </p:spPr>
          <p:txBody>
            <a:bodyPr/>
            <a:lstStyle/>
            <a:p>
              <a:pPr algn="l"/>
              <a:r>
                <a:rPr lang="en-US" sz="1600">
                  <a:cs typeface="Times New Roman" pitchFamily="18" charset="0"/>
                </a:rPr>
                <a:t> 4  6</a:t>
              </a:r>
              <a:endParaRPr lang="en-US" sz="1800" b="0"/>
            </a:p>
          </p:txBody>
        </p:sp>
        <p:sp>
          <p:nvSpPr>
            <p:cNvPr id="195549" name="Rectangle 989"/>
            <p:cNvSpPr>
              <a:spLocks noChangeArrowheads="1"/>
            </p:cNvSpPr>
            <p:nvPr/>
          </p:nvSpPr>
          <p:spPr bwMode="auto">
            <a:xfrm>
              <a:off x="1320" y="2580"/>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5548" name="Rectangle 988"/>
            <p:cNvSpPr>
              <a:spLocks noChangeArrowheads="1"/>
            </p:cNvSpPr>
            <p:nvPr/>
          </p:nvSpPr>
          <p:spPr bwMode="auto">
            <a:xfrm>
              <a:off x="957" y="2580"/>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5547" name="Rectangle 987"/>
            <p:cNvSpPr>
              <a:spLocks noChangeArrowheads="1"/>
            </p:cNvSpPr>
            <p:nvPr/>
          </p:nvSpPr>
          <p:spPr bwMode="auto">
            <a:xfrm>
              <a:off x="677" y="2580"/>
              <a:ext cx="280" cy="22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5545" name="Rectangle 985"/>
            <p:cNvSpPr>
              <a:spLocks noChangeArrowheads="1"/>
            </p:cNvSpPr>
            <p:nvPr/>
          </p:nvSpPr>
          <p:spPr bwMode="auto">
            <a:xfrm>
              <a:off x="1683" y="2357"/>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5544" name="Rectangle 984"/>
            <p:cNvSpPr>
              <a:spLocks noChangeArrowheads="1"/>
            </p:cNvSpPr>
            <p:nvPr/>
          </p:nvSpPr>
          <p:spPr bwMode="auto">
            <a:xfrm>
              <a:off x="1320" y="2357"/>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5543" name="Rectangle 983"/>
            <p:cNvSpPr>
              <a:spLocks noChangeArrowheads="1"/>
            </p:cNvSpPr>
            <p:nvPr/>
          </p:nvSpPr>
          <p:spPr bwMode="auto">
            <a:xfrm>
              <a:off x="957" y="2357"/>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5542" name="Rectangle 982"/>
            <p:cNvSpPr>
              <a:spLocks noChangeArrowheads="1"/>
            </p:cNvSpPr>
            <p:nvPr/>
          </p:nvSpPr>
          <p:spPr bwMode="auto">
            <a:xfrm>
              <a:off x="677" y="2357"/>
              <a:ext cx="280" cy="22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5540" name="Rectangle 980"/>
            <p:cNvSpPr>
              <a:spLocks noChangeArrowheads="1"/>
            </p:cNvSpPr>
            <p:nvPr/>
          </p:nvSpPr>
          <p:spPr bwMode="auto">
            <a:xfrm>
              <a:off x="1683" y="2133"/>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5539" name="Rectangle 979"/>
            <p:cNvSpPr>
              <a:spLocks noChangeArrowheads="1"/>
            </p:cNvSpPr>
            <p:nvPr/>
          </p:nvSpPr>
          <p:spPr bwMode="auto">
            <a:xfrm>
              <a:off x="1320" y="2133"/>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5538" name="Rectangle 978"/>
            <p:cNvSpPr>
              <a:spLocks noChangeArrowheads="1"/>
            </p:cNvSpPr>
            <p:nvPr/>
          </p:nvSpPr>
          <p:spPr bwMode="auto">
            <a:xfrm>
              <a:off x="957" y="2133"/>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5537" name="Rectangle 977"/>
            <p:cNvSpPr>
              <a:spLocks noChangeArrowheads="1"/>
            </p:cNvSpPr>
            <p:nvPr/>
          </p:nvSpPr>
          <p:spPr bwMode="auto">
            <a:xfrm>
              <a:off x="677" y="2133"/>
              <a:ext cx="280" cy="22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5536" name="Rectangle 976"/>
            <p:cNvSpPr>
              <a:spLocks noChangeArrowheads="1"/>
            </p:cNvSpPr>
            <p:nvPr/>
          </p:nvSpPr>
          <p:spPr bwMode="auto">
            <a:xfrm>
              <a:off x="2046" y="1909"/>
              <a:ext cx="454" cy="224"/>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5535" name="Rectangle 975"/>
            <p:cNvSpPr>
              <a:spLocks noChangeArrowheads="1"/>
            </p:cNvSpPr>
            <p:nvPr/>
          </p:nvSpPr>
          <p:spPr bwMode="auto">
            <a:xfrm>
              <a:off x="1683" y="1909"/>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5534" name="Rectangle 974"/>
            <p:cNvSpPr>
              <a:spLocks noChangeArrowheads="1"/>
            </p:cNvSpPr>
            <p:nvPr/>
          </p:nvSpPr>
          <p:spPr bwMode="auto">
            <a:xfrm>
              <a:off x="1320" y="1909"/>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5533" name="Rectangle 973"/>
            <p:cNvSpPr>
              <a:spLocks noChangeArrowheads="1"/>
            </p:cNvSpPr>
            <p:nvPr/>
          </p:nvSpPr>
          <p:spPr bwMode="auto">
            <a:xfrm>
              <a:off x="957" y="1909"/>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5532" name="Rectangle 972"/>
            <p:cNvSpPr>
              <a:spLocks noChangeArrowheads="1"/>
            </p:cNvSpPr>
            <p:nvPr/>
          </p:nvSpPr>
          <p:spPr bwMode="auto">
            <a:xfrm>
              <a:off x="677" y="1909"/>
              <a:ext cx="280" cy="22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5530" name="Rectangle 970"/>
            <p:cNvSpPr>
              <a:spLocks noChangeArrowheads="1"/>
            </p:cNvSpPr>
            <p:nvPr/>
          </p:nvSpPr>
          <p:spPr bwMode="auto">
            <a:xfrm>
              <a:off x="1683" y="1686"/>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5529" name="Rectangle 969"/>
            <p:cNvSpPr>
              <a:spLocks noChangeArrowheads="1"/>
            </p:cNvSpPr>
            <p:nvPr/>
          </p:nvSpPr>
          <p:spPr bwMode="auto">
            <a:xfrm>
              <a:off x="1320" y="1686"/>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5528" name="Rectangle 968"/>
            <p:cNvSpPr>
              <a:spLocks noChangeArrowheads="1"/>
            </p:cNvSpPr>
            <p:nvPr/>
          </p:nvSpPr>
          <p:spPr bwMode="auto">
            <a:xfrm>
              <a:off x="957" y="1686"/>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5527" name="Rectangle 967"/>
            <p:cNvSpPr>
              <a:spLocks noChangeArrowheads="1"/>
            </p:cNvSpPr>
            <p:nvPr/>
          </p:nvSpPr>
          <p:spPr bwMode="auto">
            <a:xfrm>
              <a:off x="677" y="1686"/>
              <a:ext cx="280" cy="22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5553" name="Line 993"/>
            <p:cNvSpPr>
              <a:spLocks noChangeShapeType="1"/>
            </p:cNvSpPr>
            <p:nvPr/>
          </p:nvSpPr>
          <p:spPr bwMode="auto">
            <a:xfrm>
              <a:off x="677" y="2804"/>
              <a:ext cx="1006" cy="0"/>
            </a:xfrm>
            <a:prstGeom prst="line">
              <a:avLst/>
            </a:prstGeom>
            <a:noFill/>
            <a:ln w="12700" cap="rnd">
              <a:solidFill>
                <a:srgbClr val="000000"/>
              </a:solidFill>
              <a:round/>
              <a:headEnd/>
              <a:tailEnd/>
            </a:ln>
            <a:effectLst/>
          </p:spPr>
          <p:txBody>
            <a:bodyPr/>
            <a:lstStyle/>
            <a:p>
              <a:endParaRPr lang="en-US"/>
            </a:p>
          </p:txBody>
        </p:sp>
        <p:sp>
          <p:nvSpPr>
            <p:cNvPr id="195558" name="Line 998"/>
            <p:cNvSpPr>
              <a:spLocks noChangeShapeType="1"/>
            </p:cNvSpPr>
            <p:nvPr/>
          </p:nvSpPr>
          <p:spPr bwMode="auto">
            <a:xfrm>
              <a:off x="677" y="1686"/>
              <a:ext cx="1823" cy="0"/>
            </a:xfrm>
            <a:prstGeom prst="line">
              <a:avLst/>
            </a:prstGeom>
            <a:noFill/>
            <a:ln w="12700" cap="rnd">
              <a:solidFill>
                <a:srgbClr val="000000"/>
              </a:solidFill>
              <a:round/>
              <a:headEnd/>
              <a:tailEnd/>
            </a:ln>
            <a:effectLst/>
          </p:spPr>
          <p:txBody>
            <a:bodyPr/>
            <a:lstStyle/>
            <a:p>
              <a:endParaRPr lang="en-US"/>
            </a:p>
          </p:txBody>
        </p:sp>
        <p:sp>
          <p:nvSpPr>
            <p:cNvPr id="195573" name="Line 1013"/>
            <p:cNvSpPr>
              <a:spLocks noChangeShapeType="1"/>
            </p:cNvSpPr>
            <p:nvPr/>
          </p:nvSpPr>
          <p:spPr bwMode="auto">
            <a:xfrm>
              <a:off x="677" y="1909"/>
              <a:ext cx="1369" cy="0"/>
            </a:xfrm>
            <a:prstGeom prst="line">
              <a:avLst/>
            </a:prstGeom>
            <a:noFill/>
            <a:ln w="12700" cap="rnd">
              <a:solidFill>
                <a:srgbClr val="000000"/>
              </a:solidFill>
              <a:round/>
              <a:headEnd/>
              <a:tailEnd/>
            </a:ln>
            <a:effectLst/>
          </p:spPr>
          <p:txBody>
            <a:bodyPr/>
            <a:lstStyle/>
            <a:p>
              <a:endParaRPr lang="en-US"/>
            </a:p>
          </p:txBody>
        </p:sp>
        <p:sp>
          <p:nvSpPr>
            <p:cNvPr id="197644" name="Line 1036"/>
            <p:cNvSpPr>
              <a:spLocks noChangeShapeType="1"/>
            </p:cNvSpPr>
            <p:nvPr/>
          </p:nvSpPr>
          <p:spPr bwMode="auto">
            <a:xfrm>
              <a:off x="677" y="2133"/>
              <a:ext cx="1369" cy="0"/>
            </a:xfrm>
            <a:prstGeom prst="line">
              <a:avLst/>
            </a:prstGeom>
            <a:noFill/>
            <a:ln w="12700" cap="rnd">
              <a:solidFill>
                <a:srgbClr val="000000"/>
              </a:solidFill>
              <a:round/>
              <a:headEnd/>
              <a:tailEnd/>
            </a:ln>
            <a:effectLst/>
          </p:spPr>
          <p:txBody>
            <a:bodyPr/>
            <a:lstStyle/>
            <a:p>
              <a:endParaRPr lang="en-US"/>
            </a:p>
          </p:txBody>
        </p:sp>
        <p:sp>
          <p:nvSpPr>
            <p:cNvPr id="197665" name="Line 1057"/>
            <p:cNvSpPr>
              <a:spLocks noChangeShapeType="1"/>
            </p:cNvSpPr>
            <p:nvPr/>
          </p:nvSpPr>
          <p:spPr bwMode="auto">
            <a:xfrm>
              <a:off x="677" y="2357"/>
              <a:ext cx="1369" cy="0"/>
            </a:xfrm>
            <a:prstGeom prst="line">
              <a:avLst/>
            </a:prstGeom>
            <a:noFill/>
            <a:ln w="12700" cap="rnd">
              <a:solidFill>
                <a:srgbClr val="000000"/>
              </a:solidFill>
              <a:round/>
              <a:headEnd/>
              <a:tailEnd/>
            </a:ln>
            <a:effectLst/>
          </p:spPr>
          <p:txBody>
            <a:bodyPr/>
            <a:lstStyle/>
            <a:p>
              <a:endParaRPr lang="en-US"/>
            </a:p>
          </p:txBody>
        </p:sp>
        <p:sp>
          <p:nvSpPr>
            <p:cNvPr id="197686" name="Line 1078"/>
            <p:cNvSpPr>
              <a:spLocks noChangeShapeType="1"/>
            </p:cNvSpPr>
            <p:nvPr/>
          </p:nvSpPr>
          <p:spPr bwMode="auto">
            <a:xfrm>
              <a:off x="677" y="2580"/>
              <a:ext cx="1369" cy="0"/>
            </a:xfrm>
            <a:prstGeom prst="line">
              <a:avLst/>
            </a:prstGeom>
            <a:noFill/>
            <a:ln w="12700" cap="rnd">
              <a:solidFill>
                <a:srgbClr val="000000"/>
              </a:solidFill>
              <a:round/>
              <a:headEnd/>
              <a:tailEnd/>
            </a:ln>
            <a:effectLst/>
          </p:spPr>
          <p:txBody>
            <a:bodyPr/>
            <a:lstStyle/>
            <a:p>
              <a:endParaRPr lang="en-US"/>
            </a:p>
          </p:txBody>
        </p:sp>
        <p:sp>
          <p:nvSpPr>
            <p:cNvPr id="197776" name="Rectangle 1168"/>
            <p:cNvSpPr>
              <a:spLocks noChangeArrowheads="1"/>
            </p:cNvSpPr>
            <p:nvPr/>
          </p:nvSpPr>
          <p:spPr bwMode="auto">
            <a:xfrm>
              <a:off x="3592" y="2627"/>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7775" name="Rectangle 1167"/>
            <p:cNvSpPr>
              <a:spLocks noChangeArrowheads="1"/>
            </p:cNvSpPr>
            <p:nvPr/>
          </p:nvSpPr>
          <p:spPr bwMode="auto">
            <a:xfrm>
              <a:off x="3312" y="2627"/>
              <a:ext cx="280" cy="22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7774" name="Rectangle 1166"/>
            <p:cNvSpPr>
              <a:spLocks noChangeArrowheads="1"/>
            </p:cNvSpPr>
            <p:nvPr/>
          </p:nvSpPr>
          <p:spPr bwMode="auto">
            <a:xfrm>
              <a:off x="4685" y="2403"/>
              <a:ext cx="145" cy="224"/>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7773" name="Rectangle 1165"/>
            <p:cNvSpPr>
              <a:spLocks noChangeArrowheads="1"/>
            </p:cNvSpPr>
            <p:nvPr/>
          </p:nvSpPr>
          <p:spPr bwMode="auto">
            <a:xfrm>
              <a:off x="4318" y="2403"/>
              <a:ext cx="367"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7772" name="Rectangle 1164"/>
            <p:cNvSpPr>
              <a:spLocks noChangeArrowheads="1"/>
            </p:cNvSpPr>
            <p:nvPr/>
          </p:nvSpPr>
          <p:spPr bwMode="auto">
            <a:xfrm>
              <a:off x="3955" y="2403"/>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7771" name="Rectangle 1163"/>
            <p:cNvSpPr>
              <a:spLocks noChangeArrowheads="1"/>
            </p:cNvSpPr>
            <p:nvPr/>
          </p:nvSpPr>
          <p:spPr bwMode="auto">
            <a:xfrm>
              <a:off x="3592" y="2403"/>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7770" name="Rectangle 1162"/>
            <p:cNvSpPr>
              <a:spLocks noChangeArrowheads="1"/>
            </p:cNvSpPr>
            <p:nvPr/>
          </p:nvSpPr>
          <p:spPr bwMode="auto">
            <a:xfrm>
              <a:off x="3312" y="2403"/>
              <a:ext cx="280" cy="22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7768" name="Rectangle 1160"/>
            <p:cNvSpPr>
              <a:spLocks noChangeArrowheads="1"/>
            </p:cNvSpPr>
            <p:nvPr/>
          </p:nvSpPr>
          <p:spPr bwMode="auto">
            <a:xfrm>
              <a:off x="4318" y="2180"/>
              <a:ext cx="367"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7767" name="Rectangle 1159"/>
            <p:cNvSpPr>
              <a:spLocks noChangeArrowheads="1"/>
            </p:cNvSpPr>
            <p:nvPr/>
          </p:nvSpPr>
          <p:spPr bwMode="auto">
            <a:xfrm>
              <a:off x="3955" y="2180"/>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7766" name="Rectangle 1158"/>
            <p:cNvSpPr>
              <a:spLocks noChangeArrowheads="1"/>
            </p:cNvSpPr>
            <p:nvPr/>
          </p:nvSpPr>
          <p:spPr bwMode="auto">
            <a:xfrm>
              <a:off x="3592" y="2180"/>
              <a:ext cx="363" cy="22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7765" name="Rectangle 1157"/>
            <p:cNvSpPr>
              <a:spLocks noChangeArrowheads="1"/>
            </p:cNvSpPr>
            <p:nvPr/>
          </p:nvSpPr>
          <p:spPr bwMode="auto">
            <a:xfrm>
              <a:off x="3312" y="2180"/>
              <a:ext cx="280" cy="22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7762" name="Rectangle 1154"/>
            <p:cNvSpPr>
              <a:spLocks noChangeArrowheads="1"/>
            </p:cNvSpPr>
            <p:nvPr/>
          </p:nvSpPr>
          <p:spPr bwMode="auto">
            <a:xfrm>
              <a:off x="3955" y="1956"/>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7761" name="Rectangle 1153"/>
            <p:cNvSpPr>
              <a:spLocks noChangeArrowheads="1"/>
            </p:cNvSpPr>
            <p:nvPr/>
          </p:nvSpPr>
          <p:spPr bwMode="auto">
            <a:xfrm>
              <a:off x="3592" y="1956"/>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7760" name="Rectangle 1152"/>
            <p:cNvSpPr>
              <a:spLocks noChangeArrowheads="1"/>
            </p:cNvSpPr>
            <p:nvPr/>
          </p:nvSpPr>
          <p:spPr bwMode="auto">
            <a:xfrm>
              <a:off x="3312" y="1956"/>
              <a:ext cx="280" cy="22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7758" name="Rectangle 1150"/>
            <p:cNvSpPr>
              <a:spLocks noChangeArrowheads="1"/>
            </p:cNvSpPr>
            <p:nvPr/>
          </p:nvSpPr>
          <p:spPr bwMode="auto">
            <a:xfrm>
              <a:off x="4318" y="1732"/>
              <a:ext cx="367"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7757" name="Rectangle 1149"/>
            <p:cNvSpPr>
              <a:spLocks noChangeArrowheads="1"/>
            </p:cNvSpPr>
            <p:nvPr/>
          </p:nvSpPr>
          <p:spPr bwMode="auto">
            <a:xfrm>
              <a:off x="3955" y="1732"/>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7756" name="Rectangle 1148"/>
            <p:cNvSpPr>
              <a:spLocks noChangeArrowheads="1"/>
            </p:cNvSpPr>
            <p:nvPr/>
          </p:nvSpPr>
          <p:spPr bwMode="auto">
            <a:xfrm>
              <a:off x="3592" y="1732"/>
              <a:ext cx="363" cy="22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7755" name="Rectangle 1147"/>
            <p:cNvSpPr>
              <a:spLocks noChangeArrowheads="1"/>
            </p:cNvSpPr>
            <p:nvPr/>
          </p:nvSpPr>
          <p:spPr bwMode="auto">
            <a:xfrm>
              <a:off x="3312" y="1732"/>
              <a:ext cx="280" cy="22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7753" name="Rectangle 1145"/>
            <p:cNvSpPr>
              <a:spLocks noChangeArrowheads="1"/>
            </p:cNvSpPr>
            <p:nvPr/>
          </p:nvSpPr>
          <p:spPr bwMode="auto">
            <a:xfrm>
              <a:off x="4318" y="1535"/>
              <a:ext cx="512" cy="197"/>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7752" name="Rectangle 1144"/>
            <p:cNvSpPr>
              <a:spLocks noChangeArrowheads="1"/>
            </p:cNvSpPr>
            <p:nvPr/>
          </p:nvSpPr>
          <p:spPr bwMode="auto">
            <a:xfrm>
              <a:off x="3955" y="1535"/>
              <a:ext cx="363" cy="197"/>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7751" name="Rectangle 1143"/>
            <p:cNvSpPr>
              <a:spLocks noChangeArrowheads="1"/>
            </p:cNvSpPr>
            <p:nvPr/>
          </p:nvSpPr>
          <p:spPr bwMode="auto">
            <a:xfrm>
              <a:off x="3592" y="1535"/>
              <a:ext cx="363" cy="197"/>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7750" name="Rectangle 1142"/>
            <p:cNvSpPr>
              <a:spLocks noChangeArrowheads="1"/>
            </p:cNvSpPr>
            <p:nvPr/>
          </p:nvSpPr>
          <p:spPr bwMode="auto">
            <a:xfrm>
              <a:off x="3312" y="1535"/>
              <a:ext cx="280" cy="197"/>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7780" name="Line 1172"/>
            <p:cNvSpPr>
              <a:spLocks noChangeShapeType="1"/>
            </p:cNvSpPr>
            <p:nvPr/>
          </p:nvSpPr>
          <p:spPr bwMode="auto">
            <a:xfrm>
              <a:off x="3312" y="1535"/>
              <a:ext cx="1518" cy="0"/>
            </a:xfrm>
            <a:prstGeom prst="line">
              <a:avLst/>
            </a:prstGeom>
            <a:noFill/>
            <a:ln w="12700" cap="rnd">
              <a:solidFill>
                <a:srgbClr val="000000"/>
              </a:solidFill>
              <a:round/>
              <a:headEnd/>
              <a:tailEnd/>
            </a:ln>
            <a:effectLst/>
          </p:spPr>
          <p:txBody>
            <a:bodyPr/>
            <a:lstStyle/>
            <a:p>
              <a:endParaRPr lang="en-US"/>
            </a:p>
          </p:txBody>
        </p:sp>
        <p:sp>
          <p:nvSpPr>
            <p:cNvPr id="197781" name="Line 1173"/>
            <p:cNvSpPr>
              <a:spLocks noChangeShapeType="1"/>
            </p:cNvSpPr>
            <p:nvPr/>
          </p:nvSpPr>
          <p:spPr bwMode="auto">
            <a:xfrm>
              <a:off x="3312" y="2851"/>
              <a:ext cx="643" cy="0"/>
            </a:xfrm>
            <a:prstGeom prst="line">
              <a:avLst/>
            </a:prstGeom>
            <a:noFill/>
            <a:ln w="12700" cap="rnd">
              <a:solidFill>
                <a:srgbClr val="000000"/>
              </a:solidFill>
              <a:round/>
              <a:headEnd/>
              <a:tailEnd/>
            </a:ln>
            <a:effectLst/>
          </p:spPr>
          <p:txBody>
            <a:bodyPr/>
            <a:lstStyle/>
            <a:p>
              <a:endParaRPr lang="en-US"/>
            </a:p>
          </p:txBody>
        </p:sp>
        <p:sp>
          <p:nvSpPr>
            <p:cNvPr id="197782" name="Line 1174"/>
            <p:cNvSpPr>
              <a:spLocks noChangeShapeType="1"/>
            </p:cNvSpPr>
            <p:nvPr/>
          </p:nvSpPr>
          <p:spPr bwMode="auto">
            <a:xfrm>
              <a:off x="3312" y="1535"/>
              <a:ext cx="0" cy="1316"/>
            </a:xfrm>
            <a:prstGeom prst="line">
              <a:avLst/>
            </a:prstGeom>
            <a:noFill/>
            <a:ln w="12700" cap="rnd">
              <a:solidFill>
                <a:srgbClr val="000000"/>
              </a:solidFill>
              <a:round/>
              <a:headEnd/>
              <a:tailEnd/>
            </a:ln>
            <a:effectLst/>
          </p:spPr>
          <p:txBody>
            <a:bodyPr/>
            <a:lstStyle/>
            <a:p>
              <a:endParaRPr lang="en-US"/>
            </a:p>
          </p:txBody>
        </p:sp>
        <p:sp>
          <p:nvSpPr>
            <p:cNvPr id="197783" name="Line 1175"/>
            <p:cNvSpPr>
              <a:spLocks noChangeShapeType="1"/>
            </p:cNvSpPr>
            <p:nvPr/>
          </p:nvSpPr>
          <p:spPr bwMode="auto">
            <a:xfrm>
              <a:off x="4830" y="1535"/>
              <a:ext cx="0" cy="197"/>
            </a:xfrm>
            <a:prstGeom prst="line">
              <a:avLst/>
            </a:prstGeom>
            <a:noFill/>
            <a:ln w="12700" cap="rnd">
              <a:solidFill>
                <a:srgbClr val="000000"/>
              </a:solidFill>
              <a:round/>
              <a:headEnd/>
              <a:tailEnd/>
            </a:ln>
            <a:effectLst/>
          </p:spPr>
          <p:txBody>
            <a:bodyPr/>
            <a:lstStyle/>
            <a:p>
              <a:endParaRPr lang="en-US"/>
            </a:p>
          </p:txBody>
        </p:sp>
        <p:sp>
          <p:nvSpPr>
            <p:cNvPr id="197786" name="Line 1178"/>
            <p:cNvSpPr>
              <a:spLocks noChangeShapeType="1"/>
            </p:cNvSpPr>
            <p:nvPr/>
          </p:nvSpPr>
          <p:spPr bwMode="auto">
            <a:xfrm>
              <a:off x="3312" y="1732"/>
              <a:ext cx="1518" cy="0"/>
            </a:xfrm>
            <a:prstGeom prst="line">
              <a:avLst/>
            </a:prstGeom>
            <a:noFill/>
            <a:ln w="12700" cap="rnd">
              <a:solidFill>
                <a:srgbClr val="000000"/>
              </a:solidFill>
              <a:round/>
              <a:headEnd/>
              <a:tailEnd/>
            </a:ln>
            <a:effectLst/>
          </p:spPr>
          <p:txBody>
            <a:bodyPr/>
            <a:lstStyle/>
            <a:p>
              <a:endParaRPr lang="en-US"/>
            </a:p>
          </p:txBody>
        </p:sp>
        <p:sp>
          <p:nvSpPr>
            <p:cNvPr id="197788" name="Line 1180"/>
            <p:cNvSpPr>
              <a:spLocks noChangeShapeType="1"/>
            </p:cNvSpPr>
            <p:nvPr/>
          </p:nvSpPr>
          <p:spPr bwMode="auto">
            <a:xfrm>
              <a:off x="3592" y="1535"/>
              <a:ext cx="0" cy="1316"/>
            </a:xfrm>
            <a:prstGeom prst="line">
              <a:avLst/>
            </a:prstGeom>
            <a:noFill/>
            <a:ln w="12700" cap="rnd">
              <a:solidFill>
                <a:srgbClr val="000000"/>
              </a:solidFill>
              <a:round/>
              <a:headEnd/>
              <a:tailEnd/>
            </a:ln>
            <a:effectLst/>
          </p:spPr>
          <p:txBody>
            <a:bodyPr/>
            <a:lstStyle/>
            <a:p>
              <a:endParaRPr lang="en-US"/>
            </a:p>
          </p:txBody>
        </p:sp>
        <p:sp>
          <p:nvSpPr>
            <p:cNvPr id="197791" name="Line 1183"/>
            <p:cNvSpPr>
              <a:spLocks noChangeShapeType="1"/>
            </p:cNvSpPr>
            <p:nvPr/>
          </p:nvSpPr>
          <p:spPr bwMode="auto">
            <a:xfrm>
              <a:off x="3955" y="1535"/>
              <a:ext cx="0" cy="1316"/>
            </a:xfrm>
            <a:prstGeom prst="line">
              <a:avLst/>
            </a:prstGeom>
            <a:noFill/>
            <a:ln w="12700" cap="rnd">
              <a:solidFill>
                <a:srgbClr val="000000"/>
              </a:solidFill>
              <a:round/>
              <a:headEnd/>
              <a:tailEnd/>
            </a:ln>
            <a:effectLst/>
          </p:spPr>
          <p:txBody>
            <a:bodyPr/>
            <a:lstStyle/>
            <a:p>
              <a:endParaRPr lang="en-US"/>
            </a:p>
          </p:txBody>
        </p:sp>
        <p:sp>
          <p:nvSpPr>
            <p:cNvPr id="197794" name="Line 1186"/>
            <p:cNvSpPr>
              <a:spLocks noChangeShapeType="1"/>
            </p:cNvSpPr>
            <p:nvPr/>
          </p:nvSpPr>
          <p:spPr bwMode="auto">
            <a:xfrm>
              <a:off x="4318" y="1535"/>
              <a:ext cx="0" cy="1092"/>
            </a:xfrm>
            <a:prstGeom prst="line">
              <a:avLst/>
            </a:prstGeom>
            <a:noFill/>
            <a:ln w="12700" cap="rnd">
              <a:solidFill>
                <a:srgbClr val="000000"/>
              </a:solidFill>
              <a:round/>
              <a:headEnd/>
              <a:tailEnd/>
            </a:ln>
            <a:effectLst/>
          </p:spPr>
          <p:txBody>
            <a:bodyPr/>
            <a:lstStyle/>
            <a:p>
              <a:endParaRPr lang="en-US"/>
            </a:p>
          </p:txBody>
        </p:sp>
        <p:sp>
          <p:nvSpPr>
            <p:cNvPr id="197800" name="Line 1192"/>
            <p:cNvSpPr>
              <a:spLocks noChangeShapeType="1"/>
            </p:cNvSpPr>
            <p:nvPr/>
          </p:nvSpPr>
          <p:spPr bwMode="auto">
            <a:xfrm>
              <a:off x="3312" y="1956"/>
              <a:ext cx="1373" cy="0"/>
            </a:xfrm>
            <a:prstGeom prst="line">
              <a:avLst/>
            </a:prstGeom>
            <a:noFill/>
            <a:ln w="12700" cap="rnd">
              <a:solidFill>
                <a:srgbClr val="000000"/>
              </a:solidFill>
              <a:round/>
              <a:headEnd/>
              <a:tailEnd/>
            </a:ln>
            <a:effectLst/>
          </p:spPr>
          <p:txBody>
            <a:bodyPr/>
            <a:lstStyle/>
            <a:p>
              <a:endParaRPr lang="en-US"/>
            </a:p>
          </p:txBody>
        </p:sp>
        <p:sp>
          <p:nvSpPr>
            <p:cNvPr id="197817" name="Line 1209"/>
            <p:cNvSpPr>
              <a:spLocks noChangeShapeType="1"/>
            </p:cNvSpPr>
            <p:nvPr/>
          </p:nvSpPr>
          <p:spPr bwMode="auto">
            <a:xfrm>
              <a:off x="4685" y="1732"/>
              <a:ext cx="0" cy="224"/>
            </a:xfrm>
            <a:prstGeom prst="line">
              <a:avLst/>
            </a:prstGeom>
            <a:noFill/>
            <a:ln w="12700" cap="rnd">
              <a:solidFill>
                <a:srgbClr val="000000"/>
              </a:solidFill>
              <a:round/>
              <a:headEnd/>
              <a:tailEnd/>
            </a:ln>
            <a:effectLst/>
          </p:spPr>
          <p:txBody>
            <a:bodyPr/>
            <a:lstStyle/>
            <a:p>
              <a:endParaRPr lang="en-US"/>
            </a:p>
          </p:txBody>
        </p:sp>
        <p:sp>
          <p:nvSpPr>
            <p:cNvPr id="197822" name="Line 1214"/>
            <p:cNvSpPr>
              <a:spLocks noChangeShapeType="1"/>
            </p:cNvSpPr>
            <p:nvPr/>
          </p:nvSpPr>
          <p:spPr bwMode="auto">
            <a:xfrm>
              <a:off x="3312" y="2180"/>
              <a:ext cx="1373" cy="0"/>
            </a:xfrm>
            <a:prstGeom prst="line">
              <a:avLst/>
            </a:prstGeom>
            <a:noFill/>
            <a:ln w="12700" cap="rnd">
              <a:solidFill>
                <a:srgbClr val="000000"/>
              </a:solidFill>
              <a:round/>
              <a:headEnd/>
              <a:tailEnd/>
            </a:ln>
            <a:effectLst/>
          </p:spPr>
          <p:txBody>
            <a:bodyPr/>
            <a:lstStyle/>
            <a:p>
              <a:endParaRPr lang="en-US"/>
            </a:p>
          </p:txBody>
        </p:sp>
        <p:sp>
          <p:nvSpPr>
            <p:cNvPr id="197841" name="Line 1233"/>
            <p:cNvSpPr>
              <a:spLocks noChangeShapeType="1"/>
            </p:cNvSpPr>
            <p:nvPr/>
          </p:nvSpPr>
          <p:spPr bwMode="auto">
            <a:xfrm>
              <a:off x="3312" y="2403"/>
              <a:ext cx="1373" cy="0"/>
            </a:xfrm>
            <a:prstGeom prst="line">
              <a:avLst/>
            </a:prstGeom>
            <a:noFill/>
            <a:ln w="12700" cap="rnd">
              <a:solidFill>
                <a:srgbClr val="000000"/>
              </a:solidFill>
              <a:round/>
              <a:headEnd/>
              <a:tailEnd/>
            </a:ln>
            <a:effectLst/>
          </p:spPr>
          <p:txBody>
            <a:bodyPr/>
            <a:lstStyle/>
            <a:p>
              <a:endParaRPr lang="en-US"/>
            </a:p>
          </p:txBody>
        </p:sp>
        <p:sp>
          <p:nvSpPr>
            <p:cNvPr id="197856" name="Line 1248"/>
            <p:cNvSpPr>
              <a:spLocks noChangeShapeType="1"/>
            </p:cNvSpPr>
            <p:nvPr/>
          </p:nvSpPr>
          <p:spPr bwMode="auto">
            <a:xfrm>
              <a:off x="4685" y="2180"/>
              <a:ext cx="0" cy="447"/>
            </a:xfrm>
            <a:prstGeom prst="line">
              <a:avLst/>
            </a:prstGeom>
            <a:noFill/>
            <a:ln w="12700" cap="rnd">
              <a:solidFill>
                <a:srgbClr val="000000"/>
              </a:solidFill>
              <a:round/>
              <a:headEnd/>
              <a:tailEnd/>
            </a:ln>
            <a:effectLst/>
          </p:spPr>
          <p:txBody>
            <a:bodyPr/>
            <a:lstStyle/>
            <a:p>
              <a:endParaRPr lang="en-US"/>
            </a:p>
          </p:txBody>
        </p:sp>
        <p:sp>
          <p:nvSpPr>
            <p:cNvPr id="197860" name="Line 1252"/>
            <p:cNvSpPr>
              <a:spLocks noChangeShapeType="1"/>
            </p:cNvSpPr>
            <p:nvPr/>
          </p:nvSpPr>
          <p:spPr bwMode="auto">
            <a:xfrm>
              <a:off x="3312" y="2627"/>
              <a:ext cx="1373" cy="0"/>
            </a:xfrm>
            <a:prstGeom prst="line">
              <a:avLst/>
            </a:prstGeom>
            <a:noFill/>
            <a:ln w="12700" cap="rnd">
              <a:solidFill>
                <a:srgbClr val="000000"/>
              </a:solidFill>
              <a:round/>
              <a:headEnd/>
              <a:tailEnd/>
            </a:ln>
            <a:effectLst/>
          </p:spPr>
          <p:txBody>
            <a:bodyPr/>
            <a:lstStyle/>
            <a:p>
              <a:endParaRPr lang="en-US"/>
            </a:p>
          </p:txBody>
        </p:sp>
        <p:sp>
          <p:nvSpPr>
            <p:cNvPr id="198009" name="Rectangle 1401"/>
            <p:cNvSpPr>
              <a:spLocks noChangeArrowheads="1"/>
            </p:cNvSpPr>
            <p:nvPr/>
          </p:nvSpPr>
          <p:spPr bwMode="auto">
            <a:xfrm>
              <a:off x="677" y="3191"/>
              <a:ext cx="116" cy="231"/>
            </a:xfrm>
            <a:prstGeom prst="rect">
              <a:avLst/>
            </a:prstGeom>
            <a:noFill/>
            <a:ln w="9525" algn="ctr">
              <a:noFill/>
              <a:miter lim="800000"/>
              <a:headEnd/>
              <a:tailEnd/>
            </a:ln>
            <a:effectLst/>
          </p:spPr>
          <p:txBody>
            <a:bodyPr wrap="none" anchor="ctr">
              <a:spAutoFit/>
            </a:bodyPr>
            <a:lstStyle/>
            <a:p>
              <a:pPr algn="l"/>
              <a:endParaRPr lang="en-US" sz="1800" b="0"/>
            </a:p>
          </p:txBody>
        </p:sp>
        <p:sp>
          <p:nvSpPr>
            <p:cNvPr id="198365" name="Line 1757"/>
            <p:cNvSpPr>
              <a:spLocks noChangeShapeType="1"/>
            </p:cNvSpPr>
            <p:nvPr/>
          </p:nvSpPr>
          <p:spPr bwMode="auto">
            <a:xfrm>
              <a:off x="681" y="1680"/>
              <a:ext cx="0" cy="1104"/>
            </a:xfrm>
            <a:prstGeom prst="line">
              <a:avLst/>
            </a:prstGeom>
            <a:noFill/>
            <a:ln w="9525">
              <a:solidFill>
                <a:srgbClr val="000000"/>
              </a:solidFill>
              <a:round/>
              <a:headEnd/>
              <a:tailEnd/>
            </a:ln>
            <a:effectLst/>
          </p:spPr>
          <p:txBody>
            <a:bodyPr/>
            <a:lstStyle/>
            <a:p>
              <a:endParaRPr lang="en-US"/>
            </a:p>
          </p:txBody>
        </p:sp>
        <p:sp>
          <p:nvSpPr>
            <p:cNvPr id="198366" name="Text Box 1758"/>
            <p:cNvSpPr txBox="1">
              <a:spLocks noChangeArrowheads="1"/>
            </p:cNvSpPr>
            <p:nvPr/>
          </p:nvSpPr>
          <p:spPr bwMode="auto">
            <a:xfrm>
              <a:off x="624" y="1104"/>
              <a:ext cx="1056" cy="231"/>
            </a:xfrm>
            <a:prstGeom prst="rect">
              <a:avLst/>
            </a:prstGeom>
            <a:noFill/>
            <a:ln w="9525" algn="ctr">
              <a:noFill/>
              <a:miter lim="800000"/>
              <a:headEnd/>
              <a:tailEnd/>
            </a:ln>
            <a:effectLst/>
          </p:spPr>
          <p:txBody>
            <a:bodyPr>
              <a:spAutoFit/>
            </a:bodyPr>
            <a:lstStyle/>
            <a:p>
              <a:pPr>
                <a:spcBef>
                  <a:spcPct val="50000"/>
                </a:spcBef>
              </a:pPr>
              <a:r>
                <a:rPr lang="en-US" sz="1800"/>
                <a:t>Step 1</a:t>
              </a:r>
            </a:p>
          </p:txBody>
        </p:sp>
        <p:sp>
          <p:nvSpPr>
            <p:cNvPr id="198367" name="Text Box 1759"/>
            <p:cNvSpPr txBox="1">
              <a:spLocks noChangeArrowheads="1"/>
            </p:cNvSpPr>
            <p:nvPr/>
          </p:nvSpPr>
          <p:spPr bwMode="auto">
            <a:xfrm>
              <a:off x="3360" y="1107"/>
              <a:ext cx="1056" cy="231"/>
            </a:xfrm>
            <a:prstGeom prst="rect">
              <a:avLst/>
            </a:prstGeom>
            <a:noFill/>
            <a:ln w="9525" algn="ctr">
              <a:noFill/>
              <a:miter lim="800000"/>
              <a:headEnd/>
              <a:tailEnd/>
            </a:ln>
            <a:effectLst/>
          </p:spPr>
          <p:txBody>
            <a:bodyPr>
              <a:spAutoFit/>
            </a:bodyPr>
            <a:lstStyle/>
            <a:p>
              <a:pPr>
                <a:spcBef>
                  <a:spcPct val="50000"/>
                </a:spcBef>
              </a:pPr>
              <a:r>
                <a:rPr lang="en-US" sz="1800"/>
                <a:t>Step 2</a:t>
              </a:r>
            </a:p>
          </p:txBody>
        </p:sp>
      </p:grpSp>
      <p:sp>
        <p:nvSpPr>
          <p:cNvPr id="129"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5"/>
          <p:cNvSpPr>
            <a:spLocks noGrp="1"/>
          </p:cNvSpPr>
          <p:nvPr>
            <p:ph type="sldNum" sz="quarter" idx="12"/>
          </p:nvPr>
        </p:nvSpPr>
        <p:spPr/>
        <p:txBody>
          <a:bodyPr/>
          <a:lstStyle/>
          <a:p>
            <a:fld id="{B32BD014-9822-4816-AE25-C5EAFF59BC72}" type="slidenum">
              <a:rPr lang="en-US" altLang="en-US"/>
              <a:pPr/>
              <a:t>88</a:t>
            </a:fld>
            <a:endParaRPr lang="en-US" altLang="en-US"/>
          </a:p>
        </p:txBody>
      </p:sp>
      <p:sp>
        <p:nvSpPr>
          <p:cNvPr id="198658" name="Rectangle 2"/>
          <p:cNvSpPr>
            <a:spLocks noGrp="1" noChangeArrowheads="1"/>
          </p:cNvSpPr>
          <p:nvPr>
            <p:ph type="title"/>
          </p:nvPr>
        </p:nvSpPr>
        <p:spPr>
          <a:xfrm>
            <a:off x="0" y="274638"/>
            <a:ext cx="9144000" cy="1143000"/>
          </a:xfrm>
        </p:spPr>
        <p:txBody>
          <a:bodyPr>
            <a:normAutofit/>
          </a:bodyPr>
          <a:lstStyle/>
          <a:p>
            <a:pPr algn="ctr"/>
            <a:r>
              <a:rPr lang="en-US" sz="2800" b="1" dirty="0"/>
              <a:t>Example Of Enhanced Edge Recombination Operator</a:t>
            </a:r>
            <a:r>
              <a:rPr lang="en-US" sz="2800" dirty="0"/>
              <a:t> (contd.)</a:t>
            </a:r>
          </a:p>
        </p:txBody>
      </p:sp>
      <p:grpSp>
        <p:nvGrpSpPr>
          <p:cNvPr id="2" name="Group 5"/>
          <p:cNvGrpSpPr>
            <a:grpSpLocks/>
          </p:cNvGrpSpPr>
          <p:nvPr/>
        </p:nvGrpSpPr>
        <p:grpSpPr bwMode="auto">
          <a:xfrm>
            <a:off x="1252538" y="5151438"/>
            <a:ext cx="1679575" cy="298450"/>
            <a:chOff x="4500" y="6480"/>
            <a:chExt cx="2175" cy="360"/>
          </a:xfrm>
        </p:grpSpPr>
        <p:sp>
          <p:nvSpPr>
            <p:cNvPr id="198662" name="Rectangle 6"/>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63" name="Rectangle 7"/>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64" name="Rectangle 8"/>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65" name="Rectangle 9"/>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66" name="Rectangle 10"/>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67" name="Rectangle 11"/>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grpSp>
      <p:sp>
        <p:nvSpPr>
          <p:cNvPr id="198668" name="Line 12"/>
          <p:cNvSpPr>
            <a:spLocks noChangeShapeType="1"/>
          </p:cNvSpPr>
          <p:nvPr/>
        </p:nvSpPr>
        <p:spPr bwMode="auto">
          <a:xfrm>
            <a:off x="1947863" y="4826000"/>
            <a:ext cx="0" cy="300038"/>
          </a:xfrm>
          <a:prstGeom prst="line">
            <a:avLst/>
          </a:prstGeom>
          <a:noFill/>
          <a:ln w="9525">
            <a:solidFill>
              <a:srgbClr val="000000"/>
            </a:solidFill>
            <a:round/>
            <a:headEnd/>
            <a:tailEnd type="triangle" w="med" len="med"/>
          </a:ln>
        </p:spPr>
        <p:txBody>
          <a:bodyPr/>
          <a:lstStyle/>
          <a:p>
            <a:endParaRPr lang="en-US"/>
          </a:p>
        </p:txBody>
      </p:sp>
      <p:sp>
        <p:nvSpPr>
          <p:cNvPr id="198669" name="Text Box 13"/>
          <p:cNvSpPr txBox="1">
            <a:spLocks noChangeArrowheads="1"/>
          </p:cNvSpPr>
          <p:nvPr/>
        </p:nvSpPr>
        <p:spPr bwMode="auto">
          <a:xfrm>
            <a:off x="1195388" y="5064125"/>
            <a:ext cx="1793875" cy="449263"/>
          </a:xfrm>
          <a:prstGeom prst="rect">
            <a:avLst/>
          </a:prstGeom>
          <a:noFill/>
          <a:ln w="9525">
            <a:noFill/>
            <a:miter lim="800000"/>
            <a:headEnd/>
            <a:tailEnd/>
          </a:ln>
        </p:spPr>
        <p:txBody>
          <a:bodyPr/>
          <a:lstStyle/>
          <a:p>
            <a:pPr algn="l"/>
            <a:r>
              <a:rPr lang="en-US" sz="1600">
                <a:cs typeface="Times New Roman" pitchFamily="18" charset="0"/>
              </a:rPr>
              <a:t> 4   6    5</a:t>
            </a:r>
            <a:endParaRPr lang="en-US" sz="1800" b="0"/>
          </a:p>
        </p:txBody>
      </p:sp>
      <p:sp>
        <p:nvSpPr>
          <p:cNvPr id="198671" name="Rectangle 15"/>
          <p:cNvSpPr>
            <a:spLocks noChangeArrowheads="1"/>
          </p:cNvSpPr>
          <p:nvPr/>
        </p:nvSpPr>
        <p:spPr bwMode="auto">
          <a:xfrm>
            <a:off x="5349875" y="5148263"/>
            <a:ext cx="288925" cy="300037"/>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72" name="Rectangle 16"/>
          <p:cNvSpPr>
            <a:spLocks noChangeArrowheads="1"/>
          </p:cNvSpPr>
          <p:nvPr/>
        </p:nvSpPr>
        <p:spPr bwMode="auto">
          <a:xfrm>
            <a:off x="5627688" y="5148263"/>
            <a:ext cx="290512" cy="300037"/>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73" name="Rectangle 17"/>
          <p:cNvSpPr>
            <a:spLocks noChangeArrowheads="1"/>
          </p:cNvSpPr>
          <p:nvPr/>
        </p:nvSpPr>
        <p:spPr bwMode="auto">
          <a:xfrm>
            <a:off x="5905500" y="5148263"/>
            <a:ext cx="290513" cy="300037"/>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74" name="Rectangle 18"/>
          <p:cNvSpPr>
            <a:spLocks noChangeArrowheads="1"/>
          </p:cNvSpPr>
          <p:nvPr/>
        </p:nvSpPr>
        <p:spPr bwMode="auto">
          <a:xfrm>
            <a:off x="6183313" y="5148263"/>
            <a:ext cx="290512" cy="300037"/>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75" name="Rectangle 19"/>
          <p:cNvSpPr>
            <a:spLocks noChangeArrowheads="1"/>
          </p:cNvSpPr>
          <p:nvPr/>
        </p:nvSpPr>
        <p:spPr bwMode="auto">
          <a:xfrm>
            <a:off x="6461125" y="5148263"/>
            <a:ext cx="290513" cy="300037"/>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76" name="Rectangle 20"/>
          <p:cNvSpPr>
            <a:spLocks noChangeArrowheads="1"/>
          </p:cNvSpPr>
          <p:nvPr/>
        </p:nvSpPr>
        <p:spPr bwMode="auto">
          <a:xfrm>
            <a:off x="6740525" y="5148263"/>
            <a:ext cx="288925" cy="300037"/>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8677" name="Line 21"/>
          <p:cNvSpPr>
            <a:spLocks noChangeShapeType="1"/>
          </p:cNvSpPr>
          <p:nvPr/>
        </p:nvSpPr>
        <p:spPr bwMode="auto">
          <a:xfrm>
            <a:off x="6323013" y="4824413"/>
            <a:ext cx="0" cy="300037"/>
          </a:xfrm>
          <a:prstGeom prst="line">
            <a:avLst/>
          </a:prstGeom>
          <a:noFill/>
          <a:ln w="9525">
            <a:solidFill>
              <a:srgbClr val="000000"/>
            </a:solidFill>
            <a:round/>
            <a:headEnd/>
            <a:tailEnd type="triangle" w="med" len="med"/>
          </a:ln>
        </p:spPr>
        <p:txBody>
          <a:bodyPr/>
          <a:lstStyle/>
          <a:p>
            <a:endParaRPr lang="en-US"/>
          </a:p>
        </p:txBody>
      </p:sp>
      <p:sp>
        <p:nvSpPr>
          <p:cNvPr id="198678" name="Text Box 22"/>
          <p:cNvSpPr txBox="1">
            <a:spLocks noChangeArrowheads="1"/>
          </p:cNvSpPr>
          <p:nvPr/>
        </p:nvSpPr>
        <p:spPr bwMode="auto">
          <a:xfrm>
            <a:off x="5292725" y="5113338"/>
            <a:ext cx="1793875" cy="449262"/>
          </a:xfrm>
          <a:prstGeom prst="rect">
            <a:avLst/>
          </a:prstGeom>
          <a:noFill/>
          <a:ln w="9525">
            <a:noFill/>
            <a:miter lim="800000"/>
            <a:headEnd/>
            <a:tailEnd/>
          </a:ln>
        </p:spPr>
        <p:txBody>
          <a:bodyPr/>
          <a:lstStyle/>
          <a:p>
            <a:pPr algn="l"/>
            <a:r>
              <a:rPr lang="en-US" sz="1600">
                <a:cs typeface="Times New Roman" pitchFamily="18" charset="0"/>
              </a:rPr>
              <a:t> 4    6  5   1</a:t>
            </a:r>
            <a:endParaRPr lang="en-US" sz="1800" b="0"/>
          </a:p>
        </p:txBody>
      </p:sp>
      <p:sp>
        <p:nvSpPr>
          <p:cNvPr id="198679" name="Rectangle 23"/>
          <p:cNvSpPr>
            <a:spLocks noChangeArrowheads="1"/>
          </p:cNvSpPr>
          <p:nvPr/>
        </p:nvSpPr>
        <p:spPr bwMode="auto">
          <a:xfrm>
            <a:off x="5808663" y="4303713"/>
            <a:ext cx="1125537" cy="420687"/>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8680" name="Rectangle 24"/>
          <p:cNvSpPr>
            <a:spLocks noChangeArrowheads="1"/>
          </p:cNvSpPr>
          <p:nvPr/>
        </p:nvSpPr>
        <p:spPr bwMode="auto">
          <a:xfrm>
            <a:off x="5373688" y="4303713"/>
            <a:ext cx="434975" cy="420687"/>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8681" name="Rectangle 25"/>
          <p:cNvSpPr>
            <a:spLocks noChangeArrowheads="1"/>
          </p:cNvSpPr>
          <p:nvPr/>
        </p:nvSpPr>
        <p:spPr bwMode="auto">
          <a:xfrm>
            <a:off x="6370638" y="3929063"/>
            <a:ext cx="563562" cy="374650"/>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682" name="Rectangle 26"/>
          <p:cNvSpPr>
            <a:spLocks noChangeArrowheads="1"/>
          </p:cNvSpPr>
          <p:nvPr/>
        </p:nvSpPr>
        <p:spPr bwMode="auto">
          <a:xfrm>
            <a:off x="5808663" y="3929063"/>
            <a:ext cx="561975" cy="374650"/>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683" name="Rectangle 27"/>
          <p:cNvSpPr>
            <a:spLocks noChangeArrowheads="1"/>
          </p:cNvSpPr>
          <p:nvPr/>
        </p:nvSpPr>
        <p:spPr bwMode="auto">
          <a:xfrm>
            <a:off x="5373688" y="3929063"/>
            <a:ext cx="434975" cy="374650"/>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8684" name="Rectangle 28"/>
          <p:cNvSpPr>
            <a:spLocks noChangeArrowheads="1"/>
          </p:cNvSpPr>
          <p:nvPr/>
        </p:nvSpPr>
        <p:spPr bwMode="auto">
          <a:xfrm>
            <a:off x="6370638" y="3557588"/>
            <a:ext cx="563562" cy="3714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685" name="Rectangle 29"/>
          <p:cNvSpPr>
            <a:spLocks noChangeArrowheads="1"/>
          </p:cNvSpPr>
          <p:nvPr/>
        </p:nvSpPr>
        <p:spPr bwMode="auto">
          <a:xfrm>
            <a:off x="5808663" y="3557588"/>
            <a:ext cx="561975" cy="3714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686" name="Rectangle 30"/>
          <p:cNvSpPr>
            <a:spLocks noChangeArrowheads="1"/>
          </p:cNvSpPr>
          <p:nvPr/>
        </p:nvSpPr>
        <p:spPr bwMode="auto">
          <a:xfrm>
            <a:off x="5373688" y="3557588"/>
            <a:ext cx="434975" cy="3714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8687" name="Rectangle 31"/>
          <p:cNvSpPr>
            <a:spLocks noChangeArrowheads="1"/>
          </p:cNvSpPr>
          <p:nvPr/>
        </p:nvSpPr>
        <p:spPr bwMode="auto">
          <a:xfrm>
            <a:off x="6370638" y="3184525"/>
            <a:ext cx="563562" cy="37306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688" name="Rectangle 32"/>
          <p:cNvSpPr>
            <a:spLocks noChangeArrowheads="1"/>
          </p:cNvSpPr>
          <p:nvPr/>
        </p:nvSpPr>
        <p:spPr bwMode="auto">
          <a:xfrm>
            <a:off x="5808663" y="3184525"/>
            <a:ext cx="561975" cy="37306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689" name="Rectangle 33"/>
          <p:cNvSpPr>
            <a:spLocks noChangeArrowheads="1"/>
          </p:cNvSpPr>
          <p:nvPr/>
        </p:nvSpPr>
        <p:spPr bwMode="auto">
          <a:xfrm>
            <a:off x="5373688" y="3184525"/>
            <a:ext cx="434975" cy="37306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690" name="Rectangle 34"/>
          <p:cNvSpPr>
            <a:spLocks noChangeArrowheads="1"/>
          </p:cNvSpPr>
          <p:nvPr/>
        </p:nvSpPr>
        <p:spPr bwMode="auto">
          <a:xfrm>
            <a:off x="6370638" y="2811463"/>
            <a:ext cx="563562" cy="373062"/>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691" name="Rectangle 35"/>
          <p:cNvSpPr>
            <a:spLocks noChangeArrowheads="1"/>
          </p:cNvSpPr>
          <p:nvPr/>
        </p:nvSpPr>
        <p:spPr bwMode="auto">
          <a:xfrm>
            <a:off x="5808663" y="2811463"/>
            <a:ext cx="561975" cy="373062"/>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692" name="Rectangle 36"/>
          <p:cNvSpPr>
            <a:spLocks noChangeArrowheads="1"/>
          </p:cNvSpPr>
          <p:nvPr/>
        </p:nvSpPr>
        <p:spPr bwMode="auto">
          <a:xfrm>
            <a:off x="5373688" y="2811463"/>
            <a:ext cx="434975" cy="373062"/>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693" name="Rectangle 37"/>
          <p:cNvSpPr>
            <a:spLocks noChangeArrowheads="1"/>
          </p:cNvSpPr>
          <p:nvPr/>
        </p:nvSpPr>
        <p:spPr bwMode="auto">
          <a:xfrm>
            <a:off x="6370638" y="2438400"/>
            <a:ext cx="563562" cy="37306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694" name="Rectangle 38"/>
          <p:cNvSpPr>
            <a:spLocks noChangeArrowheads="1"/>
          </p:cNvSpPr>
          <p:nvPr/>
        </p:nvSpPr>
        <p:spPr bwMode="auto">
          <a:xfrm>
            <a:off x="5808663" y="2438400"/>
            <a:ext cx="561975" cy="37306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695" name="Rectangle 39"/>
          <p:cNvSpPr>
            <a:spLocks noChangeArrowheads="1"/>
          </p:cNvSpPr>
          <p:nvPr/>
        </p:nvSpPr>
        <p:spPr bwMode="auto">
          <a:xfrm>
            <a:off x="5373688" y="2438400"/>
            <a:ext cx="434975" cy="37306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696" name="Line 40"/>
          <p:cNvSpPr>
            <a:spLocks noChangeShapeType="1"/>
          </p:cNvSpPr>
          <p:nvPr/>
        </p:nvSpPr>
        <p:spPr bwMode="auto">
          <a:xfrm>
            <a:off x="5373688" y="2438400"/>
            <a:ext cx="1560512" cy="0"/>
          </a:xfrm>
          <a:prstGeom prst="line">
            <a:avLst/>
          </a:prstGeom>
          <a:noFill/>
          <a:ln w="12700" cap="rnd">
            <a:solidFill>
              <a:srgbClr val="000000"/>
            </a:solidFill>
            <a:round/>
            <a:headEnd/>
            <a:tailEnd/>
          </a:ln>
          <a:effectLst/>
        </p:spPr>
        <p:txBody>
          <a:bodyPr/>
          <a:lstStyle/>
          <a:p>
            <a:endParaRPr lang="en-US"/>
          </a:p>
        </p:txBody>
      </p:sp>
      <p:sp>
        <p:nvSpPr>
          <p:cNvPr id="198697" name="Line 41"/>
          <p:cNvSpPr>
            <a:spLocks noChangeShapeType="1"/>
          </p:cNvSpPr>
          <p:nvPr/>
        </p:nvSpPr>
        <p:spPr bwMode="auto">
          <a:xfrm>
            <a:off x="5373688" y="4724400"/>
            <a:ext cx="434975" cy="0"/>
          </a:xfrm>
          <a:prstGeom prst="line">
            <a:avLst/>
          </a:prstGeom>
          <a:noFill/>
          <a:ln w="12700" cap="rnd">
            <a:solidFill>
              <a:srgbClr val="000000"/>
            </a:solidFill>
            <a:round/>
            <a:headEnd/>
            <a:tailEnd/>
          </a:ln>
          <a:effectLst/>
        </p:spPr>
        <p:txBody>
          <a:bodyPr/>
          <a:lstStyle/>
          <a:p>
            <a:endParaRPr lang="en-US"/>
          </a:p>
        </p:txBody>
      </p:sp>
      <p:sp>
        <p:nvSpPr>
          <p:cNvPr id="198698" name="Line 42"/>
          <p:cNvSpPr>
            <a:spLocks noChangeShapeType="1"/>
          </p:cNvSpPr>
          <p:nvPr/>
        </p:nvSpPr>
        <p:spPr bwMode="auto">
          <a:xfrm>
            <a:off x="5373688" y="2438400"/>
            <a:ext cx="0" cy="2286000"/>
          </a:xfrm>
          <a:prstGeom prst="line">
            <a:avLst/>
          </a:prstGeom>
          <a:noFill/>
          <a:ln w="12700" cap="rnd">
            <a:solidFill>
              <a:srgbClr val="000000"/>
            </a:solidFill>
            <a:round/>
            <a:headEnd/>
            <a:tailEnd/>
          </a:ln>
          <a:effectLst/>
        </p:spPr>
        <p:txBody>
          <a:bodyPr/>
          <a:lstStyle/>
          <a:p>
            <a:endParaRPr lang="en-US"/>
          </a:p>
        </p:txBody>
      </p:sp>
      <p:sp>
        <p:nvSpPr>
          <p:cNvPr id="198699" name="Line 43"/>
          <p:cNvSpPr>
            <a:spLocks noChangeShapeType="1"/>
          </p:cNvSpPr>
          <p:nvPr/>
        </p:nvSpPr>
        <p:spPr bwMode="auto">
          <a:xfrm>
            <a:off x="6934200" y="2438400"/>
            <a:ext cx="0" cy="1865313"/>
          </a:xfrm>
          <a:prstGeom prst="line">
            <a:avLst/>
          </a:prstGeom>
          <a:noFill/>
          <a:ln w="12700" cap="rnd">
            <a:solidFill>
              <a:srgbClr val="000000"/>
            </a:solidFill>
            <a:round/>
            <a:headEnd/>
            <a:tailEnd/>
          </a:ln>
          <a:effectLst/>
        </p:spPr>
        <p:txBody>
          <a:bodyPr/>
          <a:lstStyle/>
          <a:p>
            <a:endParaRPr lang="en-US"/>
          </a:p>
        </p:txBody>
      </p:sp>
      <p:sp>
        <p:nvSpPr>
          <p:cNvPr id="198700" name="Line 44"/>
          <p:cNvSpPr>
            <a:spLocks noChangeShapeType="1"/>
          </p:cNvSpPr>
          <p:nvPr/>
        </p:nvSpPr>
        <p:spPr bwMode="auto">
          <a:xfrm>
            <a:off x="5373688" y="2811463"/>
            <a:ext cx="1560512" cy="0"/>
          </a:xfrm>
          <a:prstGeom prst="line">
            <a:avLst/>
          </a:prstGeom>
          <a:noFill/>
          <a:ln w="12700" cap="rnd">
            <a:solidFill>
              <a:srgbClr val="000000"/>
            </a:solidFill>
            <a:round/>
            <a:headEnd/>
            <a:tailEnd/>
          </a:ln>
          <a:effectLst/>
        </p:spPr>
        <p:txBody>
          <a:bodyPr/>
          <a:lstStyle/>
          <a:p>
            <a:endParaRPr lang="en-US"/>
          </a:p>
        </p:txBody>
      </p:sp>
      <p:sp>
        <p:nvSpPr>
          <p:cNvPr id="198701" name="Line 45"/>
          <p:cNvSpPr>
            <a:spLocks noChangeShapeType="1"/>
          </p:cNvSpPr>
          <p:nvPr/>
        </p:nvSpPr>
        <p:spPr bwMode="auto">
          <a:xfrm>
            <a:off x="5808663" y="2438400"/>
            <a:ext cx="0" cy="2286000"/>
          </a:xfrm>
          <a:prstGeom prst="line">
            <a:avLst/>
          </a:prstGeom>
          <a:noFill/>
          <a:ln w="12700" cap="rnd">
            <a:solidFill>
              <a:srgbClr val="000000"/>
            </a:solidFill>
            <a:round/>
            <a:headEnd/>
            <a:tailEnd/>
          </a:ln>
          <a:effectLst/>
        </p:spPr>
        <p:txBody>
          <a:bodyPr/>
          <a:lstStyle/>
          <a:p>
            <a:endParaRPr lang="en-US"/>
          </a:p>
        </p:txBody>
      </p:sp>
      <p:sp>
        <p:nvSpPr>
          <p:cNvPr id="198702" name="Line 46"/>
          <p:cNvSpPr>
            <a:spLocks noChangeShapeType="1"/>
          </p:cNvSpPr>
          <p:nvPr/>
        </p:nvSpPr>
        <p:spPr bwMode="auto">
          <a:xfrm>
            <a:off x="6370638" y="2438400"/>
            <a:ext cx="0" cy="1865313"/>
          </a:xfrm>
          <a:prstGeom prst="line">
            <a:avLst/>
          </a:prstGeom>
          <a:noFill/>
          <a:ln w="12700" cap="rnd">
            <a:solidFill>
              <a:srgbClr val="000000"/>
            </a:solidFill>
            <a:round/>
            <a:headEnd/>
            <a:tailEnd/>
          </a:ln>
          <a:effectLst/>
        </p:spPr>
        <p:txBody>
          <a:bodyPr/>
          <a:lstStyle/>
          <a:p>
            <a:endParaRPr lang="en-US"/>
          </a:p>
        </p:txBody>
      </p:sp>
      <p:sp>
        <p:nvSpPr>
          <p:cNvPr id="198703" name="Line 47"/>
          <p:cNvSpPr>
            <a:spLocks noChangeShapeType="1"/>
          </p:cNvSpPr>
          <p:nvPr/>
        </p:nvSpPr>
        <p:spPr bwMode="auto">
          <a:xfrm>
            <a:off x="5373688" y="3184525"/>
            <a:ext cx="1560512" cy="0"/>
          </a:xfrm>
          <a:prstGeom prst="line">
            <a:avLst/>
          </a:prstGeom>
          <a:noFill/>
          <a:ln w="12700" cap="rnd">
            <a:solidFill>
              <a:srgbClr val="000000"/>
            </a:solidFill>
            <a:round/>
            <a:headEnd/>
            <a:tailEnd/>
          </a:ln>
          <a:effectLst/>
        </p:spPr>
        <p:txBody>
          <a:bodyPr/>
          <a:lstStyle/>
          <a:p>
            <a:endParaRPr lang="en-US"/>
          </a:p>
        </p:txBody>
      </p:sp>
      <p:sp>
        <p:nvSpPr>
          <p:cNvPr id="198704" name="Line 48"/>
          <p:cNvSpPr>
            <a:spLocks noChangeShapeType="1"/>
          </p:cNvSpPr>
          <p:nvPr/>
        </p:nvSpPr>
        <p:spPr bwMode="auto">
          <a:xfrm>
            <a:off x="5373688" y="3557588"/>
            <a:ext cx="1560512" cy="0"/>
          </a:xfrm>
          <a:prstGeom prst="line">
            <a:avLst/>
          </a:prstGeom>
          <a:noFill/>
          <a:ln w="12700" cap="rnd">
            <a:solidFill>
              <a:srgbClr val="000000"/>
            </a:solidFill>
            <a:round/>
            <a:headEnd/>
            <a:tailEnd/>
          </a:ln>
          <a:effectLst/>
        </p:spPr>
        <p:txBody>
          <a:bodyPr/>
          <a:lstStyle/>
          <a:p>
            <a:endParaRPr lang="en-US"/>
          </a:p>
        </p:txBody>
      </p:sp>
      <p:sp>
        <p:nvSpPr>
          <p:cNvPr id="198705" name="Line 49"/>
          <p:cNvSpPr>
            <a:spLocks noChangeShapeType="1"/>
          </p:cNvSpPr>
          <p:nvPr/>
        </p:nvSpPr>
        <p:spPr bwMode="auto">
          <a:xfrm>
            <a:off x="5373688" y="3929063"/>
            <a:ext cx="1560512" cy="0"/>
          </a:xfrm>
          <a:prstGeom prst="line">
            <a:avLst/>
          </a:prstGeom>
          <a:noFill/>
          <a:ln w="12700" cap="rnd">
            <a:solidFill>
              <a:srgbClr val="000000"/>
            </a:solidFill>
            <a:round/>
            <a:headEnd/>
            <a:tailEnd/>
          </a:ln>
          <a:effectLst/>
        </p:spPr>
        <p:txBody>
          <a:bodyPr/>
          <a:lstStyle/>
          <a:p>
            <a:endParaRPr lang="en-US"/>
          </a:p>
        </p:txBody>
      </p:sp>
      <p:sp>
        <p:nvSpPr>
          <p:cNvPr id="198706" name="Line 50"/>
          <p:cNvSpPr>
            <a:spLocks noChangeShapeType="1"/>
          </p:cNvSpPr>
          <p:nvPr/>
        </p:nvSpPr>
        <p:spPr bwMode="auto">
          <a:xfrm>
            <a:off x="5373688" y="4303713"/>
            <a:ext cx="1560512" cy="0"/>
          </a:xfrm>
          <a:prstGeom prst="line">
            <a:avLst/>
          </a:prstGeom>
          <a:noFill/>
          <a:ln w="12700" cap="rnd">
            <a:solidFill>
              <a:srgbClr val="000000"/>
            </a:solidFill>
            <a:round/>
            <a:headEnd/>
            <a:tailEnd/>
          </a:ln>
          <a:effectLst/>
        </p:spPr>
        <p:txBody>
          <a:bodyPr/>
          <a:lstStyle/>
          <a:p>
            <a:endParaRPr lang="en-US"/>
          </a:p>
        </p:txBody>
      </p:sp>
      <p:sp>
        <p:nvSpPr>
          <p:cNvPr id="198709" name="Rectangle 53"/>
          <p:cNvSpPr>
            <a:spLocks noChangeArrowheads="1"/>
          </p:cNvSpPr>
          <p:nvPr/>
        </p:nvSpPr>
        <p:spPr bwMode="auto">
          <a:xfrm>
            <a:off x="2208213" y="4194175"/>
            <a:ext cx="1338262" cy="557213"/>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8710" name="Rectangle 54"/>
          <p:cNvSpPr>
            <a:spLocks noChangeArrowheads="1"/>
          </p:cNvSpPr>
          <p:nvPr/>
        </p:nvSpPr>
        <p:spPr bwMode="auto">
          <a:xfrm>
            <a:off x="1652588" y="4194175"/>
            <a:ext cx="555625" cy="55721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8711" name="Rectangle 55"/>
          <p:cNvSpPr>
            <a:spLocks noChangeArrowheads="1"/>
          </p:cNvSpPr>
          <p:nvPr/>
        </p:nvSpPr>
        <p:spPr bwMode="auto">
          <a:xfrm>
            <a:off x="1223963" y="4194175"/>
            <a:ext cx="428625" cy="557213"/>
          </a:xfrm>
          <a:prstGeom prst="rect">
            <a:avLst/>
          </a:prstGeom>
          <a:solidFill>
            <a:srgbClr val="00FF00"/>
          </a:solidFill>
          <a:ln w="9525" algn="ctr">
            <a:noFill/>
            <a:miter lim="800000"/>
            <a:headEnd/>
            <a:tailEnd/>
          </a:ln>
          <a:effectLst/>
        </p:spPr>
        <p:txBody>
          <a:bodyPr anchor="b"/>
          <a:lstStyle/>
          <a:p>
            <a:r>
              <a:rPr lang="en-US" sz="1200">
                <a:latin typeface="Times New Roman" pitchFamily="18" charset="0"/>
                <a:cs typeface="Times New Roman" pitchFamily="18" charset="0"/>
              </a:rPr>
              <a:t/>
            </a:r>
            <a:br>
              <a:rPr lang="en-US" sz="1200">
                <a:latin typeface="Times New Roman" pitchFamily="18" charset="0"/>
                <a:cs typeface="Times New Roman" pitchFamily="18" charset="0"/>
              </a:rPr>
            </a:br>
            <a:r>
              <a:rPr lang="en-US" sz="1000">
                <a:ea typeface="Times New Roman" pitchFamily="18" charset="0"/>
                <a:cs typeface="Arial" charset="0"/>
              </a:rPr>
              <a:t>6</a:t>
            </a:r>
            <a:endParaRPr lang="en-US" sz="1800" b="0"/>
          </a:p>
        </p:txBody>
      </p:sp>
      <p:sp>
        <p:nvSpPr>
          <p:cNvPr id="198712" name="Rectangle 56"/>
          <p:cNvSpPr>
            <a:spLocks noChangeArrowheads="1"/>
          </p:cNvSpPr>
          <p:nvPr/>
        </p:nvSpPr>
        <p:spPr bwMode="auto">
          <a:xfrm>
            <a:off x="2763838" y="3835400"/>
            <a:ext cx="782637" cy="358775"/>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8713" name="Rectangle 57"/>
          <p:cNvSpPr>
            <a:spLocks noChangeArrowheads="1"/>
          </p:cNvSpPr>
          <p:nvPr/>
        </p:nvSpPr>
        <p:spPr bwMode="auto">
          <a:xfrm>
            <a:off x="2208213" y="3835400"/>
            <a:ext cx="555625" cy="3587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714" name="Rectangle 58"/>
          <p:cNvSpPr>
            <a:spLocks noChangeArrowheads="1"/>
          </p:cNvSpPr>
          <p:nvPr/>
        </p:nvSpPr>
        <p:spPr bwMode="auto">
          <a:xfrm>
            <a:off x="1652588" y="3835400"/>
            <a:ext cx="555625" cy="3587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715" name="Rectangle 59"/>
          <p:cNvSpPr>
            <a:spLocks noChangeArrowheads="1"/>
          </p:cNvSpPr>
          <p:nvPr/>
        </p:nvSpPr>
        <p:spPr bwMode="auto">
          <a:xfrm>
            <a:off x="1223963" y="3835400"/>
            <a:ext cx="428625" cy="3587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8716" name="Rectangle 60"/>
          <p:cNvSpPr>
            <a:spLocks noChangeArrowheads="1"/>
          </p:cNvSpPr>
          <p:nvPr/>
        </p:nvSpPr>
        <p:spPr bwMode="auto">
          <a:xfrm>
            <a:off x="2763838" y="3475038"/>
            <a:ext cx="782637" cy="360362"/>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8717" name="Rectangle 61"/>
          <p:cNvSpPr>
            <a:spLocks noChangeArrowheads="1"/>
          </p:cNvSpPr>
          <p:nvPr/>
        </p:nvSpPr>
        <p:spPr bwMode="auto">
          <a:xfrm>
            <a:off x="2208213" y="3475038"/>
            <a:ext cx="555625" cy="360362"/>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718" name="Rectangle 62"/>
          <p:cNvSpPr>
            <a:spLocks noChangeArrowheads="1"/>
          </p:cNvSpPr>
          <p:nvPr/>
        </p:nvSpPr>
        <p:spPr bwMode="auto">
          <a:xfrm>
            <a:off x="1652588" y="3475038"/>
            <a:ext cx="555625" cy="360362"/>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719" name="Rectangle 63"/>
          <p:cNvSpPr>
            <a:spLocks noChangeArrowheads="1"/>
          </p:cNvSpPr>
          <p:nvPr/>
        </p:nvSpPr>
        <p:spPr bwMode="auto">
          <a:xfrm>
            <a:off x="1223963" y="3475038"/>
            <a:ext cx="428625" cy="360362"/>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8720" name="Rectangle 64"/>
          <p:cNvSpPr>
            <a:spLocks noChangeArrowheads="1"/>
          </p:cNvSpPr>
          <p:nvPr/>
        </p:nvSpPr>
        <p:spPr bwMode="auto">
          <a:xfrm>
            <a:off x="2763838" y="3116263"/>
            <a:ext cx="782637" cy="358775"/>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8721" name="Rectangle 65"/>
          <p:cNvSpPr>
            <a:spLocks noChangeArrowheads="1"/>
          </p:cNvSpPr>
          <p:nvPr/>
        </p:nvSpPr>
        <p:spPr bwMode="auto">
          <a:xfrm>
            <a:off x="2208213" y="3116263"/>
            <a:ext cx="555625" cy="3587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722" name="Rectangle 66"/>
          <p:cNvSpPr>
            <a:spLocks noChangeArrowheads="1"/>
          </p:cNvSpPr>
          <p:nvPr/>
        </p:nvSpPr>
        <p:spPr bwMode="auto">
          <a:xfrm>
            <a:off x="1652588" y="3116263"/>
            <a:ext cx="555625" cy="3587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723" name="Rectangle 67"/>
          <p:cNvSpPr>
            <a:spLocks noChangeArrowheads="1"/>
          </p:cNvSpPr>
          <p:nvPr/>
        </p:nvSpPr>
        <p:spPr bwMode="auto">
          <a:xfrm>
            <a:off x="1223963" y="3116263"/>
            <a:ext cx="428625" cy="3587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724" name="Rectangle 68"/>
          <p:cNvSpPr>
            <a:spLocks noChangeArrowheads="1"/>
          </p:cNvSpPr>
          <p:nvPr/>
        </p:nvSpPr>
        <p:spPr bwMode="auto">
          <a:xfrm>
            <a:off x="3325813" y="2755900"/>
            <a:ext cx="220662" cy="360363"/>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8725" name="Rectangle 69"/>
          <p:cNvSpPr>
            <a:spLocks noChangeArrowheads="1"/>
          </p:cNvSpPr>
          <p:nvPr/>
        </p:nvSpPr>
        <p:spPr bwMode="auto">
          <a:xfrm>
            <a:off x="2763838" y="2755900"/>
            <a:ext cx="561975" cy="36036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726" name="Rectangle 70"/>
          <p:cNvSpPr>
            <a:spLocks noChangeArrowheads="1"/>
          </p:cNvSpPr>
          <p:nvPr/>
        </p:nvSpPr>
        <p:spPr bwMode="auto">
          <a:xfrm>
            <a:off x="2208213" y="2755900"/>
            <a:ext cx="555625" cy="36036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8727" name="Rectangle 71"/>
          <p:cNvSpPr>
            <a:spLocks noChangeArrowheads="1"/>
          </p:cNvSpPr>
          <p:nvPr/>
        </p:nvSpPr>
        <p:spPr bwMode="auto">
          <a:xfrm>
            <a:off x="1652588" y="2755900"/>
            <a:ext cx="555625" cy="36036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728" name="Rectangle 72"/>
          <p:cNvSpPr>
            <a:spLocks noChangeArrowheads="1"/>
          </p:cNvSpPr>
          <p:nvPr/>
        </p:nvSpPr>
        <p:spPr bwMode="auto">
          <a:xfrm>
            <a:off x="1223963" y="2755900"/>
            <a:ext cx="428625" cy="36036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729" name="Rectangle 73"/>
          <p:cNvSpPr>
            <a:spLocks noChangeArrowheads="1"/>
          </p:cNvSpPr>
          <p:nvPr/>
        </p:nvSpPr>
        <p:spPr bwMode="auto">
          <a:xfrm>
            <a:off x="2763838" y="2438400"/>
            <a:ext cx="782637" cy="317500"/>
          </a:xfrm>
          <a:prstGeom prst="rect">
            <a:avLst/>
          </a:prstGeom>
          <a:no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8730" name="Rectangle 74"/>
          <p:cNvSpPr>
            <a:spLocks noChangeArrowheads="1"/>
          </p:cNvSpPr>
          <p:nvPr/>
        </p:nvSpPr>
        <p:spPr bwMode="auto">
          <a:xfrm>
            <a:off x="2208213" y="2438400"/>
            <a:ext cx="555625" cy="317500"/>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8731" name="Rectangle 75"/>
          <p:cNvSpPr>
            <a:spLocks noChangeArrowheads="1"/>
          </p:cNvSpPr>
          <p:nvPr/>
        </p:nvSpPr>
        <p:spPr bwMode="auto">
          <a:xfrm>
            <a:off x="1652588" y="2438400"/>
            <a:ext cx="555625" cy="317500"/>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8732" name="Rectangle 76"/>
          <p:cNvSpPr>
            <a:spLocks noChangeArrowheads="1"/>
          </p:cNvSpPr>
          <p:nvPr/>
        </p:nvSpPr>
        <p:spPr bwMode="auto">
          <a:xfrm>
            <a:off x="1223963" y="2438400"/>
            <a:ext cx="428625" cy="317500"/>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8733" name="Line 77"/>
          <p:cNvSpPr>
            <a:spLocks noChangeShapeType="1"/>
          </p:cNvSpPr>
          <p:nvPr/>
        </p:nvSpPr>
        <p:spPr bwMode="auto">
          <a:xfrm>
            <a:off x="1223963" y="2438400"/>
            <a:ext cx="2322512" cy="0"/>
          </a:xfrm>
          <a:prstGeom prst="line">
            <a:avLst/>
          </a:prstGeom>
          <a:noFill/>
          <a:ln w="12700" cap="rnd">
            <a:solidFill>
              <a:srgbClr val="000000"/>
            </a:solidFill>
            <a:round/>
            <a:headEnd/>
            <a:tailEnd/>
          </a:ln>
          <a:effectLst/>
        </p:spPr>
        <p:txBody>
          <a:bodyPr/>
          <a:lstStyle/>
          <a:p>
            <a:endParaRPr lang="en-US"/>
          </a:p>
        </p:txBody>
      </p:sp>
      <p:sp>
        <p:nvSpPr>
          <p:cNvPr id="198734" name="Line 78"/>
          <p:cNvSpPr>
            <a:spLocks noChangeShapeType="1"/>
          </p:cNvSpPr>
          <p:nvPr/>
        </p:nvSpPr>
        <p:spPr bwMode="auto">
          <a:xfrm>
            <a:off x="1223963" y="4751388"/>
            <a:ext cx="984250" cy="0"/>
          </a:xfrm>
          <a:prstGeom prst="line">
            <a:avLst/>
          </a:prstGeom>
          <a:noFill/>
          <a:ln w="12700" cap="rnd">
            <a:solidFill>
              <a:srgbClr val="000000"/>
            </a:solidFill>
            <a:round/>
            <a:headEnd/>
            <a:tailEnd/>
          </a:ln>
          <a:effectLst/>
        </p:spPr>
        <p:txBody>
          <a:bodyPr/>
          <a:lstStyle/>
          <a:p>
            <a:endParaRPr lang="en-US"/>
          </a:p>
        </p:txBody>
      </p:sp>
      <p:sp>
        <p:nvSpPr>
          <p:cNvPr id="198735" name="Line 79"/>
          <p:cNvSpPr>
            <a:spLocks noChangeShapeType="1"/>
          </p:cNvSpPr>
          <p:nvPr/>
        </p:nvSpPr>
        <p:spPr bwMode="auto">
          <a:xfrm>
            <a:off x="1223963" y="2438400"/>
            <a:ext cx="0" cy="2312988"/>
          </a:xfrm>
          <a:prstGeom prst="line">
            <a:avLst/>
          </a:prstGeom>
          <a:noFill/>
          <a:ln w="12700" cap="rnd">
            <a:solidFill>
              <a:srgbClr val="000000"/>
            </a:solidFill>
            <a:round/>
            <a:headEnd/>
            <a:tailEnd/>
          </a:ln>
          <a:effectLst/>
        </p:spPr>
        <p:txBody>
          <a:bodyPr/>
          <a:lstStyle/>
          <a:p>
            <a:endParaRPr lang="en-US"/>
          </a:p>
        </p:txBody>
      </p:sp>
      <p:sp>
        <p:nvSpPr>
          <p:cNvPr id="198736" name="Line 80"/>
          <p:cNvSpPr>
            <a:spLocks noChangeShapeType="1"/>
          </p:cNvSpPr>
          <p:nvPr/>
        </p:nvSpPr>
        <p:spPr bwMode="auto">
          <a:xfrm>
            <a:off x="3546475" y="2438400"/>
            <a:ext cx="0" cy="317500"/>
          </a:xfrm>
          <a:prstGeom prst="line">
            <a:avLst/>
          </a:prstGeom>
          <a:noFill/>
          <a:ln w="12700" cap="rnd">
            <a:solidFill>
              <a:srgbClr val="000000"/>
            </a:solidFill>
            <a:round/>
            <a:headEnd/>
            <a:tailEnd/>
          </a:ln>
          <a:effectLst/>
        </p:spPr>
        <p:txBody>
          <a:bodyPr/>
          <a:lstStyle/>
          <a:p>
            <a:endParaRPr lang="en-US"/>
          </a:p>
        </p:txBody>
      </p:sp>
      <p:sp>
        <p:nvSpPr>
          <p:cNvPr id="198737" name="Line 81"/>
          <p:cNvSpPr>
            <a:spLocks noChangeShapeType="1"/>
          </p:cNvSpPr>
          <p:nvPr/>
        </p:nvSpPr>
        <p:spPr bwMode="auto">
          <a:xfrm>
            <a:off x="1223963" y="2755900"/>
            <a:ext cx="2322512" cy="0"/>
          </a:xfrm>
          <a:prstGeom prst="line">
            <a:avLst/>
          </a:prstGeom>
          <a:noFill/>
          <a:ln w="12700" cap="rnd">
            <a:solidFill>
              <a:srgbClr val="000000"/>
            </a:solidFill>
            <a:round/>
            <a:headEnd/>
            <a:tailEnd/>
          </a:ln>
          <a:effectLst/>
        </p:spPr>
        <p:txBody>
          <a:bodyPr/>
          <a:lstStyle/>
          <a:p>
            <a:endParaRPr lang="en-US"/>
          </a:p>
        </p:txBody>
      </p:sp>
      <p:sp>
        <p:nvSpPr>
          <p:cNvPr id="198738" name="Line 82"/>
          <p:cNvSpPr>
            <a:spLocks noChangeShapeType="1"/>
          </p:cNvSpPr>
          <p:nvPr/>
        </p:nvSpPr>
        <p:spPr bwMode="auto">
          <a:xfrm>
            <a:off x="1652588" y="2438400"/>
            <a:ext cx="0" cy="2312988"/>
          </a:xfrm>
          <a:prstGeom prst="line">
            <a:avLst/>
          </a:prstGeom>
          <a:noFill/>
          <a:ln w="12700" cap="rnd">
            <a:solidFill>
              <a:srgbClr val="000000"/>
            </a:solidFill>
            <a:round/>
            <a:headEnd/>
            <a:tailEnd/>
          </a:ln>
          <a:effectLst/>
        </p:spPr>
        <p:txBody>
          <a:bodyPr/>
          <a:lstStyle/>
          <a:p>
            <a:endParaRPr lang="en-US"/>
          </a:p>
        </p:txBody>
      </p:sp>
      <p:sp>
        <p:nvSpPr>
          <p:cNvPr id="198739" name="Line 83"/>
          <p:cNvSpPr>
            <a:spLocks noChangeShapeType="1"/>
          </p:cNvSpPr>
          <p:nvPr/>
        </p:nvSpPr>
        <p:spPr bwMode="auto">
          <a:xfrm>
            <a:off x="2208213" y="2438400"/>
            <a:ext cx="0" cy="2312988"/>
          </a:xfrm>
          <a:prstGeom prst="line">
            <a:avLst/>
          </a:prstGeom>
          <a:noFill/>
          <a:ln w="12700" cap="rnd">
            <a:solidFill>
              <a:srgbClr val="000000"/>
            </a:solidFill>
            <a:round/>
            <a:headEnd/>
            <a:tailEnd/>
          </a:ln>
          <a:effectLst/>
        </p:spPr>
        <p:txBody>
          <a:bodyPr/>
          <a:lstStyle/>
          <a:p>
            <a:endParaRPr lang="en-US"/>
          </a:p>
        </p:txBody>
      </p:sp>
      <p:sp>
        <p:nvSpPr>
          <p:cNvPr id="198740" name="Line 84"/>
          <p:cNvSpPr>
            <a:spLocks noChangeShapeType="1"/>
          </p:cNvSpPr>
          <p:nvPr/>
        </p:nvSpPr>
        <p:spPr bwMode="auto">
          <a:xfrm>
            <a:off x="2763838" y="2438400"/>
            <a:ext cx="0" cy="1755775"/>
          </a:xfrm>
          <a:prstGeom prst="line">
            <a:avLst/>
          </a:prstGeom>
          <a:noFill/>
          <a:ln w="12700" cap="rnd">
            <a:solidFill>
              <a:srgbClr val="000000"/>
            </a:solidFill>
            <a:round/>
            <a:headEnd/>
            <a:tailEnd/>
          </a:ln>
          <a:effectLst/>
        </p:spPr>
        <p:txBody>
          <a:bodyPr/>
          <a:lstStyle/>
          <a:p>
            <a:endParaRPr lang="en-US"/>
          </a:p>
        </p:txBody>
      </p:sp>
      <p:sp>
        <p:nvSpPr>
          <p:cNvPr id="198742" name="Line 86"/>
          <p:cNvSpPr>
            <a:spLocks noChangeShapeType="1"/>
          </p:cNvSpPr>
          <p:nvPr/>
        </p:nvSpPr>
        <p:spPr bwMode="auto">
          <a:xfrm>
            <a:off x="1223963" y="3116263"/>
            <a:ext cx="2101850" cy="0"/>
          </a:xfrm>
          <a:prstGeom prst="line">
            <a:avLst/>
          </a:prstGeom>
          <a:noFill/>
          <a:ln w="12700" cap="rnd">
            <a:solidFill>
              <a:srgbClr val="000000"/>
            </a:solidFill>
            <a:round/>
            <a:headEnd/>
            <a:tailEnd/>
          </a:ln>
          <a:effectLst/>
        </p:spPr>
        <p:txBody>
          <a:bodyPr/>
          <a:lstStyle/>
          <a:p>
            <a:endParaRPr lang="en-US"/>
          </a:p>
        </p:txBody>
      </p:sp>
      <p:sp>
        <p:nvSpPr>
          <p:cNvPr id="198743" name="Line 87"/>
          <p:cNvSpPr>
            <a:spLocks noChangeShapeType="1"/>
          </p:cNvSpPr>
          <p:nvPr/>
        </p:nvSpPr>
        <p:spPr bwMode="auto">
          <a:xfrm>
            <a:off x="3325813" y="2755900"/>
            <a:ext cx="0" cy="360363"/>
          </a:xfrm>
          <a:prstGeom prst="line">
            <a:avLst/>
          </a:prstGeom>
          <a:noFill/>
          <a:ln w="12700" cap="rnd">
            <a:solidFill>
              <a:srgbClr val="000000"/>
            </a:solidFill>
            <a:round/>
            <a:headEnd/>
            <a:tailEnd/>
          </a:ln>
          <a:effectLst/>
        </p:spPr>
        <p:txBody>
          <a:bodyPr/>
          <a:lstStyle/>
          <a:p>
            <a:endParaRPr lang="en-US"/>
          </a:p>
        </p:txBody>
      </p:sp>
      <p:sp>
        <p:nvSpPr>
          <p:cNvPr id="198745" name="Line 89"/>
          <p:cNvSpPr>
            <a:spLocks noChangeShapeType="1"/>
          </p:cNvSpPr>
          <p:nvPr/>
        </p:nvSpPr>
        <p:spPr bwMode="auto">
          <a:xfrm>
            <a:off x="1223963" y="3475038"/>
            <a:ext cx="1539875" cy="0"/>
          </a:xfrm>
          <a:prstGeom prst="line">
            <a:avLst/>
          </a:prstGeom>
          <a:noFill/>
          <a:ln w="12700" cap="rnd">
            <a:solidFill>
              <a:srgbClr val="000000"/>
            </a:solidFill>
            <a:round/>
            <a:headEnd/>
            <a:tailEnd/>
          </a:ln>
          <a:effectLst/>
        </p:spPr>
        <p:txBody>
          <a:bodyPr/>
          <a:lstStyle/>
          <a:p>
            <a:endParaRPr lang="en-US"/>
          </a:p>
        </p:txBody>
      </p:sp>
      <p:sp>
        <p:nvSpPr>
          <p:cNvPr id="198747" name="Line 91"/>
          <p:cNvSpPr>
            <a:spLocks noChangeShapeType="1"/>
          </p:cNvSpPr>
          <p:nvPr/>
        </p:nvSpPr>
        <p:spPr bwMode="auto">
          <a:xfrm>
            <a:off x="1223963" y="3835400"/>
            <a:ext cx="1539875" cy="0"/>
          </a:xfrm>
          <a:prstGeom prst="line">
            <a:avLst/>
          </a:prstGeom>
          <a:noFill/>
          <a:ln w="12700" cap="rnd">
            <a:solidFill>
              <a:srgbClr val="000000"/>
            </a:solidFill>
            <a:round/>
            <a:headEnd/>
            <a:tailEnd/>
          </a:ln>
          <a:effectLst/>
        </p:spPr>
        <p:txBody>
          <a:bodyPr/>
          <a:lstStyle/>
          <a:p>
            <a:endParaRPr lang="en-US"/>
          </a:p>
        </p:txBody>
      </p:sp>
      <p:sp>
        <p:nvSpPr>
          <p:cNvPr id="198749" name="Line 93"/>
          <p:cNvSpPr>
            <a:spLocks noChangeShapeType="1"/>
          </p:cNvSpPr>
          <p:nvPr/>
        </p:nvSpPr>
        <p:spPr bwMode="auto">
          <a:xfrm>
            <a:off x="1223963" y="4194175"/>
            <a:ext cx="1539875" cy="0"/>
          </a:xfrm>
          <a:prstGeom prst="line">
            <a:avLst/>
          </a:prstGeom>
          <a:noFill/>
          <a:ln w="12700" cap="rnd">
            <a:solidFill>
              <a:srgbClr val="000000"/>
            </a:solidFill>
            <a:round/>
            <a:headEnd/>
            <a:tailEnd/>
          </a:ln>
          <a:effectLst/>
        </p:spPr>
        <p:txBody>
          <a:bodyPr/>
          <a:lstStyle/>
          <a:p>
            <a:endParaRPr lang="en-US"/>
          </a:p>
        </p:txBody>
      </p:sp>
      <p:sp>
        <p:nvSpPr>
          <p:cNvPr id="198752" name="Rectangle 96"/>
          <p:cNvSpPr>
            <a:spLocks noChangeArrowheads="1"/>
          </p:cNvSpPr>
          <p:nvPr/>
        </p:nvSpPr>
        <p:spPr bwMode="auto">
          <a:xfrm>
            <a:off x="1247775" y="4767263"/>
            <a:ext cx="1098550" cy="547687"/>
          </a:xfrm>
          <a:prstGeom prst="rect">
            <a:avLst/>
          </a:prstGeom>
          <a:noFill/>
          <a:ln w="9525" algn="ctr">
            <a:noFill/>
            <a:miter lim="800000"/>
            <a:headEnd/>
            <a:tailEnd/>
          </a:ln>
          <a:effectLst/>
        </p:spPr>
        <p:txBody>
          <a:bodyPr wrap="none" anchor="ctr">
            <a:spAutoFit/>
          </a:bodyPr>
          <a:lstStyle/>
          <a:p>
            <a:pPr algn="l"/>
            <a:r>
              <a:rPr lang="en-US" sz="1200" b="0">
                <a:cs typeface="Times New Roman" pitchFamily="18" charset="0"/>
              </a:rPr>
              <a:t>	</a:t>
            </a:r>
            <a:endParaRPr lang="en-US" sz="1100" b="0"/>
          </a:p>
          <a:p>
            <a:pPr algn="l" eaLnBrk="0" hangingPunct="0"/>
            <a:endParaRPr lang="en-US" sz="1800" b="0"/>
          </a:p>
        </p:txBody>
      </p:sp>
      <p:sp>
        <p:nvSpPr>
          <p:cNvPr id="198753" name="Text Box 97"/>
          <p:cNvSpPr txBox="1">
            <a:spLocks noChangeArrowheads="1"/>
          </p:cNvSpPr>
          <p:nvPr/>
        </p:nvSpPr>
        <p:spPr bwMode="auto">
          <a:xfrm>
            <a:off x="990600" y="1752600"/>
            <a:ext cx="1676400" cy="366713"/>
          </a:xfrm>
          <a:prstGeom prst="rect">
            <a:avLst/>
          </a:prstGeom>
          <a:noFill/>
          <a:ln w="9525" algn="ctr">
            <a:noFill/>
            <a:miter lim="800000"/>
            <a:headEnd/>
            <a:tailEnd/>
          </a:ln>
          <a:effectLst/>
        </p:spPr>
        <p:txBody>
          <a:bodyPr>
            <a:spAutoFit/>
          </a:bodyPr>
          <a:lstStyle/>
          <a:p>
            <a:pPr>
              <a:spcBef>
                <a:spcPct val="50000"/>
              </a:spcBef>
            </a:pPr>
            <a:r>
              <a:rPr lang="en-US" sz="1800"/>
              <a:t>Step 3</a:t>
            </a:r>
          </a:p>
        </p:txBody>
      </p:sp>
      <p:sp>
        <p:nvSpPr>
          <p:cNvPr id="198754" name="Text Box 98"/>
          <p:cNvSpPr txBox="1">
            <a:spLocks noChangeArrowheads="1"/>
          </p:cNvSpPr>
          <p:nvPr/>
        </p:nvSpPr>
        <p:spPr bwMode="auto">
          <a:xfrm>
            <a:off x="5029200" y="1747838"/>
            <a:ext cx="1676400" cy="366712"/>
          </a:xfrm>
          <a:prstGeom prst="rect">
            <a:avLst/>
          </a:prstGeom>
          <a:noFill/>
          <a:ln w="9525" algn="ctr">
            <a:noFill/>
            <a:miter lim="800000"/>
            <a:headEnd/>
            <a:tailEnd/>
          </a:ln>
          <a:effectLst/>
        </p:spPr>
        <p:txBody>
          <a:bodyPr>
            <a:spAutoFit/>
          </a:bodyPr>
          <a:lstStyle/>
          <a:p>
            <a:pPr>
              <a:spcBef>
                <a:spcPct val="50000"/>
              </a:spcBef>
            </a:pPr>
            <a:r>
              <a:rPr lang="en-US" sz="1800"/>
              <a:t>Step 4</a:t>
            </a:r>
          </a:p>
        </p:txBody>
      </p:sp>
      <p:sp>
        <p:nvSpPr>
          <p:cNvPr id="89" name="Line 5"/>
          <p:cNvSpPr>
            <a:spLocks noChangeShapeType="1"/>
          </p:cNvSpPr>
          <p:nvPr/>
        </p:nvSpPr>
        <p:spPr bwMode="auto">
          <a:xfrm>
            <a:off x="457200" y="1295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5"/>
          <p:cNvSpPr>
            <a:spLocks noGrp="1"/>
          </p:cNvSpPr>
          <p:nvPr>
            <p:ph type="sldNum" sz="quarter" idx="12"/>
          </p:nvPr>
        </p:nvSpPr>
        <p:spPr/>
        <p:txBody>
          <a:bodyPr/>
          <a:lstStyle/>
          <a:p>
            <a:fld id="{0EBAC59F-7856-47A6-8FA2-BB45310269A3}" type="slidenum">
              <a:rPr lang="en-US" altLang="en-US"/>
              <a:pPr/>
              <a:t>89</a:t>
            </a:fld>
            <a:endParaRPr lang="en-US" altLang="en-US"/>
          </a:p>
        </p:txBody>
      </p:sp>
      <p:sp>
        <p:nvSpPr>
          <p:cNvPr id="199682" name="Rectangle 2"/>
          <p:cNvSpPr>
            <a:spLocks noGrp="1" noChangeArrowheads="1"/>
          </p:cNvSpPr>
          <p:nvPr>
            <p:ph type="title"/>
          </p:nvPr>
        </p:nvSpPr>
        <p:spPr/>
        <p:txBody>
          <a:bodyPr>
            <a:normAutofit/>
          </a:bodyPr>
          <a:lstStyle/>
          <a:p>
            <a:pPr algn="ctr"/>
            <a:r>
              <a:rPr lang="en-US" sz="2800" b="1" dirty="0"/>
              <a:t>Example Of Enhanced Edge Recombination Operator</a:t>
            </a:r>
            <a:r>
              <a:rPr lang="en-US" sz="2800" dirty="0"/>
              <a:t> (contd.)</a:t>
            </a:r>
          </a:p>
        </p:txBody>
      </p:sp>
      <p:sp>
        <p:nvSpPr>
          <p:cNvPr id="199704" name="Rectangle 24"/>
          <p:cNvSpPr>
            <a:spLocks noChangeArrowheads="1"/>
          </p:cNvSpPr>
          <p:nvPr/>
        </p:nvSpPr>
        <p:spPr bwMode="auto">
          <a:xfrm>
            <a:off x="685800" y="1411288"/>
            <a:ext cx="9144000" cy="0"/>
          </a:xfrm>
          <a:prstGeom prst="rect">
            <a:avLst/>
          </a:prstGeom>
          <a:noFill/>
          <a:ln w="9525" algn="ctr">
            <a:noFill/>
            <a:miter lim="800000"/>
            <a:headEnd/>
            <a:tailEnd/>
          </a:ln>
          <a:effectLst/>
        </p:spPr>
        <p:txBody>
          <a:bodyPr wrap="none" anchor="ctr">
            <a:spAutoFit/>
          </a:bodyPr>
          <a:lstStyle/>
          <a:p>
            <a:pPr algn="l"/>
            <a:endParaRPr lang="en-US" sz="1800" b="0"/>
          </a:p>
        </p:txBody>
      </p:sp>
      <p:sp>
        <p:nvSpPr>
          <p:cNvPr id="199887" name="Rectangle 207"/>
          <p:cNvSpPr>
            <a:spLocks noChangeArrowheads="1"/>
          </p:cNvSpPr>
          <p:nvPr/>
        </p:nvSpPr>
        <p:spPr bwMode="auto">
          <a:xfrm>
            <a:off x="685800" y="4548188"/>
            <a:ext cx="9144000" cy="0"/>
          </a:xfrm>
          <a:prstGeom prst="rect">
            <a:avLst/>
          </a:prstGeom>
          <a:noFill/>
          <a:ln w="9525" algn="ctr">
            <a:noFill/>
            <a:miter lim="800000"/>
            <a:headEnd/>
            <a:tailEnd/>
          </a:ln>
          <a:effectLst/>
        </p:spPr>
        <p:txBody>
          <a:bodyPr wrap="none" anchor="ctr">
            <a:spAutoFit/>
          </a:bodyPr>
          <a:lstStyle/>
          <a:p>
            <a:pPr algn="l"/>
            <a:endParaRPr lang="en-US" sz="1800" b="0"/>
          </a:p>
        </p:txBody>
      </p:sp>
      <p:grpSp>
        <p:nvGrpSpPr>
          <p:cNvPr id="2" name="Group 215"/>
          <p:cNvGrpSpPr>
            <a:grpSpLocks/>
          </p:cNvGrpSpPr>
          <p:nvPr/>
        </p:nvGrpSpPr>
        <p:grpSpPr bwMode="auto">
          <a:xfrm>
            <a:off x="1295400" y="2309813"/>
            <a:ext cx="6403975" cy="3633787"/>
            <a:chOff x="816" y="1248"/>
            <a:chExt cx="4034" cy="2289"/>
          </a:xfrm>
        </p:grpSpPr>
        <p:grpSp>
          <p:nvGrpSpPr>
            <p:cNvPr id="3" name="Group 17"/>
            <p:cNvGrpSpPr>
              <a:grpSpLocks/>
            </p:cNvGrpSpPr>
            <p:nvPr/>
          </p:nvGrpSpPr>
          <p:grpSpPr bwMode="auto">
            <a:xfrm>
              <a:off x="853" y="3230"/>
              <a:ext cx="1349" cy="229"/>
              <a:chOff x="4500" y="6480"/>
              <a:chExt cx="2175" cy="360"/>
            </a:xfrm>
          </p:grpSpPr>
          <p:sp>
            <p:nvSpPr>
              <p:cNvPr id="199703" name="Rectangle 23"/>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702" name="Rectangle 22"/>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701" name="Rectangle 21"/>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700" name="Rectangle 20"/>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699" name="Rectangle 19"/>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698" name="Rectangle 18"/>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grpSp>
        <p:sp>
          <p:nvSpPr>
            <p:cNvPr id="199696" name="Line 16"/>
            <p:cNvSpPr>
              <a:spLocks noChangeShapeType="1"/>
            </p:cNvSpPr>
            <p:nvPr/>
          </p:nvSpPr>
          <p:spPr bwMode="auto">
            <a:xfrm>
              <a:off x="1858" y="2983"/>
              <a:ext cx="0" cy="228"/>
            </a:xfrm>
            <a:prstGeom prst="line">
              <a:avLst/>
            </a:prstGeom>
            <a:noFill/>
            <a:ln w="9525">
              <a:solidFill>
                <a:srgbClr val="000000"/>
              </a:solidFill>
              <a:round/>
              <a:headEnd/>
              <a:tailEnd type="triangle" w="med" len="med"/>
            </a:ln>
          </p:spPr>
          <p:txBody>
            <a:bodyPr/>
            <a:lstStyle/>
            <a:p>
              <a:endParaRPr lang="en-US"/>
            </a:p>
          </p:txBody>
        </p:sp>
        <p:sp>
          <p:nvSpPr>
            <p:cNvPr id="199695" name="Text Box 15"/>
            <p:cNvSpPr txBox="1">
              <a:spLocks noChangeArrowheads="1"/>
            </p:cNvSpPr>
            <p:nvPr/>
          </p:nvSpPr>
          <p:spPr bwMode="auto">
            <a:xfrm>
              <a:off x="816" y="3194"/>
              <a:ext cx="1442" cy="343"/>
            </a:xfrm>
            <a:prstGeom prst="rect">
              <a:avLst/>
            </a:prstGeom>
            <a:noFill/>
            <a:ln w="9525">
              <a:noFill/>
              <a:miter lim="800000"/>
              <a:headEnd/>
              <a:tailEnd/>
            </a:ln>
          </p:spPr>
          <p:txBody>
            <a:bodyPr/>
            <a:lstStyle/>
            <a:p>
              <a:pPr algn="l"/>
              <a:r>
                <a:rPr lang="en-US" sz="1600">
                  <a:cs typeface="Times New Roman" pitchFamily="18" charset="0"/>
                </a:rPr>
                <a:t>4     6     5    1   3</a:t>
              </a:r>
              <a:endParaRPr lang="en-US" sz="1800" b="0"/>
            </a:p>
          </p:txBody>
        </p:sp>
        <p:sp>
          <p:nvSpPr>
            <p:cNvPr id="199738" name="Rectangle 58"/>
            <p:cNvSpPr>
              <a:spLocks noChangeArrowheads="1"/>
            </p:cNvSpPr>
            <p:nvPr/>
          </p:nvSpPr>
          <p:spPr bwMode="auto">
            <a:xfrm>
              <a:off x="913" y="2557"/>
              <a:ext cx="328" cy="2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9737" name="Rectangle 57"/>
            <p:cNvSpPr>
              <a:spLocks noChangeArrowheads="1"/>
            </p:cNvSpPr>
            <p:nvPr/>
          </p:nvSpPr>
          <p:spPr bwMode="auto">
            <a:xfrm>
              <a:off x="1665" y="2315"/>
              <a:ext cx="425" cy="242"/>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736" name="Rectangle 56"/>
            <p:cNvSpPr>
              <a:spLocks noChangeArrowheads="1"/>
            </p:cNvSpPr>
            <p:nvPr/>
          </p:nvSpPr>
          <p:spPr bwMode="auto">
            <a:xfrm>
              <a:off x="1241" y="2315"/>
              <a:ext cx="424" cy="242"/>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9735" name="Rectangle 55"/>
            <p:cNvSpPr>
              <a:spLocks noChangeArrowheads="1"/>
            </p:cNvSpPr>
            <p:nvPr/>
          </p:nvSpPr>
          <p:spPr bwMode="auto">
            <a:xfrm>
              <a:off x="913" y="2315"/>
              <a:ext cx="328" cy="242"/>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9733" name="Rectangle 53"/>
            <p:cNvSpPr>
              <a:spLocks noChangeArrowheads="1"/>
            </p:cNvSpPr>
            <p:nvPr/>
          </p:nvSpPr>
          <p:spPr bwMode="auto">
            <a:xfrm>
              <a:off x="1241" y="2040"/>
              <a:ext cx="424" cy="2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9732" name="Rectangle 52"/>
            <p:cNvSpPr>
              <a:spLocks noChangeArrowheads="1"/>
            </p:cNvSpPr>
            <p:nvPr/>
          </p:nvSpPr>
          <p:spPr bwMode="auto">
            <a:xfrm>
              <a:off x="913" y="2040"/>
              <a:ext cx="328" cy="2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9731" name="Rectangle 51"/>
            <p:cNvSpPr>
              <a:spLocks noChangeArrowheads="1"/>
            </p:cNvSpPr>
            <p:nvPr/>
          </p:nvSpPr>
          <p:spPr bwMode="auto">
            <a:xfrm>
              <a:off x="1665" y="1765"/>
              <a:ext cx="425" cy="275"/>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9730" name="Rectangle 50"/>
            <p:cNvSpPr>
              <a:spLocks noChangeArrowheads="1"/>
            </p:cNvSpPr>
            <p:nvPr/>
          </p:nvSpPr>
          <p:spPr bwMode="auto">
            <a:xfrm>
              <a:off x="1241" y="1765"/>
              <a:ext cx="424" cy="275"/>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729" name="Rectangle 49"/>
            <p:cNvSpPr>
              <a:spLocks noChangeArrowheads="1"/>
            </p:cNvSpPr>
            <p:nvPr/>
          </p:nvSpPr>
          <p:spPr bwMode="auto">
            <a:xfrm>
              <a:off x="913" y="1765"/>
              <a:ext cx="328" cy="2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9727" name="Rectangle 47"/>
            <p:cNvSpPr>
              <a:spLocks noChangeArrowheads="1"/>
            </p:cNvSpPr>
            <p:nvPr/>
          </p:nvSpPr>
          <p:spPr bwMode="auto">
            <a:xfrm>
              <a:off x="1241" y="1491"/>
              <a:ext cx="424" cy="274"/>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9726" name="Rectangle 46"/>
            <p:cNvSpPr>
              <a:spLocks noChangeArrowheads="1"/>
            </p:cNvSpPr>
            <p:nvPr/>
          </p:nvSpPr>
          <p:spPr bwMode="auto">
            <a:xfrm>
              <a:off x="913" y="1491"/>
              <a:ext cx="328" cy="27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725" name="Rectangle 45"/>
            <p:cNvSpPr>
              <a:spLocks noChangeArrowheads="1"/>
            </p:cNvSpPr>
            <p:nvPr/>
          </p:nvSpPr>
          <p:spPr bwMode="auto">
            <a:xfrm>
              <a:off x="1665" y="1248"/>
              <a:ext cx="425" cy="24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724" name="Rectangle 44"/>
            <p:cNvSpPr>
              <a:spLocks noChangeArrowheads="1"/>
            </p:cNvSpPr>
            <p:nvPr/>
          </p:nvSpPr>
          <p:spPr bwMode="auto">
            <a:xfrm>
              <a:off x="1241" y="1248"/>
              <a:ext cx="424" cy="24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9723" name="Rectangle 43"/>
            <p:cNvSpPr>
              <a:spLocks noChangeArrowheads="1"/>
            </p:cNvSpPr>
            <p:nvPr/>
          </p:nvSpPr>
          <p:spPr bwMode="auto">
            <a:xfrm>
              <a:off x="913" y="1248"/>
              <a:ext cx="328" cy="24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9741" name="Line 61"/>
            <p:cNvSpPr>
              <a:spLocks noChangeShapeType="1"/>
            </p:cNvSpPr>
            <p:nvPr/>
          </p:nvSpPr>
          <p:spPr bwMode="auto">
            <a:xfrm>
              <a:off x="913" y="1248"/>
              <a:ext cx="1177" cy="0"/>
            </a:xfrm>
            <a:prstGeom prst="line">
              <a:avLst/>
            </a:prstGeom>
            <a:noFill/>
            <a:ln w="12700" cap="rnd">
              <a:solidFill>
                <a:srgbClr val="000000"/>
              </a:solidFill>
              <a:round/>
              <a:headEnd/>
              <a:tailEnd/>
            </a:ln>
            <a:effectLst/>
          </p:spPr>
          <p:txBody>
            <a:bodyPr/>
            <a:lstStyle/>
            <a:p>
              <a:endParaRPr lang="en-US"/>
            </a:p>
          </p:txBody>
        </p:sp>
        <p:sp>
          <p:nvSpPr>
            <p:cNvPr id="199742" name="Line 62"/>
            <p:cNvSpPr>
              <a:spLocks noChangeShapeType="1"/>
            </p:cNvSpPr>
            <p:nvPr/>
          </p:nvSpPr>
          <p:spPr bwMode="auto">
            <a:xfrm>
              <a:off x="913" y="2832"/>
              <a:ext cx="328" cy="0"/>
            </a:xfrm>
            <a:prstGeom prst="line">
              <a:avLst/>
            </a:prstGeom>
            <a:noFill/>
            <a:ln w="12700" cap="rnd">
              <a:solidFill>
                <a:srgbClr val="000000"/>
              </a:solidFill>
              <a:round/>
              <a:headEnd/>
              <a:tailEnd/>
            </a:ln>
            <a:effectLst/>
          </p:spPr>
          <p:txBody>
            <a:bodyPr/>
            <a:lstStyle/>
            <a:p>
              <a:endParaRPr lang="en-US"/>
            </a:p>
          </p:txBody>
        </p:sp>
        <p:sp>
          <p:nvSpPr>
            <p:cNvPr id="199743" name="Line 63"/>
            <p:cNvSpPr>
              <a:spLocks noChangeShapeType="1"/>
            </p:cNvSpPr>
            <p:nvPr/>
          </p:nvSpPr>
          <p:spPr bwMode="auto">
            <a:xfrm>
              <a:off x="913" y="1248"/>
              <a:ext cx="0" cy="1584"/>
            </a:xfrm>
            <a:prstGeom prst="line">
              <a:avLst/>
            </a:prstGeom>
            <a:noFill/>
            <a:ln w="12700" cap="rnd">
              <a:solidFill>
                <a:srgbClr val="000000"/>
              </a:solidFill>
              <a:round/>
              <a:headEnd/>
              <a:tailEnd/>
            </a:ln>
            <a:effectLst/>
          </p:spPr>
          <p:txBody>
            <a:bodyPr/>
            <a:lstStyle/>
            <a:p>
              <a:endParaRPr lang="en-US"/>
            </a:p>
          </p:txBody>
        </p:sp>
        <p:sp>
          <p:nvSpPr>
            <p:cNvPr id="199744" name="Line 64"/>
            <p:cNvSpPr>
              <a:spLocks noChangeShapeType="1"/>
            </p:cNvSpPr>
            <p:nvPr/>
          </p:nvSpPr>
          <p:spPr bwMode="auto">
            <a:xfrm>
              <a:off x="2090" y="1248"/>
              <a:ext cx="0" cy="243"/>
            </a:xfrm>
            <a:prstGeom prst="line">
              <a:avLst/>
            </a:prstGeom>
            <a:noFill/>
            <a:ln w="12700" cap="rnd">
              <a:solidFill>
                <a:srgbClr val="000000"/>
              </a:solidFill>
              <a:round/>
              <a:headEnd/>
              <a:tailEnd/>
            </a:ln>
            <a:effectLst/>
          </p:spPr>
          <p:txBody>
            <a:bodyPr/>
            <a:lstStyle/>
            <a:p>
              <a:endParaRPr lang="en-US"/>
            </a:p>
          </p:txBody>
        </p:sp>
        <p:sp>
          <p:nvSpPr>
            <p:cNvPr id="199747" name="Line 67"/>
            <p:cNvSpPr>
              <a:spLocks noChangeShapeType="1"/>
            </p:cNvSpPr>
            <p:nvPr/>
          </p:nvSpPr>
          <p:spPr bwMode="auto">
            <a:xfrm>
              <a:off x="913" y="1491"/>
              <a:ext cx="1177" cy="0"/>
            </a:xfrm>
            <a:prstGeom prst="line">
              <a:avLst/>
            </a:prstGeom>
            <a:noFill/>
            <a:ln w="12700" cap="rnd">
              <a:solidFill>
                <a:srgbClr val="000000"/>
              </a:solidFill>
              <a:round/>
              <a:headEnd/>
              <a:tailEnd/>
            </a:ln>
            <a:effectLst/>
          </p:spPr>
          <p:txBody>
            <a:bodyPr/>
            <a:lstStyle/>
            <a:p>
              <a:endParaRPr lang="en-US"/>
            </a:p>
          </p:txBody>
        </p:sp>
        <p:sp>
          <p:nvSpPr>
            <p:cNvPr id="199749" name="Line 69"/>
            <p:cNvSpPr>
              <a:spLocks noChangeShapeType="1"/>
            </p:cNvSpPr>
            <p:nvPr/>
          </p:nvSpPr>
          <p:spPr bwMode="auto">
            <a:xfrm>
              <a:off x="1241" y="1248"/>
              <a:ext cx="0" cy="1584"/>
            </a:xfrm>
            <a:prstGeom prst="line">
              <a:avLst/>
            </a:prstGeom>
            <a:noFill/>
            <a:ln w="12700" cap="rnd">
              <a:solidFill>
                <a:srgbClr val="000000"/>
              </a:solidFill>
              <a:round/>
              <a:headEnd/>
              <a:tailEnd/>
            </a:ln>
            <a:effectLst/>
          </p:spPr>
          <p:txBody>
            <a:bodyPr/>
            <a:lstStyle/>
            <a:p>
              <a:endParaRPr lang="en-US"/>
            </a:p>
          </p:txBody>
        </p:sp>
        <p:sp>
          <p:nvSpPr>
            <p:cNvPr id="199752" name="Line 72"/>
            <p:cNvSpPr>
              <a:spLocks noChangeShapeType="1"/>
            </p:cNvSpPr>
            <p:nvPr/>
          </p:nvSpPr>
          <p:spPr bwMode="auto">
            <a:xfrm>
              <a:off x="1665" y="1248"/>
              <a:ext cx="0" cy="1309"/>
            </a:xfrm>
            <a:prstGeom prst="line">
              <a:avLst/>
            </a:prstGeom>
            <a:noFill/>
            <a:ln w="12700" cap="rnd">
              <a:solidFill>
                <a:srgbClr val="000000"/>
              </a:solidFill>
              <a:round/>
              <a:headEnd/>
              <a:tailEnd/>
            </a:ln>
            <a:effectLst/>
          </p:spPr>
          <p:txBody>
            <a:bodyPr/>
            <a:lstStyle/>
            <a:p>
              <a:endParaRPr lang="en-US"/>
            </a:p>
          </p:txBody>
        </p:sp>
        <p:sp>
          <p:nvSpPr>
            <p:cNvPr id="199756" name="Line 76"/>
            <p:cNvSpPr>
              <a:spLocks noChangeShapeType="1"/>
            </p:cNvSpPr>
            <p:nvPr/>
          </p:nvSpPr>
          <p:spPr bwMode="auto">
            <a:xfrm>
              <a:off x="913" y="1765"/>
              <a:ext cx="752" cy="0"/>
            </a:xfrm>
            <a:prstGeom prst="line">
              <a:avLst/>
            </a:prstGeom>
            <a:noFill/>
            <a:ln w="12700" cap="rnd">
              <a:solidFill>
                <a:srgbClr val="000000"/>
              </a:solidFill>
              <a:round/>
              <a:headEnd/>
              <a:tailEnd/>
            </a:ln>
            <a:effectLst/>
          </p:spPr>
          <p:txBody>
            <a:bodyPr/>
            <a:lstStyle/>
            <a:p>
              <a:endParaRPr lang="en-US"/>
            </a:p>
          </p:txBody>
        </p:sp>
        <p:sp>
          <p:nvSpPr>
            <p:cNvPr id="199769" name="Line 89"/>
            <p:cNvSpPr>
              <a:spLocks noChangeShapeType="1"/>
            </p:cNvSpPr>
            <p:nvPr/>
          </p:nvSpPr>
          <p:spPr bwMode="auto">
            <a:xfrm>
              <a:off x="913" y="2040"/>
              <a:ext cx="752" cy="0"/>
            </a:xfrm>
            <a:prstGeom prst="line">
              <a:avLst/>
            </a:prstGeom>
            <a:noFill/>
            <a:ln w="12700" cap="rnd">
              <a:solidFill>
                <a:srgbClr val="000000"/>
              </a:solidFill>
              <a:round/>
              <a:headEnd/>
              <a:tailEnd/>
            </a:ln>
            <a:effectLst/>
          </p:spPr>
          <p:txBody>
            <a:bodyPr/>
            <a:lstStyle/>
            <a:p>
              <a:endParaRPr lang="en-US"/>
            </a:p>
          </p:txBody>
        </p:sp>
        <p:sp>
          <p:nvSpPr>
            <p:cNvPr id="199780" name="Line 100"/>
            <p:cNvSpPr>
              <a:spLocks noChangeShapeType="1"/>
            </p:cNvSpPr>
            <p:nvPr/>
          </p:nvSpPr>
          <p:spPr bwMode="auto">
            <a:xfrm>
              <a:off x="913" y="2315"/>
              <a:ext cx="1177" cy="0"/>
            </a:xfrm>
            <a:prstGeom prst="line">
              <a:avLst/>
            </a:prstGeom>
            <a:noFill/>
            <a:ln w="12700" cap="rnd">
              <a:solidFill>
                <a:srgbClr val="000000"/>
              </a:solidFill>
              <a:round/>
              <a:headEnd/>
              <a:tailEnd/>
            </a:ln>
            <a:effectLst/>
          </p:spPr>
          <p:txBody>
            <a:bodyPr/>
            <a:lstStyle/>
            <a:p>
              <a:endParaRPr lang="en-US"/>
            </a:p>
          </p:txBody>
        </p:sp>
        <p:sp>
          <p:nvSpPr>
            <p:cNvPr id="199789" name="Line 109"/>
            <p:cNvSpPr>
              <a:spLocks noChangeShapeType="1"/>
            </p:cNvSpPr>
            <p:nvPr/>
          </p:nvSpPr>
          <p:spPr bwMode="auto">
            <a:xfrm>
              <a:off x="2090" y="2315"/>
              <a:ext cx="0" cy="242"/>
            </a:xfrm>
            <a:prstGeom prst="line">
              <a:avLst/>
            </a:prstGeom>
            <a:noFill/>
            <a:ln w="12700" cap="rnd">
              <a:solidFill>
                <a:srgbClr val="000000"/>
              </a:solidFill>
              <a:round/>
              <a:headEnd/>
              <a:tailEnd/>
            </a:ln>
            <a:effectLst/>
          </p:spPr>
          <p:txBody>
            <a:bodyPr/>
            <a:lstStyle/>
            <a:p>
              <a:endParaRPr lang="en-US"/>
            </a:p>
          </p:txBody>
        </p:sp>
        <p:sp>
          <p:nvSpPr>
            <p:cNvPr id="199791" name="Line 111"/>
            <p:cNvSpPr>
              <a:spLocks noChangeShapeType="1"/>
            </p:cNvSpPr>
            <p:nvPr/>
          </p:nvSpPr>
          <p:spPr bwMode="auto">
            <a:xfrm>
              <a:off x="913" y="2557"/>
              <a:ext cx="1177" cy="0"/>
            </a:xfrm>
            <a:prstGeom prst="line">
              <a:avLst/>
            </a:prstGeom>
            <a:noFill/>
            <a:ln w="12700" cap="rnd">
              <a:solidFill>
                <a:srgbClr val="000000"/>
              </a:solidFill>
              <a:round/>
              <a:headEnd/>
              <a:tailEnd/>
            </a:ln>
            <a:effectLst/>
          </p:spPr>
          <p:txBody>
            <a:bodyPr/>
            <a:lstStyle/>
            <a:p>
              <a:endParaRPr lang="en-US"/>
            </a:p>
          </p:txBody>
        </p:sp>
        <p:grpSp>
          <p:nvGrpSpPr>
            <p:cNvPr id="4" name="Group 7"/>
            <p:cNvGrpSpPr>
              <a:grpSpLocks/>
            </p:cNvGrpSpPr>
            <p:nvPr/>
          </p:nvGrpSpPr>
          <p:grpSpPr bwMode="auto">
            <a:xfrm>
              <a:off x="3408" y="3154"/>
              <a:ext cx="1349" cy="227"/>
              <a:chOff x="4500" y="6480"/>
              <a:chExt cx="2175" cy="360"/>
            </a:xfrm>
          </p:grpSpPr>
          <p:sp>
            <p:nvSpPr>
              <p:cNvPr id="199693" name="Rectangle 13"/>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692" name="Rectangle 12"/>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691" name="Rectangle 11"/>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690" name="Rectangle 10"/>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689" name="Rectangle 9"/>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sp>
            <p:nvSpPr>
              <p:cNvPr id="199688" name="Rectangle 8"/>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p:spPr>
            <p:txBody>
              <a:bodyPr wrap="none" anchor="ctr"/>
              <a:lstStyle/>
              <a:p>
                <a:endParaRPr lang="en-US"/>
              </a:p>
            </p:txBody>
          </p:sp>
        </p:grpSp>
        <p:sp>
          <p:nvSpPr>
            <p:cNvPr id="199686" name="Line 6"/>
            <p:cNvSpPr>
              <a:spLocks noChangeShapeType="1"/>
            </p:cNvSpPr>
            <p:nvPr/>
          </p:nvSpPr>
          <p:spPr bwMode="auto">
            <a:xfrm>
              <a:off x="4636" y="2916"/>
              <a:ext cx="0" cy="229"/>
            </a:xfrm>
            <a:prstGeom prst="line">
              <a:avLst/>
            </a:prstGeom>
            <a:noFill/>
            <a:ln w="9525">
              <a:solidFill>
                <a:srgbClr val="000000"/>
              </a:solidFill>
              <a:round/>
              <a:headEnd/>
              <a:tailEnd type="triangle" w="med" len="med"/>
            </a:ln>
          </p:spPr>
          <p:txBody>
            <a:bodyPr/>
            <a:lstStyle/>
            <a:p>
              <a:endParaRPr lang="en-US"/>
            </a:p>
          </p:txBody>
        </p:sp>
        <p:sp>
          <p:nvSpPr>
            <p:cNvPr id="199685" name="Text Box 5"/>
            <p:cNvSpPr txBox="1">
              <a:spLocks noChangeArrowheads="1"/>
            </p:cNvSpPr>
            <p:nvPr/>
          </p:nvSpPr>
          <p:spPr bwMode="auto">
            <a:xfrm>
              <a:off x="3408" y="3118"/>
              <a:ext cx="1442" cy="342"/>
            </a:xfrm>
            <a:prstGeom prst="rect">
              <a:avLst/>
            </a:prstGeom>
            <a:noFill/>
            <a:ln w="9525">
              <a:noFill/>
              <a:miter lim="800000"/>
              <a:headEnd/>
              <a:tailEnd/>
            </a:ln>
          </p:spPr>
          <p:txBody>
            <a:bodyPr/>
            <a:lstStyle/>
            <a:p>
              <a:pPr algn="l"/>
              <a:r>
                <a:rPr lang="en-US" sz="1600">
                  <a:cs typeface="Times New Roman" pitchFamily="18" charset="0"/>
                </a:rPr>
                <a:t>4    6    5     1    3    2</a:t>
              </a:r>
              <a:endParaRPr lang="en-US" sz="1800" b="0"/>
            </a:p>
          </p:txBody>
        </p:sp>
        <p:sp>
          <p:nvSpPr>
            <p:cNvPr id="199836" name="Rectangle 156"/>
            <p:cNvSpPr>
              <a:spLocks noChangeArrowheads="1"/>
            </p:cNvSpPr>
            <p:nvPr/>
          </p:nvSpPr>
          <p:spPr bwMode="auto">
            <a:xfrm>
              <a:off x="3833" y="2529"/>
              <a:ext cx="424" cy="274"/>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9835" name="Rectangle 155"/>
            <p:cNvSpPr>
              <a:spLocks noChangeArrowheads="1"/>
            </p:cNvSpPr>
            <p:nvPr/>
          </p:nvSpPr>
          <p:spPr bwMode="auto">
            <a:xfrm>
              <a:off x="3505" y="2529"/>
              <a:ext cx="328" cy="274"/>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6</a:t>
              </a:r>
              <a:endParaRPr lang="en-US" sz="1800" b="0">
                <a:ea typeface="Times New Roman" pitchFamily="18" charset="0"/>
                <a:cs typeface="Arial" charset="0"/>
              </a:endParaRPr>
            </a:p>
          </p:txBody>
        </p:sp>
        <p:sp>
          <p:nvSpPr>
            <p:cNvPr id="199834" name="Rectangle 154"/>
            <p:cNvSpPr>
              <a:spLocks noChangeArrowheads="1"/>
            </p:cNvSpPr>
            <p:nvPr/>
          </p:nvSpPr>
          <p:spPr bwMode="auto">
            <a:xfrm>
              <a:off x="3833" y="2286"/>
              <a:ext cx="424" cy="24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833" name="Rectangle 153"/>
            <p:cNvSpPr>
              <a:spLocks noChangeArrowheads="1"/>
            </p:cNvSpPr>
            <p:nvPr/>
          </p:nvSpPr>
          <p:spPr bwMode="auto">
            <a:xfrm>
              <a:off x="3505" y="2286"/>
              <a:ext cx="328" cy="24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5</a:t>
              </a:r>
              <a:endParaRPr lang="en-US" sz="1800" b="0">
                <a:ea typeface="Times New Roman" pitchFamily="18" charset="0"/>
                <a:cs typeface="Arial" charset="0"/>
              </a:endParaRPr>
            </a:p>
          </p:txBody>
        </p:sp>
        <p:sp>
          <p:nvSpPr>
            <p:cNvPr id="199831" name="Rectangle 151"/>
            <p:cNvSpPr>
              <a:spLocks noChangeArrowheads="1"/>
            </p:cNvSpPr>
            <p:nvPr/>
          </p:nvSpPr>
          <p:spPr bwMode="auto">
            <a:xfrm>
              <a:off x="3505" y="2011"/>
              <a:ext cx="328" cy="2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4</a:t>
              </a:r>
              <a:endParaRPr lang="en-US" sz="1800" b="0">
                <a:ea typeface="Times New Roman" pitchFamily="18" charset="0"/>
                <a:cs typeface="Arial" charset="0"/>
              </a:endParaRPr>
            </a:p>
          </p:txBody>
        </p:sp>
        <p:sp>
          <p:nvSpPr>
            <p:cNvPr id="199830" name="Rectangle 150"/>
            <p:cNvSpPr>
              <a:spLocks noChangeArrowheads="1"/>
            </p:cNvSpPr>
            <p:nvPr/>
          </p:nvSpPr>
          <p:spPr bwMode="auto">
            <a:xfrm>
              <a:off x="3833" y="1769"/>
              <a:ext cx="424" cy="242"/>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829" name="Rectangle 149"/>
            <p:cNvSpPr>
              <a:spLocks noChangeArrowheads="1"/>
            </p:cNvSpPr>
            <p:nvPr/>
          </p:nvSpPr>
          <p:spPr bwMode="auto">
            <a:xfrm>
              <a:off x="3505" y="1769"/>
              <a:ext cx="328" cy="242"/>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3</a:t>
              </a:r>
              <a:endParaRPr lang="en-US" sz="1800" b="0">
                <a:ea typeface="Times New Roman" pitchFamily="18" charset="0"/>
                <a:cs typeface="Arial" charset="0"/>
              </a:endParaRPr>
            </a:p>
          </p:txBody>
        </p:sp>
        <p:sp>
          <p:nvSpPr>
            <p:cNvPr id="199828" name="Rectangle 148"/>
            <p:cNvSpPr>
              <a:spLocks noChangeArrowheads="1"/>
            </p:cNvSpPr>
            <p:nvPr/>
          </p:nvSpPr>
          <p:spPr bwMode="auto">
            <a:xfrm>
              <a:off x="3833" y="1494"/>
              <a:ext cx="424" cy="275"/>
            </a:xfrm>
            <a:prstGeom prst="rect">
              <a:avLst/>
            </a:prstGeom>
            <a:noFill/>
            <a:ln w="9525" algn="ctr">
              <a:noFill/>
              <a:miter lim="800000"/>
              <a:headEnd/>
              <a:tailEnd/>
            </a:ln>
            <a:effectLst/>
          </p:spPr>
          <p:txBody>
            <a:bodyPr anchor="ctr"/>
            <a:lstStyle/>
            <a:p>
              <a:pPr algn="l"/>
              <a:r>
                <a:rPr lang="en-US" sz="1200" b="0">
                  <a:latin typeface="Times New Roman" pitchFamily="18" charset="0"/>
                  <a:cs typeface="Times New Roman" pitchFamily="18" charset="0"/>
                </a:rPr>
                <a:t> </a:t>
              </a:r>
              <a:endParaRPr lang="en-US" sz="1800" b="0"/>
            </a:p>
          </p:txBody>
        </p:sp>
        <p:sp>
          <p:nvSpPr>
            <p:cNvPr id="199827" name="Rectangle 147"/>
            <p:cNvSpPr>
              <a:spLocks noChangeArrowheads="1"/>
            </p:cNvSpPr>
            <p:nvPr/>
          </p:nvSpPr>
          <p:spPr bwMode="auto">
            <a:xfrm>
              <a:off x="3505" y="1494"/>
              <a:ext cx="328" cy="275"/>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826" name="Rectangle 146"/>
            <p:cNvSpPr>
              <a:spLocks noChangeArrowheads="1"/>
            </p:cNvSpPr>
            <p:nvPr/>
          </p:nvSpPr>
          <p:spPr bwMode="auto">
            <a:xfrm>
              <a:off x="3833" y="1251"/>
              <a:ext cx="424" cy="243"/>
            </a:xfrm>
            <a:prstGeom prst="rect">
              <a:avLst/>
            </a:prstGeom>
            <a:noFill/>
            <a:ln w="9525" algn="ctr">
              <a:noFill/>
              <a:miter lim="800000"/>
              <a:headEnd/>
              <a:tailEnd/>
            </a:ln>
            <a:effectLst/>
          </p:spPr>
          <p:txBody>
            <a:bodyPr anchor="b"/>
            <a:lstStyle/>
            <a:p>
              <a:r>
                <a:rPr lang="en-US" sz="1000">
                  <a:ea typeface="Times New Roman" pitchFamily="18" charset="0"/>
                  <a:cs typeface="Arial" charset="0"/>
                </a:rPr>
                <a:t>2</a:t>
              </a:r>
              <a:endParaRPr lang="en-US" sz="1800" b="0">
                <a:ea typeface="Times New Roman" pitchFamily="18" charset="0"/>
                <a:cs typeface="Arial" charset="0"/>
              </a:endParaRPr>
            </a:p>
          </p:txBody>
        </p:sp>
        <p:sp>
          <p:nvSpPr>
            <p:cNvPr id="199825" name="Rectangle 145"/>
            <p:cNvSpPr>
              <a:spLocks noChangeArrowheads="1"/>
            </p:cNvSpPr>
            <p:nvPr/>
          </p:nvSpPr>
          <p:spPr bwMode="auto">
            <a:xfrm>
              <a:off x="3505" y="1251"/>
              <a:ext cx="328" cy="243"/>
            </a:xfrm>
            <a:prstGeom prst="rect">
              <a:avLst/>
            </a:prstGeom>
            <a:solidFill>
              <a:srgbClr val="00FF00"/>
            </a:solidFill>
            <a:ln w="9525" algn="ctr">
              <a:noFill/>
              <a:miter lim="800000"/>
              <a:headEnd/>
              <a:tailEnd/>
            </a:ln>
            <a:effectLst/>
          </p:spPr>
          <p:txBody>
            <a:bodyPr anchor="b"/>
            <a:lstStyle/>
            <a:p>
              <a:r>
                <a:rPr lang="en-US" sz="1000">
                  <a:ea typeface="Times New Roman" pitchFamily="18" charset="0"/>
                  <a:cs typeface="Arial" charset="0"/>
                </a:rPr>
                <a:t>1</a:t>
              </a:r>
              <a:endParaRPr lang="en-US" sz="1800" b="0">
                <a:ea typeface="Times New Roman" pitchFamily="18" charset="0"/>
                <a:cs typeface="Arial" charset="0"/>
              </a:endParaRPr>
            </a:p>
          </p:txBody>
        </p:sp>
        <p:sp>
          <p:nvSpPr>
            <p:cNvPr id="199837" name="Line 157"/>
            <p:cNvSpPr>
              <a:spLocks noChangeShapeType="1"/>
            </p:cNvSpPr>
            <p:nvPr/>
          </p:nvSpPr>
          <p:spPr bwMode="auto">
            <a:xfrm>
              <a:off x="3505" y="1251"/>
              <a:ext cx="752" cy="0"/>
            </a:xfrm>
            <a:prstGeom prst="line">
              <a:avLst/>
            </a:prstGeom>
            <a:noFill/>
            <a:ln w="12700" cap="rnd">
              <a:solidFill>
                <a:srgbClr val="000000"/>
              </a:solidFill>
              <a:round/>
              <a:headEnd/>
              <a:tailEnd/>
            </a:ln>
            <a:effectLst/>
          </p:spPr>
          <p:txBody>
            <a:bodyPr/>
            <a:lstStyle/>
            <a:p>
              <a:endParaRPr lang="en-US"/>
            </a:p>
          </p:txBody>
        </p:sp>
        <p:sp>
          <p:nvSpPr>
            <p:cNvPr id="199838" name="Line 158"/>
            <p:cNvSpPr>
              <a:spLocks noChangeShapeType="1"/>
            </p:cNvSpPr>
            <p:nvPr/>
          </p:nvSpPr>
          <p:spPr bwMode="auto">
            <a:xfrm>
              <a:off x="3505" y="2803"/>
              <a:ext cx="328" cy="0"/>
            </a:xfrm>
            <a:prstGeom prst="line">
              <a:avLst/>
            </a:prstGeom>
            <a:noFill/>
            <a:ln w="12700" cap="rnd">
              <a:solidFill>
                <a:srgbClr val="000000"/>
              </a:solidFill>
              <a:round/>
              <a:headEnd/>
              <a:tailEnd/>
            </a:ln>
            <a:effectLst/>
          </p:spPr>
          <p:txBody>
            <a:bodyPr/>
            <a:lstStyle/>
            <a:p>
              <a:endParaRPr lang="en-US"/>
            </a:p>
          </p:txBody>
        </p:sp>
        <p:sp>
          <p:nvSpPr>
            <p:cNvPr id="199839" name="Line 159"/>
            <p:cNvSpPr>
              <a:spLocks noChangeShapeType="1"/>
            </p:cNvSpPr>
            <p:nvPr/>
          </p:nvSpPr>
          <p:spPr bwMode="auto">
            <a:xfrm>
              <a:off x="3505" y="1251"/>
              <a:ext cx="0" cy="1552"/>
            </a:xfrm>
            <a:prstGeom prst="line">
              <a:avLst/>
            </a:prstGeom>
            <a:noFill/>
            <a:ln w="12700" cap="rnd">
              <a:solidFill>
                <a:srgbClr val="000000"/>
              </a:solidFill>
              <a:round/>
              <a:headEnd/>
              <a:tailEnd/>
            </a:ln>
            <a:effectLst/>
          </p:spPr>
          <p:txBody>
            <a:bodyPr/>
            <a:lstStyle/>
            <a:p>
              <a:endParaRPr lang="en-US"/>
            </a:p>
          </p:txBody>
        </p:sp>
        <p:sp>
          <p:nvSpPr>
            <p:cNvPr id="199840" name="Line 160"/>
            <p:cNvSpPr>
              <a:spLocks noChangeShapeType="1"/>
            </p:cNvSpPr>
            <p:nvPr/>
          </p:nvSpPr>
          <p:spPr bwMode="auto">
            <a:xfrm>
              <a:off x="4257" y="1251"/>
              <a:ext cx="0" cy="243"/>
            </a:xfrm>
            <a:prstGeom prst="line">
              <a:avLst/>
            </a:prstGeom>
            <a:noFill/>
            <a:ln w="12700" cap="rnd">
              <a:solidFill>
                <a:srgbClr val="000000"/>
              </a:solidFill>
              <a:round/>
              <a:headEnd/>
              <a:tailEnd/>
            </a:ln>
            <a:effectLst/>
          </p:spPr>
          <p:txBody>
            <a:bodyPr/>
            <a:lstStyle/>
            <a:p>
              <a:endParaRPr lang="en-US"/>
            </a:p>
          </p:txBody>
        </p:sp>
        <p:sp>
          <p:nvSpPr>
            <p:cNvPr id="199843" name="Line 163"/>
            <p:cNvSpPr>
              <a:spLocks noChangeShapeType="1"/>
            </p:cNvSpPr>
            <p:nvPr/>
          </p:nvSpPr>
          <p:spPr bwMode="auto">
            <a:xfrm>
              <a:off x="3505" y="1494"/>
              <a:ext cx="752" cy="0"/>
            </a:xfrm>
            <a:prstGeom prst="line">
              <a:avLst/>
            </a:prstGeom>
            <a:noFill/>
            <a:ln w="12700" cap="rnd">
              <a:solidFill>
                <a:srgbClr val="000000"/>
              </a:solidFill>
              <a:round/>
              <a:headEnd/>
              <a:tailEnd/>
            </a:ln>
            <a:effectLst/>
          </p:spPr>
          <p:txBody>
            <a:bodyPr/>
            <a:lstStyle/>
            <a:p>
              <a:endParaRPr lang="en-US"/>
            </a:p>
          </p:txBody>
        </p:sp>
        <p:sp>
          <p:nvSpPr>
            <p:cNvPr id="199845" name="Line 165"/>
            <p:cNvSpPr>
              <a:spLocks noChangeShapeType="1"/>
            </p:cNvSpPr>
            <p:nvPr/>
          </p:nvSpPr>
          <p:spPr bwMode="auto">
            <a:xfrm>
              <a:off x="3833" y="1251"/>
              <a:ext cx="0" cy="1552"/>
            </a:xfrm>
            <a:prstGeom prst="line">
              <a:avLst/>
            </a:prstGeom>
            <a:noFill/>
            <a:ln w="12700" cap="rnd">
              <a:solidFill>
                <a:srgbClr val="000000"/>
              </a:solidFill>
              <a:round/>
              <a:headEnd/>
              <a:tailEnd/>
            </a:ln>
            <a:effectLst/>
          </p:spPr>
          <p:txBody>
            <a:bodyPr/>
            <a:lstStyle/>
            <a:p>
              <a:endParaRPr lang="en-US"/>
            </a:p>
          </p:txBody>
        </p:sp>
        <p:sp>
          <p:nvSpPr>
            <p:cNvPr id="199849" name="Line 169"/>
            <p:cNvSpPr>
              <a:spLocks noChangeShapeType="1"/>
            </p:cNvSpPr>
            <p:nvPr/>
          </p:nvSpPr>
          <p:spPr bwMode="auto">
            <a:xfrm>
              <a:off x="3505" y="1769"/>
              <a:ext cx="752" cy="0"/>
            </a:xfrm>
            <a:prstGeom prst="line">
              <a:avLst/>
            </a:prstGeom>
            <a:noFill/>
            <a:ln w="12700" cap="rnd">
              <a:solidFill>
                <a:srgbClr val="000000"/>
              </a:solidFill>
              <a:round/>
              <a:headEnd/>
              <a:tailEnd/>
            </a:ln>
            <a:effectLst/>
          </p:spPr>
          <p:txBody>
            <a:bodyPr/>
            <a:lstStyle/>
            <a:p>
              <a:endParaRPr lang="en-US"/>
            </a:p>
          </p:txBody>
        </p:sp>
        <p:sp>
          <p:nvSpPr>
            <p:cNvPr id="199855" name="Line 175"/>
            <p:cNvSpPr>
              <a:spLocks noChangeShapeType="1"/>
            </p:cNvSpPr>
            <p:nvPr/>
          </p:nvSpPr>
          <p:spPr bwMode="auto">
            <a:xfrm>
              <a:off x="4257" y="1769"/>
              <a:ext cx="0" cy="242"/>
            </a:xfrm>
            <a:prstGeom prst="line">
              <a:avLst/>
            </a:prstGeom>
            <a:noFill/>
            <a:ln w="12700" cap="rnd">
              <a:solidFill>
                <a:srgbClr val="000000"/>
              </a:solidFill>
              <a:round/>
              <a:headEnd/>
              <a:tailEnd/>
            </a:ln>
            <a:effectLst/>
          </p:spPr>
          <p:txBody>
            <a:bodyPr/>
            <a:lstStyle/>
            <a:p>
              <a:endParaRPr lang="en-US"/>
            </a:p>
          </p:txBody>
        </p:sp>
        <p:sp>
          <p:nvSpPr>
            <p:cNvPr id="199857" name="Line 177"/>
            <p:cNvSpPr>
              <a:spLocks noChangeShapeType="1"/>
            </p:cNvSpPr>
            <p:nvPr/>
          </p:nvSpPr>
          <p:spPr bwMode="auto">
            <a:xfrm>
              <a:off x="3505" y="2011"/>
              <a:ext cx="752" cy="0"/>
            </a:xfrm>
            <a:prstGeom prst="line">
              <a:avLst/>
            </a:prstGeom>
            <a:noFill/>
            <a:ln w="12700" cap="rnd">
              <a:solidFill>
                <a:srgbClr val="000000"/>
              </a:solidFill>
              <a:round/>
              <a:headEnd/>
              <a:tailEnd/>
            </a:ln>
            <a:effectLst/>
          </p:spPr>
          <p:txBody>
            <a:bodyPr/>
            <a:lstStyle/>
            <a:p>
              <a:endParaRPr lang="en-US"/>
            </a:p>
          </p:txBody>
        </p:sp>
        <p:sp>
          <p:nvSpPr>
            <p:cNvPr id="199865" name="Line 185"/>
            <p:cNvSpPr>
              <a:spLocks noChangeShapeType="1"/>
            </p:cNvSpPr>
            <p:nvPr/>
          </p:nvSpPr>
          <p:spPr bwMode="auto">
            <a:xfrm>
              <a:off x="3505" y="2286"/>
              <a:ext cx="752" cy="0"/>
            </a:xfrm>
            <a:prstGeom prst="line">
              <a:avLst/>
            </a:prstGeom>
            <a:noFill/>
            <a:ln w="12700" cap="rnd">
              <a:solidFill>
                <a:srgbClr val="000000"/>
              </a:solidFill>
              <a:round/>
              <a:headEnd/>
              <a:tailEnd/>
            </a:ln>
            <a:effectLst/>
          </p:spPr>
          <p:txBody>
            <a:bodyPr/>
            <a:lstStyle/>
            <a:p>
              <a:endParaRPr lang="en-US"/>
            </a:p>
          </p:txBody>
        </p:sp>
        <p:sp>
          <p:nvSpPr>
            <p:cNvPr id="199871" name="Line 191"/>
            <p:cNvSpPr>
              <a:spLocks noChangeShapeType="1"/>
            </p:cNvSpPr>
            <p:nvPr/>
          </p:nvSpPr>
          <p:spPr bwMode="auto">
            <a:xfrm>
              <a:off x="4257" y="2286"/>
              <a:ext cx="0" cy="243"/>
            </a:xfrm>
            <a:prstGeom prst="line">
              <a:avLst/>
            </a:prstGeom>
            <a:noFill/>
            <a:ln w="12700" cap="rnd">
              <a:solidFill>
                <a:srgbClr val="000000"/>
              </a:solidFill>
              <a:round/>
              <a:headEnd/>
              <a:tailEnd/>
            </a:ln>
            <a:effectLst/>
          </p:spPr>
          <p:txBody>
            <a:bodyPr/>
            <a:lstStyle/>
            <a:p>
              <a:endParaRPr lang="en-US"/>
            </a:p>
          </p:txBody>
        </p:sp>
        <p:sp>
          <p:nvSpPr>
            <p:cNvPr id="199873" name="Line 193"/>
            <p:cNvSpPr>
              <a:spLocks noChangeShapeType="1"/>
            </p:cNvSpPr>
            <p:nvPr/>
          </p:nvSpPr>
          <p:spPr bwMode="auto">
            <a:xfrm>
              <a:off x="3505" y="2529"/>
              <a:ext cx="752" cy="0"/>
            </a:xfrm>
            <a:prstGeom prst="line">
              <a:avLst/>
            </a:prstGeom>
            <a:noFill/>
            <a:ln w="12700" cap="rnd">
              <a:solidFill>
                <a:srgbClr val="000000"/>
              </a:solidFill>
              <a:round/>
              <a:headEnd/>
              <a:tailEnd/>
            </a:ln>
            <a:effectLst/>
          </p:spPr>
          <p:txBody>
            <a:bodyPr/>
            <a:lstStyle/>
            <a:p>
              <a:endParaRPr lang="en-US"/>
            </a:p>
          </p:txBody>
        </p:sp>
      </p:grpSp>
      <p:sp>
        <p:nvSpPr>
          <p:cNvPr id="199890" name="Rectangle 210"/>
          <p:cNvSpPr>
            <a:spLocks noChangeArrowheads="1"/>
          </p:cNvSpPr>
          <p:nvPr/>
        </p:nvSpPr>
        <p:spPr bwMode="auto">
          <a:xfrm>
            <a:off x="5427663" y="5113338"/>
            <a:ext cx="184150" cy="901700"/>
          </a:xfrm>
          <a:prstGeom prst="rect">
            <a:avLst/>
          </a:prstGeom>
          <a:noFill/>
          <a:ln w="9525" algn="ctr">
            <a:noFill/>
            <a:miter lim="800000"/>
            <a:headEnd/>
            <a:tailEnd/>
          </a:ln>
          <a:effectLst/>
        </p:spPr>
        <p:txBody>
          <a:bodyPr wrap="none" anchor="ctr">
            <a:spAutoFit/>
          </a:bodyPr>
          <a:lstStyle/>
          <a:p>
            <a:pPr algn="l"/>
            <a:endParaRPr lang="en-US" sz="1200">
              <a:cs typeface="Times New Roman" pitchFamily="18" charset="0"/>
            </a:endParaRPr>
          </a:p>
          <a:p>
            <a:pPr algn="l" eaLnBrk="0" hangingPunct="0"/>
            <a:r>
              <a:rPr lang="en-US" sz="1200" b="0">
                <a:cs typeface="Times New Roman" pitchFamily="18" charset="0"/>
              </a:rPr>
              <a:t/>
            </a:r>
            <a:br>
              <a:rPr lang="en-US" sz="1200" b="0">
                <a:cs typeface="Times New Roman" pitchFamily="18" charset="0"/>
              </a:rPr>
            </a:br>
            <a:endParaRPr lang="en-US" sz="1100" b="0"/>
          </a:p>
          <a:p>
            <a:pPr algn="l" eaLnBrk="0" hangingPunct="0"/>
            <a:endParaRPr lang="en-US" sz="1800" b="0"/>
          </a:p>
        </p:txBody>
      </p:sp>
      <p:sp>
        <p:nvSpPr>
          <p:cNvPr id="199982" name="Text Box 302"/>
          <p:cNvSpPr txBox="1">
            <a:spLocks noChangeArrowheads="1"/>
          </p:cNvSpPr>
          <p:nvPr/>
        </p:nvSpPr>
        <p:spPr bwMode="auto">
          <a:xfrm>
            <a:off x="990600" y="1752600"/>
            <a:ext cx="1676400" cy="366713"/>
          </a:xfrm>
          <a:prstGeom prst="rect">
            <a:avLst/>
          </a:prstGeom>
          <a:noFill/>
          <a:ln w="9525" algn="ctr">
            <a:noFill/>
            <a:miter lim="800000"/>
            <a:headEnd/>
            <a:tailEnd/>
          </a:ln>
          <a:effectLst/>
        </p:spPr>
        <p:txBody>
          <a:bodyPr>
            <a:spAutoFit/>
          </a:bodyPr>
          <a:lstStyle/>
          <a:p>
            <a:pPr>
              <a:spcBef>
                <a:spcPct val="50000"/>
              </a:spcBef>
            </a:pPr>
            <a:r>
              <a:rPr lang="en-US" sz="1800"/>
              <a:t>Step 5</a:t>
            </a:r>
          </a:p>
        </p:txBody>
      </p:sp>
      <p:sp>
        <p:nvSpPr>
          <p:cNvPr id="199983" name="Text Box 303"/>
          <p:cNvSpPr txBox="1">
            <a:spLocks noChangeArrowheads="1"/>
          </p:cNvSpPr>
          <p:nvPr/>
        </p:nvSpPr>
        <p:spPr bwMode="auto">
          <a:xfrm>
            <a:off x="5105400" y="1747838"/>
            <a:ext cx="1676400" cy="366712"/>
          </a:xfrm>
          <a:prstGeom prst="rect">
            <a:avLst/>
          </a:prstGeom>
          <a:noFill/>
          <a:ln w="9525" algn="ctr">
            <a:noFill/>
            <a:miter lim="800000"/>
            <a:headEnd/>
            <a:tailEnd/>
          </a:ln>
          <a:effectLst/>
        </p:spPr>
        <p:txBody>
          <a:bodyPr>
            <a:spAutoFit/>
          </a:bodyPr>
          <a:lstStyle/>
          <a:p>
            <a:pPr>
              <a:spcBef>
                <a:spcPct val="50000"/>
              </a:spcBef>
            </a:pPr>
            <a:r>
              <a:rPr lang="en-US" sz="1800"/>
              <a:t>Step 6</a:t>
            </a:r>
          </a:p>
        </p:txBody>
      </p:sp>
      <p:sp>
        <p:nvSpPr>
          <p:cNvPr id="77" name="Line 5"/>
          <p:cNvSpPr>
            <a:spLocks noChangeShapeType="1"/>
          </p:cNvSpPr>
          <p:nvPr/>
        </p:nvSpPr>
        <p:spPr bwMode="auto">
          <a:xfrm>
            <a:off x="533400" y="1295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t>S</a:t>
            </a:r>
            <a:r>
              <a:rPr lang="en-US" sz="3600" b="1" dirty="0" smtClean="0"/>
              <a:t>parse use of neural nets in applications</a:t>
            </a:r>
            <a:endParaRPr lang="en-US" sz="3600" b="1"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buNone/>
            </a:pPr>
            <a:r>
              <a:rPr lang="en-US" dirty="0" smtClean="0"/>
              <a:t>The sparse use of neural nets in applications is due to a number of reasons.</a:t>
            </a:r>
          </a:p>
          <a:p>
            <a:pPr algn="just"/>
            <a:r>
              <a:rPr lang="en-US" dirty="0" smtClean="0"/>
              <a:t> First, neural net solutions remain a "black box". You can neither interpret what causes a certain behavior nor can you modify a neural net manually to change a certain behavior. </a:t>
            </a:r>
          </a:p>
          <a:p>
            <a:pPr algn="just"/>
            <a:r>
              <a:rPr lang="en-US" dirty="0" smtClean="0"/>
              <a:t>Second, neural nets require prohibitive (too expensive) computational effort for most mass-market products. </a:t>
            </a:r>
          </a:p>
          <a:p>
            <a:pPr algn="just"/>
            <a:r>
              <a:rPr lang="en-US" dirty="0" smtClean="0"/>
              <a:t>Third, selection of the appropriate net model and setting the parameters of the learning algorithm is still a "black art" and requires long experience. </a:t>
            </a:r>
          </a:p>
          <a:p>
            <a:pPr algn="just"/>
            <a:r>
              <a:rPr lang="en-US" dirty="0" smtClean="0"/>
              <a:t>Of the aforementioned reasons, the lack of an easy way to verify and optimize a neural net solution is probably the major limitation.</a:t>
            </a:r>
          </a:p>
          <a:p>
            <a:pPr algn="just"/>
            <a:endParaRPr lang="en-US" dirty="0"/>
          </a:p>
        </p:txBody>
      </p:sp>
      <p:sp>
        <p:nvSpPr>
          <p:cNvPr id="4" name="Slide Number Placeholder 3"/>
          <p:cNvSpPr>
            <a:spLocks noGrp="1"/>
          </p:cNvSpPr>
          <p:nvPr>
            <p:ph type="sldNum" sz="quarter" idx="12"/>
          </p:nvPr>
        </p:nvSpPr>
        <p:spPr/>
        <p:txBody>
          <a:bodyPr/>
          <a:lstStyle/>
          <a:p>
            <a:fld id="{DF646576-EDB2-4179-83C1-42828E63B330}" type="slidenum">
              <a:rPr lang="en-US" smtClean="0"/>
              <a:pPr/>
              <a:t>9</a:t>
            </a:fld>
            <a:endParaRPr lang="en-US"/>
          </a:p>
        </p:txBody>
      </p:sp>
      <p:sp>
        <p:nvSpPr>
          <p:cNvPr id="5" name="Line 5"/>
          <p:cNvSpPr>
            <a:spLocks noChangeShapeType="1"/>
          </p:cNvSpPr>
          <p:nvPr/>
        </p:nvSpPr>
        <p:spPr bwMode="auto">
          <a:xfrm>
            <a:off x="533400" y="838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5A50FDF2-5B2B-4927-9201-7F07766F0E57}" type="slidenum">
              <a:rPr lang="en-US" altLang="en-US"/>
              <a:pPr/>
              <a:t>90</a:t>
            </a:fld>
            <a:endParaRPr lang="en-US" altLang="en-US"/>
          </a:p>
        </p:txBody>
      </p:sp>
      <p:sp>
        <p:nvSpPr>
          <p:cNvPr id="195586" name="Rectangle 2"/>
          <p:cNvSpPr>
            <a:spLocks noGrp="1" noChangeArrowheads="1"/>
          </p:cNvSpPr>
          <p:nvPr>
            <p:ph type="title"/>
          </p:nvPr>
        </p:nvSpPr>
        <p:spPr>
          <a:xfrm>
            <a:off x="457200" y="277813"/>
            <a:ext cx="8229600" cy="712787"/>
          </a:xfrm>
        </p:spPr>
        <p:txBody>
          <a:bodyPr>
            <a:normAutofit fontScale="90000"/>
          </a:bodyPr>
          <a:lstStyle/>
          <a:p>
            <a:pPr algn="ctr"/>
            <a:r>
              <a:rPr lang="en-US" sz="4000" b="1" dirty="0"/>
              <a:t>Mutation Operator</a:t>
            </a:r>
            <a:br>
              <a:rPr lang="en-US" sz="4000" b="1" dirty="0"/>
            </a:br>
            <a:endParaRPr lang="en-US" sz="4000" b="1" dirty="0"/>
          </a:p>
        </p:txBody>
      </p:sp>
      <p:sp>
        <p:nvSpPr>
          <p:cNvPr id="195587" name="Rectangle 3"/>
          <p:cNvSpPr>
            <a:spLocks noGrp="1" noChangeArrowheads="1"/>
          </p:cNvSpPr>
          <p:nvPr>
            <p:ph type="body" idx="1"/>
          </p:nvPr>
        </p:nvSpPr>
        <p:spPr>
          <a:xfrm>
            <a:off x="457200" y="1143000"/>
            <a:ext cx="8229600" cy="4953000"/>
          </a:xfrm>
        </p:spPr>
        <p:txBody>
          <a:bodyPr/>
          <a:lstStyle/>
          <a:p>
            <a:r>
              <a:rPr lang="en-US" sz="2400"/>
              <a:t>The mutation operator induces a change in the solution, so as to maintain diversity in the population and prevent </a:t>
            </a:r>
            <a:r>
              <a:rPr lang="en-US" sz="2400" i="1">
                <a:solidFill>
                  <a:srgbClr val="CC3300"/>
                </a:solidFill>
              </a:rPr>
              <a:t>Premature Convergence</a:t>
            </a:r>
            <a:r>
              <a:rPr lang="en-US" sz="2400"/>
              <a:t>. </a:t>
            </a:r>
          </a:p>
          <a:p>
            <a:r>
              <a:rPr lang="en-US" sz="2400"/>
              <a:t>In our project, we mutate the string by randomly selecting any two cities and interchanging their positions in the solution, thus giving rise to a new tour. </a:t>
            </a:r>
          </a:p>
          <a:p>
            <a:pPr>
              <a:buFont typeface="Wingdings" pitchFamily="2" charset="2"/>
              <a:buNone/>
            </a:pPr>
            <a:endParaRPr lang="en-US" sz="2400"/>
          </a:p>
        </p:txBody>
      </p:sp>
      <p:grpSp>
        <p:nvGrpSpPr>
          <p:cNvPr id="2" name="Group 6"/>
          <p:cNvGrpSpPr>
            <a:grpSpLocks/>
          </p:cNvGrpSpPr>
          <p:nvPr/>
        </p:nvGrpSpPr>
        <p:grpSpPr bwMode="auto">
          <a:xfrm>
            <a:off x="3132138" y="3886200"/>
            <a:ext cx="2422525" cy="333375"/>
            <a:chOff x="4500" y="6480"/>
            <a:chExt cx="2175" cy="360"/>
          </a:xfrm>
        </p:grpSpPr>
        <p:sp>
          <p:nvSpPr>
            <p:cNvPr id="195591" name="Rectangle 7"/>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4</a:t>
              </a:r>
            </a:p>
          </p:txBody>
        </p:sp>
        <p:sp>
          <p:nvSpPr>
            <p:cNvPr id="195592" name="Rectangle 8"/>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1</a:t>
              </a:r>
            </a:p>
          </p:txBody>
        </p:sp>
        <p:sp>
          <p:nvSpPr>
            <p:cNvPr id="195593" name="Rectangle 9"/>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3</a:t>
              </a:r>
            </a:p>
          </p:txBody>
        </p:sp>
        <p:sp>
          <p:nvSpPr>
            <p:cNvPr id="195594" name="Rectangle 10"/>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2</a:t>
              </a:r>
            </a:p>
          </p:txBody>
        </p:sp>
        <p:sp>
          <p:nvSpPr>
            <p:cNvPr id="195595" name="Rectangle 11"/>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5</a:t>
              </a:r>
            </a:p>
          </p:txBody>
        </p:sp>
        <p:sp>
          <p:nvSpPr>
            <p:cNvPr id="195596" name="Rectangle 12"/>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6</a:t>
              </a:r>
            </a:p>
          </p:txBody>
        </p:sp>
      </p:grpSp>
      <p:sp>
        <p:nvSpPr>
          <p:cNvPr id="195597" name="Text Box 13"/>
          <p:cNvSpPr txBox="1">
            <a:spLocks noChangeArrowheads="1"/>
          </p:cNvSpPr>
          <p:nvPr/>
        </p:nvSpPr>
        <p:spPr bwMode="auto">
          <a:xfrm>
            <a:off x="3048000" y="3924300"/>
            <a:ext cx="2590800" cy="498475"/>
          </a:xfrm>
          <a:prstGeom prst="rect">
            <a:avLst/>
          </a:prstGeom>
          <a:noFill/>
          <a:ln w="9525">
            <a:noFill/>
            <a:miter lim="800000"/>
            <a:headEnd/>
            <a:tailEnd/>
          </a:ln>
        </p:spPr>
        <p:txBody>
          <a:bodyPr/>
          <a:lstStyle/>
          <a:p>
            <a:pPr algn="l"/>
            <a:r>
              <a:rPr lang="en-US" sz="1600"/>
              <a:t> </a:t>
            </a:r>
            <a:endParaRPr lang="en-US"/>
          </a:p>
        </p:txBody>
      </p:sp>
      <p:grpSp>
        <p:nvGrpSpPr>
          <p:cNvPr id="3" name="Group 14"/>
          <p:cNvGrpSpPr>
            <a:grpSpLocks/>
          </p:cNvGrpSpPr>
          <p:nvPr/>
        </p:nvGrpSpPr>
        <p:grpSpPr bwMode="auto">
          <a:xfrm>
            <a:off x="3124200" y="5562600"/>
            <a:ext cx="2422525" cy="333375"/>
            <a:chOff x="4500" y="6480"/>
            <a:chExt cx="2175" cy="360"/>
          </a:xfrm>
        </p:grpSpPr>
        <p:sp>
          <p:nvSpPr>
            <p:cNvPr id="195599" name="Rectangle 15"/>
            <p:cNvSpPr>
              <a:spLocks noChangeArrowheads="1"/>
            </p:cNvSpPr>
            <p:nvPr/>
          </p:nvSpPr>
          <p:spPr bwMode="auto">
            <a:xfrm>
              <a:off x="450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4</a:t>
              </a:r>
            </a:p>
          </p:txBody>
        </p:sp>
        <p:sp>
          <p:nvSpPr>
            <p:cNvPr id="195600" name="Rectangle 16"/>
            <p:cNvSpPr>
              <a:spLocks noChangeArrowheads="1"/>
            </p:cNvSpPr>
            <p:nvPr/>
          </p:nvSpPr>
          <p:spPr bwMode="auto">
            <a:xfrm>
              <a:off x="486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5</a:t>
              </a:r>
            </a:p>
          </p:txBody>
        </p:sp>
        <p:sp>
          <p:nvSpPr>
            <p:cNvPr id="195601" name="Rectangle 17"/>
            <p:cNvSpPr>
              <a:spLocks noChangeArrowheads="1"/>
            </p:cNvSpPr>
            <p:nvPr/>
          </p:nvSpPr>
          <p:spPr bwMode="auto">
            <a:xfrm>
              <a:off x="522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3</a:t>
              </a:r>
            </a:p>
          </p:txBody>
        </p:sp>
        <p:sp>
          <p:nvSpPr>
            <p:cNvPr id="195602" name="Rectangle 18"/>
            <p:cNvSpPr>
              <a:spLocks noChangeArrowheads="1"/>
            </p:cNvSpPr>
            <p:nvPr/>
          </p:nvSpPr>
          <p:spPr bwMode="auto">
            <a:xfrm>
              <a:off x="558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2</a:t>
              </a:r>
            </a:p>
          </p:txBody>
        </p:sp>
        <p:sp>
          <p:nvSpPr>
            <p:cNvPr id="195603" name="Rectangle 19"/>
            <p:cNvSpPr>
              <a:spLocks noChangeArrowheads="1"/>
            </p:cNvSpPr>
            <p:nvPr/>
          </p:nvSpPr>
          <p:spPr bwMode="auto">
            <a:xfrm>
              <a:off x="594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1</a:t>
              </a:r>
            </a:p>
          </p:txBody>
        </p:sp>
        <p:sp>
          <p:nvSpPr>
            <p:cNvPr id="195604" name="Rectangle 20"/>
            <p:cNvSpPr>
              <a:spLocks noChangeArrowheads="1"/>
            </p:cNvSpPr>
            <p:nvPr/>
          </p:nvSpPr>
          <p:spPr bwMode="auto">
            <a:xfrm>
              <a:off x="6300" y="6480"/>
              <a:ext cx="375" cy="360"/>
            </a:xfrm>
            <a:prstGeom prst="rect">
              <a:avLst/>
            </a:prstGeom>
            <a:solidFill>
              <a:srgbClr val="CCFFCC"/>
            </a:solidFill>
            <a:ln w="12700">
              <a:solidFill>
                <a:srgbClr val="000000"/>
              </a:solidFill>
              <a:miter lim="800000"/>
              <a:headEnd/>
              <a:tailEnd/>
            </a:ln>
            <a:effectLst/>
          </p:spPr>
          <p:txBody>
            <a:bodyPr wrap="none" anchor="ctr"/>
            <a:lstStyle/>
            <a:p>
              <a:r>
                <a:rPr lang="en-US" sz="1800"/>
                <a:t>6</a:t>
              </a:r>
            </a:p>
          </p:txBody>
        </p:sp>
      </p:grpSp>
      <p:sp>
        <p:nvSpPr>
          <p:cNvPr id="195605" name="Text Box 21"/>
          <p:cNvSpPr txBox="1">
            <a:spLocks noChangeArrowheads="1"/>
          </p:cNvSpPr>
          <p:nvPr/>
        </p:nvSpPr>
        <p:spPr bwMode="auto">
          <a:xfrm>
            <a:off x="3048000" y="5521325"/>
            <a:ext cx="2590800" cy="498475"/>
          </a:xfrm>
          <a:prstGeom prst="rect">
            <a:avLst/>
          </a:prstGeom>
          <a:noFill/>
          <a:ln w="9525">
            <a:noFill/>
            <a:miter lim="800000"/>
            <a:headEnd/>
            <a:tailEnd/>
          </a:ln>
        </p:spPr>
        <p:txBody>
          <a:bodyPr/>
          <a:lstStyle/>
          <a:p>
            <a:pPr algn="l"/>
            <a:r>
              <a:rPr lang="en-US" sz="1600"/>
              <a:t> </a:t>
            </a:r>
            <a:endParaRPr lang="en-US"/>
          </a:p>
        </p:txBody>
      </p:sp>
      <p:sp>
        <p:nvSpPr>
          <p:cNvPr id="195606" name="AutoShape 22"/>
          <p:cNvSpPr>
            <a:spLocks noChangeArrowheads="1"/>
          </p:cNvSpPr>
          <p:nvPr/>
        </p:nvSpPr>
        <p:spPr bwMode="auto">
          <a:xfrm>
            <a:off x="4010025" y="4456113"/>
            <a:ext cx="642938" cy="931862"/>
          </a:xfrm>
          <a:prstGeom prst="downArrow">
            <a:avLst>
              <a:gd name="adj1" fmla="val 50000"/>
              <a:gd name="adj2" fmla="val 36235"/>
            </a:avLst>
          </a:prstGeom>
          <a:solidFill>
            <a:srgbClr val="FFFFFF"/>
          </a:solidFill>
          <a:ln w="9525">
            <a:solidFill>
              <a:srgbClr val="000000"/>
            </a:solidFill>
            <a:miter lim="800000"/>
            <a:headEnd/>
            <a:tailEnd/>
          </a:ln>
        </p:spPr>
        <p:txBody>
          <a:bodyPr/>
          <a:lstStyle/>
          <a:p>
            <a:endParaRPr lang="en-US"/>
          </a:p>
        </p:txBody>
      </p:sp>
      <p:sp>
        <p:nvSpPr>
          <p:cNvPr id="195607" name="Line 23"/>
          <p:cNvSpPr>
            <a:spLocks noChangeShapeType="1"/>
          </p:cNvSpPr>
          <p:nvPr/>
        </p:nvSpPr>
        <p:spPr bwMode="auto">
          <a:xfrm>
            <a:off x="3689350" y="3581400"/>
            <a:ext cx="0" cy="266700"/>
          </a:xfrm>
          <a:prstGeom prst="line">
            <a:avLst/>
          </a:prstGeom>
          <a:noFill/>
          <a:ln w="9525">
            <a:solidFill>
              <a:srgbClr val="000000"/>
            </a:solidFill>
            <a:round/>
            <a:headEnd/>
            <a:tailEnd type="triangle" w="med" len="med"/>
          </a:ln>
        </p:spPr>
        <p:txBody>
          <a:bodyPr/>
          <a:lstStyle/>
          <a:p>
            <a:endParaRPr lang="en-US"/>
          </a:p>
        </p:txBody>
      </p:sp>
      <p:sp>
        <p:nvSpPr>
          <p:cNvPr id="195608" name="Line 24"/>
          <p:cNvSpPr>
            <a:spLocks noChangeShapeType="1"/>
          </p:cNvSpPr>
          <p:nvPr/>
        </p:nvSpPr>
        <p:spPr bwMode="auto">
          <a:xfrm>
            <a:off x="4973638" y="3581400"/>
            <a:ext cx="0" cy="266700"/>
          </a:xfrm>
          <a:prstGeom prst="line">
            <a:avLst/>
          </a:prstGeom>
          <a:noFill/>
          <a:ln w="9525">
            <a:solidFill>
              <a:srgbClr val="000000"/>
            </a:solidFill>
            <a:round/>
            <a:headEnd/>
            <a:tailEnd type="triangle" w="med" len="med"/>
          </a:ln>
        </p:spPr>
        <p:txBody>
          <a:bodyPr/>
          <a:lstStyle/>
          <a:p>
            <a:endParaRPr lang="en-US"/>
          </a:p>
        </p:txBody>
      </p:sp>
      <p:sp>
        <p:nvSpPr>
          <p:cNvPr id="195609" name="Line 25"/>
          <p:cNvSpPr>
            <a:spLocks noChangeShapeType="1"/>
          </p:cNvSpPr>
          <p:nvPr/>
        </p:nvSpPr>
        <p:spPr bwMode="auto">
          <a:xfrm>
            <a:off x="3689350" y="5254625"/>
            <a:ext cx="0" cy="266700"/>
          </a:xfrm>
          <a:prstGeom prst="line">
            <a:avLst/>
          </a:prstGeom>
          <a:noFill/>
          <a:ln w="9525">
            <a:solidFill>
              <a:srgbClr val="000000"/>
            </a:solidFill>
            <a:round/>
            <a:headEnd/>
            <a:tailEnd type="triangle" w="med" len="med"/>
          </a:ln>
        </p:spPr>
        <p:txBody>
          <a:bodyPr/>
          <a:lstStyle/>
          <a:p>
            <a:endParaRPr lang="en-US"/>
          </a:p>
        </p:txBody>
      </p:sp>
      <p:sp>
        <p:nvSpPr>
          <p:cNvPr id="195610" name="Line 26"/>
          <p:cNvSpPr>
            <a:spLocks noChangeShapeType="1"/>
          </p:cNvSpPr>
          <p:nvPr/>
        </p:nvSpPr>
        <p:spPr bwMode="auto">
          <a:xfrm>
            <a:off x="4973638" y="5254625"/>
            <a:ext cx="0" cy="266700"/>
          </a:xfrm>
          <a:prstGeom prst="line">
            <a:avLst/>
          </a:prstGeom>
          <a:noFill/>
          <a:ln w="9525">
            <a:solidFill>
              <a:srgbClr val="000000"/>
            </a:solidFill>
            <a:round/>
            <a:headEnd/>
            <a:tailEnd type="triangle" w="med" len="med"/>
          </a:ln>
        </p:spPr>
        <p:txBody>
          <a:bodyPr/>
          <a:lstStyle/>
          <a:p>
            <a:endParaRPr lang="en-US"/>
          </a:p>
        </p:txBody>
      </p:sp>
      <p:sp>
        <p:nvSpPr>
          <p:cNvPr id="26" name="Line 5"/>
          <p:cNvSpPr>
            <a:spLocks noChangeShapeType="1"/>
          </p:cNvSpPr>
          <p:nvPr/>
        </p:nvSpPr>
        <p:spPr bwMode="auto">
          <a:xfrm>
            <a:off x="5334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A3E875-6D41-4314-AD10-D824746FBBF3}" type="slidenum">
              <a:rPr lang="en-US" altLang="en-US"/>
              <a:pPr/>
              <a:t>91</a:t>
            </a:fld>
            <a:endParaRPr lang="en-US" altLang="en-US"/>
          </a:p>
        </p:txBody>
      </p:sp>
      <p:pic>
        <p:nvPicPr>
          <p:cNvPr id="202756" name="Picture 4" descr="i1"/>
          <p:cNvPicPr>
            <a:picLocks noGrp="1" noChangeAspect="1" noChangeArrowheads="1"/>
          </p:cNvPicPr>
          <p:nvPr>
            <p:ph idx="1"/>
          </p:nvPr>
        </p:nvPicPr>
        <p:blipFill>
          <a:blip r:embed="rId2" cstate="print"/>
          <a:srcRect/>
          <a:stretch>
            <a:fillRect/>
          </a:stretch>
        </p:blipFill>
        <p:spPr>
          <a:xfrm>
            <a:off x="1528763" y="381000"/>
            <a:ext cx="6472237" cy="5521325"/>
          </a:xfrm>
          <a:noFill/>
          <a:ln/>
        </p:spPr>
      </p:pic>
      <p:sp>
        <p:nvSpPr>
          <p:cNvPr id="202759" name="Text Box 7"/>
          <p:cNvSpPr txBox="1">
            <a:spLocks noChangeArrowheads="1"/>
          </p:cNvSpPr>
          <p:nvPr/>
        </p:nvSpPr>
        <p:spPr bwMode="auto">
          <a:xfrm>
            <a:off x="1905000" y="6172200"/>
            <a:ext cx="5257800" cy="519113"/>
          </a:xfrm>
          <a:prstGeom prst="rect">
            <a:avLst/>
          </a:prstGeom>
          <a:noFill/>
          <a:ln w="9525" algn="ctr">
            <a:noFill/>
            <a:miter lim="800000"/>
            <a:headEnd/>
            <a:tailEnd/>
          </a:ln>
          <a:effectLst/>
        </p:spPr>
        <p:txBody>
          <a:bodyPr>
            <a:spAutoFit/>
          </a:bodyPr>
          <a:lstStyle/>
          <a:p>
            <a:pPr>
              <a:spcBef>
                <a:spcPct val="50000"/>
              </a:spcBef>
            </a:pPr>
            <a:r>
              <a:rPr lang="en-US" sz="2800" u="sng"/>
              <a:t>Input To Program</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F431E339-C774-4CB5-8C09-04916DF46BBC}" type="slidenum">
              <a:rPr lang="en-US" altLang="en-US"/>
              <a:pPr/>
              <a:t>92</a:t>
            </a:fld>
            <a:endParaRPr lang="en-US" altLang="en-US"/>
          </a:p>
        </p:txBody>
      </p:sp>
      <p:pic>
        <p:nvPicPr>
          <p:cNvPr id="196612" name="Picture 4" descr="o4"/>
          <p:cNvPicPr>
            <a:picLocks noGrp="1" noChangeAspect="1" noChangeArrowheads="1"/>
          </p:cNvPicPr>
          <p:nvPr>
            <p:ph/>
          </p:nvPr>
        </p:nvPicPr>
        <p:blipFill>
          <a:blip r:embed="rId2" cstate="print"/>
          <a:srcRect/>
          <a:stretch>
            <a:fillRect/>
          </a:stretch>
        </p:blipFill>
        <p:spPr>
          <a:xfrm>
            <a:off x="1447800" y="560388"/>
            <a:ext cx="6248400" cy="5286375"/>
          </a:xfrm>
          <a:noFill/>
          <a:ln/>
        </p:spPr>
      </p:pic>
      <p:sp>
        <p:nvSpPr>
          <p:cNvPr id="196616" name="Text Box 8"/>
          <p:cNvSpPr txBox="1">
            <a:spLocks noChangeArrowheads="1"/>
          </p:cNvSpPr>
          <p:nvPr/>
        </p:nvSpPr>
        <p:spPr bwMode="auto">
          <a:xfrm>
            <a:off x="2209800" y="6324600"/>
            <a:ext cx="4953000" cy="701675"/>
          </a:xfrm>
          <a:prstGeom prst="rect">
            <a:avLst/>
          </a:prstGeom>
          <a:noFill/>
          <a:ln w="9525" algn="ctr">
            <a:noFill/>
            <a:miter lim="800000"/>
            <a:headEnd/>
            <a:tailEnd/>
          </a:ln>
          <a:effectLst/>
        </p:spPr>
        <p:txBody>
          <a:bodyPr>
            <a:spAutoFit/>
          </a:bodyPr>
          <a:lstStyle/>
          <a:p>
            <a:pPr>
              <a:spcBef>
                <a:spcPct val="50000"/>
              </a:spcBef>
            </a:pPr>
            <a:endParaRPr lang="en-US"/>
          </a:p>
        </p:txBody>
      </p:sp>
      <p:sp>
        <p:nvSpPr>
          <p:cNvPr id="196617" name="Text Box 9"/>
          <p:cNvSpPr txBox="1">
            <a:spLocks noChangeArrowheads="1"/>
          </p:cNvSpPr>
          <p:nvPr/>
        </p:nvSpPr>
        <p:spPr bwMode="auto">
          <a:xfrm>
            <a:off x="2057400" y="5943600"/>
            <a:ext cx="4724400" cy="701675"/>
          </a:xfrm>
          <a:prstGeom prst="rect">
            <a:avLst/>
          </a:prstGeom>
          <a:noFill/>
          <a:ln w="9525" algn="ctr">
            <a:noFill/>
            <a:miter lim="800000"/>
            <a:headEnd/>
            <a:tailEnd/>
          </a:ln>
          <a:effectLst/>
        </p:spPr>
        <p:txBody>
          <a:bodyPr>
            <a:spAutoFit/>
          </a:bodyPr>
          <a:lstStyle/>
          <a:p>
            <a:pPr>
              <a:spcBef>
                <a:spcPct val="50000"/>
              </a:spcBef>
            </a:pPr>
            <a:endParaRPr lang="en-US"/>
          </a:p>
        </p:txBody>
      </p:sp>
      <p:sp>
        <p:nvSpPr>
          <p:cNvPr id="196618" name="Text Box 10"/>
          <p:cNvSpPr txBox="1">
            <a:spLocks noChangeArrowheads="1"/>
          </p:cNvSpPr>
          <p:nvPr/>
        </p:nvSpPr>
        <p:spPr bwMode="auto">
          <a:xfrm>
            <a:off x="685800" y="6167438"/>
            <a:ext cx="8001000" cy="1158875"/>
          </a:xfrm>
          <a:prstGeom prst="rect">
            <a:avLst/>
          </a:prstGeom>
          <a:noFill/>
          <a:ln w="9525" algn="ctr">
            <a:noFill/>
            <a:miter lim="800000"/>
            <a:headEnd/>
            <a:tailEnd/>
          </a:ln>
          <a:effectLst/>
        </p:spPr>
        <p:txBody>
          <a:bodyPr>
            <a:spAutoFit/>
          </a:bodyPr>
          <a:lstStyle/>
          <a:p>
            <a:r>
              <a:rPr lang="en-US" sz="2000"/>
              <a:t>Initial Output For 20 cities : Distance=34985 km </a:t>
            </a:r>
          </a:p>
          <a:p>
            <a:r>
              <a:rPr lang="en-US" sz="2000"/>
              <a:t>Initial Population</a:t>
            </a:r>
          </a:p>
          <a:p>
            <a:pPr>
              <a:spcBef>
                <a:spcPct val="50000"/>
              </a:spcBef>
            </a:pPr>
            <a:endParaRPr lang="en-US" sz="20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89551E9-BE02-423D-A842-25AA32C6D157}" type="slidenum">
              <a:rPr lang="en-US" altLang="en-US"/>
              <a:pPr/>
              <a:t>93</a:t>
            </a:fld>
            <a:endParaRPr lang="en-US" altLang="en-US"/>
          </a:p>
        </p:txBody>
      </p:sp>
      <p:pic>
        <p:nvPicPr>
          <p:cNvPr id="204804" name="Picture 4" descr="o3"/>
          <p:cNvPicPr>
            <a:picLocks noGrp="1" noChangeAspect="1" noChangeArrowheads="1"/>
          </p:cNvPicPr>
          <p:nvPr>
            <p:ph idx="1"/>
          </p:nvPr>
        </p:nvPicPr>
        <p:blipFill>
          <a:blip r:embed="rId2" cstate="print"/>
          <a:srcRect/>
          <a:stretch>
            <a:fillRect/>
          </a:stretch>
        </p:blipFill>
        <p:spPr>
          <a:xfrm>
            <a:off x="1600200" y="381000"/>
            <a:ext cx="6378575" cy="5715000"/>
          </a:xfrm>
          <a:noFill/>
          <a:ln/>
        </p:spPr>
      </p:pic>
      <p:sp>
        <p:nvSpPr>
          <p:cNvPr id="204807" name="Text Box 7"/>
          <p:cNvSpPr txBox="1">
            <a:spLocks noChangeArrowheads="1"/>
          </p:cNvSpPr>
          <p:nvPr/>
        </p:nvSpPr>
        <p:spPr bwMode="auto">
          <a:xfrm>
            <a:off x="685800" y="6167438"/>
            <a:ext cx="8001000" cy="1158875"/>
          </a:xfrm>
          <a:prstGeom prst="rect">
            <a:avLst/>
          </a:prstGeom>
          <a:noFill/>
          <a:ln w="9525" algn="ctr">
            <a:noFill/>
            <a:miter lim="800000"/>
            <a:headEnd/>
            <a:tailEnd/>
          </a:ln>
          <a:effectLst/>
        </p:spPr>
        <p:txBody>
          <a:bodyPr>
            <a:spAutoFit/>
          </a:bodyPr>
          <a:lstStyle/>
          <a:p>
            <a:r>
              <a:rPr lang="en-US" sz="2000"/>
              <a:t>Final Output For 20 cities : Distance=13170 km</a:t>
            </a:r>
          </a:p>
          <a:p>
            <a:r>
              <a:rPr lang="en-US" sz="2000"/>
              <a:t>Generation 4786</a:t>
            </a:r>
          </a:p>
          <a:p>
            <a:pPr>
              <a:spcBef>
                <a:spcPct val="50000"/>
              </a:spcBef>
            </a:pPr>
            <a:endParaRPr lang="en-US" sz="20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Fuzzy-genetic algorithm</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en-US" altLang="zh-TW" smtClean="0">
                <a:latin typeface="Times New Roman" pitchFamily="18" charset="0"/>
                <a:cs typeface="Times New Roman" pitchFamily="18" charset="0"/>
              </a:rPr>
              <a:t>Fusion with Genetic Algorithms</a:t>
            </a:r>
            <a:r>
              <a:rPr lang="en-US" altLang="zh-TW" smtClean="0"/>
              <a:t> </a:t>
            </a:r>
            <a:endParaRPr lang="zh-TW" altLang="en-US" smtClean="0"/>
          </a:p>
        </p:txBody>
      </p:sp>
      <p:sp>
        <p:nvSpPr>
          <p:cNvPr id="18435" name="內容版面配置區 2"/>
          <p:cNvSpPr>
            <a:spLocks noGrp="1"/>
          </p:cNvSpPr>
          <p:nvPr>
            <p:ph idx="1"/>
          </p:nvPr>
        </p:nvSpPr>
        <p:spPr/>
        <p:txBody>
          <a:bodyPr/>
          <a:lstStyle/>
          <a:p>
            <a:r>
              <a:rPr lang="en-US" altLang="zh-TW" sz="2800" smtClean="0">
                <a:latin typeface="Times New Roman" pitchFamily="18" charset="0"/>
                <a:cs typeface="Times New Roman" pitchFamily="18" charset="0"/>
              </a:rPr>
              <a:t>Identifying fuzzy systems with genetic algorithms</a:t>
            </a:r>
          </a:p>
          <a:p>
            <a:r>
              <a:rPr lang="en-US" altLang="zh-TW" sz="2800" smtClean="0">
                <a:latin typeface="Times New Roman" pitchFamily="18" charset="0"/>
                <a:cs typeface="Times New Roman" pitchFamily="18" charset="0"/>
              </a:rPr>
              <a:t>Controlling parameters of genetic algorithms with fuzzy systems</a:t>
            </a:r>
            <a:endParaRPr lang="zh-TW" altLang="en-US" sz="2800" smtClean="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BC7EE9AA-8B1E-4EEE-86E3-BBC9A9CE9145}" type="slidenum">
              <a:rPr lang="zh-TW" altLang="en-US"/>
              <a:pPr/>
              <a:t>95</a:t>
            </a:fld>
            <a:endParaRPr lang="zh-TW" altLang="en-US"/>
          </a:p>
        </p:txBody>
      </p:sp>
      <p:sp>
        <p:nvSpPr>
          <p:cNvPr id="5"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457200" y="274638"/>
            <a:ext cx="8229600" cy="639762"/>
          </a:xfrm>
        </p:spPr>
        <p:txBody>
          <a:bodyPr>
            <a:noAutofit/>
          </a:bodyPr>
          <a:lstStyle/>
          <a:p>
            <a:r>
              <a:rPr lang="en-US" altLang="zh-TW" sz="2800" dirty="0" smtClean="0">
                <a:latin typeface="Times New Roman" pitchFamily="18" charset="0"/>
                <a:cs typeface="Times New Roman" pitchFamily="18" charset="0"/>
              </a:rPr>
              <a:t>Identifying fuzzy systems with genetic algorithms</a:t>
            </a:r>
            <a:endParaRPr lang="zh-TW" altLang="en-US" sz="2800" dirty="0" smtClean="0">
              <a:latin typeface="Times New Roman" pitchFamily="18" charset="0"/>
              <a:cs typeface="Times New Roman" pitchFamily="18" charset="0"/>
            </a:endParaRPr>
          </a:p>
        </p:txBody>
      </p:sp>
      <p:sp>
        <p:nvSpPr>
          <p:cNvPr id="19459" name="內容版面配置區 2"/>
          <p:cNvSpPr>
            <a:spLocks noGrp="1"/>
          </p:cNvSpPr>
          <p:nvPr>
            <p:ph idx="1"/>
          </p:nvPr>
        </p:nvSpPr>
        <p:spPr/>
        <p:txBody>
          <a:bodyPr/>
          <a:lstStyle/>
          <a:p>
            <a:r>
              <a:rPr lang="en-US" altLang="zh-TW" sz="2800" smtClean="0">
                <a:latin typeface="Times New Roman" pitchFamily="18" charset="0"/>
                <a:cs typeface="Times New Roman" pitchFamily="18" charset="0"/>
              </a:rPr>
              <a:t>Schematic diagram of identifying FSs with GAs</a:t>
            </a:r>
            <a:endParaRPr lang="zh-TW" altLang="en-US" sz="2800" smtClean="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77AC6F3C-9F0B-42E9-A054-49B9DB733551}" type="slidenum">
              <a:rPr lang="zh-TW" altLang="en-US"/>
              <a:pPr/>
              <a:t>96</a:t>
            </a:fld>
            <a:endParaRPr lang="zh-TW" altLang="en-US"/>
          </a:p>
        </p:txBody>
      </p:sp>
      <p:pic>
        <p:nvPicPr>
          <p:cNvPr id="19461" name="Picture 2"/>
          <p:cNvPicPr>
            <a:picLocks noChangeAspect="1" noChangeArrowheads="1"/>
          </p:cNvPicPr>
          <p:nvPr/>
        </p:nvPicPr>
        <p:blipFill>
          <a:blip r:embed="rId2" cstate="print"/>
          <a:srcRect/>
          <a:stretch>
            <a:fillRect/>
          </a:stretch>
        </p:blipFill>
        <p:spPr bwMode="auto">
          <a:xfrm>
            <a:off x="755650" y="2492375"/>
            <a:ext cx="7596188" cy="4060825"/>
          </a:xfrm>
          <a:prstGeom prst="rect">
            <a:avLst/>
          </a:prstGeom>
          <a:noFill/>
          <a:ln w="9525">
            <a:noFill/>
            <a:miter lim="800000"/>
            <a:headEnd/>
            <a:tailEnd/>
          </a:ln>
        </p:spPr>
      </p:pic>
      <p:sp>
        <p:nvSpPr>
          <p:cNvPr id="6" name="Line 5"/>
          <p:cNvSpPr>
            <a:spLocks noChangeShapeType="1"/>
          </p:cNvSpPr>
          <p:nvPr/>
        </p:nvSpPr>
        <p:spPr bwMode="auto">
          <a:xfrm>
            <a:off x="609600" y="9144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normAutofit/>
          </a:bodyPr>
          <a:lstStyle/>
          <a:p>
            <a:r>
              <a:rPr lang="en-US" altLang="zh-TW" sz="2800" dirty="0" smtClean="0">
                <a:latin typeface="Times New Roman" pitchFamily="18" charset="0"/>
                <a:cs typeface="Times New Roman" pitchFamily="18" charset="0"/>
              </a:rPr>
              <a:t>Identifying fuzzy systems with genetic algorithms</a:t>
            </a:r>
            <a:endParaRPr lang="zh-TW" altLang="en-US" sz="2800" dirty="0" smtClean="0">
              <a:latin typeface="Times New Roman" pitchFamily="18" charset="0"/>
              <a:cs typeface="Times New Roman" pitchFamily="18" charset="0"/>
            </a:endParaRPr>
          </a:p>
        </p:txBody>
      </p:sp>
      <p:sp>
        <p:nvSpPr>
          <p:cNvPr id="20483" name="內容版面配置區 2"/>
          <p:cNvSpPr>
            <a:spLocks noGrp="1"/>
          </p:cNvSpPr>
          <p:nvPr>
            <p:ph idx="1"/>
          </p:nvPr>
        </p:nvSpPr>
        <p:spPr/>
        <p:txBody>
          <a:bodyPr/>
          <a:lstStyle/>
          <a:p>
            <a:r>
              <a:rPr lang="en-US" altLang="zh-TW" sz="2800" smtClean="0">
                <a:latin typeface="Times New Roman" pitchFamily="18" charset="0"/>
                <a:cs typeface="Times New Roman" pitchFamily="18" charset="0"/>
              </a:rPr>
              <a:t>Tuning an existing fuzzy system</a:t>
            </a:r>
          </a:p>
          <a:p>
            <a:r>
              <a:rPr lang="en-US" altLang="zh-TW" sz="2800" smtClean="0">
                <a:latin typeface="Times New Roman" pitchFamily="18" charset="0"/>
                <a:cs typeface="Times New Roman" pitchFamily="18" charset="0"/>
              </a:rPr>
              <a:t>Building a fuzzy system with genetic algorithm</a:t>
            </a:r>
          </a:p>
        </p:txBody>
      </p:sp>
      <p:sp>
        <p:nvSpPr>
          <p:cNvPr id="4" name="投影片編號版面配置區 3"/>
          <p:cNvSpPr>
            <a:spLocks noGrp="1"/>
          </p:cNvSpPr>
          <p:nvPr>
            <p:ph type="sldNum" sz="quarter" idx="12"/>
          </p:nvPr>
        </p:nvSpPr>
        <p:spPr/>
        <p:txBody>
          <a:bodyPr/>
          <a:lstStyle/>
          <a:p>
            <a:fld id="{59D32D3F-4764-4AFE-BA74-EAFB89F2A359}" type="slidenum">
              <a:rPr lang="zh-TW" altLang="en-US"/>
              <a:pPr/>
              <a:t>97</a:t>
            </a:fld>
            <a:endParaRPr lang="zh-TW" altLang="en-US"/>
          </a:p>
        </p:txBody>
      </p:sp>
      <p:sp>
        <p:nvSpPr>
          <p:cNvPr id="5" name="Line 5"/>
          <p:cNvSpPr>
            <a:spLocks noChangeShapeType="1"/>
          </p:cNvSpPr>
          <p:nvPr/>
        </p:nvSpPr>
        <p:spPr bwMode="auto">
          <a:xfrm>
            <a:off x="533400" y="10668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p:txBody>
          <a:bodyPr/>
          <a:lstStyle/>
          <a:p>
            <a:r>
              <a:rPr lang="en-US" altLang="zh-TW" smtClean="0">
                <a:latin typeface="Times New Roman" pitchFamily="18" charset="0"/>
                <a:cs typeface="Times New Roman" pitchFamily="18" charset="0"/>
              </a:rPr>
              <a:t>Tuning an existing fuzzy system</a:t>
            </a:r>
          </a:p>
        </p:txBody>
      </p:sp>
      <p:sp>
        <p:nvSpPr>
          <p:cNvPr id="21507" name="內容版面配置區 2"/>
          <p:cNvSpPr>
            <a:spLocks noGrp="1"/>
          </p:cNvSpPr>
          <p:nvPr>
            <p:ph idx="1"/>
          </p:nvPr>
        </p:nvSpPr>
        <p:spPr/>
        <p:txBody>
          <a:bodyPr/>
          <a:lstStyle/>
          <a:p>
            <a:r>
              <a:rPr lang="en-US" altLang="zh-TW" sz="2800" smtClean="0">
                <a:latin typeface="Times New Roman" pitchFamily="18" charset="0"/>
                <a:cs typeface="Times New Roman" pitchFamily="18" charset="0"/>
              </a:rPr>
              <a:t>Four fuzzy rules:</a:t>
            </a:r>
          </a:p>
        </p:txBody>
      </p:sp>
      <p:sp>
        <p:nvSpPr>
          <p:cNvPr id="4" name="投影片編號版面配置區 3"/>
          <p:cNvSpPr>
            <a:spLocks noGrp="1"/>
          </p:cNvSpPr>
          <p:nvPr>
            <p:ph type="sldNum" sz="quarter" idx="12"/>
          </p:nvPr>
        </p:nvSpPr>
        <p:spPr/>
        <p:txBody>
          <a:bodyPr/>
          <a:lstStyle/>
          <a:p>
            <a:fld id="{50493CBC-FF38-4328-B0EE-92BE92C50C9C}" type="slidenum">
              <a:rPr lang="zh-TW" altLang="en-US"/>
              <a:pPr/>
              <a:t>98</a:t>
            </a:fld>
            <a:endParaRPr lang="zh-TW" altLang="en-US"/>
          </a:p>
        </p:txBody>
      </p:sp>
      <p:pic>
        <p:nvPicPr>
          <p:cNvPr id="21509" name="Picture 2"/>
          <p:cNvPicPr>
            <a:picLocks noChangeAspect="1" noChangeArrowheads="1"/>
          </p:cNvPicPr>
          <p:nvPr/>
        </p:nvPicPr>
        <p:blipFill>
          <a:blip r:embed="rId2" cstate="print"/>
          <a:srcRect/>
          <a:stretch>
            <a:fillRect/>
          </a:stretch>
        </p:blipFill>
        <p:spPr bwMode="auto">
          <a:xfrm>
            <a:off x="1042988" y="2276475"/>
            <a:ext cx="4572000" cy="2200275"/>
          </a:xfrm>
          <a:prstGeom prst="rect">
            <a:avLst/>
          </a:prstGeom>
          <a:noFill/>
          <a:ln w="9525">
            <a:noFill/>
            <a:miter lim="800000"/>
            <a:headEnd/>
            <a:tailEnd/>
          </a:ln>
        </p:spPr>
      </p:pic>
      <p:pic>
        <p:nvPicPr>
          <p:cNvPr id="21510" name="Picture 3"/>
          <p:cNvPicPr>
            <a:picLocks noChangeAspect="1" noChangeArrowheads="1"/>
          </p:cNvPicPr>
          <p:nvPr/>
        </p:nvPicPr>
        <p:blipFill>
          <a:blip r:embed="rId3" cstate="print"/>
          <a:srcRect/>
          <a:stretch>
            <a:fillRect/>
          </a:stretch>
        </p:blipFill>
        <p:spPr bwMode="auto">
          <a:xfrm>
            <a:off x="889000" y="4652963"/>
            <a:ext cx="7715250" cy="2089150"/>
          </a:xfrm>
          <a:prstGeom prst="rect">
            <a:avLst/>
          </a:prstGeom>
          <a:noFill/>
          <a:ln w="9525">
            <a:noFill/>
            <a:miter lim="800000"/>
            <a:headEnd/>
            <a:tailEnd/>
          </a:ln>
        </p:spPr>
      </p:pic>
      <p:pic>
        <p:nvPicPr>
          <p:cNvPr id="21511" name="Picture 4"/>
          <p:cNvPicPr>
            <a:picLocks noChangeAspect="1" noChangeArrowheads="1"/>
          </p:cNvPicPr>
          <p:nvPr/>
        </p:nvPicPr>
        <p:blipFill>
          <a:blip r:embed="rId4" cstate="print"/>
          <a:srcRect/>
          <a:stretch>
            <a:fillRect/>
          </a:stretch>
        </p:blipFill>
        <p:spPr bwMode="auto">
          <a:xfrm>
            <a:off x="7272338" y="2997200"/>
            <a:ext cx="1692275" cy="606425"/>
          </a:xfrm>
          <a:prstGeom prst="rect">
            <a:avLst/>
          </a:prstGeom>
          <a:noFill/>
          <a:ln w="9525">
            <a:noFill/>
            <a:miter lim="800000"/>
            <a:headEnd/>
            <a:tailEnd/>
          </a:ln>
        </p:spPr>
      </p:pic>
      <p:pic>
        <p:nvPicPr>
          <p:cNvPr id="21512" name="Picture 5"/>
          <p:cNvPicPr>
            <a:picLocks noChangeAspect="1" noChangeArrowheads="1"/>
          </p:cNvPicPr>
          <p:nvPr/>
        </p:nvPicPr>
        <p:blipFill>
          <a:blip r:embed="rId5" cstate="print"/>
          <a:srcRect/>
          <a:stretch>
            <a:fillRect/>
          </a:stretch>
        </p:blipFill>
        <p:spPr bwMode="auto">
          <a:xfrm>
            <a:off x="6156325" y="2708275"/>
            <a:ext cx="1223963" cy="450850"/>
          </a:xfrm>
          <a:prstGeom prst="rect">
            <a:avLst/>
          </a:prstGeom>
          <a:noFill/>
          <a:ln w="9525">
            <a:noFill/>
            <a:miter lim="800000"/>
            <a:headEnd/>
            <a:tailEnd/>
          </a:ln>
        </p:spPr>
      </p:pic>
      <p:pic>
        <p:nvPicPr>
          <p:cNvPr id="21513" name="Picture 6"/>
          <p:cNvPicPr>
            <a:picLocks noChangeAspect="1" noChangeArrowheads="1"/>
          </p:cNvPicPr>
          <p:nvPr/>
        </p:nvPicPr>
        <p:blipFill>
          <a:blip r:embed="rId6" cstate="print"/>
          <a:srcRect/>
          <a:stretch>
            <a:fillRect/>
          </a:stretch>
        </p:blipFill>
        <p:spPr bwMode="auto">
          <a:xfrm>
            <a:off x="6505575" y="3141663"/>
            <a:ext cx="514350" cy="485775"/>
          </a:xfrm>
          <a:prstGeom prst="rect">
            <a:avLst/>
          </a:prstGeom>
          <a:noFill/>
          <a:ln w="9525">
            <a:noFill/>
            <a:miter lim="800000"/>
            <a:headEnd/>
            <a:tailEnd/>
          </a:ln>
        </p:spPr>
      </p:pic>
      <p:sp>
        <p:nvSpPr>
          <p:cNvPr id="10" name="Line 5"/>
          <p:cNvSpPr>
            <a:spLocks noChangeShapeType="1"/>
          </p:cNvSpPr>
          <p:nvPr/>
        </p:nvSpPr>
        <p:spPr bwMode="auto">
          <a:xfrm>
            <a:off x="533400" y="12192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normAutofit/>
          </a:bodyPr>
          <a:lstStyle/>
          <a:p>
            <a:r>
              <a:rPr lang="en-US" altLang="zh-TW" sz="3200" dirty="0" smtClean="0">
                <a:latin typeface="Times New Roman" pitchFamily="18" charset="0"/>
                <a:cs typeface="Times New Roman" pitchFamily="18" charset="0"/>
              </a:rPr>
              <a:t>Building a fuzzy system with genetic algorithm</a:t>
            </a:r>
            <a:endParaRPr lang="zh-TW" altLang="en-US" sz="3200" dirty="0" smtClean="0"/>
          </a:p>
        </p:txBody>
      </p:sp>
      <p:sp>
        <p:nvSpPr>
          <p:cNvPr id="22531" name="內容版面配置區 2"/>
          <p:cNvSpPr>
            <a:spLocks noGrp="1"/>
          </p:cNvSpPr>
          <p:nvPr>
            <p:ph idx="1"/>
          </p:nvPr>
        </p:nvSpPr>
        <p:spPr/>
        <p:txBody>
          <a:bodyPr>
            <a:normAutofit lnSpcReduction="10000"/>
          </a:bodyPr>
          <a:lstStyle/>
          <a:p>
            <a:pPr algn="just"/>
            <a:r>
              <a:rPr lang="en-US" altLang="zh-TW" sz="2800" dirty="0" smtClean="0">
                <a:latin typeface="Times New Roman" pitchFamily="18" charset="0"/>
                <a:cs typeface="Times New Roman" pitchFamily="18" charset="0"/>
              </a:rPr>
              <a:t>This method do not need an existing fuzzy system. This approach determines all the parameters of a fuzzy system by genetic algorithms without any priori knowledge. </a:t>
            </a:r>
          </a:p>
          <a:p>
            <a:pPr algn="just"/>
            <a:r>
              <a:rPr lang="en-US" altLang="zh-TW" sz="2800" dirty="0" smtClean="0">
                <a:latin typeface="Times New Roman" pitchFamily="18" charset="0"/>
                <a:cs typeface="Times New Roman" pitchFamily="18" charset="0"/>
              </a:rPr>
              <a:t>Thus, the chromosomes used in this method usually include most of the parameters such as the number and membership functions of linguistic terms. </a:t>
            </a:r>
          </a:p>
          <a:p>
            <a:pPr algn="just"/>
            <a:r>
              <a:rPr lang="en-US" altLang="zh-TW" sz="2800" dirty="0" smtClean="0">
                <a:latin typeface="Times New Roman" pitchFamily="18" charset="0"/>
                <a:cs typeface="Times New Roman" pitchFamily="18" charset="0"/>
              </a:rPr>
              <a:t>So, it is very important how to effectively represent those parameters because a long chromosome means a wide search space.</a:t>
            </a:r>
            <a:endParaRPr lang="zh-TW" altLang="en-US" sz="2800" dirty="0" smtClean="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97B653E8-B310-4A94-9271-CDC3661373BE}" type="slidenum">
              <a:rPr lang="zh-TW" altLang="en-US"/>
              <a:pPr/>
              <a:t>99</a:t>
            </a:fld>
            <a:endParaRPr lang="zh-TW" altLang="en-US"/>
          </a:p>
        </p:txBody>
      </p:sp>
      <p:sp>
        <p:nvSpPr>
          <p:cNvPr id="5" name="Line 5"/>
          <p:cNvSpPr>
            <a:spLocks noChangeShapeType="1"/>
          </p:cNvSpPr>
          <p:nvPr/>
        </p:nvSpPr>
        <p:spPr bwMode="auto">
          <a:xfrm>
            <a:off x="533400" y="1143000"/>
            <a:ext cx="8153400" cy="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7045</Words>
  <Application>Microsoft Office PowerPoint</Application>
  <PresentationFormat>On-screen Show (4:3)</PresentationFormat>
  <Paragraphs>851</Paragraphs>
  <Slides>114</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2" baseType="lpstr">
      <vt:lpstr>Arial</vt:lpstr>
      <vt:lpstr>Calibri</vt:lpstr>
      <vt:lpstr>標楷體</vt:lpstr>
      <vt:lpstr>新細明體</vt:lpstr>
      <vt:lpstr>Times New Roman</vt:lpstr>
      <vt:lpstr>Wingdings</vt:lpstr>
      <vt:lpstr>Office Theme</vt:lpstr>
      <vt:lpstr>Picture</vt:lpstr>
      <vt:lpstr>Unit 4</vt:lpstr>
      <vt:lpstr>Syllabus </vt:lpstr>
      <vt:lpstr>Introduction to Neuro-Fuzzy Systems</vt:lpstr>
      <vt:lpstr>Neuro-Fuzzy Systems</vt:lpstr>
      <vt:lpstr>Neuro-Fuzzy Systems (contd.) </vt:lpstr>
      <vt:lpstr>Neuro-Fuzzy Systems (contd.) </vt:lpstr>
      <vt:lpstr>Neuro-Fuzzy Systems (contd.) </vt:lpstr>
      <vt:lpstr> Combining Neural and Fuzzy </vt:lpstr>
      <vt:lpstr>Sparse use of neural nets in applications</vt:lpstr>
      <vt:lpstr>Combining Neural and Fuzzy </vt:lpstr>
      <vt:lpstr> Training Fuzzy Logic Systems with NeuroFuzzy </vt:lpstr>
      <vt:lpstr>Neuro-Fuzzy systems</vt:lpstr>
      <vt:lpstr> A neural network with fuzzy preprocessor </vt:lpstr>
      <vt:lpstr>Neuro-fuzzy approach</vt:lpstr>
      <vt:lpstr>Neuro-fuzzy approach</vt:lpstr>
      <vt:lpstr>Modern neuro-fuzzy systems</vt:lpstr>
      <vt:lpstr>Learning by Error Back Propagation </vt:lpstr>
      <vt:lpstr> Learning by Error Back Propagation </vt:lpstr>
      <vt:lpstr> Learning by Error Back Propagation </vt:lpstr>
      <vt:lpstr>Different approaches</vt:lpstr>
      <vt:lpstr>Different approaches</vt:lpstr>
      <vt:lpstr>Different approaches</vt:lpstr>
      <vt:lpstr>Different approaches</vt:lpstr>
      <vt:lpstr>Definition </vt:lpstr>
      <vt:lpstr>Models of neuro-fuzzy systems</vt:lpstr>
      <vt:lpstr>The first model of neuro-fuzzy system</vt:lpstr>
      <vt:lpstr>Models of neuro-fuzzy systems</vt:lpstr>
      <vt:lpstr>The second model of neuro-fuzzy system</vt:lpstr>
      <vt:lpstr>Conclusion </vt:lpstr>
      <vt:lpstr>Conclusion (contd.) </vt:lpstr>
      <vt:lpstr>Genetic algorithm</vt:lpstr>
      <vt:lpstr>Genetics</vt:lpstr>
      <vt:lpstr>Genetics</vt:lpstr>
      <vt:lpstr>What is GA</vt:lpstr>
      <vt:lpstr>What is GA</vt:lpstr>
      <vt:lpstr>What is GA</vt:lpstr>
      <vt:lpstr>Evolution</vt:lpstr>
      <vt:lpstr>Genetic Algorithms</vt:lpstr>
      <vt:lpstr>Genetic Algorithms </vt:lpstr>
      <vt:lpstr>Genetic Algorithms </vt:lpstr>
      <vt:lpstr>Genetic Algorithms </vt:lpstr>
      <vt:lpstr>GA operators</vt:lpstr>
      <vt:lpstr>Encoding</vt:lpstr>
      <vt:lpstr>Encoding Methods</vt:lpstr>
      <vt:lpstr>Encoding Methods (contd.)</vt:lpstr>
      <vt:lpstr>Encoding Methods (contd.)</vt:lpstr>
      <vt:lpstr>Selection </vt:lpstr>
      <vt:lpstr>Selection algorithm </vt:lpstr>
      <vt:lpstr>Roulette Wheel Selection </vt:lpstr>
      <vt:lpstr>Roulette Wheel Selection </vt:lpstr>
      <vt:lpstr>Tournament Selection </vt:lpstr>
      <vt:lpstr> Linear Rank Selection </vt:lpstr>
      <vt:lpstr> Crossover </vt:lpstr>
      <vt:lpstr>Crossover </vt:lpstr>
      <vt:lpstr>Example </vt:lpstr>
      <vt:lpstr>Single point cross over operation with two strings </vt:lpstr>
      <vt:lpstr>Example </vt:lpstr>
      <vt:lpstr>Single point Group Cross over operation </vt:lpstr>
      <vt:lpstr>Example </vt:lpstr>
      <vt:lpstr>Multipoint crossover </vt:lpstr>
      <vt:lpstr>Mutation </vt:lpstr>
      <vt:lpstr>Mutation </vt:lpstr>
      <vt:lpstr>Single point mutation operation </vt:lpstr>
      <vt:lpstr>Survival of Fittest </vt:lpstr>
      <vt:lpstr>Advantages Of GAs</vt:lpstr>
      <vt:lpstr>Advantages of GAs (contd.)</vt:lpstr>
      <vt:lpstr>Advantages of GAs (contd.)</vt:lpstr>
      <vt:lpstr>Advantages of GAs (contd.)</vt:lpstr>
      <vt:lpstr>Main Components of GA </vt:lpstr>
      <vt:lpstr>Flow chart of simple genetic algorithm </vt:lpstr>
      <vt:lpstr> Working Mechanism Of GAs </vt:lpstr>
      <vt:lpstr>Applications of Genetic Algorithms </vt:lpstr>
      <vt:lpstr>Genetic Algorithms To Solve The Traveling Salesman Problem (TSP)</vt:lpstr>
      <vt:lpstr>The Problem </vt:lpstr>
      <vt:lpstr>Encoding</vt:lpstr>
      <vt:lpstr>Encoding (contd.)</vt:lpstr>
      <vt:lpstr>Fitness Function</vt:lpstr>
      <vt:lpstr>Distance/Cost Matrix For TSP</vt:lpstr>
      <vt:lpstr>Fitness Function (contd.)</vt:lpstr>
      <vt:lpstr>Selection Operator</vt:lpstr>
      <vt:lpstr>Tournament Selection (contd.)</vt:lpstr>
      <vt:lpstr>Why we cannot use single-point crossover: </vt:lpstr>
      <vt:lpstr>Crossover Operator </vt:lpstr>
      <vt:lpstr>Edge Table</vt:lpstr>
      <vt:lpstr>Finding The Edge Table</vt:lpstr>
      <vt:lpstr>Enhanced Edge Recombination Algorithm</vt:lpstr>
      <vt:lpstr>Example Of Enhanced Edge Recombination Operator</vt:lpstr>
      <vt:lpstr>Example Of Enhanced Edge Recombination Operator (contd.)</vt:lpstr>
      <vt:lpstr>Example Of Enhanced Edge Recombination Operator (contd.)</vt:lpstr>
      <vt:lpstr>Mutation Operator </vt:lpstr>
      <vt:lpstr>PowerPoint Presentation</vt:lpstr>
      <vt:lpstr>PowerPoint Presentation</vt:lpstr>
      <vt:lpstr>PowerPoint Presentation</vt:lpstr>
      <vt:lpstr>Fuzzy-genetic algorithm</vt:lpstr>
      <vt:lpstr>Fusion with Genetic Algorithms </vt:lpstr>
      <vt:lpstr>Identifying fuzzy systems with genetic algorithms</vt:lpstr>
      <vt:lpstr>Identifying fuzzy systems with genetic algorithms</vt:lpstr>
      <vt:lpstr>Tuning an existing fuzzy system</vt:lpstr>
      <vt:lpstr>Building a fuzzy system with genetic algorithm</vt:lpstr>
      <vt:lpstr>Building a fuzzy system with genetic algorithm</vt:lpstr>
      <vt:lpstr>Building a fuzzy system with genetic algorithm</vt:lpstr>
      <vt:lpstr>Building a fuzzy system with genetic algorithm</vt:lpstr>
      <vt:lpstr>Building a fuzzy system with genetic algorithm</vt:lpstr>
      <vt:lpstr>Controlling parameters of genetic algorithms with fuzzy systems</vt:lpstr>
      <vt:lpstr>Fuzzy logic application in Medicine</vt:lpstr>
      <vt:lpstr>Introduction</vt:lpstr>
      <vt:lpstr>Introduction (cond…)</vt:lpstr>
      <vt:lpstr>Introduction (cond…)</vt:lpstr>
      <vt:lpstr>Introduction (cond…)</vt:lpstr>
      <vt:lpstr>Introduction (cond…)</vt:lpstr>
      <vt:lpstr>Introduction (cond…)</vt:lpstr>
      <vt:lpstr>Introduction (cond…)</vt:lpstr>
      <vt:lpstr>Introduction (cond…)</vt:lpstr>
      <vt:lpstr>Fuzzy sets and fuzzy relations involved in medical diagnosis</vt:lpstr>
    </vt:vector>
  </TitlesOfParts>
  <Company>Rungta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Sourabh Rungta</dc:creator>
  <cp:lastModifiedBy>hiiiii</cp:lastModifiedBy>
  <cp:revision>44</cp:revision>
  <dcterms:created xsi:type="dcterms:W3CDTF">2011-04-05T17:20:47Z</dcterms:created>
  <dcterms:modified xsi:type="dcterms:W3CDTF">2023-03-22T10:27:21Z</dcterms:modified>
</cp:coreProperties>
</file>