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BDDE6-4501-5845-C093-FFF253872D5B}" v="255" dt="2019-12-04T04:16:33.052"/>
    <p1510:client id="{4D22A2AB-73B6-45CA-0452-DBB1554A4D59}" v="272" dt="2019-12-02T20:10:39.536"/>
    <p1510:client id="{A55DC7E8-6CD0-46B8-AB04-056D5F82901E}" v="684" dt="2019-12-02T20:13:43.193"/>
    <p1510:client id="{A7081CF4-68BB-8F76-09F5-007677F9449E}" v="8" dt="2019-12-02T23:49:51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58297-ADD4-42B6-AD33-9AC6473F309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E7EACA-A7D8-454A-A94B-62D0E563D6E1}">
      <dgm:prSet/>
      <dgm:spPr/>
      <dgm:t>
        <a:bodyPr/>
        <a:lstStyle/>
        <a:p>
          <a:r>
            <a:rPr lang="en-US"/>
            <a:t>The main idea is to do the ETL process using Spark Streaming and implementing the machine learning concepts on this real-time data. </a:t>
          </a:r>
        </a:p>
      </dgm:t>
    </dgm:pt>
    <dgm:pt modelId="{16A64AAB-34F2-4583-AC83-C05C1E177CCA}" type="parTrans" cxnId="{0AF4DFE1-A010-41BE-86D7-B9D2B50AA30B}">
      <dgm:prSet/>
      <dgm:spPr/>
      <dgm:t>
        <a:bodyPr/>
        <a:lstStyle/>
        <a:p>
          <a:endParaRPr lang="en-US"/>
        </a:p>
      </dgm:t>
    </dgm:pt>
    <dgm:pt modelId="{01D26B4D-14D7-412B-874F-8E04690A6E3C}" type="sibTrans" cxnId="{0AF4DFE1-A010-41BE-86D7-B9D2B50AA30B}">
      <dgm:prSet/>
      <dgm:spPr/>
      <dgm:t>
        <a:bodyPr/>
        <a:lstStyle/>
        <a:p>
          <a:endParaRPr lang="en-US"/>
        </a:p>
      </dgm:t>
    </dgm:pt>
    <dgm:pt modelId="{C09D8349-2502-4A83-B2E8-B22376129E69}">
      <dgm:prSet/>
      <dgm:spPr/>
      <dgm:t>
        <a:bodyPr/>
        <a:lstStyle/>
        <a:p>
          <a:r>
            <a:rPr lang="en-US"/>
            <a:t>The source of our system is Twitter data and we used Streaming Content which is real-time processing of data. </a:t>
          </a:r>
        </a:p>
      </dgm:t>
    </dgm:pt>
    <dgm:pt modelId="{DE811C19-9280-4C19-9AE8-E7FFA5FC8318}" type="parTrans" cxnId="{F5F12F02-9B70-417D-A4A9-FB3CCA8E213A}">
      <dgm:prSet/>
      <dgm:spPr/>
      <dgm:t>
        <a:bodyPr/>
        <a:lstStyle/>
        <a:p>
          <a:endParaRPr lang="en-US"/>
        </a:p>
      </dgm:t>
    </dgm:pt>
    <dgm:pt modelId="{679AC770-ECC0-4B4D-AA05-07EB77850B64}" type="sibTrans" cxnId="{F5F12F02-9B70-417D-A4A9-FB3CCA8E213A}">
      <dgm:prSet/>
      <dgm:spPr/>
      <dgm:t>
        <a:bodyPr/>
        <a:lstStyle/>
        <a:p>
          <a:endParaRPr lang="en-US"/>
        </a:p>
      </dgm:t>
    </dgm:pt>
    <dgm:pt modelId="{5F530734-BB50-40E1-A01B-9D135B284E59}">
      <dgm:prSet/>
      <dgm:spPr/>
      <dgm:t>
        <a:bodyPr/>
        <a:lstStyle/>
        <a:p>
          <a:r>
            <a:rPr lang="en-US"/>
            <a:t>Performed the transformations on the streaming set of RDD’s and load the data into the Hive system which is like basic ETL process. </a:t>
          </a:r>
        </a:p>
      </dgm:t>
    </dgm:pt>
    <dgm:pt modelId="{190B6743-D062-42BA-A1CE-D3A97CFF7F57}" type="parTrans" cxnId="{56A33E67-CB8D-4740-9FE7-FB12AFC3EC40}">
      <dgm:prSet/>
      <dgm:spPr/>
      <dgm:t>
        <a:bodyPr/>
        <a:lstStyle/>
        <a:p>
          <a:endParaRPr lang="en-US"/>
        </a:p>
      </dgm:t>
    </dgm:pt>
    <dgm:pt modelId="{AD528478-E0BB-4E57-815C-4AFA912B45D0}" type="sibTrans" cxnId="{56A33E67-CB8D-4740-9FE7-FB12AFC3EC40}">
      <dgm:prSet/>
      <dgm:spPr/>
      <dgm:t>
        <a:bodyPr/>
        <a:lstStyle/>
        <a:p>
          <a:endParaRPr lang="en-US"/>
        </a:p>
      </dgm:t>
    </dgm:pt>
    <dgm:pt modelId="{AC6390D2-552B-45DD-AB1F-CA8A1D7C4611}">
      <dgm:prSet/>
      <dgm:spPr/>
      <dgm:t>
        <a:bodyPr/>
        <a:lstStyle/>
        <a:p>
          <a:r>
            <a:rPr lang="en-US"/>
            <a:t>Performed the EDA on twitter data while capturing the context of the data. </a:t>
          </a:r>
        </a:p>
      </dgm:t>
    </dgm:pt>
    <dgm:pt modelId="{F72A8C0E-4B67-4893-853B-54A4B5891939}" type="parTrans" cxnId="{409911B4-9B5C-42CD-A222-E15509A8DE74}">
      <dgm:prSet/>
      <dgm:spPr/>
      <dgm:t>
        <a:bodyPr/>
        <a:lstStyle/>
        <a:p>
          <a:endParaRPr lang="en-US"/>
        </a:p>
      </dgm:t>
    </dgm:pt>
    <dgm:pt modelId="{AFEB99E1-B69B-4046-825A-4F12563B52E7}" type="sibTrans" cxnId="{409911B4-9B5C-42CD-A222-E15509A8DE74}">
      <dgm:prSet/>
      <dgm:spPr/>
      <dgm:t>
        <a:bodyPr/>
        <a:lstStyle/>
        <a:p>
          <a:endParaRPr lang="en-US"/>
        </a:p>
      </dgm:t>
    </dgm:pt>
    <dgm:pt modelId="{ADD44D50-B4D9-4DFE-95A4-206B851DE497}">
      <dgm:prSet/>
      <dgm:spPr/>
      <dgm:t>
        <a:bodyPr/>
        <a:lstStyle/>
        <a:p>
          <a:r>
            <a:rPr lang="en-US"/>
            <a:t>Trained a Sentiment Analysis System where we compute real-time sentiments for the tweets. </a:t>
          </a:r>
        </a:p>
      </dgm:t>
    </dgm:pt>
    <dgm:pt modelId="{C7B905BC-A2BB-4365-B3CE-F2093DF1A026}" type="parTrans" cxnId="{77FDB628-25C3-41A4-8C33-0758F340F526}">
      <dgm:prSet/>
      <dgm:spPr/>
      <dgm:t>
        <a:bodyPr/>
        <a:lstStyle/>
        <a:p>
          <a:endParaRPr lang="en-US"/>
        </a:p>
      </dgm:t>
    </dgm:pt>
    <dgm:pt modelId="{4968AA33-901C-4143-9752-FAD9369F2F06}" type="sibTrans" cxnId="{77FDB628-25C3-41A4-8C33-0758F340F526}">
      <dgm:prSet/>
      <dgm:spPr/>
      <dgm:t>
        <a:bodyPr/>
        <a:lstStyle/>
        <a:p>
          <a:endParaRPr lang="en-US"/>
        </a:p>
      </dgm:t>
    </dgm:pt>
    <dgm:pt modelId="{BF337E77-4ECC-4B4C-B22E-5940174019F9}">
      <dgm:prSet/>
      <dgm:spPr/>
      <dgm:t>
        <a:bodyPr/>
        <a:lstStyle/>
        <a:p>
          <a:r>
            <a:rPr lang="en-US"/>
            <a:t>It also identifies the major keyword factors for a tweet to be categorized into positive or negative sentiment.</a:t>
          </a:r>
        </a:p>
      </dgm:t>
    </dgm:pt>
    <dgm:pt modelId="{49427000-1507-4326-A42C-47761B2E4AFC}" type="parTrans" cxnId="{3865260C-DA55-4AF9-9ECC-F1E29AA0610D}">
      <dgm:prSet/>
      <dgm:spPr/>
      <dgm:t>
        <a:bodyPr/>
        <a:lstStyle/>
        <a:p>
          <a:endParaRPr lang="en-US"/>
        </a:p>
      </dgm:t>
    </dgm:pt>
    <dgm:pt modelId="{289E4665-C126-4BFE-A3B6-BD593F78F220}" type="sibTrans" cxnId="{3865260C-DA55-4AF9-9ECC-F1E29AA0610D}">
      <dgm:prSet/>
      <dgm:spPr/>
      <dgm:t>
        <a:bodyPr/>
        <a:lstStyle/>
        <a:p>
          <a:endParaRPr lang="en-US"/>
        </a:p>
      </dgm:t>
    </dgm:pt>
    <dgm:pt modelId="{288F755D-5986-47C9-AF26-9C527107BFAD}" type="pres">
      <dgm:prSet presAssocID="{4EB58297-ADD4-42B6-AD33-9AC6473F3099}" presName="diagram" presStyleCnt="0">
        <dgm:presLayoutVars>
          <dgm:dir/>
          <dgm:resizeHandles val="exact"/>
        </dgm:presLayoutVars>
      </dgm:prSet>
      <dgm:spPr/>
    </dgm:pt>
    <dgm:pt modelId="{64EE0732-446C-482A-A344-66899B9AB82B}" type="pres">
      <dgm:prSet presAssocID="{9DE7EACA-A7D8-454A-A94B-62D0E563D6E1}" presName="node" presStyleLbl="node1" presStyleIdx="0" presStyleCnt="6">
        <dgm:presLayoutVars>
          <dgm:bulletEnabled val="1"/>
        </dgm:presLayoutVars>
      </dgm:prSet>
      <dgm:spPr/>
    </dgm:pt>
    <dgm:pt modelId="{10CB32F4-7B1E-49BE-971C-134841405615}" type="pres">
      <dgm:prSet presAssocID="{01D26B4D-14D7-412B-874F-8E04690A6E3C}" presName="sibTrans" presStyleCnt="0"/>
      <dgm:spPr/>
    </dgm:pt>
    <dgm:pt modelId="{CCE9EE1B-2D2F-4D76-A3F4-FB33AD2BF7A4}" type="pres">
      <dgm:prSet presAssocID="{C09D8349-2502-4A83-B2E8-B22376129E69}" presName="node" presStyleLbl="node1" presStyleIdx="1" presStyleCnt="6">
        <dgm:presLayoutVars>
          <dgm:bulletEnabled val="1"/>
        </dgm:presLayoutVars>
      </dgm:prSet>
      <dgm:spPr/>
    </dgm:pt>
    <dgm:pt modelId="{FA0E2E9E-29A6-4697-8ED3-F2A5B8BB479E}" type="pres">
      <dgm:prSet presAssocID="{679AC770-ECC0-4B4D-AA05-07EB77850B64}" presName="sibTrans" presStyleCnt="0"/>
      <dgm:spPr/>
    </dgm:pt>
    <dgm:pt modelId="{98B0797C-1DBE-467B-9E4F-C17A7975E428}" type="pres">
      <dgm:prSet presAssocID="{5F530734-BB50-40E1-A01B-9D135B284E59}" presName="node" presStyleLbl="node1" presStyleIdx="2" presStyleCnt="6">
        <dgm:presLayoutVars>
          <dgm:bulletEnabled val="1"/>
        </dgm:presLayoutVars>
      </dgm:prSet>
      <dgm:spPr/>
    </dgm:pt>
    <dgm:pt modelId="{23B3282D-E1CB-421C-8EA8-1513E2F0897A}" type="pres">
      <dgm:prSet presAssocID="{AD528478-E0BB-4E57-815C-4AFA912B45D0}" presName="sibTrans" presStyleCnt="0"/>
      <dgm:spPr/>
    </dgm:pt>
    <dgm:pt modelId="{5956C529-992D-4165-8DE3-9C15A4DAF437}" type="pres">
      <dgm:prSet presAssocID="{AC6390D2-552B-45DD-AB1F-CA8A1D7C4611}" presName="node" presStyleLbl="node1" presStyleIdx="3" presStyleCnt="6">
        <dgm:presLayoutVars>
          <dgm:bulletEnabled val="1"/>
        </dgm:presLayoutVars>
      </dgm:prSet>
      <dgm:spPr/>
    </dgm:pt>
    <dgm:pt modelId="{2691811C-643B-485A-967C-AF8EF7ED00F8}" type="pres">
      <dgm:prSet presAssocID="{AFEB99E1-B69B-4046-825A-4F12563B52E7}" presName="sibTrans" presStyleCnt="0"/>
      <dgm:spPr/>
    </dgm:pt>
    <dgm:pt modelId="{CFFEF4A2-5AE4-4E86-9E9F-FF7E7F650D28}" type="pres">
      <dgm:prSet presAssocID="{ADD44D50-B4D9-4DFE-95A4-206B851DE497}" presName="node" presStyleLbl="node1" presStyleIdx="4" presStyleCnt="6">
        <dgm:presLayoutVars>
          <dgm:bulletEnabled val="1"/>
        </dgm:presLayoutVars>
      </dgm:prSet>
      <dgm:spPr/>
    </dgm:pt>
    <dgm:pt modelId="{49DD6A7A-96B1-431E-8BFE-8C9957ACA8CE}" type="pres">
      <dgm:prSet presAssocID="{4968AA33-901C-4143-9752-FAD9369F2F06}" presName="sibTrans" presStyleCnt="0"/>
      <dgm:spPr/>
    </dgm:pt>
    <dgm:pt modelId="{4F72A101-F296-4626-B4F3-03E1ED463179}" type="pres">
      <dgm:prSet presAssocID="{BF337E77-4ECC-4B4C-B22E-5940174019F9}" presName="node" presStyleLbl="node1" presStyleIdx="5" presStyleCnt="6">
        <dgm:presLayoutVars>
          <dgm:bulletEnabled val="1"/>
        </dgm:presLayoutVars>
      </dgm:prSet>
      <dgm:spPr/>
    </dgm:pt>
  </dgm:ptLst>
  <dgm:cxnLst>
    <dgm:cxn modelId="{F5F12F02-9B70-417D-A4A9-FB3CCA8E213A}" srcId="{4EB58297-ADD4-42B6-AD33-9AC6473F3099}" destId="{C09D8349-2502-4A83-B2E8-B22376129E69}" srcOrd="1" destOrd="0" parTransId="{DE811C19-9280-4C19-9AE8-E7FFA5FC8318}" sibTransId="{679AC770-ECC0-4B4D-AA05-07EB77850B64}"/>
    <dgm:cxn modelId="{3865260C-DA55-4AF9-9ECC-F1E29AA0610D}" srcId="{4EB58297-ADD4-42B6-AD33-9AC6473F3099}" destId="{BF337E77-4ECC-4B4C-B22E-5940174019F9}" srcOrd="5" destOrd="0" parTransId="{49427000-1507-4326-A42C-47761B2E4AFC}" sibTransId="{289E4665-C126-4BFE-A3B6-BD593F78F220}"/>
    <dgm:cxn modelId="{77FDB628-25C3-41A4-8C33-0758F340F526}" srcId="{4EB58297-ADD4-42B6-AD33-9AC6473F3099}" destId="{ADD44D50-B4D9-4DFE-95A4-206B851DE497}" srcOrd="4" destOrd="0" parTransId="{C7B905BC-A2BB-4365-B3CE-F2093DF1A026}" sibTransId="{4968AA33-901C-4143-9752-FAD9369F2F06}"/>
    <dgm:cxn modelId="{4303D42C-6D0D-4516-8AFA-C50A9723F0CF}" type="presOf" srcId="{C09D8349-2502-4A83-B2E8-B22376129E69}" destId="{CCE9EE1B-2D2F-4D76-A3F4-FB33AD2BF7A4}" srcOrd="0" destOrd="0" presId="urn:microsoft.com/office/officeart/2005/8/layout/default"/>
    <dgm:cxn modelId="{2655FF2E-F7EC-4B7B-BEBC-01D6AEA3EE22}" type="presOf" srcId="{9DE7EACA-A7D8-454A-A94B-62D0E563D6E1}" destId="{64EE0732-446C-482A-A344-66899B9AB82B}" srcOrd="0" destOrd="0" presId="urn:microsoft.com/office/officeart/2005/8/layout/default"/>
    <dgm:cxn modelId="{2D2D362F-6CE6-4A47-9BD7-E04D96C337FC}" type="presOf" srcId="{5F530734-BB50-40E1-A01B-9D135B284E59}" destId="{98B0797C-1DBE-467B-9E4F-C17A7975E428}" srcOrd="0" destOrd="0" presId="urn:microsoft.com/office/officeart/2005/8/layout/default"/>
    <dgm:cxn modelId="{56A33E67-CB8D-4740-9FE7-FB12AFC3EC40}" srcId="{4EB58297-ADD4-42B6-AD33-9AC6473F3099}" destId="{5F530734-BB50-40E1-A01B-9D135B284E59}" srcOrd="2" destOrd="0" parTransId="{190B6743-D062-42BA-A1CE-D3A97CFF7F57}" sibTransId="{AD528478-E0BB-4E57-815C-4AFA912B45D0}"/>
    <dgm:cxn modelId="{538AF86D-7BD9-45E4-A1B5-448DDA67AD92}" type="presOf" srcId="{4EB58297-ADD4-42B6-AD33-9AC6473F3099}" destId="{288F755D-5986-47C9-AF26-9C527107BFAD}" srcOrd="0" destOrd="0" presId="urn:microsoft.com/office/officeart/2005/8/layout/default"/>
    <dgm:cxn modelId="{E45D5FA1-1F51-45B8-B32F-66EFD7F27A27}" type="presOf" srcId="{ADD44D50-B4D9-4DFE-95A4-206B851DE497}" destId="{CFFEF4A2-5AE4-4E86-9E9F-FF7E7F650D28}" srcOrd="0" destOrd="0" presId="urn:microsoft.com/office/officeart/2005/8/layout/default"/>
    <dgm:cxn modelId="{409911B4-9B5C-42CD-A222-E15509A8DE74}" srcId="{4EB58297-ADD4-42B6-AD33-9AC6473F3099}" destId="{AC6390D2-552B-45DD-AB1F-CA8A1D7C4611}" srcOrd="3" destOrd="0" parTransId="{F72A8C0E-4B67-4893-853B-54A4B5891939}" sibTransId="{AFEB99E1-B69B-4046-825A-4F12563B52E7}"/>
    <dgm:cxn modelId="{5E6563DE-E5CA-47AA-A1A3-4150AAFCD09E}" type="presOf" srcId="{AC6390D2-552B-45DD-AB1F-CA8A1D7C4611}" destId="{5956C529-992D-4165-8DE3-9C15A4DAF437}" srcOrd="0" destOrd="0" presId="urn:microsoft.com/office/officeart/2005/8/layout/default"/>
    <dgm:cxn modelId="{0AF4DFE1-A010-41BE-86D7-B9D2B50AA30B}" srcId="{4EB58297-ADD4-42B6-AD33-9AC6473F3099}" destId="{9DE7EACA-A7D8-454A-A94B-62D0E563D6E1}" srcOrd="0" destOrd="0" parTransId="{16A64AAB-34F2-4583-AC83-C05C1E177CCA}" sibTransId="{01D26B4D-14D7-412B-874F-8E04690A6E3C}"/>
    <dgm:cxn modelId="{AAEE7AF1-9C2E-43F9-98FD-54ADF9025ED6}" type="presOf" srcId="{BF337E77-4ECC-4B4C-B22E-5940174019F9}" destId="{4F72A101-F296-4626-B4F3-03E1ED463179}" srcOrd="0" destOrd="0" presId="urn:microsoft.com/office/officeart/2005/8/layout/default"/>
    <dgm:cxn modelId="{8C71E3CD-86A8-4A92-B0BB-A47060E1DDD4}" type="presParOf" srcId="{288F755D-5986-47C9-AF26-9C527107BFAD}" destId="{64EE0732-446C-482A-A344-66899B9AB82B}" srcOrd="0" destOrd="0" presId="urn:microsoft.com/office/officeart/2005/8/layout/default"/>
    <dgm:cxn modelId="{422DFC61-3D15-4B21-B9D0-ABC4DCED7DA4}" type="presParOf" srcId="{288F755D-5986-47C9-AF26-9C527107BFAD}" destId="{10CB32F4-7B1E-49BE-971C-134841405615}" srcOrd="1" destOrd="0" presId="urn:microsoft.com/office/officeart/2005/8/layout/default"/>
    <dgm:cxn modelId="{206624DE-9EBF-49C6-93AE-2B0428B1EA81}" type="presParOf" srcId="{288F755D-5986-47C9-AF26-9C527107BFAD}" destId="{CCE9EE1B-2D2F-4D76-A3F4-FB33AD2BF7A4}" srcOrd="2" destOrd="0" presId="urn:microsoft.com/office/officeart/2005/8/layout/default"/>
    <dgm:cxn modelId="{F4ABAAF8-A729-4962-8362-047323526AC7}" type="presParOf" srcId="{288F755D-5986-47C9-AF26-9C527107BFAD}" destId="{FA0E2E9E-29A6-4697-8ED3-F2A5B8BB479E}" srcOrd="3" destOrd="0" presId="urn:microsoft.com/office/officeart/2005/8/layout/default"/>
    <dgm:cxn modelId="{77C56AE3-FAF3-4E4F-A8F4-FA41CEA10FBC}" type="presParOf" srcId="{288F755D-5986-47C9-AF26-9C527107BFAD}" destId="{98B0797C-1DBE-467B-9E4F-C17A7975E428}" srcOrd="4" destOrd="0" presId="urn:microsoft.com/office/officeart/2005/8/layout/default"/>
    <dgm:cxn modelId="{094F5AB1-625D-4527-84D9-7993206B5961}" type="presParOf" srcId="{288F755D-5986-47C9-AF26-9C527107BFAD}" destId="{23B3282D-E1CB-421C-8EA8-1513E2F0897A}" srcOrd="5" destOrd="0" presId="urn:microsoft.com/office/officeart/2005/8/layout/default"/>
    <dgm:cxn modelId="{7860BE1F-0BE2-4537-8A5A-FD7E2136E6F0}" type="presParOf" srcId="{288F755D-5986-47C9-AF26-9C527107BFAD}" destId="{5956C529-992D-4165-8DE3-9C15A4DAF437}" srcOrd="6" destOrd="0" presId="urn:microsoft.com/office/officeart/2005/8/layout/default"/>
    <dgm:cxn modelId="{1E2C2DF5-4B8B-4FDA-88B7-7873D48C46B0}" type="presParOf" srcId="{288F755D-5986-47C9-AF26-9C527107BFAD}" destId="{2691811C-643B-485A-967C-AF8EF7ED00F8}" srcOrd="7" destOrd="0" presId="urn:microsoft.com/office/officeart/2005/8/layout/default"/>
    <dgm:cxn modelId="{459CF95D-0741-4774-9445-2731CA4EB443}" type="presParOf" srcId="{288F755D-5986-47C9-AF26-9C527107BFAD}" destId="{CFFEF4A2-5AE4-4E86-9E9F-FF7E7F650D28}" srcOrd="8" destOrd="0" presId="urn:microsoft.com/office/officeart/2005/8/layout/default"/>
    <dgm:cxn modelId="{031E3D0F-34C7-4FD4-A348-F502E5B87AC3}" type="presParOf" srcId="{288F755D-5986-47C9-AF26-9C527107BFAD}" destId="{49DD6A7A-96B1-431E-8BFE-8C9957ACA8CE}" srcOrd="9" destOrd="0" presId="urn:microsoft.com/office/officeart/2005/8/layout/default"/>
    <dgm:cxn modelId="{5B5E1603-3FE5-4B3D-882D-DEB3462F61CE}" type="presParOf" srcId="{288F755D-5986-47C9-AF26-9C527107BFAD}" destId="{4F72A101-F296-4626-B4F3-03E1ED46317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E0732-446C-482A-A344-66899B9AB82B}">
      <dsp:nvSpPr>
        <dsp:cNvPr id="0" name=""/>
        <dsp:cNvSpPr/>
      </dsp:nvSpPr>
      <dsp:spPr>
        <a:xfrm>
          <a:off x="0" y="1404"/>
          <a:ext cx="2808563" cy="1685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main idea is to do the ETL process using Spark Streaming and implementing the machine learning concepts on this real-time data. </a:t>
          </a:r>
        </a:p>
      </dsp:txBody>
      <dsp:txXfrm>
        <a:off x="0" y="1404"/>
        <a:ext cx="2808563" cy="1685138"/>
      </dsp:txXfrm>
    </dsp:sp>
    <dsp:sp modelId="{CCE9EE1B-2D2F-4D76-A3F4-FB33AD2BF7A4}">
      <dsp:nvSpPr>
        <dsp:cNvPr id="0" name=""/>
        <dsp:cNvSpPr/>
      </dsp:nvSpPr>
      <dsp:spPr>
        <a:xfrm>
          <a:off x="3089420" y="1404"/>
          <a:ext cx="2808563" cy="1685138"/>
        </a:xfrm>
        <a:prstGeom prst="rect">
          <a:avLst/>
        </a:prstGeom>
        <a:solidFill>
          <a:schemeClr val="accent2">
            <a:hueOff val="90633"/>
            <a:satOff val="-9599"/>
            <a:lumOff val="-2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source of our system is Twitter data and we used Streaming Content which is real-time processing of data. </a:t>
          </a:r>
        </a:p>
      </dsp:txBody>
      <dsp:txXfrm>
        <a:off x="3089420" y="1404"/>
        <a:ext cx="2808563" cy="1685138"/>
      </dsp:txXfrm>
    </dsp:sp>
    <dsp:sp modelId="{98B0797C-1DBE-467B-9E4F-C17A7975E428}">
      <dsp:nvSpPr>
        <dsp:cNvPr id="0" name=""/>
        <dsp:cNvSpPr/>
      </dsp:nvSpPr>
      <dsp:spPr>
        <a:xfrm>
          <a:off x="6178840" y="1404"/>
          <a:ext cx="2808563" cy="1685138"/>
        </a:xfrm>
        <a:prstGeom prst="rect">
          <a:avLst/>
        </a:prstGeom>
        <a:solidFill>
          <a:schemeClr val="accent2">
            <a:hueOff val="181266"/>
            <a:satOff val="-19197"/>
            <a:lumOff val="-47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Performed the transformations on the streaming set of RDD’s and load the data into the Hive system which is like basic ETL process. </a:t>
          </a:r>
        </a:p>
      </dsp:txBody>
      <dsp:txXfrm>
        <a:off x="6178840" y="1404"/>
        <a:ext cx="2808563" cy="1685138"/>
      </dsp:txXfrm>
    </dsp:sp>
    <dsp:sp modelId="{5956C529-992D-4165-8DE3-9C15A4DAF437}">
      <dsp:nvSpPr>
        <dsp:cNvPr id="0" name=""/>
        <dsp:cNvSpPr/>
      </dsp:nvSpPr>
      <dsp:spPr>
        <a:xfrm>
          <a:off x="0" y="1967398"/>
          <a:ext cx="2808563" cy="1685138"/>
        </a:xfrm>
        <a:prstGeom prst="rect">
          <a:avLst/>
        </a:prstGeom>
        <a:solidFill>
          <a:schemeClr val="accent2">
            <a:hueOff val="271899"/>
            <a:satOff val="-28796"/>
            <a:lumOff val="-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Performed the EDA on twitter data while capturing the context of the data. </a:t>
          </a:r>
        </a:p>
      </dsp:txBody>
      <dsp:txXfrm>
        <a:off x="0" y="1967398"/>
        <a:ext cx="2808563" cy="1685138"/>
      </dsp:txXfrm>
    </dsp:sp>
    <dsp:sp modelId="{CFFEF4A2-5AE4-4E86-9E9F-FF7E7F650D28}">
      <dsp:nvSpPr>
        <dsp:cNvPr id="0" name=""/>
        <dsp:cNvSpPr/>
      </dsp:nvSpPr>
      <dsp:spPr>
        <a:xfrm>
          <a:off x="3089420" y="1967398"/>
          <a:ext cx="2808563" cy="1685138"/>
        </a:xfrm>
        <a:prstGeom prst="rect">
          <a:avLst/>
        </a:prstGeom>
        <a:solidFill>
          <a:schemeClr val="accent2">
            <a:hueOff val="362532"/>
            <a:satOff val="-38394"/>
            <a:lumOff val="-94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Trained a Sentiment Analysis System where we compute real-time sentiments for the tweets. </a:t>
          </a:r>
        </a:p>
      </dsp:txBody>
      <dsp:txXfrm>
        <a:off x="3089420" y="1967398"/>
        <a:ext cx="2808563" cy="1685138"/>
      </dsp:txXfrm>
    </dsp:sp>
    <dsp:sp modelId="{4F72A101-F296-4626-B4F3-03E1ED463179}">
      <dsp:nvSpPr>
        <dsp:cNvPr id="0" name=""/>
        <dsp:cNvSpPr/>
      </dsp:nvSpPr>
      <dsp:spPr>
        <a:xfrm>
          <a:off x="6178840" y="1967398"/>
          <a:ext cx="2808563" cy="1685138"/>
        </a:xfrm>
        <a:prstGeom prst="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also identifies the major keyword factors for a tweet to be categorized into positive or negative sentiment.</a:t>
          </a:r>
        </a:p>
      </dsp:txBody>
      <dsp:txXfrm>
        <a:off x="6178840" y="1967398"/>
        <a:ext cx="2808563" cy="168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Spark ETL and Sentiment Analysis on Twitter Data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4092577" cy="5249332"/>
          </a:xfrm>
        </p:spPr>
        <p:txBody>
          <a:bodyPr anchor="ctr">
            <a:normAutofit/>
          </a:bodyPr>
          <a:lstStyle/>
          <a:p>
            <a:pPr lvl="8">
              <a:lnSpc>
                <a:spcPct val="90000"/>
              </a:lnSpc>
            </a:pPr>
            <a:endParaRPr lang="en-US" sz="130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" charset="2"/>
              <a:buChar char="Ø"/>
            </a:pPr>
            <a:r>
              <a:rPr lang="en-US" sz="2000">
                <a:ea typeface="+mn-lt"/>
                <a:cs typeface="+mn-lt"/>
              </a:rPr>
              <a:t>Neeraj </a:t>
            </a:r>
            <a:r>
              <a:rPr lang="en-US" sz="2000" err="1">
                <a:ea typeface="+mn-lt"/>
                <a:cs typeface="+mn-lt"/>
              </a:rPr>
              <a:t>Padarthi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 marL="285750" indent="-285750">
              <a:lnSpc>
                <a:spcPct val="90000"/>
              </a:lnSpc>
              <a:buFont typeface="Wingdings" charset="2"/>
              <a:buChar char="Ø"/>
            </a:pPr>
            <a:r>
              <a:rPr lang="en-US" sz="2000" err="1">
                <a:ea typeface="+mn-lt"/>
                <a:cs typeface="+mn-lt"/>
              </a:rPr>
              <a:t>Hiresh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Jakkala</a:t>
            </a:r>
            <a:r>
              <a:rPr lang="en-US" sz="2000">
                <a:ea typeface="+mn-lt"/>
                <a:cs typeface="+mn-lt"/>
              </a:rPr>
              <a:t> Bhaskar</a:t>
            </a:r>
          </a:p>
          <a:p>
            <a:pPr marL="285750" indent="-285750">
              <a:lnSpc>
                <a:spcPct val="90000"/>
              </a:lnSpc>
              <a:buFont typeface="Wingdings" charset="2"/>
              <a:buChar char="Ø"/>
            </a:pPr>
            <a:r>
              <a:rPr lang="en-US" sz="2000">
                <a:ea typeface="+mn-lt"/>
                <a:cs typeface="+mn-lt"/>
              </a:rPr>
              <a:t>Hari Y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1635B-86BB-454D-8DE4-A4C85D9C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ABSTRACT</a:t>
            </a:r>
            <a:endParaRPr lang="en-US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CF688386-2F4A-4040-8633-ED6E9C951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70747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14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C7260-5092-4916-B96B-DE340863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ARCHITECTURE FLOW</a:t>
            </a:r>
            <a:endParaRPr lang="en-US"/>
          </a:p>
        </p:txBody>
      </p:sp>
      <p:pic>
        <p:nvPicPr>
          <p:cNvPr id="12" name="Picture 13" descr="A map of a sign&#10;&#10;Description generated with high confidence">
            <a:extLst>
              <a:ext uri="{FF2B5EF4-FFF2-40B4-BE49-F238E27FC236}">
                <a16:creationId xmlns:a16="http://schemas.microsoft.com/office/drawing/2014/main" id="{84CB0B14-E835-4797-9814-16C18B372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4886" y="1079429"/>
            <a:ext cx="7388390" cy="4875558"/>
          </a:xfrm>
        </p:spPr>
      </p:pic>
      <p:pic>
        <p:nvPicPr>
          <p:cNvPr id="3" name="Picture 3" descr="A picture containing game&#10;&#10;Description generated with very high confidence">
            <a:extLst>
              <a:ext uri="{FF2B5EF4-FFF2-40B4-BE49-F238E27FC236}">
                <a16:creationId xmlns:a16="http://schemas.microsoft.com/office/drawing/2014/main" id="{C46B0602-54AD-4CAF-B8B3-39143D57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88" y="1981200"/>
            <a:ext cx="12895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9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F8A8AD26-C06F-49CE-AB92-7F05D0BD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7B9CA4A4-3706-4BBC-920D-10B61E903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E9AEFAD7-4DC0-4775-B278-443CAC864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95A2EB89-70BA-48F4-BAFF-2C7561291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7F9F7D8E-8CDE-4DC5-85E8-4E0627B10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393A9604-57DC-435F-8D02-267C0E3FE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BF551FAC-C8A0-424D-A9AB-B4D87ED0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5FC7B832-CD9A-475E-A23A-282E2D9D2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3405D3F7-11EB-4F41-842F-BC30C5BA7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85045B1A-5280-45D4-8595-463F1366A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059FB722-E5B1-4CB5-8D09-E3AC70209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2AF74CE9-4009-4B55-851A-6EC1419CD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0A77AB78-F870-4BCC-8746-488F0E09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C50F7A2-3BDC-423D-85F1-EE031C214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80C7F85B-CE12-4F37-A66A-31DF1991F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7E391A02-6C84-4F20-8784-AD1AB8279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74CF377-E511-4F42-9D68-51CB4191E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14119359-AB96-4A01-A096-ABCC56101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6753D864-28A5-4E32-91E5-AD7C721A4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0B3E479-AB6A-4B12-A3D5-B2D3B3DA2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7FBAB753-F3BA-478C-8E6C-EEFD4D17C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47AD49C2-29A7-4BCF-AE3B-5DD422BA4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A3FD5355-1EFB-4D0E-9041-7054C62C6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009C505D-91C5-4318-AB8A-1983EE775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A141DF61-1492-46DA-B3A9-0E8357DF4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0823937D-506D-4FE0-8DA8-FFFA280C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2A7C95-AB91-4503-A49F-FB44EDCB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Freeform 6">
            <a:extLst>
              <a:ext uri="{FF2B5EF4-FFF2-40B4-BE49-F238E27FC236}">
                <a16:creationId xmlns:a16="http://schemas.microsoft.com/office/drawing/2014/main" id="{FB7D856C-CDB6-43B6-B78A-7C63C30A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2C62CF3-6294-49BC-8761-3955FF1EA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867D891-3DA0-46C1-AB1C-65468622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C9F97-8188-40AC-8014-392B5646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EDA</a:t>
            </a:r>
          </a:p>
        </p:txBody>
      </p:sp>
      <p:sp>
        <p:nvSpPr>
          <p:cNvPr id="112" name="Freeform 5">
            <a:extLst>
              <a:ext uri="{FF2B5EF4-FFF2-40B4-BE49-F238E27FC236}">
                <a16:creationId xmlns:a16="http://schemas.microsoft.com/office/drawing/2014/main" id="{11E33803-013C-45C9-8D43-3A5C8BF7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D3FBCFF-A592-4D8F-8BF6-A36F14031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880787B-7B16-4BEE-A60D-CA2A91E7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81" y="1239924"/>
            <a:ext cx="2414016" cy="1828617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699FE3F9-6010-4221-8CB4-FFD4EECF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0107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924BBA-1E65-41A8-B9DB-B9702A2B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293" y="1288205"/>
            <a:ext cx="2414016" cy="1732056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FE1E8C81-2CF7-4130-A95E-694958DA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3546553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367074F-76BB-4EFC-9899-DA3B1093D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81" y="3890194"/>
            <a:ext cx="2414016" cy="1695846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344ECA5C-0BC4-4CAC-81A0-14325E23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0107" y="3546553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1D1797-7EE3-4A7A-B631-1CAA1EF52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293" y="3917351"/>
            <a:ext cx="2414016" cy="1641531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195468D-4E99-4372-948A-AD614998B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76512"/>
              </p:ext>
            </p:extLst>
          </p:nvPr>
        </p:nvGraphicFramePr>
        <p:xfrm>
          <a:off x="921519" y="533267"/>
          <a:ext cx="30891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55">
                  <a:extLst>
                    <a:ext uri="{9D8B030D-6E8A-4147-A177-3AD203B41FA5}">
                      <a16:colId xmlns:a16="http://schemas.microsoft.com/office/drawing/2014/main" val="84511966"/>
                    </a:ext>
                  </a:extLst>
                </a:gridCol>
                <a:gridCol w="1544555">
                  <a:extLst>
                    <a:ext uri="{9D8B030D-6E8A-4147-A177-3AD203B41FA5}">
                      <a16:colId xmlns:a16="http://schemas.microsoft.com/office/drawing/2014/main" val="2934387683"/>
                    </a:ext>
                  </a:extLst>
                </a:gridCol>
              </a:tblGrid>
              <a:tr h="3670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Keywords For Rule Based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Happy, </a:t>
                      </a:r>
                      <a:r>
                        <a:rPr lang="en-US" sz="1800" b="0" i="0" u="none" strike="noStrike" noProof="0" dirty="0" err="1">
                          <a:latin typeface="Century Gothic"/>
                        </a:rPr>
                        <a:t>wonderful,bliss,hope,win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3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Disappointment, sad, concern, bad, 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0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86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46111-6AE8-4CAE-ACA7-6411B15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23" y="967417"/>
            <a:ext cx="4123926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Data Pre-Processing</a:t>
            </a: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00D5A2-60E1-4176-947D-A3C2ED80C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911" y="1923197"/>
            <a:ext cx="7391689" cy="2886079"/>
          </a:xfrm>
        </p:spPr>
      </p:pic>
    </p:spTree>
    <p:extLst>
      <p:ext uri="{BB962C8B-B14F-4D97-AF65-F5344CB8AC3E}">
        <p14:creationId xmlns:p14="http://schemas.microsoft.com/office/powerpoint/2010/main" val="319218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58F35-177D-453A-A18D-51CDB5C3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64" y="2715445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Sentiment Analysis on Real Time Data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33BFC4-F1F7-4E5C-B4E0-DB4F128B0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r="9391" b="2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68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46111-6AE8-4CAE-ACA7-6411B15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Models Comparison</a:t>
            </a: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865E53-FC9E-48ED-8677-6529D39B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340554"/>
            <a:ext cx="5640502" cy="21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8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5B378DD-3302-4E46-B933-A3A4720E2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FCBBDC3-1668-4E92-88DB-9D5F622F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31F8CDD4-C1DD-481E-AE1A-CECF28784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ECE6682-CC9D-4055-B817-C485C0706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270E295D-337F-4604-BA41-8AF78AB4B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205B2E94-9D47-4E73-B43F-8C5DB94CC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525A065C-3663-45A6-B19B-D4A4525C3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2453C32-1BD0-4AD5-9A40-A76B6027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09A9F5DF-D82E-49E5-B7B1-9CF50291A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F4E5C9FC-074A-4B8D-A737-4877EC56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CEEA9B79-734E-412B-AC12-F59A37CBE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6680E6FE-1392-4677-96BA-2015ED50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5A089533-9FE1-4EAC-90AA-A6E0423D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A5ECF-03BC-41D7-9EF2-7C9F3EBD4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17FD984D-FF88-4F1E-A057-F87EDFB0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14512BF1-B700-4263-A407-558870DC9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4B7DA2B-C0FD-4B76-9DE8-57B21AD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3D539ACC-402B-41D7-AB55-2CA6D4AFB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9ABEBE4-C03A-4F8B-9552-BE7B0756E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06F8AB47-16A6-4ACC-A359-8D11B80BA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E4EC0B00-F7F3-4124-988D-8D9355A7A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9E168AD9-9552-4A31-A112-B9CBDC27B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1239135D-B71A-4C3E-B5AF-69B712798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D1D2D40-4C02-4265-A8E1-99128A70E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76630F5F-FA2F-49F1-8E43-2FCE32862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86AF07B-F818-436B-ACB1-79BC976AF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2414B5A-E45A-41FB-B0D4-F2041B8E6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F76C9549-7E7D-41F7-9905-8211744E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A9B0F0C-AC1B-42A7-951B-8FC2FD538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741992-98B9-4835-8AB6-4930527B2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87235-2CFC-4931-AE47-2D327C34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Contributing Features for Sentiment Analysis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4CBF10-E36D-4503-BA9E-D793A43DC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965044"/>
            <a:ext cx="2814048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402EF1A-C47E-418D-A1BB-CDFE839D5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520" b="36875"/>
          <a:stretch/>
        </p:blipFill>
        <p:spPr>
          <a:xfrm>
            <a:off x="5654876" y="1078650"/>
            <a:ext cx="1955899" cy="2346346"/>
          </a:xfrm>
          <a:prstGeom prst="rect">
            <a:avLst/>
          </a:prstGeom>
        </p:spPr>
      </p:pic>
      <p:sp>
        <p:nvSpPr>
          <p:cNvPr id="64" name="Freeform 5">
            <a:extLst>
              <a:ext uri="{FF2B5EF4-FFF2-40B4-BE49-F238E27FC236}">
                <a16:creationId xmlns:a16="http://schemas.microsoft.com/office/drawing/2014/main" id="{DA4792FC-171B-463B-AEAE-2BCB7911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AD7FF3-113C-40B4-AF9D-6808E9B08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6014" y="965044"/>
            <a:ext cx="2814048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0A22A50-45F8-4C9A-A0A6-F6019D284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54" b="35065"/>
          <a:stretch/>
        </p:blipFill>
        <p:spPr>
          <a:xfrm>
            <a:off x="8753537" y="1121782"/>
            <a:ext cx="2470938" cy="221703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88C56933-39B6-47A5-967A-F8C8405A9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3659276"/>
            <a:ext cx="2814048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62BCF1-4AE3-413D-B8C9-A1FB8DBDE3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4" r="42617" b="3"/>
          <a:stretch/>
        </p:blipFill>
        <p:spPr>
          <a:xfrm>
            <a:off x="5755517" y="3816014"/>
            <a:ext cx="2479002" cy="2218538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1D3A5E4-8220-4B11-A494-1586E727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6014" y="3659276"/>
            <a:ext cx="2814048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C6BFBB6-5009-461C-9A14-E3AFA6A27E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5" r="43486" b="3"/>
          <a:stretch/>
        </p:blipFill>
        <p:spPr>
          <a:xfrm>
            <a:off x="8753537" y="3816014"/>
            <a:ext cx="2479002" cy="22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B882B3-8B16-4974-B485-3F477767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Conclusion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C620-7885-4B98-A58F-A5485C3C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From our analysis, we conclude that the context-based model has good accuracy then the pre-trained models.</a:t>
            </a:r>
          </a:p>
          <a:p>
            <a:r>
              <a:rPr lang="en-US">
                <a:ea typeface="+mn-lt"/>
                <a:cs typeface="+mn-lt"/>
              </a:rPr>
              <a:t>Important features are football, rt, good, live, win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Least important features are aa, </a:t>
            </a:r>
            <a:r>
              <a:rPr lang="en-US" err="1">
                <a:ea typeface="+mn-lt"/>
                <a:cs typeface="+mn-lt"/>
              </a:rPr>
              <a:t>aarod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aahmad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aalac</a:t>
            </a:r>
            <a:r>
              <a:rPr lang="en-US">
                <a:ea typeface="+mn-lt"/>
                <a:cs typeface="+mn-lt"/>
              </a:rPr>
              <a:t>, accept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9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Spark ETL and Sentiment Analysis on Twitter Data</vt:lpstr>
      <vt:lpstr>ABSTRACT</vt:lpstr>
      <vt:lpstr>ARCHITECTURE FLOW</vt:lpstr>
      <vt:lpstr>EDA</vt:lpstr>
      <vt:lpstr>Data Pre-Processing</vt:lpstr>
      <vt:lpstr>Sentiment Analysis on Real Time Data</vt:lpstr>
      <vt:lpstr>Models Comparison</vt:lpstr>
      <vt:lpstr>Contributing Features for Sentiment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51</cp:revision>
  <dcterms:created xsi:type="dcterms:W3CDTF">2019-12-02T18:24:07Z</dcterms:created>
  <dcterms:modified xsi:type="dcterms:W3CDTF">2019-12-04T04:17:04Z</dcterms:modified>
</cp:coreProperties>
</file>