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73" r:id="rId3"/>
    <p:sldId id="258" r:id="rId4"/>
    <p:sldId id="267" r:id="rId5"/>
    <p:sldId id="264" r:id="rId6"/>
    <p:sldId id="274" r:id="rId7"/>
    <p:sldId id="261" r:id="rId8"/>
    <p:sldId id="262" r:id="rId9"/>
    <p:sldId id="265" r:id="rId10"/>
    <p:sldId id="266" r:id="rId11"/>
    <p:sldId id="270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26BA9-5507-43F4-8C8A-BBA97D2C08CA}" v="893" dt="2021-12-11T09:11:19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A66B4B-31CA-4F16-AFC1-88DE6767CFF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9EA56A9-2105-4CD7-801E-F715ACE799EB}">
      <dgm:prSet/>
      <dgm:spPr/>
      <dgm:t>
        <a:bodyPr/>
        <a:lstStyle/>
        <a:p>
          <a:pPr rtl="0">
            <a:defRPr cap="all"/>
          </a:pPr>
          <a:r>
            <a:rPr lang="en-US" dirty="0"/>
            <a:t>The </a:t>
          </a:r>
          <a:r>
            <a:rPr lang="en-US" dirty="0">
              <a:latin typeface="Gill Sans MT" panose="020B0502020104020203"/>
            </a:rPr>
            <a:t>dataset</a:t>
          </a:r>
          <a:r>
            <a:rPr lang="en-US" dirty="0"/>
            <a:t> had 9 attributes and 1030 observations.</a:t>
          </a:r>
        </a:p>
      </dgm:t>
    </dgm:pt>
    <dgm:pt modelId="{7DDA820C-3ACC-4543-9730-F02ACDA053CC}" type="parTrans" cxnId="{2BB3C7CC-3FBF-4DCF-8060-EF11B4237DB9}">
      <dgm:prSet/>
      <dgm:spPr/>
      <dgm:t>
        <a:bodyPr/>
        <a:lstStyle/>
        <a:p>
          <a:endParaRPr lang="en-US"/>
        </a:p>
      </dgm:t>
    </dgm:pt>
    <dgm:pt modelId="{7E837ECC-D291-450A-8A7C-BBB1E2131D3F}" type="sibTrans" cxnId="{2BB3C7CC-3FBF-4DCF-8060-EF11B4237DB9}">
      <dgm:prSet/>
      <dgm:spPr/>
      <dgm:t>
        <a:bodyPr/>
        <a:lstStyle/>
        <a:p>
          <a:endParaRPr lang="en-US"/>
        </a:p>
      </dgm:t>
    </dgm:pt>
    <dgm:pt modelId="{2C1994F6-D62F-4DFA-A7C5-1A4A65CE2619}">
      <dgm:prSet/>
      <dgm:spPr/>
      <dgm:t>
        <a:bodyPr/>
        <a:lstStyle/>
        <a:p>
          <a:pPr>
            <a:defRPr cap="all"/>
          </a:pPr>
          <a:r>
            <a:rPr lang="en-US" dirty="0"/>
            <a:t>All the variables have continuous data. So, we chose Linear Regression</a:t>
          </a:r>
        </a:p>
      </dgm:t>
    </dgm:pt>
    <dgm:pt modelId="{D1F768D0-4CFB-4305-A22F-2C67DEF1E088}" type="parTrans" cxnId="{786F215F-C69C-46B1-8F73-DA4ECA0A4521}">
      <dgm:prSet/>
      <dgm:spPr/>
      <dgm:t>
        <a:bodyPr/>
        <a:lstStyle/>
        <a:p>
          <a:endParaRPr lang="en-US"/>
        </a:p>
      </dgm:t>
    </dgm:pt>
    <dgm:pt modelId="{31F6EF0C-9A32-44D7-936A-B1BD30AB14FC}" type="sibTrans" cxnId="{786F215F-C69C-46B1-8F73-DA4ECA0A4521}">
      <dgm:prSet/>
      <dgm:spPr/>
      <dgm:t>
        <a:bodyPr/>
        <a:lstStyle/>
        <a:p>
          <a:endParaRPr lang="en-US"/>
        </a:p>
      </dgm:t>
    </dgm:pt>
    <dgm:pt modelId="{7DEC251B-0B2F-4ADB-A57F-BDB4588A604F}">
      <dgm:prSet/>
      <dgm:spPr/>
      <dgm:t>
        <a:bodyPr/>
        <a:lstStyle/>
        <a:p>
          <a:pPr>
            <a:defRPr cap="all"/>
          </a:pPr>
          <a:r>
            <a:rPr lang="en-US" dirty="0"/>
            <a:t>There were 26 rows which had duplicate values, we removed them.</a:t>
          </a:r>
        </a:p>
      </dgm:t>
    </dgm:pt>
    <dgm:pt modelId="{4A6B7247-4431-4926-A883-5C6507EC878C}" type="parTrans" cxnId="{3385E218-9FA2-4315-8958-A85BDBA4B6A6}">
      <dgm:prSet/>
      <dgm:spPr/>
      <dgm:t>
        <a:bodyPr/>
        <a:lstStyle/>
        <a:p>
          <a:endParaRPr lang="en-US"/>
        </a:p>
      </dgm:t>
    </dgm:pt>
    <dgm:pt modelId="{E59FDD20-18B2-4988-B0F7-474219AB2C31}" type="sibTrans" cxnId="{3385E218-9FA2-4315-8958-A85BDBA4B6A6}">
      <dgm:prSet/>
      <dgm:spPr/>
      <dgm:t>
        <a:bodyPr/>
        <a:lstStyle/>
        <a:p>
          <a:endParaRPr lang="en-US"/>
        </a:p>
      </dgm:t>
    </dgm:pt>
    <dgm:pt modelId="{B1ABD450-79CA-49A0-BD8F-1FB465AD9914}" type="pres">
      <dgm:prSet presAssocID="{D2A66B4B-31CA-4F16-AFC1-88DE6767CFF2}" presName="root" presStyleCnt="0">
        <dgm:presLayoutVars>
          <dgm:dir/>
          <dgm:resizeHandles val="exact"/>
        </dgm:presLayoutVars>
      </dgm:prSet>
      <dgm:spPr/>
    </dgm:pt>
    <dgm:pt modelId="{E366BC90-77ED-4267-96E1-C095157C0531}" type="pres">
      <dgm:prSet presAssocID="{E9EA56A9-2105-4CD7-801E-F715ACE799EB}" presName="compNode" presStyleCnt="0"/>
      <dgm:spPr/>
    </dgm:pt>
    <dgm:pt modelId="{CD4CF8EC-BC68-4985-ACC5-293376857805}" type="pres">
      <dgm:prSet presAssocID="{E9EA56A9-2105-4CD7-801E-F715ACE799EB}" presName="iconBgRect" presStyleLbl="bgShp" presStyleIdx="0" presStyleCnt="3"/>
      <dgm:spPr/>
    </dgm:pt>
    <dgm:pt modelId="{77F7642B-B857-4F3C-8E9E-9FA9AC96DAD8}" type="pres">
      <dgm:prSet presAssocID="{E9EA56A9-2105-4CD7-801E-F715ACE799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D19E0110-C3C8-4B5B-AC35-C65993528B55}" type="pres">
      <dgm:prSet presAssocID="{E9EA56A9-2105-4CD7-801E-F715ACE799EB}" presName="spaceRect" presStyleCnt="0"/>
      <dgm:spPr/>
    </dgm:pt>
    <dgm:pt modelId="{FD4A408D-4B2E-4559-AD14-AC9F20FDB57F}" type="pres">
      <dgm:prSet presAssocID="{E9EA56A9-2105-4CD7-801E-F715ACE799EB}" presName="textRect" presStyleLbl="revTx" presStyleIdx="0" presStyleCnt="3">
        <dgm:presLayoutVars>
          <dgm:chMax val="1"/>
          <dgm:chPref val="1"/>
        </dgm:presLayoutVars>
      </dgm:prSet>
      <dgm:spPr/>
    </dgm:pt>
    <dgm:pt modelId="{0F8C72F6-1255-4194-ADEE-377DFC9ADE6C}" type="pres">
      <dgm:prSet presAssocID="{7E837ECC-D291-450A-8A7C-BBB1E2131D3F}" presName="sibTrans" presStyleCnt="0"/>
      <dgm:spPr/>
    </dgm:pt>
    <dgm:pt modelId="{EF8E1BF7-039C-4DAA-BECA-25A8885373E9}" type="pres">
      <dgm:prSet presAssocID="{2C1994F6-D62F-4DFA-A7C5-1A4A65CE2619}" presName="compNode" presStyleCnt="0"/>
      <dgm:spPr/>
    </dgm:pt>
    <dgm:pt modelId="{DB08DD53-770E-45C5-ABE1-EADD29E9B830}" type="pres">
      <dgm:prSet presAssocID="{2C1994F6-D62F-4DFA-A7C5-1A4A65CE2619}" presName="iconBgRect" presStyleLbl="bgShp" presStyleIdx="1" presStyleCnt="3"/>
      <dgm:spPr/>
    </dgm:pt>
    <dgm:pt modelId="{27CACAF3-01EF-4BC6-8B48-182F4DFE6C0C}" type="pres">
      <dgm:prSet presAssocID="{2C1994F6-D62F-4DFA-A7C5-1A4A65CE26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A426CAF-D5EF-4BC4-9B2C-5D3502EE5D64}" type="pres">
      <dgm:prSet presAssocID="{2C1994F6-D62F-4DFA-A7C5-1A4A65CE2619}" presName="spaceRect" presStyleCnt="0"/>
      <dgm:spPr/>
    </dgm:pt>
    <dgm:pt modelId="{D7ACC459-9A8E-4F0F-B122-8C47D5BBA204}" type="pres">
      <dgm:prSet presAssocID="{2C1994F6-D62F-4DFA-A7C5-1A4A65CE2619}" presName="textRect" presStyleLbl="revTx" presStyleIdx="1" presStyleCnt="3">
        <dgm:presLayoutVars>
          <dgm:chMax val="1"/>
          <dgm:chPref val="1"/>
        </dgm:presLayoutVars>
      </dgm:prSet>
      <dgm:spPr/>
    </dgm:pt>
    <dgm:pt modelId="{5BB96410-5150-4247-BF8D-F927ECC3A503}" type="pres">
      <dgm:prSet presAssocID="{31F6EF0C-9A32-44D7-936A-B1BD30AB14FC}" presName="sibTrans" presStyleCnt="0"/>
      <dgm:spPr/>
    </dgm:pt>
    <dgm:pt modelId="{F28E1467-9C95-49E7-BAB4-39FDB848D5E9}" type="pres">
      <dgm:prSet presAssocID="{7DEC251B-0B2F-4ADB-A57F-BDB4588A604F}" presName="compNode" presStyleCnt="0"/>
      <dgm:spPr/>
    </dgm:pt>
    <dgm:pt modelId="{DDA8D961-5738-40DD-A661-7E9150C145DB}" type="pres">
      <dgm:prSet presAssocID="{7DEC251B-0B2F-4ADB-A57F-BDB4588A604F}" presName="iconBgRect" presStyleLbl="bgShp" presStyleIdx="2" presStyleCnt="3"/>
      <dgm:spPr/>
    </dgm:pt>
    <dgm:pt modelId="{54E4F8ED-6399-4AC9-B4F9-DC9F674A5304}" type="pres">
      <dgm:prSet presAssocID="{7DEC251B-0B2F-4ADB-A57F-BDB4588A60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6D5E75A-3B3A-487F-BC26-0A877D3C11A4}" type="pres">
      <dgm:prSet presAssocID="{7DEC251B-0B2F-4ADB-A57F-BDB4588A604F}" presName="spaceRect" presStyleCnt="0"/>
      <dgm:spPr/>
    </dgm:pt>
    <dgm:pt modelId="{7752A6DC-B4D2-46D1-BF63-D6D599A6D3B3}" type="pres">
      <dgm:prSet presAssocID="{7DEC251B-0B2F-4ADB-A57F-BDB4588A604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385E218-9FA2-4315-8958-A85BDBA4B6A6}" srcId="{D2A66B4B-31CA-4F16-AFC1-88DE6767CFF2}" destId="{7DEC251B-0B2F-4ADB-A57F-BDB4588A604F}" srcOrd="2" destOrd="0" parTransId="{4A6B7247-4431-4926-A883-5C6507EC878C}" sibTransId="{E59FDD20-18B2-4988-B0F7-474219AB2C31}"/>
    <dgm:cxn modelId="{4AE5671B-3134-445F-8C85-1FD86CB1D29E}" type="presOf" srcId="{E9EA56A9-2105-4CD7-801E-F715ACE799EB}" destId="{FD4A408D-4B2E-4559-AD14-AC9F20FDB57F}" srcOrd="0" destOrd="0" presId="urn:microsoft.com/office/officeart/2018/5/layout/IconCircleLabelList"/>
    <dgm:cxn modelId="{715E4631-CE65-455A-9FE1-055B65553CA0}" type="presOf" srcId="{7DEC251B-0B2F-4ADB-A57F-BDB4588A604F}" destId="{7752A6DC-B4D2-46D1-BF63-D6D599A6D3B3}" srcOrd="0" destOrd="0" presId="urn:microsoft.com/office/officeart/2018/5/layout/IconCircleLabelList"/>
    <dgm:cxn modelId="{3D345B34-1376-4CEF-9F70-C8ACC58B7332}" type="presOf" srcId="{2C1994F6-D62F-4DFA-A7C5-1A4A65CE2619}" destId="{D7ACC459-9A8E-4F0F-B122-8C47D5BBA204}" srcOrd="0" destOrd="0" presId="urn:microsoft.com/office/officeart/2018/5/layout/IconCircleLabelList"/>
    <dgm:cxn modelId="{786F215F-C69C-46B1-8F73-DA4ECA0A4521}" srcId="{D2A66B4B-31CA-4F16-AFC1-88DE6767CFF2}" destId="{2C1994F6-D62F-4DFA-A7C5-1A4A65CE2619}" srcOrd="1" destOrd="0" parTransId="{D1F768D0-4CFB-4305-A22F-2C67DEF1E088}" sibTransId="{31F6EF0C-9A32-44D7-936A-B1BD30AB14FC}"/>
    <dgm:cxn modelId="{B0E74B71-E386-426F-BA52-ED15EF326588}" type="presOf" srcId="{D2A66B4B-31CA-4F16-AFC1-88DE6767CFF2}" destId="{B1ABD450-79CA-49A0-BD8F-1FB465AD9914}" srcOrd="0" destOrd="0" presId="urn:microsoft.com/office/officeart/2018/5/layout/IconCircleLabelList"/>
    <dgm:cxn modelId="{2BB3C7CC-3FBF-4DCF-8060-EF11B4237DB9}" srcId="{D2A66B4B-31CA-4F16-AFC1-88DE6767CFF2}" destId="{E9EA56A9-2105-4CD7-801E-F715ACE799EB}" srcOrd="0" destOrd="0" parTransId="{7DDA820C-3ACC-4543-9730-F02ACDA053CC}" sibTransId="{7E837ECC-D291-450A-8A7C-BBB1E2131D3F}"/>
    <dgm:cxn modelId="{D1FC5536-58C3-406C-8419-0BF6B3AA9782}" type="presParOf" srcId="{B1ABD450-79CA-49A0-BD8F-1FB465AD9914}" destId="{E366BC90-77ED-4267-96E1-C095157C0531}" srcOrd="0" destOrd="0" presId="urn:microsoft.com/office/officeart/2018/5/layout/IconCircleLabelList"/>
    <dgm:cxn modelId="{31937596-C1C7-4F1B-83AC-D311670AE012}" type="presParOf" srcId="{E366BC90-77ED-4267-96E1-C095157C0531}" destId="{CD4CF8EC-BC68-4985-ACC5-293376857805}" srcOrd="0" destOrd="0" presId="urn:microsoft.com/office/officeart/2018/5/layout/IconCircleLabelList"/>
    <dgm:cxn modelId="{8C5AF770-E0B4-4C3A-BA44-90CA32BFE0C1}" type="presParOf" srcId="{E366BC90-77ED-4267-96E1-C095157C0531}" destId="{77F7642B-B857-4F3C-8E9E-9FA9AC96DAD8}" srcOrd="1" destOrd="0" presId="urn:microsoft.com/office/officeart/2018/5/layout/IconCircleLabelList"/>
    <dgm:cxn modelId="{18EEE13E-6E2B-49A8-93CE-C6CEE2D0F06F}" type="presParOf" srcId="{E366BC90-77ED-4267-96E1-C095157C0531}" destId="{D19E0110-C3C8-4B5B-AC35-C65993528B55}" srcOrd="2" destOrd="0" presId="urn:microsoft.com/office/officeart/2018/5/layout/IconCircleLabelList"/>
    <dgm:cxn modelId="{74099B0C-9CFC-4FEF-AB91-99E15577ACF0}" type="presParOf" srcId="{E366BC90-77ED-4267-96E1-C095157C0531}" destId="{FD4A408D-4B2E-4559-AD14-AC9F20FDB57F}" srcOrd="3" destOrd="0" presId="urn:microsoft.com/office/officeart/2018/5/layout/IconCircleLabelList"/>
    <dgm:cxn modelId="{6D93FCBF-64DA-4A1D-909D-AB90B6E3670E}" type="presParOf" srcId="{B1ABD450-79CA-49A0-BD8F-1FB465AD9914}" destId="{0F8C72F6-1255-4194-ADEE-377DFC9ADE6C}" srcOrd="1" destOrd="0" presId="urn:microsoft.com/office/officeart/2018/5/layout/IconCircleLabelList"/>
    <dgm:cxn modelId="{D8F30609-25FB-4B76-9EA5-64E8C44CE659}" type="presParOf" srcId="{B1ABD450-79CA-49A0-BD8F-1FB465AD9914}" destId="{EF8E1BF7-039C-4DAA-BECA-25A8885373E9}" srcOrd="2" destOrd="0" presId="urn:microsoft.com/office/officeart/2018/5/layout/IconCircleLabelList"/>
    <dgm:cxn modelId="{B3BA5DD1-88A1-4107-A78E-BBF17FF091FE}" type="presParOf" srcId="{EF8E1BF7-039C-4DAA-BECA-25A8885373E9}" destId="{DB08DD53-770E-45C5-ABE1-EADD29E9B830}" srcOrd="0" destOrd="0" presId="urn:microsoft.com/office/officeart/2018/5/layout/IconCircleLabelList"/>
    <dgm:cxn modelId="{ABCD38E9-EE82-4115-B3EA-DF26BCC5442A}" type="presParOf" srcId="{EF8E1BF7-039C-4DAA-BECA-25A8885373E9}" destId="{27CACAF3-01EF-4BC6-8B48-182F4DFE6C0C}" srcOrd="1" destOrd="0" presId="urn:microsoft.com/office/officeart/2018/5/layout/IconCircleLabelList"/>
    <dgm:cxn modelId="{5230A4C2-4B70-475C-8F55-B25B09D42508}" type="presParOf" srcId="{EF8E1BF7-039C-4DAA-BECA-25A8885373E9}" destId="{4A426CAF-D5EF-4BC4-9B2C-5D3502EE5D64}" srcOrd="2" destOrd="0" presId="urn:microsoft.com/office/officeart/2018/5/layout/IconCircleLabelList"/>
    <dgm:cxn modelId="{14D05203-8A1F-42B7-B2AF-D52E1213B2A3}" type="presParOf" srcId="{EF8E1BF7-039C-4DAA-BECA-25A8885373E9}" destId="{D7ACC459-9A8E-4F0F-B122-8C47D5BBA204}" srcOrd="3" destOrd="0" presId="urn:microsoft.com/office/officeart/2018/5/layout/IconCircleLabelList"/>
    <dgm:cxn modelId="{BD328251-2A44-4E78-998C-C4B851F15C31}" type="presParOf" srcId="{B1ABD450-79CA-49A0-BD8F-1FB465AD9914}" destId="{5BB96410-5150-4247-BF8D-F927ECC3A503}" srcOrd="3" destOrd="0" presId="urn:microsoft.com/office/officeart/2018/5/layout/IconCircleLabelList"/>
    <dgm:cxn modelId="{9A9F58EA-D4F3-48AB-B46D-0543427CF741}" type="presParOf" srcId="{B1ABD450-79CA-49A0-BD8F-1FB465AD9914}" destId="{F28E1467-9C95-49E7-BAB4-39FDB848D5E9}" srcOrd="4" destOrd="0" presId="urn:microsoft.com/office/officeart/2018/5/layout/IconCircleLabelList"/>
    <dgm:cxn modelId="{DF0871D3-AD44-47B2-884C-F4B6800DD9F0}" type="presParOf" srcId="{F28E1467-9C95-49E7-BAB4-39FDB848D5E9}" destId="{DDA8D961-5738-40DD-A661-7E9150C145DB}" srcOrd="0" destOrd="0" presId="urn:microsoft.com/office/officeart/2018/5/layout/IconCircleLabelList"/>
    <dgm:cxn modelId="{4C51CEBE-7819-4585-B2A7-87A963B903E9}" type="presParOf" srcId="{F28E1467-9C95-49E7-BAB4-39FDB848D5E9}" destId="{54E4F8ED-6399-4AC9-B4F9-DC9F674A5304}" srcOrd="1" destOrd="0" presId="urn:microsoft.com/office/officeart/2018/5/layout/IconCircleLabelList"/>
    <dgm:cxn modelId="{35C9433A-3A4F-40AB-9B91-C51725C006BB}" type="presParOf" srcId="{F28E1467-9C95-49E7-BAB4-39FDB848D5E9}" destId="{46D5E75A-3B3A-487F-BC26-0A877D3C11A4}" srcOrd="2" destOrd="0" presId="urn:microsoft.com/office/officeart/2018/5/layout/IconCircleLabelList"/>
    <dgm:cxn modelId="{418CA965-6F86-4104-81D3-05ED8C298D6C}" type="presParOf" srcId="{F28E1467-9C95-49E7-BAB4-39FDB848D5E9}" destId="{7752A6DC-B4D2-46D1-BF63-D6D599A6D3B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CF8EC-BC68-4985-ACC5-293376857805}">
      <dsp:nvSpPr>
        <dsp:cNvPr id="0" name=""/>
        <dsp:cNvSpPr/>
      </dsp:nvSpPr>
      <dsp:spPr>
        <a:xfrm>
          <a:off x="801799" y="20987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7642B-B857-4F3C-8E9E-9FA9AC96DAD8}">
      <dsp:nvSpPr>
        <dsp:cNvPr id="0" name=""/>
        <dsp:cNvSpPr/>
      </dsp:nvSpPr>
      <dsp:spPr>
        <a:xfrm>
          <a:off x="1182049" y="401237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A408D-4B2E-4559-AD14-AC9F20FDB57F}">
      <dsp:nvSpPr>
        <dsp:cNvPr id="0" name=""/>
        <dsp:cNvSpPr/>
      </dsp:nvSpPr>
      <dsp:spPr>
        <a:xfrm>
          <a:off x="231424" y="2360987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The </a:t>
          </a:r>
          <a:r>
            <a:rPr lang="en-US" sz="1700" kern="1200" dirty="0">
              <a:latin typeface="Gill Sans MT" panose="020B0502020104020203"/>
            </a:rPr>
            <a:t>dataset</a:t>
          </a:r>
          <a:r>
            <a:rPr lang="en-US" sz="1700" kern="1200" dirty="0"/>
            <a:t> had 9 attributes and 1030 observations.</a:t>
          </a:r>
        </a:p>
      </dsp:txBody>
      <dsp:txXfrm>
        <a:off x="231424" y="2360987"/>
        <a:ext cx="2925000" cy="720000"/>
      </dsp:txXfrm>
    </dsp:sp>
    <dsp:sp modelId="{DB08DD53-770E-45C5-ABE1-EADD29E9B830}">
      <dsp:nvSpPr>
        <dsp:cNvPr id="0" name=""/>
        <dsp:cNvSpPr/>
      </dsp:nvSpPr>
      <dsp:spPr>
        <a:xfrm>
          <a:off x="4238674" y="20987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ACAF3-01EF-4BC6-8B48-182F4DFE6C0C}">
      <dsp:nvSpPr>
        <dsp:cNvPr id="0" name=""/>
        <dsp:cNvSpPr/>
      </dsp:nvSpPr>
      <dsp:spPr>
        <a:xfrm>
          <a:off x="4618924" y="401237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CC459-9A8E-4F0F-B122-8C47D5BBA204}">
      <dsp:nvSpPr>
        <dsp:cNvPr id="0" name=""/>
        <dsp:cNvSpPr/>
      </dsp:nvSpPr>
      <dsp:spPr>
        <a:xfrm>
          <a:off x="3668299" y="2360987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All the variables have continuous data. So, we chose Linear Regression</a:t>
          </a:r>
        </a:p>
      </dsp:txBody>
      <dsp:txXfrm>
        <a:off x="3668299" y="2360987"/>
        <a:ext cx="2925000" cy="720000"/>
      </dsp:txXfrm>
    </dsp:sp>
    <dsp:sp modelId="{DDA8D961-5738-40DD-A661-7E9150C145DB}">
      <dsp:nvSpPr>
        <dsp:cNvPr id="0" name=""/>
        <dsp:cNvSpPr/>
      </dsp:nvSpPr>
      <dsp:spPr>
        <a:xfrm>
          <a:off x="7675550" y="20987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4F8ED-6399-4AC9-B4F9-DC9F674A5304}">
      <dsp:nvSpPr>
        <dsp:cNvPr id="0" name=""/>
        <dsp:cNvSpPr/>
      </dsp:nvSpPr>
      <dsp:spPr>
        <a:xfrm>
          <a:off x="8055800" y="401237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2A6DC-B4D2-46D1-BF63-D6D599A6D3B3}">
      <dsp:nvSpPr>
        <dsp:cNvPr id="0" name=""/>
        <dsp:cNvSpPr/>
      </dsp:nvSpPr>
      <dsp:spPr>
        <a:xfrm>
          <a:off x="7105175" y="2360987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There were 26 rows which had duplicate values, we removed them.</a:t>
          </a:r>
        </a:p>
      </dsp:txBody>
      <dsp:txXfrm>
        <a:off x="7105175" y="2360987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Concrete+Compressive+Strengt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450" y="1300894"/>
            <a:ext cx="9277350" cy="27317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a typeface="+mj-lt"/>
                <a:cs typeface="+mj-lt"/>
              </a:rPr>
              <a:t>Predicting the concrete compressive strength based on the concrete's ingredients and age</a:t>
            </a: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P NEERAJ  , P ANUSHA ,  ADITYA SRIKANT, MOVVA KALYANA PADMAVATI, SREERAM NITHIN, BHOLE HEMANTH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EE603A69-7A66-40BF-AB7D-1E39E99C9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662" y="185737"/>
            <a:ext cx="9429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CF94-2F5E-40D7-A859-20D47E52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 for 1st model</a:t>
            </a:r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A68CAB9-9440-4FFA-A334-B484E7B1E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3732962"/>
            <a:ext cx="7729728" cy="912146"/>
          </a:xfrm>
        </p:spPr>
      </p:pic>
    </p:spTree>
    <p:extLst>
      <p:ext uri="{BB962C8B-B14F-4D97-AF65-F5344CB8AC3E}">
        <p14:creationId xmlns:p14="http://schemas.microsoft.com/office/powerpoint/2010/main" val="234093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FC0F2-F0D3-413A-ACFE-90515852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2nd model statistics</a:t>
            </a: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B4F6C28D-80C7-43FF-99AE-FAF286AF0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9873" y="907836"/>
            <a:ext cx="6626549" cy="480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1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D1A6-93AA-49C0-BDA8-B6E100E2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6364"/>
            <a:ext cx="8001125" cy="1282664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MEAN SQUARED ERROR FOR 2nd MODEL</a:t>
            </a:r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1DD11E2-B5C4-498C-BD9E-8D6B66247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045" y="2785207"/>
            <a:ext cx="7629525" cy="12001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8C829E-1702-4A98-B015-8B2F00B69825}"/>
              </a:ext>
            </a:extLst>
          </p:cNvPr>
          <p:cNvSpPr txBox="1"/>
          <p:nvPr/>
        </p:nvSpPr>
        <p:spPr>
          <a:xfrm>
            <a:off x="4317304" y="4285989"/>
            <a:ext cx="415237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By removing fine aggregate and coarse aggregate there is a decrease in the mean squared error of the model on the test. We go with second model ( linear2 )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4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6D1B-19D1-41B5-B8BD-59F97130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780" y="868940"/>
            <a:ext cx="10015729" cy="1700912"/>
          </a:xfr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b="1" dirty="0">
                <a:solidFill>
                  <a:srgbClr val="595959"/>
                </a:solidFill>
              </a:rPr>
              <a:t>Correlation between response in the test data and the response of linear2 model</a:t>
            </a:r>
            <a:endParaRPr lang="en-US" sz="2400" dirty="0">
              <a:solidFill>
                <a:srgbClr val="595959"/>
              </a:solidFill>
            </a:endParaRPr>
          </a:p>
          <a:p>
            <a:endParaRPr lang="en-US" sz="2400" dirty="0">
              <a:solidFill>
                <a:srgbClr val="59595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C5545-85DE-4826-84E5-29EDDC34C677}"/>
              </a:ext>
            </a:extLst>
          </p:cNvPr>
          <p:cNvSpPr txBox="1"/>
          <p:nvPr/>
        </p:nvSpPr>
        <p:spPr>
          <a:xfrm>
            <a:off x="2029645" y="4720816"/>
            <a:ext cx="7715177" cy="127155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bg1"/>
                </a:solidFill>
              </a:rPr>
              <a:t>There is a correlation of approximately 0.72 between the response in the test data and the output of linear2 model. This is a reasonable amount of correlation. This shows that our model fits the test data up to par.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67117F8C-2810-4403-AA09-52B13BCA4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807" y="3645529"/>
            <a:ext cx="7729728" cy="648602"/>
          </a:xfrm>
        </p:spPr>
      </p:pic>
    </p:spTree>
    <p:extLst>
      <p:ext uri="{BB962C8B-B14F-4D97-AF65-F5344CB8AC3E}">
        <p14:creationId xmlns:p14="http://schemas.microsoft.com/office/powerpoint/2010/main" val="167309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74E1-1F33-4800-AF85-E98E66E0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DC40-B1ED-4972-82C7-0327F9D19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2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4D85-AEA1-489B-8356-98B2B00A7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2400"/>
              <a:t>BACKGROUND Objective and path</a:t>
            </a:r>
          </a:p>
        </p:txBody>
      </p:sp>
      <p:pic>
        <p:nvPicPr>
          <p:cNvPr id="22" name="Picture 4" descr="Grey 3D art">
            <a:extLst>
              <a:ext uri="{FF2B5EF4-FFF2-40B4-BE49-F238E27FC236}">
                <a16:creationId xmlns:a16="http://schemas.microsoft.com/office/drawing/2014/main" id="{2AD84737-0C6E-44CD-9744-3CC194ECE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72" r="44792" b="-9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56396-1BA7-4AB1-B0CB-79733526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The </a:t>
            </a:r>
            <a:r>
              <a:rPr lang="en-US" b="1" dirty="0"/>
              <a:t>Compressive strength</a:t>
            </a:r>
            <a:r>
              <a:rPr lang="en-US" dirty="0"/>
              <a:t> </a:t>
            </a:r>
            <a:r>
              <a:rPr lang="en-US" b="1" dirty="0"/>
              <a:t>of concrete</a:t>
            </a:r>
            <a:r>
              <a:rPr lang="en-US" dirty="0"/>
              <a:t> is its ability to resist failure in the form of cracks and the fissure when a specific amount of load is acted upon it. Hence higher the value of Compressive Strength higher the value of concrete to resist failure due to acting load.    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/>
              <a:t>Objective : </a:t>
            </a:r>
            <a:r>
              <a:rPr lang="en-US" dirty="0"/>
              <a:t>To predict the concrete compressive strength based on the concrete's ingredients and age using </a:t>
            </a:r>
            <a:r>
              <a:rPr lang="en-US" b="1" dirty="0"/>
              <a:t>linear regression</a:t>
            </a:r>
            <a:r>
              <a:rPr lang="en-US" dirty="0"/>
              <a:t> in R.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15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1D7D8-CE02-4DFF-B403-0DAB49DC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900" b="1" dirty="0">
                <a:solidFill>
                  <a:srgbClr val="FFFFFF"/>
                </a:solidFill>
                <a:ea typeface="+mj-lt"/>
                <a:cs typeface="+mj-lt"/>
              </a:rPr>
              <a:t>Information about Dataset</a:t>
            </a:r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50547-8167-466C-B070-B2F99ADC8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654" y="1214190"/>
            <a:ext cx="6980394" cy="54003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500" dirty="0">
                <a:ea typeface="+mn-lt"/>
                <a:cs typeface="+mn-lt"/>
              </a:rPr>
              <a:t>The following information has been taken from UCI repository. </a:t>
            </a:r>
            <a:endParaRPr lang="en-US" sz="1500"/>
          </a:p>
          <a:p>
            <a:pPr>
              <a:lnSpc>
                <a:spcPct val="90000"/>
              </a:lnSpc>
              <a:buNone/>
            </a:pPr>
            <a:r>
              <a:rPr lang="en-US" sz="1500" u="sng" dirty="0">
                <a:ea typeface="+mn-lt"/>
                <a:cs typeface="+mn-lt"/>
                <a:hlinkClick r:id="rId2"/>
              </a:rPr>
              <a:t>https://archive.ics.uci.edu/ml/datasets/Concrete+Compressive+Strength</a:t>
            </a:r>
            <a:endParaRPr lang="en-US" sz="1500"/>
          </a:p>
          <a:p>
            <a:pPr>
              <a:lnSpc>
                <a:spcPct val="90000"/>
              </a:lnSpc>
              <a:buNone/>
            </a:pPr>
            <a:r>
              <a:rPr lang="en-US" sz="1500" dirty="0">
                <a:ea typeface="+mn-lt"/>
                <a:cs typeface="+mn-lt"/>
              </a:rPr>
              <a:t>The data given in the dataset:</a:t>
            </a:r>
            <a:endParaRPr lang="en-US" sz="1500"/>
          </a:p>
          <a:p>
            <a:pPr>
              <a:lnSpc>
                <a:spcPct val="90000"/>
              </a:lnSpc>
              <a:buNone/>
            </a:pPr>
            <a:r>
              <a:rPr lang="en-US" sz="1500" dirty="0">
                <a:ea typeface="+mn-lt"/>
                <a:cs typeface="+mn-lt"/>
              </a:rPr>
              <a:t>Cement (component 1) -- quantitative -- kg in a m3 mixture -- Input Variable</a:t>
            </a:r>
            <a:endParaRPr lang="en-US" sz="1500" b="1">
              <a:ea typeface="+mn-lt"/>
              <a:cs typeface="+mn-lt"/>
            </a:endParaRPr>
          </a:p>
          <a:p>
            <a:pPr>
              <a:lnSpc>
                <a:spcPct val="90000"/>
              </a:lnSpc>
              <a:buNone/>
            </a:pPr>
            <a:r>
              <a:rPr lang="en-US" sz="1500" dirty="0">
                <a:ea typeface="+mn-lt"/>
                <a:cs typeface="+mn-lt"/>
              </a:rPr>
              <a:t>Blast Furnace Slag (component 2) -- quantitative -- kg in a m3 mixture -- Input Variable</a:t>
            </a:r>
          </a:p>
          <a:p>
            <a:pPr>
              <a:lnSpc>
                <a:spcPct val="90000"/>
              </a:lnSpc>
              <a:buNone/>
            </a:pPr>
            <a:r>
              <a:rPr lang="en-US" sz="1500" dirty="0">
                <a:ea typeface="+mn-lt"/>
                <a:cs typeface="+mn-lt"/>
              </a:rPr>
              <a:t>Fly Ash (component 3) -- quantitative -- kg in a m3 mixture -- Input Variable</a:t>
            </a:r>
          </a:p>
          <a:p>
            <a:pPr>
              <a:lnSpc>
                <a:spcPct val="90000"/>
              </a:lnSpc>
              <a:buNone/>
            </a:pPr>
            <a:r>
              <a:rPr lang="en-US" sz="1500" dirty="0">
                <a:ea typeface="+mn-lt"/>
                <a:cs typeface="+mn-lt"/>
              </a:rPr>
              <a:t>Water (component 4) -- quantitative -- kg in a m3 mixture -- Input Variable</a:t>
            </a:r>
          </a:p>
          <a:p>
            <a:pPr>
              <a:lnSpc>
                <a:spcPct val="90000"/>
              </a:lnSpc>
              <a:buNone/>
            </a:pPr>
            <a:r>
              <a:rPr lang="en-US" sz="1500" dirty="0">
                <a:ea typeface="+mn-lt"/>
                <a:cs typeface="+mn-lt"/>
              </a:rPr>
              <a:t>Superplasticizer (component 5) -- quantitative -- kg in a m3 mixture -- Input Variable</a:t>
            </a:r>
          </a:p>
          <a:p>
            <a:pPr>
              <a:lnSpc>
                <a:spcPct val="90000"/>
              </a:lnSpc>
              <a:buNone/>
            </a:pPr>
            <a:r>
              <a:rPr lang="en-US" sz="1500" dirty="0">
                <a:ea typeface="+mn-lt"/>
                <a:cs typeface="+mn-lt"/>
              </a:rPr>
              <a:t>Coarse Aggregate (component 6) -- quantitative -- kg in a m3 mixture -- Input Variable</a:t>
            </a:r>
          </a:p>
          <a:p>
            <a:pPr>
              <a:lnSpc>
                <a:spcPct val="90000"/>
              </a:lnSpc>
              <a:buNone/>
            </a:pPr>
            <a:r>
              <a:rPr lang="en-US" sz="1500" dirty="0">
                <a:ea typeface="+mn-lt"/>
                <a:cs typeface="+mn-lt"/>
              </a:rPr>
              <a:t>Fine Aggregate (component 7) -- quantitative -- kg in a m3 mixture -- Input Variable</a:t>
            </a:r>
          </a:p>
          <a:p>
            <a:pPr>
              <a:lnSpc>
                <a:spcPct val="90000"/>
              </a:lnSpc>
              <a:buNone/>
            </a:pPr>
            <a:r>
              <a:rPr lang="en-US" sz="1500" dirty="0">
                <a:ea typeface="+mn-lt"/>
                <a:cs typeface="+mn-lt"/>
              </a:rPr>
              <a:t>Age -- quantitative -- Day (1~365) -- Input Variable</a:t>
            </a:r>
          </a:p>
          <a:p>
            <a:pPr>
              <a:lnSpc>
                <a:spcPct val="90000"/>
              </a:lnSpc>
              <a:buNone/>
            </a:pPr>
            <a:r>
              <a:rPr lang="en-US" sz="1500" dirty="0">
                <a:ea typeface="+mn-lt"/>
                <a:cs typeface="+mn-lt"/>
              </a:rPr>
              <a:t>Concrete compressive strength -- quantitative -- MPa -- Output Variable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65249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89E5-A39D-44FF-AFBA-E33E31B7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DATA AND DATA QUALITY CHECK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41533F-8D1F-4B98-B2DB-0F29BD7C0D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018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D012BC-A6A1-4DB5-B400-C6E6525C1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Superplasticizer Histogram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0BA3919-D2FD-432D-87DB-40CE622C0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442" y="215494"/>
            <a:ext cx="6657767" cy="621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7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Qr code&#10;&#10;Description automatically generated">
            <a:extLst>
              <a:ext uri="{FF2B5EF4-FFF2-40B4-BE49-F238E27FC236}">
                <a16:creationId xmlns:a16="http://schemas.microsoft.com/office/drawing/2014/main" id="{56AB4066-DBF8-4B7E-A9E1-DBFE0A74D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089" y="237222"/>
            <a:ext cx="6746970" cy="6379626"/>
          </a:xfrm>
        </p:spPr>
      </p:pic>
    </p:spTree>
    <p:extLst>
      <p:ext uri="{BB962C8B-B14F-4D97-AF65-F5344CB8AC3E}">
        <p14:creationId xmlns:p14="http://schemas.microsoft.com/office/powerpoint/2010/main" val="376546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B8864-5B65-433B-A4DA-328ED76F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Cement vs concrete strength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BD9E74A-2824-4C54-9789-E56EAEC95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1055" y="640080"/>
            <a:ext cx="5184186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6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0A6E3-77AE-4FD2-840B-867EA709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Super plasticizer vs water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F5D3C87-E067-4B4C-9F2E-5A2F9C2C2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1695" y="570399"/>
            <a:ext cx="5944575" cy="57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6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BA50B-24E0-4BFC-9791-C22068C0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1st Model STATISTICS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FF433BC3-8E74-4697-A25E-E0CC1DFCD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955" b="-243"/>
          <a:stretch/>
        </p:blipFill>
        <p:spPr>
          <a:xfrm>
            <a:off x="4887280" y="293068"/>
            <a:ext cx="7039081" cy="5560519"/>
          </a:xfrm>
          <a:prstGeom prst="rect">
            <a:avLst/>
          </a:prstGeom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6626F478-2631-493F-81ED-292C1A2789E2}"/>
              </a:ext>
            </a:extLst>
          </p:cNvPr>
          <p:cNvSpPr txBox="1"/>
          <p:nvPr/>
        </p:nvSpPr>
        <p:spPr>
          <a:xfrm>
            <a:off x="4943605" y="5768235"/>
            <a:ext cx="6949856" cy="64633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The R-squared value of linear2 model is 0.608. This indicates that 60.8% of the variability in the response has been explained by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6562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Parcel</vt:lpstr>
      <vt:lpstr>Predicting the concrete compressive strength based on the concrete's ingredients and age </vt:lpstr>
      <vt:lpstr>BACKGROUND Objective and path</vt:lpstr>
      <vt:lpstr>Information about Dataset</vt:lpstr>
      <vt:lpstr>DATA AND DATA QUALITY CHECK</vt:lpstr>
      <vt:lpstr>PowerPoint Presentation</vt:lpstr>
      <vt:lpstr>PowerPoint Presentation</vt:lpstr>
      <vt:lpstr>Cement vs concrete strength</vt:lpstr>
      <vt:lpstr>Super plasticizer vs water</vt:lpstr>
      <vt:lpstr>1st Model STATISTICS</vt:lpstr>
      <vt:lpstr>Mean squared error for 1st model</vt:lpstr>
      <vt:lpstr>2nd model statistics</vt:lpstr>
      <vt:lpstr>MEAN SQUARED ERROR FOR 2nd MODEL </vt:lpstr>
      <vt:lpstr>Correlation between response in the test data and the response of linear2 model 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329</cp:revision>
  <dcterms:created xsi:type="dcterms:W3CDTF">2021-12-11T06:07:52Z</dcterms:created>
  <dcterms:modified xsi:type="dcterms:W3CDTF">2021-12-11T09:14:13Z</dcterms:modified>
</cp:coreProperties>
</file>