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88" r:id="rId6"/>
    <p:sldId id="276" r:id="rId7"/>
    <p:sldId id="280" r:id="rId8"/>
    <p:sldId id="289"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6" d="100"/>
          <a:sy n="86" d="100"/>
        </p:scale>
        <p:origin x="562"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1830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661993"/>
          </a:xfrm>
        </p:spPr>
        <p:txBody>
          <a:bodyPr lIns="0" tIns="0" rIns="0" bIns="0" anchor="t">
            <a:spAutoFit/>
          </a:bodyPr>
          <a:lstStyle/>
          <a:p>
            <a:r>
              <a:rPr lang="en-US" b="1" dirty="0">
                <a:solidFill>
                  <a:schemeClr val="bg1"/>
                </a:solidFill>
              </a:rPr>
              <a:t>Project Analysis</a:t>
            </a:r>
            <a:br>
              <a:rPr lang="en-US" dirty="0">
                <a:solidFill>
                  <a:schemeClr val="bg1"/>
                </a:solidFill>
              </a:rPr>
            </a:br>
            <a:r>
              <a:rPr lang="en-IN" dirty="0"/>
              <a:t>Clustering Assignment</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5C10C3E0-4FAE-4A9E-A725-9B3C31FE6395}"/>
              </a:ext>
            </a:extLst>
          </p:cNvPr>
          <p:cNvSpPr txBox="1"/>
          <p:nvPr/>
        </p:nvSpPr>
        <p:spPr>
          <a:xfrm>
            <a:off x="4458809" y="6080844"/>
            <a:ext cx="3274381" cy="461665"/>
          </a:xfrm>
          <a:prstGeom prst="rect">
            <a:avLst/>
          </a:prstGeom>
          <a:noFill/>
        </p:spPr>
        <p:txBody>
          <a:bodyPr wrap="square" rtlCol="0">
            <a:spAutoFit/>
          </a:bodyPr>
          <a:lstStyle/>
          <a:p>
            <a:r>
              <a:rPr lang="en-IN" sz="2400" b="1" dirty="0">
                <a:solidFill>
                  <a:srgbClr val="FFC000"/>
                </a:solidFill>
              </a:rPr>
              <a:t>HELP International NGO</a:t>
            </a: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E1EEC-7B74-4029-A768-7844D0481AF1}"/>
              </a:ext>
            </a:extLst>
          </p:cNvPr>
          <p:cNvSpPr>
            <a:spLocks noGrp="1"/>
          </p:cNvSpPr>
          <p:nvPr>
            <p:ph idx="1"/>
          </p:nvPr>
        </p:nvSpPr>
        <p:spPr>
          <a:xfrm>
            <a:off x="838200" y="1180730"/>
            <a:ext cx="10515600" cy="4996233"/>
          </a:xfrm>
        </p:spPr>
        <p:txBody>
          <a:bodyPr>
            <a:normAutofit lnSpcReduction="10000"/>
          </a:bodyPr>
          <a:lstStyle/>
          <a:p>
            <a:pPr marL="0" indent="0">
              <a:buNone/>
            </a:pPr>
            <a:r>
              <a:rPr lang="en-US" dirty="0"/>
              <a:t>We need to categorize the countries using some socio-economic and health factors that determine the overall development of the country. Then we need to suggest the countries which the CEO needs to focus on the most. And help them use this $ 10 million strategically and effectively.</a:t>
            </a:r>
          </a:p>
          <a:p>
            <a:pPr marL="0" indent="0">
              <a:buNone/>
            </a:pPr>
            <a:endParaRPr lang="en-US" dirty="0"/>
          </a:p>
          <a:p>
            <a:pPr marL="0" indent="0">
              <a:buNone/>
            </a:pPr>
            <a:r>
              <a:rPr lang="en-US" dirty="0"/>
              <a:t>About:</a:t>
            </a:r>
          </a:p>
          <a:p>
            <a:pPr marL="0" indent="0">
              <a:buNone/>
            </a:pPr>
            <a:r>
              <a:rPr lang="en-US" dirty="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p:txBody>
      </p:sp>
      <p:sp>
        <p:nvSpPr>
          <p:cNvPr id="4" name="Title 1">
            <a:extLst>
              <a:ext uri="{FF2B5EF4-FFF2-40B4-BE49-F238E27FC236}">
                <a16:creationId xmlns:a16="http://schemas.microsoft.com/office/drawing/2014/main" id="{25F78AC1-CF0A-4999-8D6C-3B0FDEF2FD11}"/>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C6D85C76-FBF2-48AB-823E-69E78D03E79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21B2DBB-94BB-473E-8599-1B8BBF4CAC3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55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Steps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473825" y="131995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Finding best value of k:     </a:t>
            </a:r>
          </a:p>
          <a:p>
            <a:pPr algn="ctr"/>
            <a:r>
              <a:rPr lang="en-US" dirty="0"/>
              <a:t>         SSD, </a:t>
            </a:r>
            <a:r>
              <a:rPr lang="en-US" dirty="0" err="1"/>
              <a:t>Silhoutte</a:t>
            </a:r>
            <a:r>
              <a:rPr lang="en-US" dirty="0"/>
              <a:t> Score</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362700" y="126031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370546" y="2287841"/>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dirty="0" err="1"/>
              <a:t>KMeans</a:t>
            </a:r>
            <a:r>
              <a:rPr lang="en-IN" dirty="0"/>
              <a:t> Analysis using final value of k</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167785" y="218843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693726" y="537271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Hierarchical Clustering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582601" y="527331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805005" y="136384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Quality Check</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637105" y="126444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091553" y="433667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Hopkin's Test</a:t>
            </a: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923653" y="423726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774356" y="537463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 The Data</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606456" y="527523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085561" y="331401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6659721" y="1517570"/>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555482" y="2484500"/>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6883465" y="5573212"/>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904438" y="5573212"/>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220674" y="453428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Rectangle: Rounded Corners 45">
            <a:extLst>
              <a:ext uri="{FF2B5EF4-FFF2-40B4-BE49-F238E27FC236}">
                <a16:creationId xmlns:a16="http://schemas.microsoft.com/office/drawing/2014/main" id="{0B15571C-DA9C-46DB-B7EE-6A0226B1EC7C}"/>
              </a:ext>
              <a:ext uri="{C183D7F6-B498-43B3-948B-1728B52AA6E4}">
                <adec:decorative xmlns:adec="http://schemas.microsoft.com/office/drawing/2017/decorative" val="1"/>
              </a:ext>
            </a:extLst>
          </p:cNvPr>
          <p:cNvSpPr/>
          <p:nvPr/>
        </p:nvSpPr>
        <p:spPr>
          <a:xfrm>
            <a:off x="7615376" y="328578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Visualize the cluster</a:t>
            </a:r>
            <a:endParaRPr lang="en-US" sz="1600" dirty="0"/>
          </a:p>
        </p:txBody>
      </p:sp>
      <p:sp>
        <p:nvSpPr>
          <p:cNvPr id="47" name="Oval 46">
            <a:extLst>
              <a:ext uri="{FF2B5EF4-FFF2-40B4-BE49-F238E27FC236}">
                <a16:creationId xmlns:a16="http://schemas.microsoft.com/office/drawing/2014/main" id="{E4A88C74-61C4-450E-BC4D-0BC561CBB6DE}"/>
              </a:ext>
              <a:ext uri="{C183D7F6-B498-43B3-948B-1728B52AA6E4}">
                <adec:decorative xmlns:adec="http://schemas.microsoft.com/office/drawing/2017/decorative" val="1"/>
              </a:ext>
            </a:extLst>
          </p:cNvPr>
          <p:cNvSpPr/>
          <p:nvPr/>
        </p:nvSpPr>
        <p:spPr>
          <a:xfrm>
            <a:off x="7504251" y="318638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1676" descr="Icon of check box. ">
            <a:extLst>
              <a:ext uri="{FF2B5EF4-FFF2-40B4-BE49-F238E27FC236}">
                <a16:creationId xmlns:a16="http://schemas.microsoft.com/office/drawing/2014/main" id="{A90AA9EB-FAD5-4F06-A3E5-6ABDE40E9B6E}"/>
              </a:ext>
            </a:extLst>
          </p:cNvPr>
          <p:cNvSpPr>
            <a:spLocks noEditPoints="1"/>
          </p:cNvSpPr>
          <p:nvPr/>
        </p:nvSpPr>
        <p:spPr bwMode="auto">
          <a:xfrm>
            <a:off x="7801272" y="3483405"/>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Rectangle: Rounded Corners 48">
            <a:extLst>
              <a:ext uri="{FF2B5EF4-FFF2-40B4-BE49-F238E27FC236}">
                <a16:creationId xmlns:a16="http://schemas.microsoft.com/office/drawing/2014/main" id="{219B2BE8-FA38-4CFF-9B9C-BBAAEE0DD994}"/>
              </a:ext>
              <a:ext uri="{C183D7F6-B498-43B3-948B-1728B52AA6E4}">
                <adec:decorative xmlns:adec="http://schemas.microsoft.com/office/drawing/2017/decorative" val="1"/>
              </a:ext>
            </a:extLst>
          </p:cNvPr>
          <p:cNvSpPr/>
          <p:nvPr/>
        </p:nvSpPr>
        <p:spPr>
          <a:xfrm>
            <a:off x="7542806" y="438725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 profiling</a:t>
            </a:r>
          </a:p>
        </p:txBody>
      </p:sp>
      <p:sp>
        <p:nvSpPr>
          <p:cNvPr id="50" name="Oval 49">
            <a:extLst>
              <a:ext uri="{FF2B5EF4-FFF2-40B4-BE49-F238E27FC236}">
                <a16:creationId xmlns:a16="http://schemas.microsoft.com/office/drawing/2014/main" id="{07D3F55B-6C08-4A17-BF12-BBE3DE636D8C}"/>
              </a:ext>
              <a:ext uri="{C183D7F6-B498-43B3-948B-1728B52AA6E4}">
                <adec:decorative xmlns:adec="http://schemas.microsoft.com/office/drawing/2017/decorative" val="1"/>
              </a:ext>
            </a:extLst>
          </p:cNvPr>
          <p:cNvSpPr/>
          <p:nvPr/>
        </p:nvSpPr>
        <p:spPr>
          <a:xfrm>
            <a:off x="7340045" y="428785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4665" descr="Icon of graph. ">
            <a:extLst>
              <a:ext uri="{FF2B5EF4-FFF2-40B4-BE49-F238E27FC236}">
                <a16:creationId xmlns:a16="http://schemas.microsoft.com/office/drawing/2014/main" id="{655606AF-CB50-4557-9404-5D06D4DB6369}"/>
              </a:ext>
            </a:extLst>
          </p:cNvPr>
          <p:cNvSpPr>
            <a:spLocks/>
          </p:cNvSpPr>
          <p:nvPr/>
        </p:nvSpPr>
        <p:spPr bwMode="auto">
          <a:xfrm>
            <a:off x="7727742" y="458391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Rectangle: Rounded Corners 51">
            <a:extLst>
              <a:ext uri="{FF2B5EF4-FFF2-40B4-BE49-F238E27FC236}">
                <a16:creationId xmlns:a16="http://schemas.microsoft.com/office/drawing/2014/main" id="{6719573F-15AC-40F3-AEA5-A35FF0E626E7}"/>
              </a:ext>
              <a:ext uri="{C183D7F6-B498-43B3-948B-1728B52AA6E4}">
                <adec:decorative xmlns:adec="http://schemas.microsoft.com/office/drawing/2017/decorative" val="1"/>
              </a:ext>
            </a:extLst>
          </p:cNvPr>
          <p:cNvSpPr/>
          <p:nvPr/>
        </p:nvSpPr>
        <p:spPr>
          <a:xfrm>
            <a:off x="1290479" y="229015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EDA</a:t>
            </a:r>
            <a:endParaRPr lang="en-US" sz="1600" dirty="0"/>
          </a:p>
        </p:txBody>
      </p:sp>
      <p:sp>
        <p:nvSpPr>
          <p:cNvPr id="53" name="Oval 52">
            <a:extLst>
              <a:ext uri="{FF2B5EF4-FFF2-40B4-BE49-F238E27FC236}">
                <a16:creationId xmlns:a16="http://schemas.microsoft.com/office/drawing/2014/main" id="{EF358945-3B4F-4D87-8F5A-40837AC14C13}"/>
              </a:ext>
              <a:ext uri="{C183D7F6-B498-43B3-948B-1728B52AA6E4}">
                <adec:decorative xmlns:adec="http://schemas.microsoft.com/office/drawing/2017/decorative" val="1"/>
              </a:ext>
            </a:extLst>
          </p:cNvPr>
          <p:cNvSpPr/>
          <p:nvPr/>
        </p:nvSpPr>
        <p:spPr>
          <a:xfrm>
            <a:off x="4122579" y="219075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4346" descr="Icon of box and whisker chart. ">
            <a:extLst>
              <a:ext uri="{FF2B5EF4-FFF2-40B4-BE49-F238E27FC236}">
                <a16:creationId xmlns:a16="http://schemas.microsoft.com/office/drawing/2014/main" id="{0F34EE04-FA4A-4CB2-94C0-C6B612FF28EC}"/>
              </a:ext>
            </a:extLst>
          </p:cNvPr>
          <p:cNvSpPr>
            <a:spLocks noEditPoints="1"/>
          </p:cNvSpPr>
          <p:nvPr/>
        </p:nvSpPr>
        <p:spPr bwMode="auto">
          <a:xfrm>
            <a:off x="4419600" y="248777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Rectangle: Rounded Corners 54">
            <a:extLst>
              <a:ext uri="{FF2B5EF4-FFF2-40B4-BE49-F238E27FC236}">
                <a16:creationId xmlns:a16="http://schemas.microsoft.com/office/drawing/2014/main" id="{6259868B-C153-46B7-8EDA-8FEAEA19A23B}"/>
              </a:ext>
              <a:ext uri="{C183D7F6-B498-43B3-948B-1728B52AA6E4}">
                <adec:decorative xmlns:adec="http://schemas.microsoft.com/office/drawing/2017/decorative" val="1"/>
              </a:ext>
            </a:extLst>
          </p:cNvPr>
          <p:cNvSpPr/>
          <p:nvPr/>
        </p:nvSpPr>
        <p:spPr>
          <a:xfrm>
            <a:off x="1109800" y="326975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Outlier Treatment</a:t>
            </a:r>
          </a:p>
        </p:txBody>
      </p:sp>
      <p:sp>
        <p:nvSpPr>
          <p:cNvPr id="56" name="Oval 55">
            <a:extLst>
              <a:ext uri="{FF2B5EF4-FFF2-40B4-BE49-F238E27FC236}">
                <a16:creationId xmlns:a16="http://schemas.microsoft.com/office/drawing/2014/main" id="{45E9F89A-9BD5-4FCF-AB2F-6B56B00FB343}"/>
              </a:ext>
              <a:ext uri="{C183D7F6-B498-43B3-948B-1728B52AA6E4}">
                <adec:decorative xmlns:adec="http://schemas.microsoft.com/office/drawing/2017/decorative" val="1"/>
              </a:ext>
            </a:extLst>
          </p:cNvPr>
          <p:cNvSpPr/>
          <p:nvPr/>
        </p:nvSpPr>
        <p:spPr>
          <a:xfrm>
            <a:off x="3981395" y="318549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descr="Icons of bar chart and line graph.">
            <a:extLst>
              <a:ext uri="{FF2B5EF4-FFF2-40B4-BE49-F238E27FC236}">
                <a16:creationId xmlns:a16="http://schemas.microsoft.com/office/drawing/2014/main" id="{07BC12FF-E0CC-4B0C-867D-5FC4C7DB6B53}"/>
              </a:ext>
            </a:extLst>
          </p:cNvPr>
          <p:cNvGrpSpPr/>
          <p:nvPr/>
        </p:nvGrpSpPr>
        <p:grpSpPr>
          <a:xfrm>
            <a:off x="4237961" y="3466416"/>
            <a:ext cx="347679" cy="347679"/>
            <a:chOff x="4319588" y="2492375"/>
            <a:chExt cx="287338" cy="287338"/>
          </a:xfrm>
          <a:solidFill>
            <a:schemeClr val="bg1"/>
          </a:solidFill>
        </p:grpSpPr>
        <p:sp>
          <p:nvSpPr>
            <p:cNvPr id="58" name="Freeform 372">
              <a:extLst>
                <a:ext uri="{FF2B5EF4-FFF2-40B4-BE49-F238E27FC236}">
                  <a16:creationId xmlns:a16="http://schemas.microsoft.com/office/drawing/2014/main" id="{41EFEEF2-8CBF-4BDD-B48A-B64A6A81AD69}"/>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73">
              <a:extLst>
                <a:ext uri="{FF2B5EF4-FFF2-40B4-BE49-F238E27FC236}">
                  <a16:creationId xmlns:a16="http://schemas.microsoft.com/office/drawing/2014/main" id="{98788B4B-321F-45EB-AC0F-49EAAC6341AE}"/>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descr="Icons of bar chart and line graph.">
            <a:extLst>
              <a:ext uri="{FF2B5EF4-FFF2-40B4-BE49-F238E27FC236}">
                <a16:creationId xmlns:a16="http://schemas.microsoft.com/office/drawing/2014/main" id="{B85481CD-10B7-40D3-B5FD-679EA5D3ACF8}"/>
              </a:ext>
            </a:extLst>
          </p:cNvPr>
          <p:cNvGrpSpPr/>
          <p:nvPr/>
        </p:nvGrpSpPr>
        <p:grpSpPr>
          <a:xfrm>
            <a:off x="4899594" y="1481931"/>
            <a:ext cx="347679" cy="347679"/>
            <a:chOff x="4319588" y="2492375"/>
            <a:chExt cx="287338" cy="287338"/>
          </a:xfrm>
          <a:solidFill>
            <a:schemeClr val="bg1"/>
          </a:solidFill>
        </p:grpSpPr>
        <p:sp>
          <p:nvSpPr>
            <p:cNvPr id="62" name="Freeform 372">
              <a:extLst>
                <a:ext uri="{FF2B5EF4-FFF2-40B4-BE49-F238E27FC236}">
                  <a16:creationId xmlns:a16="http://schemas.microsoft.com/office/drawing/2014/main" id="{69563936-9BF3-450C-95A3-5430E0342F7F}"/>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73">
              <a:extLst>
                <a:ext uri="{FF2B5EF4-FFF2-40B4-BE49-F238E27FC236}">
                  <a16:creationId xmlns:a16="http://schemas.microsoft.com/office/drawing/2014/main" id="{26D6F6D0-082B-4E79-BD00-922888AD222D}"/>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Kmeans</a:t>
            </a:r>
            <a:r>
              <a:rPr lang="en-US" sz="2800" b="1" dirty="0">
                <a:solidFill>
                  <a:schemeClr val="tx1">
                    <a:lumMod val="75000"/>
                    <a:lumOff val="25000"/>
                  </a:schemeClr>
                </a:solidFill>
              </a:rPr>
              <a:t> Clustering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083077" y="1357350"/>
            <a:ext cx="2637814" cy="467051"/>
          </a:xfrm>
          <a:prstGeom prst="rect">
            <a:avLst/>
          </a:prstGeom>
        </p:spPr>
        <p:txBody>
          <a:bodyPr wrap="square" lIns="0" tIns="0" rIns="0" bIns="0" anchor="t">
            <a:spAutoFit/>
          </a:bodyPr>
          <a:lstStyle/>
          <a:p>
            <a:pPr algn="ctr">
              <a:lnSpc>
                <a:spcPts val="1900"/>
              </a:lnSpc>
            </a:pPr>
            <a:r>
              <a:rPr lang="en-IN" sz="1400" dirty="0"/>
              <a:t>SSD, </a:t>
            </a:r>
            <a:r>
              <a:rPr lang="en-IN" sz="1400" dirty="0" err="1"/>
              <a:t>Silhoutte</a:t>
            </a:r>
            <a:r>
              <a:rPr lang="en-IN" sz="1400" dirty="0"/>
              <a:t> Score s</a:t>
            </a:r>
            <a:r>
              <a:rPr lang="en-US" sz="1400" dirty="0" err="1">
                <a:solidFill>
                  <a:schemeClr val="tx1">
                    <a:lumMod val="75000"/>
                    <a:lumOff val="25000"/>
                  </a:schemeClr>
                </a:solidFill>
                <a:cs typeface="Segoe UI" panose="020B0502040204020203" pitchFamily="34" charset="0"/>
              </a:rPr>
              <a:t>uggests</a:t>
            </a:r>
            <a:r>
              <a:rPr lang="en-US" sz="1400" dirty="0">
                <a:solidFill>
                  <a:schemeClr val="tx1">
                    <a:lumMod val="75000"/>
                    <a:lumOff val="25000"/>
                  </a:schemeClr>
                </a:solidFill>
                <a:cs typeface="Segoe UI" panose="020B0502040204020203" pitchFamily="34" charset="0"/>
              </a:rPr>
              <a:t> that k=3 will be good for clustering.</a:t>
            </a:r>
          </a:p>
        </p:txBody>
      </p:sp>
      <p:sp>
        <p:nvSpPr>
          <p:cNvPr id="33" name="Rectangle 32">
            <a:extLst>
              <a:ext uri="{FF2B5EF4-FFF2-40B4-BE49-F238E27FC236}">
                <a16:creationId xmlns:a16="http://schemas.microsoft.com/office/drawing/2014/main" id="{913AB221-FD8D-4664-9B4C-AE1B1660ECAA}"/>
              </a:ext>
            </a:extLst>
          </p:cNvPr>
          <p:cNvSpPr/>
          <p:nvPr/>
        </p:nvSpPr>
        <p:spPr>
          <a:xfrm>
            <a:off x="4928610" y="1220688"/>
            <a:ext cx="2871766" cy="710707"/>
          </a:xfrm>
          <a:prstGeom prst="rect">
            <a:avLst/>
          </a:prstGeom>
        </p:spPr>
        <p:txBody>
          <a:bodyPr wrap="square" lIns="0" tIns="0" rIns="0" bIns="0" anchor="t">
            <a:spAutoFit/>
          </a:bodyPr>
          <a:lstStyle/>
          <a:p>
            <a:pPr algn="ctr">
              <a:lnSpc>
                <a:spcPts val="1900"/>
              </a:lnSpc>
            </a:pPr>
            <a:r>
              <a:rPr lang="en-US" sz="1400" dirty="0" err="1"/>
              <a:t>Child_mort</a:t>
            </a:r>
            <a:r>
              <a:rPr lang="en-US" sz="1400" dirty="0"/>
              <a:t> data was too low to be visible in graph for main </a:t>
            </a:r>
            <a:r>
              <a:rPr lang="en-US" sz="1400" dirty="0" err="1"/>
              <a:t>dataframe</a:t>
            </a:r>
            <a:r>
              <a:rPr lang="en-US" sz="1400" dirty="0"/>
              <a:t>, so tried bar graph for scaled </a:t>
            </a:r>
            <a:r>
              <a:rPr lang="en-US" sz="1400" dirty="0" err="1"/>
              <a:t>dataframe</a:t>
            </a:r>
            <a:r>
              <a:rPr lang="en-US" sz="1400" dirty="0"/>
              <a:t>.</a:t>
            </a:r>
            <a:endParaRPr lang="en-US" sz="1400" dirty="0">
              <a:solidFill>
                <a:schemeClr val="tx1">
                  <a:lumMod val="75000"/>
                  <a:lumOff val="25000"/>
                </a:schemeClr>
              </a:solidFill>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8629095" y="1243100"/>
            <a:ext cx="2734229" cy="710707"/>
          </a:xfrm>
          <a:prstGeom prst="rect">
            <a:avLst/>
          </a:prstGeom>
        </p:spPr>
        <p:txBody>
          <a:bodyPr wrap="square" lIns="0" tIns="0" rIns="0" bIns="0" anchor="t">
            <a:spAutoFit/>
          </a:bodyPr>
          <a:lstStyle/>
          <a:p>
            <a:pPr algn="ctr">
              <a:lnSpc>
                <a:spcPts val="1900"/>
              </a:lnSpc>
            </a:pPr>
            <a:r>
              <a:rPr lang="en-US" sz="1400" dirty="0"/>
              <a:t>Top 5 countries from the cluster 2 as it have low income, low </a:t>
            </a:r>
            <a:r>
              <a:rPr lang="en-US" sz="1400" dirty="0" err="1"/>
              <a:t>gdpp</a:t>
            </a:r>
            <a:r>
              <a:rPr lang="en-US" sz="1400" dirty="0"/>
              <a:t> and high child mortality rate</a:t>
            </a:r>
          </a:p>
        </p:txBody>
      </p:sp>
      <p:pic>
        <p:nvPicPr>
          <p:cNvPr id="1028" name="Picture 4">
            <a:extLst>
              <a:ext uri="{FF2B5EF4-FFF2-40B4-BE49-F238E27FC236}">
                <a16:creationId xmlns:a16="http://schemas.microsoft.com/office/drawing/2014/main" id="{F2FB783A-0CB5-491F-9F7B-E76BBB651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185988"/>
            <a:ext cx="35718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EEA491F-9821-45D8-9E01-9D9B0DAD9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52" y="2185987"/>
            <a:ext cx="361950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80DE59C-0369-433C-B1C7-10FCC711AAFC}"/>
              </a:ext>
            </a:extLst>
          </p:cNvPr>
          <p:cNvPicPr>
            <a:picLocks noChangeAspect="1"/>
          </p:cNvPicPr>
          <p:nvPr/>
        </p:nvPicPr>
        <p:blipFill>
          <a:blip r:embed="rId5"/>
          <a:stretch>
            <a:fillRect/>
          </a:stretch>
        </p:blipFill>
        <p:spPr>
          <a:xfrm>
            <a:off x="9370193" y="2274344"/>
            <a:ext cx="1352739" cy="1771897"/>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t>Hierarchical Clustering</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083077" y="1357350"/>
            <a:ext cx="2637814" cy="710707"/>
          </a:xfrm>
          <a:prstGeom prst="rect">
            <a:avLst/>
          </a:prstGeom>
        </p:spPr>
        <p:txBody>
          <a:bodyPr wrap="square" lIns="0" tIns="0" rIns="0" bIns="0" anchor="t">
            <a:spAutoFit/>
          </a:bodyPr>
          <a:lstStyle/>
          <a:p>
            <a:pPr algn="ctr">
              <a:lnSpc>
                <a:spcPts val="1900"/>
              </a:lnSpc>
            </a:pPr>
            <a:r>
              <a:rPr lang="en-US" sz="1400" dirty="0"/>
              <a:t>Single linkage </a:t>
            </a:r>
            <a:r>
              <a:rPr lang="en-US" sz="1400" dirty="0" err="1"/>
              <a:t>dendogram</a:t>
            </a:r>
            <a:r>
              <a:rPr lang="en-US" sz="1400" dirty="0"/>
              <a:t> suggests to cut at 3 where we will get 2 clusters.</a:t>
            </a:r>
            <a:r>
              <a:rPr lang="en-US" sz="1400" dirty="0">
                <a:solidFill>
                  <a:schemeClr val="tx1">
                    <a:lumMod val="75000"/>
                    <a:lumOff val="25000"/>
                  </a:schemeClr>
                </a:solidFill>
                <a:cs typeface="Segoe UI" panose="020B0502040204020203" pitchFamily="34" charset="0"/>
              </a:rPr>
              <a:t>.</a:t>
            </a:r>
          </a:p>
        </p:txBody>
      </p:sp>
      <p:sp>
        <p:nvSpPr>
          <p:cNvPr id="33" name="Rectangle 32">
            <a:extLst>
              <a:ext uri="{FF2B5EF4-FFF2-40B4-BE49-F238E27FC236}">
                <a16:creationId xmlns:a16="http://schemas.microsoft.com/office/drawing/2014/main" id="{913AB221-FD8D-4664-9B4C-AE1B1660ECAA}"/>
              </a:ext>
            </a:extLst>
          </p:cNvPr>
          <p:cNvSpPr/>
          <p:nvPr/>
        </p:nvSpPr>
        <p:spPr>
          <a:xfrm>
            <a:off x="8625917" y="1357350"/>
            <a:ext cx="2871766" cy="710707"/>
          </a:xfrm>
          <a:prstGeom prst="rect">
            <a:avLst/>
          </a:prstGeom>
        </p:spPr>
        <p:txBody>
          <a:bodyPr wrap="square" lIns="0" tIns="0" rIns="0" bIns="0" anchor="t">
            <a:spAutoFit/>
          </a:bodyPr>
          <a:lstStyle/>
          <a:p>
            <a:pPr algn="ctr">
              <a:lnSpc>
                <a:spcPts val="1900"/>
              </a:lnSpc>
            </a:pPr>
            <a:r>
              <a:rPr lang="en-US" sz="1400" dirty="0" err="1"/>
              <a:t>Child_mort</a:t>
            </a:r>
            <a:r>
              <a:rPr lang="en-US" sz="1400" dirty="0"/>
              <a:t> data was too low to be visible in graph for main </a:t>
            </a:r>
            <a:r>
              <a:rPr lang="en-US" sz="1400" dirty="0" err="1"/>
              <a:t>dataframe</a:t>
            </a:r>
            <a:r>
              <a:rPr lang="en-US" sz="1400" dirty="0"/>
              <a:t>, so tried bar graph for scaled </a:t>
            </a:r>
            <a:r>
              <a:rPr lang="en-US" sz="1400" dirty="0" err="1"/>
              <a:t>dataframe</a:t>
            </a:r>
            <a:r>
              <a:rPr lang="en-US" sz="1400" dirty="0"/>
              <a:t>.</a:t>
            </a:r>
            <a:endParaRPr lang="en-US" sz="1400" dirty="0">
              <a:solidFill>
                <a:schemeClr val="tx1">
                  <a:lumMod val="75000"/>
                  <a:lumOff val="25000"/>
                </a:schemeClr>
              </a:solidFill>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5081287" y="1357350"/>
            <a:ext cx="2734229" cy="710707"/>
          </a:xfrm>
          <a:prstGeom prst="rect">
            <a:avLst/>
          </a:prstGeom>
        </p:spPr>
        <p:txBody>
          <a:bodyPr wrap="square" lIns="0" tIns="0" rIns="0" bIns="0" anchor="t">
            <a:spAutoFit/>
          </a:bodyPr>
          <a:lstStyle/>
          <a:p>
            <a:pPr algn="ctr">
              <a:lnSpc>
                <a:spcPts val="1900"/>
              </a:lnSpc>
            </a:pPr>
            <a:r>
              <a:rPr lang="en-US" sz="1400" dirty="0"/>
              <a:t>The complete linkage </a:t>
            </a:r>
            <a:r>
              <a:rPr lang="en-US" sz="1400" dirty="0" err="1"/>
              <a:t>dendogram</a:t>
            </a:r>
            <a:r>
              <a:rPr lang="en-US" sz="1400" dirty="0"/>
              <a:t> suggests us that we need to cut at 10 and we will get 3 clusters.</a:t>
            </a:r>
          </a:p>
        </p:txBody>
      </p:sp>
      <p:pic>
        <p:nvPicPr>
          <p:cNvPr id="2050" name="Picture 2">
            <a:extLst>
              <a:ext uri="{FF2B5EF4-FFF2-40B4-BE49-F238E27FC236}">
                <a16:creationId xmlns:a16="http://schemas.microsoft.com/office/drawing/2014/main" id="{25D4697A-45EE-4E51-89D7-83D3AD466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55" y="2192785"/>
            <a:ext cx="3919326" cy="2925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CDDB2F-46BC-4731-8F4D-BF0F67FB2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710" y="2192784"/>
            <a:ext cx="3540666" cy="29252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41D9803-C450-4706-84A1-8C03BB277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2050" y="2190750"/>
            <a:ext cx="3619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A33403-C164-4149-A70B-25601ECCB523}"/>
              </a:ext>
            </a:extLst>
          </p:cNvPr>
          <p:cNvSpPr txBox="1"/>
          <p:nvPr/>
        </p:nvSpPr>
        <p:spPr>
          <a:xfrm flipH="1">
            <a:off x="426055" y="5313163"/>
            <a:ext cx="3373514" cy="523220"/>
          </a:xfrm>
          <a:prstGeom prst="rect">
            <a:avLst/>
          </a:prstGeom>
          <a:noFill/>
        </p:spPr>
        <p:txBody>
          <a:bodyPr wrap="square" rtlCol="0">
            <a:spAutoFit/>
          </a:bodyPr>
          <a:lstStyle/>
          <a:p>
            <a:r>
              <a:rPr lang="en-US" sz="1400" dirty="0"/>
              <a:t>Cluster 2 has only one country in it. So, lets check cluster 1.</a:t>
            </a:r>
            <a:endParaRPr lang="en-IN" sz="1400" dirty="0"/>
          </a:p>
        </p:txBody>
      </p:sp>
      <p:pic>
        <p:nvPicPr>
          <p:cNvPr id="4" name="Picture 3">
            <a:extLst>
              <a:ext uri="{FF2B5EF4-FFF2-40B4-BE49-F238E27FC236}">
                <a16:creationId xmlns:a16="http://schemas.microsoft.com/office/drawing/2014/main" id="{BD68480C-1C48-4247-8570-F2BE23643C2F}"/>
              </a:ext>
            </a:extLst>
          </p:cNvPr>
          <p:cNvPicPr>
            <a:picLocks noChangeAspect="1"/>
          </p:cNvPicPr>
          <p:nvPr/>
        </p:nvPicPr>
        <p:blipFill>
          <a:blip r:embed="rId6"/>
          <a:stretch>
            <a:fillRect/>
          </a:stretch>
        </p:blipFill>
        <p:spPr>
          <a:xfrm>
            <a:off x="759182" y="5897939"/>
            <a:ext cx="647790" cy="590632"/>
          </a:xfrm>
          <a:prstGeom prst="rect">
            <a:avLst/>
          </a:prstGeom>
        </p:spPr>
      </p:pic>
      <p:pic>
        <p:nvPicPr>
          <p:cNvPr id="5" name="Picture 4">
            <a:extLst>
              <a:ext uri="{FF2B5EF4-FFF2-40B4-BE49-F238E27FC236}">
                <a16:creationId xmlns:a16="http://schemas.microsoft.com/office/drawing/2014/main" id="{9C549FCB-B5DB-43FE-AAF9-509642DE246D}"/>
              </a:ext>
            </a:extLst>
          </p:cNvPr>
          <p:cNvPicPr>
            <a:picLocks noChangeAspect="1"/>
          </p:cNvPicPr>
          <p:nvPr/>
        </p:nvPicPr>
        <p:blipFill>
          <a:blip r:embed="rId7"/>
          <a:stretch>
            <a:fillRect/>
          </a:stretch>
        </p:blipFill>
        <p:spPr>
          <a:xfrm>
            <a:off x="7030533" y="5251608"/>
            <a:ext cx="1072008" cy="1536263"/>
          </a:xfrm>
          <a:prstGeom prst="rect">
            <a:avLst/>
          </a:prstGeom>
        </p:spPr>
      </p:pic>
      <p:sp>
        <p:nvSpPr>
          <p:cNvPr id="6" name="TextBox 5">
            <a:extLst>
              <a:ext uri="{FF2B5EF4-FFF2-40B4-BE49-F238E27FC236}">
                <a16:creationId xmlns:a16="http://schemas.microsoft.com/office/drawing/2014/main" id="{4C99AB3B-A448-49E2-8340-6561046B9FCC}"/>
              </a:ext>
            </a:extLst>
          </p:cNvPr>
          <p:cNvSpPr txBox="1"/>
          <p:nvPr/>
        </p:nvSpPr>
        <p:spPr>
          <a:xfrm>
            <a:off x="4579125" y="5574773"/>
            <a:ext cx="2265557" cy="523220"/>
          </a:xfrm>
          <a:prstGeom prst="rect">
            <a:avLst/>
          </a:prstGeom>
          <a:noFill/>
        </p:spPr>
        <p:txBody>
          <a:bodyPr wrap="square" rtlCol="0">
            <a:spAutoFit/>
          </a:bodyPr>
          <a:lstStyle/>
          <a:p>
            <a:r>
              <a:rPr lang="en-IN" sz="1400" dirty="0"/>
              <a:t>Cluster 1 has these countries</a:t>
            </a:r>
          </a:p>
        </p:txBody>
      </p:sp>
    </p:spTree>
    <p:extLst>
      <p:ext uri="{BB962C8B-B14F-4D97-AF65-F5344CB8AC3E}">
        <p14:creationId xmlns:p14="http://schemas.microsoft.com/office/powerpoint/2010/main" val="217845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52</TotalTime>
  <Words>330</Words>
  <Application>Microsoft Office PowerPoint</Application>
  <PresentationFormat>Widescreen</PresentationFormat>
  <Paragraphs>39</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Segoe UI Light</vt:lpstr>
      <vt:lpstr>Office Theme</vt:lpstr>
      <vt:lpstr>Project Analysis Clustering Assignment</vt:lpstr>
      <vt:lpstr>PowerPoint Presentation</vt:lpstr>
      <vt:lpstr>Project analysis slide 2</vt:lpstr>
      <vt:lpstr>Project analysis slide 6</vt:lpstr>
      <vt:lpstr>Project analysis slide 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Clustering Assignment</dc:title>
  <dc:creator>Sah, Neeraj [PS]</dc:creator>
  <cp:lastModifiedBy>Sah, Neeraj [PS]</cp:lastModifiedBy>
  <cp:revision>6</cp:revision>
  <dcterms:created xsi:type="dcterms:W3CDTF">2021-02-28T19:41:54Z</dcterms:created>
  <dcterms:modified xsi:type="dcterms:W3CDTF">2021-02-28T20:34:16Z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