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67" r:id="rId2"/>
    <p:sldId id="266" r:id="rId3"/>
    <p:sldId id="257" r:id="rId4"/>
    <p:sldId id="259" r:id="rId5"/>
    <p:sldId id="269" r:id="rId6"/>
    <p:sldId id="27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EF93E7-DFED-4064-8FC2-B695FB45DC15}"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FBD-36FD-40BC-BB0E-07CAF64002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15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F93E7-DFED-4064-8FC2-B695FB45DC15}"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358165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F93E7-DFED-4064-8FC2-B695FB45DC15}"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159260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F93E7-DFED-4064-8FC2-B695FB45DC15}"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79497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F93E7-DFED-4064-8FC2-B695FB45DC15}"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FBD-36FD-40BC-BB0E-07CAF64002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03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F93E7-DFED-4064-8FC2-B695FB45DC15}"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225864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F93E7-DFED-4064-8FC2-B695FB45DC15}"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322283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EF93E7-DFED-4064-8FC2-B695FB45DC15}"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216092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EF93E7-DFED-4064-8FC2-B695FB45DC15}" type="datetimeFigureOut">
              <a:rPr lang="en-IN" smtClean="0"/>
              <a:t>08-11-2022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184297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EF93E7-DFED-4064-8FC2-B695FB45DC15}" type="datetimeFigureOut">
              <a:rPr lang="en-IN" smtClean="0"/>
              <a:t>08-11-2022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007FBD-36FD-40BC-BB0E-07CAF64002BF}" type="slidenum">
              <a:rPr lang="en-IN" smtClean="0"/>
              <a:t>‹#›</a:t>
            </a:fld>
            <a:endParaRPr lang="en-IN"/>
          </a:p>
        </p:txBody>
      </p:sp>
    </p:spTree>
    <p:extLst>
      <p:ext uri="{BB962C8B-B14F-4D97-AF65-F5344CB8AC3E}">
        <p14:creationId xmlns:p14="http://schemas.microsoft.com/office/powerpoint/2010/main" val="138300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F93E7-DFED-4064-8FC2-B695FB45DC15}"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07FBD-36FD-40BC-BB0E-07CAF64002BF}" type="slidenum">
              <a:rPr lang="en-IN" smtClean="0"/>
              <a:t>‹#›</a:t>
            </a:fld>
            <a:endParaRPr lang="en-IN"/>
          </a:p>
        </p:txBody>
      </p:sp>
    </p:spTree>
    <p:extLst>
      <p:ext uri="{BB962C8B-B14F-4D97-AF65-F5344CB8AC3E}">
        <p14:creationId xmlns:p14="http://schemas.microsoft.com/office/powerpoint/2010/main" val="298168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EF93E7-DFED-4064-8FC2-B695FB45DC15}" type="datetimeFigureOut">
              <a:rPr lang="en-IN" smtClean="0"/>
              <a:t>08-11-2022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007FBD-36FD-40BC-BB0E-07CAF64002B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51056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1DDEC63-4182-4FFE-9B35-2F45A6778200}"/>
              </a:ext>
            </a:extLst>
          </p:cNvPr>
          <p:cNvSpPr txBox="1"/>
          <p:nvPr/>
        </p:nvSpPr>
        <p:spPr>
          <a:xfrm>
            <a:off x="378372" y="2011327"/>
            <a:ext cx="11633980" cy="5016758"/>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Problem Statement Title:</a:t>
            </a:r>
            <a:r>
              <a:rPr lang="en-US" sz="2000" b="1" i="1" dirty="0">
                <a:effectLst>
                  <a:outerShdw blurRad="63500" dist="50800" dir="5400000" sx="2000" sy="2000" algn="ctr" rotWithShape="0">
                    <a:srgbClr val="000000">
                      <a:alpha val="0"/>
                    </a:srgbClr>
                  </a:outerShdw>
                </a:effectLst>
              </a:rPr>
              <a:t> </a:t>
            </a:r>
            <a:r>
              <a:rPr lang="en-US" sz="2000" b="1" dirty="0">
                <a:effectLst>
                  <a:outerShdw blurRad="63500" dist="50800" dir="5400000" sx="2000" sy="2000" algn="ctr" rotWithShape="0">
                    <a:srgbClr val="000000">
                      <a:alpha val="0"/>
                    </a:srgbClr>
                  </a:outerShdw>
                </a:effectLst>
                <a:latin typeface="Times New Roman" panose="02020603050405020304" pitchFamily="18" charset="0"/>
                <a:cs typeface="Times New Roman" panose="02020603050405020304" pitchFamily="18" charset="0"/>
              </a:rPr>
              <a:t>Video metadata generation and classification </a:t>
            </a:r>
            <a:endParaRPr lang="en-US" sz="2000" dirty="0">
              <a:latin typeface="Times New Roman" panose="02020603050405020304" pitchFamily="18" charset="0"/>
              <a:cs typeface="Times New Roman" panose="02020603050405020304" pitchFamily="18" charset="0"/>
            </a:endParaRPr>
          </a:p>
          <a:p>
            <a:pPr algn="ctr"/>
            <a:r>
              <a:rPr lang="en-US" sz="2000" b="1" i="0" u="none" strike="noStrike" dirty="0">
                <a:effectLst/>
                <a:latin typeface="Times New Roman" panose="02020603050405020304" pitchFamily="18" charset="0"/>
                <a:cs typeface="Times New Roman" panose="02020603050405020304" pitchFamily="18" charset="0"/>
              </a:rPr>
              <a:t>PS Number: </a:t>
            </a:r>
            <a:r>
              <a:rPr lang="en-IN" sz="2000" b="1" dirty="0"/>
              <a:t>SS585 </a:t>
            </a:r>
          </a:p>
          <a:p>
            <a:pPr algn="ctr"/>
            <a:r>
              <a:rPr lang="en-IN" sz="2000" b="1" dirty="0">
                <a:latin typeface="Times New Roman" panose="02020603050405020304" pitchFamily="18" charset="0"/>
                <a:cs typeface="Times New Roman" panose="02020603050405020304" pitchFamily="18" charset="0"/>
              </a:rPr>
              <a:t>Organization Name:</a:t>
            </a:r>
            <a:r>
              <a:rPr lang="en-IN" sz="2000" dirty="0">
                <a:latin typeface="Times New Roman" panose="02020603050405020304" pitchFamily="18" charset="0"/>
                <a:cs typeface="Times New Roman" panose="02020603050405020304" pitchFamily="18" charset="0"/>
              </a:rPr>
              <a:t> </a:t>
            </a:r>
            <a:r>
              <a:rPr lang="en-US" sz="2000" b="1" dirty="0">
                <a:solidFill>
                  <a:srgbClr val="212529"/>
                </a:solidFill>
                <a:latin typeface="Times New Roman" panose="02020603050405020304" pitchFamily="18" charset="0"/>
                <a:cs typeface="Times New Roman" panose="02020603050405020304" pitchFamily="18" charset="0"/>
              </a:rPr>
              <a:t>Department of Space, Indian Space Research Organization (ISRO).</a:t>
            </a:r>
          </a:p>
          <a:p>
            <a:pPr algn="ct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a:latin typeface="montserratregular"/>
            </a:endParaRPr>
          </a:p>
          <a:p>
            <a:endParaRPr lang="en-US" sz="2000">
              <a:latin typeface="montserratregular"/>
            </a:endParaRPr>
          </a:p>
          <a:p>
            <a:r>
              <a:rPr lang="en-US" sz="2000" b="1">
                <a:latin typeface="Times New Roman" panose="02020603050405020304" pitchFamily="18" charset="0"/>
                <a:cs typeface="Times New Roman" panose="02020603050405020304" pitchFamily="18" charset="0"/>
              </a:rPr>
              <a:t>Team </a:t>
            </a:r>
            <a:r>
              <a:rPr lang="en-US" sz="2000" b="1" dirty="0">
                <a:latin typeface="Times New Roman" panose="02020603050405020304" pitchFamily="18" charset="0"/>
                <a:cs typeface="Times New Roman" panose="02020603050405020304" pitchFamily="18" charset="0"/>
              </a:rPr>
              <a:t>Members</a:t>
            </a:r>
            <a:r>
              <a:rPr lang="en-US" sz="2000" b="1">
                <a:latin typeface="Times New Roman" panose="02020603050405020304" pitchFamily="18" charset="0"/>
                <a:cs typeface="Times New Roman" panose="02020603050405020304" pitchFamily="18" charset="0"/>
              </a:rPr>
              <a:t>: </a:t>
            </a:r>
            <a:endParaRPr lang="en-US" sz="2000" b="0" i="0" u="none" strike="noStrike" dirty="0">
              <a:effectLst/>
              <a:latin typeface="montserratregular"/>
            </a:endParaRPr>
          </a:p>
          <a:p>
            <a:r>
              <a:rPr lang="en-US" sz="2000" b="1" dirty="0" err="1">
                <a:latin typeface="Times New Roman" panose="02020603050405020304" pitchFamily="18" charset="0"/>
                <a:cs typeface="Times New Roman" panose="02020603050405020304" pitchFamily="18" charset="0"/>
              </a:rPr>
              <a:t>Neeraj</a:t>
            </a:r>
            <a:r>
              <a:rPr lang="en-US" sz="2000" b="1" dirty="0">
                <a:latin typeface="Times New Roman" panose="02020603050405020304" pitchFamily="18" charset="0"/>
                <a:cs typeface="Times New Roman" panose="02020603050405020304" pitchFamily="18" charset="0"/>
              </a:rPr>
              <a:t> Singh</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Yogendra</a:t>
            </a:r>
            <a:r>
              <a:rPr lang="en-US" sz="2000" b="1" dirty="0">
                <a:latin typeface="Times New Roman" panose="02020603050405020304" pitchFamily="18" charset="0"/>
                <a:cs typeface="Times New Roman" panose="02020603050405020304" pitchFamily="18" charset="0"/>
              </a:rPr>
              <a:t> Singh</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Bhuvaneshwar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Vishwakarma</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Muskan</a:t>
            </a:r>
            <a:r>
              <a:rPr lang="en-US" sz="2000" b="1" dirty="0">
                <a:latin typeface="Times New Roman" panose="02020603050405020304" pitchFamily="18" charset="0"/>
                <a:cs typeface="Times New Roman" panose="02020603050405020304" pitchFamily="18" charset="0"/>
              </a:rPr>
              <a:t> Sharma</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Vikas</a:t>
            </a:r>
            <a:r>
              <a:rPr lang="en-US" sz="2000" b="1" dirty="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Kumar Pandey</a:t>
            </a:r>
          </a:p>
          <a:p>
            <a:r>
              <a:rPr lang="en-US" sz="2000" b="1">
                <a:latin typeface="Times New Roman" panose="02020603050405020304" pitchFamily="18" charset="0"/>
                <a:cs typeface="Times New Roman" panose="02020603050405020304" pitchFamily="18" charset="0"/>
              </a:rPr>
              <a:t>Ankush Parihar</a:t>
            </a:r>
            <a:endParaRPr lang="en-US" sz="2000" dirty="0">
              <a:latin typeface="Times New Roman" panose="02020603050405020304" pitchFamily="18" charset="0"/>
              <a:cs typeface="Times New Roman" panose="02020603050405020304" pitchFamily="18" charset="0"/>
            </a:endParaRPr>
          </a:p>
          <a:p>
            <a:endParaRPr lang="en-IN" sz="2000" dirty="0"/>
          </a:p>
          <a:p>
            <a:endParaRPr lang="en-IN" sz="2000" dirty="0"/>
          </a:p>
        </p:txBody>
      </p:sp>
      <p:sp>
        <p:nvSpPr>
          <p:cNvPr id="38" name="TextBox 37">
            <a:extLst>
              <a:ext uri="{FF2B5EF4-FFF2-40B4-BE49-F238E27FC236}">
                <a16:creationId xmlns:a16="http://schemas.microsoft.com/office/drawing/2014/main" id="{FF163BF2-2F5A-4FC5-A499-C629029B520E}"/>
              </a:ext>
            </a:extLst>
          </p:cNvPr>
          <p:cNvSpPr txBox="1"/>
          <p:nvPr/>
        </p:nvSpPr>
        <p:spPr>
          <a:xfrm>
            <a:off x="741333" y="445701"/>
            <a:ext cx="10993821"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Sagar Institute of Science, Technology &amp; Engineering, </a:t>
            </a:r>
          </a:p>
          <a:p>
            <a:pPr algn="ctr"/>
            <a:r>
              <a:rPr lang="en-IN" sz="2400" b="1" dirty="0" err="1">
                <a:latin typeface="Times New Roman" panose="02020603050405020304" pitchFamily="18" charset="0"/>
                <a:cs typeface="Times New Roman" panose="02020603050405020304" pitchFamily="18" charset="0"/>
              </a:rPr>
              <a:t>Ratibad</a:t>
            </a:r>
            <a:r>
              <a:rPr lang="en-IN" sz="2400" b="1" dirty="0">
                <a:latin typeface="Times New Roman" panose="02020603050405020304" pitchFamily="18" charset="0"/>
                <a:cs typeface="Times New Roman" panose="02020603050405020304" pitchFamily="18" charset="0"/>
              </a:rPr>
              <a:t> Campus, Bhopal (M.P.)</a:t>
            </a:r>
          </a:p>
        </p:txBody>
      </p:sp>
      <p:pic>
        <p:nvPicPr>
          <p:cNvPr id="2050" name="Picture 2" descr="SISTec">
            <a:extLst>
              <a:ext uri="{FF2B5EF4-FFF2-40B4-BE49-F238E27FC236}">
                <a16:creationId xmlns:a16="http://schemas.microsoft.com/office/drawing/2014/main" id="{D043F8F0-EFF8-414C-9A74-07C9EC6E4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48" y="163154"/>
            <a:ext cx="1420374" cy="137455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9208E25-00E8-47FE-BA79-02BEA38BC5D8}"/>
              </a:ext>
            </a:extLst>
          </p:cNvPr>
          <p:cNvSpPr txBox="1"/>
          <p:nvPr/>
        </p:nvSpPr>
        <p:spPr>
          <a:xfrm>
            <a:off x="6723529" y="4519706"/>
            <a:ext cx="5986569"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Guided by:</a:t>
            </a:r>
          </a:p>
          <a:p>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Rahul </a:t>
            </a:r>
            <a:r>
              <a:rPr lang="en-IN" sz="2000" b="1" dirty="0" err="1">
                <a:latin typeface="Times New Roman" panose="02020603050405020304" pitchFamily="18" charset="0"/>
                <a:cs typeface="Times New Roman" panose="02020603050405020304" pitchFamily="18" charset="0"/>
              </a:rPr>
              <a:t>Shrivastava</a:t>
            </a:r>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Department of Computer Science &amp; Engineering</a:t>
            </a:r>
          </a:p>
        </p:txBody>
      </p:sp>
      <p:sp>
        <p:nvSpPr>
          <p:cNvPr id="42" name="Rectangle 41">
            <a:extLst>
              <a:ext uri="{FF2B5EF4-FFF2-40B4-BE49-F238E27FC236}">
                <a16:creationId xmlns:a16="http://schemas.microsoft.com/office/drawing/2014/main" id="{0E17DC28-C7C4-4FD9-B095-126EDCF23234}"/>
              </a:ext>
            </a:extLst>
          </p:cNvPr>
          <p:cNvSpPr/>
          <p:nvPr/>
        </p:nvSpPr>
        <p:spPr>
          <a:xfrm>
            <a:off x="10034683" y="369920"/>
            <a:ext cx="1914360" cy="982558"/>
          </a:xfrm>
          <a:prstGeom prst="rect">
            <a:avLst/>
          </a:prstGeom>
          <a:solidFill>
            <a:srgbClr val="1534A3"/>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pic>
        <p:nvPicPr>
          <p:cNvPr id="2054" name="Picture 6">
            <a:extLst>
              <a:ext uri="{FF2B5EF4-FFF2-40B4-BE49-F238E27FC236}">
                <a16:creationId xmlns:a16="http://schemas.microsoft.com/office/drawing/2014/main" id="{B577EEE6-A2D1-4399-9965-4D454D0773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778"/>
          <a:stretch/>
        </p:blipFill>
        <p:spPr bwMode="auto">
          <a:xfrm>
            <a:off x="9971374" y="400398"/>
            <a:ext cx="2040978"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17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FB87-2154-4339-9702-71D041E202FB}"/>
              </a:ext>
            </a:extLst>
          </p:cNvPr>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lstStyle/>
          <a:p>
            <a:r>
              <a:rPr lang="en-IN" b="1"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20E5FCF7-0DB5-4CB2-8B71-88E856F249BA}"/>
              </a:ext>
            </a:extLst>
          </p:cNvPr>
          <p:cNvSpPr>
            <a:spLocks noGrp="1"/>
          </p:cNvSpPr>
          <p:nvPr>
            <p:ph idx="1"/>
          </p:nvPr>
        </p:nvSpPr>
        <p:spPr/>
        <p:txBody>
          <a:bodyPr/>
          <a:lstStyle/>
          <a:p>
            <a:pPr marL="0" indent="0">
              <a:buNone/>
            </a:pPr>
            <a:endParaRPr lang="en-IN" dirty="0"/>
          </a:p>
          <a:p>
            <a:pPr algn="just"/>
            <a:r>
              <a:rPr lang="en-IN" dirty="0">
                <a:latin typeface="Times New Roman" panose="02020603050405020304" pitchFamily="18" charset="0"/>
                <a:cs typeface="Times New Roman" panose="02020603050405020304" pitchFamily="18" charset="0"/>
              </a:rPr>
              <a:t>ISRO has large amount of videos with various categories, that needs to be analyse, but they can’t do manually one by one, So they need automated software that can help them to categories videos in a various categories and create a metadata of videos </a:t>
            </a:r>
            <a:r>
              <a:rPr lang="en-IN" dirty="0"/>
              <a:t>.</a:t>
            </a:r>
          </a:p>
        </p:txBody>
      </p:sp>
    </p:spTree>
    <p:extLst>
      <p:ext uri="{BB962C8B-B14F-4D97-AF65-F5344CB8AC3E}">
        <p14:creationId xmlns:p14="http://schemas.microsoft.com/office/powerpoint/2010/main" val="12771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3B5B-FB94-4700-A4B0-EC1284D1B303}"/>
              </a:ext>
            </a:extLst>
          </p:cNvPr>
          <p:cNvSpPr>
            <a:spLocks noGrp="1"/>
          </p:cNvSpPr>
          <p:nvPr>
            <p:ph type="title"/>
          </p:nvPr>
        </p:nvSpPr>
        <p:spPr>
          <a:xfrm>
            <a:off x="838200" y="245855"/>
            <a:ext cx="10515600" cy="1325563"/>
          </a:xfrm>
          <a:noFill/>
        </p:spPr>
        <p:txBody>
          <a:bodyPr/>
          <a:lstStyle/>
          <a:p>
            <a:pPr algn="ctr"/>
            <a:r>
              <a:rPr lang="en-US" b="1" dirty="0">
                <a:solidFill>
                  <a:schemeClr val="tx1">
                    <a:lumMod val="95000"/>
                    <a:lumOff val="5000"/>
                  </a:schemeClr>
                </a:solidFill>
                <a:effectLst>
                  <a:outerShdw blurRad="50800" dist="50800" dir="5400000" algn="ctr" rotWithShape="0">
                    <a:srgbClr val="000000">
                      <a:alpha val="93000"/>
                    </a:srgbClr>
                  </a:outerShdw>
                </a:effectLst>
                <a:latin typeface="Times New Roman" panose="02020603050405020304" pitchFamily="18" charset="0"/>
                <a:cs typeface="Times New Roman" panose="02020603050405020304" pitchFamily="18" charset="0"/>
              </a:rPr>
              <a:t>Metadata</a:t>
            </a:r>
            <a:endParaRPr lang="en-IN" b="1" dirty="0">
              <a:solidFill>
                <a:schemeClr val="tx1">
                  <a:lumMod val="95000"/>
                  <a:lumOff val="5000"/>
                </a:schemeClr>
              </a:solidFill>
              <a:effectLst>
                <a:outerShdw blurRad="50800" dist="50800" dir="5400000" algn="ctr" rotWithShape="0">
                  <a:srgbClr val="000000">
                    <a:alpha val="93000"/>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8C1AFA-E639-4A38-94C8-485A337F08D0}"/>
              </a:ext>
            </a:extLst>
          </p:cNvPr>
          <p:cNvSpPr>
            <a:spLocks noGrp="1"/>
          </p:cNvSpPr>
          <p:nvPr>
            <p:ph idx="1"/>
          </p:nvPr>
        </p:nvSpPr>
        <p:spPr>
          <a:xfrm>
            <a:off x="1066800" y="1753136"/>
            <a:ext cx="10058400" cy="4023360"/>
          </a:xfrm>
          <a:noFill/>
        </p:spPr>
        <p:txBody>
          <a:bodyPr>
            <a:normAutofit lnSpcReduction="10000"/>
          </a:bodyPr>
          <a:lstStyle/>
          <a:p>
            <a:pPr algn="just">
              <a:buFont typeface="Wingdings" panose="05000000000000000000" pitchFamily="2" charset="2"/>
              <a:buChar char="q"/>
            </a:pPr>
            <a:r>
              <a:rPr lang="en-US" i="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  </a:t>
            </a:r>
            <a:r>
              <a:rPr lang="en-US" sz="2400" i="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Metadata is “data about data”. </a:t>
            </a:r>
          </a:p>
          <a:p>
            <a:pPr algn="just">
              <a:buFont typeface="Wingdings" panose="05000000000000000000" pitchFamily="2" charset="2"/>
              <a:buChar char="q"/>
            </a:pPr>
            <a:r>
              <a:rPr lang="en-US" sz="240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  V</a:t>
            </a:r>
            <a:r>
              <a:rPr lang="en-US" sz="2400" b="0" i="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ideo metadata is basically the data </a:t>
            </a:r>
            <a:r>
              <a:rPr lang="en-US" sz="240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about</a:t>
            </a:r>
            <a:r>
              <a:rPr lang="en-US" sz="2400" b="0" i="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 a video. Video meta data </a:t>
            </a:r>
            <a:r>
              <a:rPr lang="en-US" sz="240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will have the information of the category of the video, like  the given video is an interview video or a satellite video, or a Satellite launching video, or a control room Video. </a:t>
            </a:r>
          </a:p>
          <a:p>
            <a:pPr algn="just">
              <a:buFont typeface="Wingdings" panose="05000000000000000000" pitchFamily="2" charset="2"/>
              <a:buChar char="q"/>
            </a:pPr>
            <a:r>
              <a:rPr lang="en-US" sz="240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  Furthermore, a meta data may be the descriptive summary of the video, for example: a meta data for the satellite launching video may have the details like “the video is about the launching of XYZ satellite by GSLV”, for an interview video, the descriptive summary can be  like “ XYZ person said that ISRO is planning for mars mission on XYZ date”</a:t>
            </a:r>
          </a:p>
          <a:p>
            <a:pPr algn="just">
              <a:buFont typeface="Wingdings" panose="05000000000000000000" pitchFamily="2" charset="2"/>
              <a:buChar char="q"/>
            </a:pPr>
            <a:r>
              <a:rPr lang="en-US" sz="2400" dirty="0">
                <a:ln>
                  <a:solidFill>
                    <a:schemeClr val="accent1"/>
                  </a:solidFill>
                </a:ln>
                <a:solidFill>
                  <a:schemeClr val="tx1">
                    <a:lumMod val="95000"/>
                    <a:lumOff val="5000"/>
                  </a:schemeClr>
                </a:solidFill>
                <a:effectLst>
                  <a:outerShdw blurRad="50800" dist="50800" dir="5400000" sx="1000" sy="1000" algn="ctr" rotWithShape="0">
                    <a:schemeClr val="tx1">
                      <a:lumMod val="95000"/>
                      <a:lumOff val="5000"/>
                    </a:schemeClr>
                  </a:outerShdw>
                </a:effectLst>
                <a:latin typeface="Open Sans" panose="020B0606030504020204" pitchFamily="34" charset="0"/>
              </a:rPr>
              <a:t> Moreover, a meta data can be like , length of the video in time. </a:t>
            </a:r>
          </a:p>
          <a:p>
            <a:pPr>
              <a:buFont typeface="Wingdings" panose="05000000000000000000" pitchFamily="2" charset="2"/>
              <a:buChar char="q"/>
            </a:pPr>
            <a:endParaRPr lang="en-US" dirty="0">
              <a:ln>
                <a:solidFill>
                  <a:schemeClr val="accent1"/>
                </a:solidFill>
              </a:ln>
              <a:effectLst>
                <a:outerShdw blurRad="50800" dist="50800" dir="5400000" sx="1000" sy="1000" algn="ctr" rotWithShape="0">
                  <a:srgbClr val="000000">
                    <a:alpha val="43137"/>
                  </a:srgbClr>
                </a:outerShdw>
              </a:effectLst>
              <a:latin typeface="Open Sans" panose="020B0606030504020204" pitchFamily="34" charset="0"/>
            </a:endParaRPr>
          </a:p>
        </p:txBody>
      </p:sp>
    </p:spTree>
    <p:extLst>
      <p:ext uri="{BB962C8B-B14F-4D97-AF65-F5344CB8AC3E}">
        <p14:creationId xmlns:p14="http://schemas.microsoft.com/office/powerpoint/2010/main" val="215404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CDD0-7E00-4807-9172-8B0F400828DF}"/>
              </a:ext>
            </a:extLst>
          </p:cNvPr>
          <p:cNvSpPr>
            <a:spLocks noGrp="1"/>
          </p:cNvSpPr>
          <p:nvPr>
            <p:ph type="title"/>
          </p:nvPr>
        </p:nvSpPr>
        <p:spPr>
          <a:xfrm>
            <a:off x="838200" y="365125"/>
            <a:ext cx="10515600" cy="806129"/>
          </a:xfrm>
          <a:gradFill>
            <a:gsLst>
              <a:gs pos="0">
                <a:schemeClr val="accent1">
                  <a:lumMod val="60000"/>
                  <a:lumOff val="40000"/>
                </a:schemeClr>
              </a:gs>
              <a:gs pos="58000">
                <a:schemeClr val="accent1">
                  <a:lumMod val="60000"/>
                  <a:lumOff val="40000"/>
                </a:schemeClr>
              </a:gs>
              <a:gs pos="66857">
                <a:schemeClr val="bg1">
                  <a:lumMod val="95000"/>
                </a:schemeClr>
              </a:gs>
              <a:gs pos="75000">
                <a:schemeClr val="accent1">
                  <a:lumMod val="60000"/>
                  <a:lumOff val="40000"/>
                </a:schemeClr>
              </a:gs>
              <a:gs pos="100000">
                <a:schemeClr val="accent1"/>
              </a:gs>
            </a:gsLst>
            <a:lin ang="5400000" scaled="1"/>
          </a:gradFill>
        </p:spPr>
        <p:txBody>
          <a:bodyPr>
            <a:normAutofit/>
          </a:bodyPr>
          <a:lstStyle/>
          <a:p>
            <a:pPr algn="ctr"/>
            <a:r>
              <a:rPr lang="en-US" b="1" dirty="0" err="1"/>
              <a:t>Porposed</a:t>
            </a:r>
            <a:r>
              <a:rPr lang="en-US" sz="4800" b="1" dirty="0"/>
              <a:t> Mechanism</a:t>
            </a:r>
            <a:endParaRPr lang="en-IN" sz="4800" b="1" dirty="0"/>
          </a:p>
        </p:txBody>
      </p:sp>
      <p:sp>
        <p:nvSpPr>
          <p:cNvPr id="3" name="Content Placeholder 2">
            <a:extLst>
              <a:ext uri="{FF2B5EF4-FFF2-40B4-BE49-F238E27FC236}">
                <a16:creationId xmlns:a16="http://schemas.microsoft.com/office/drawing/2014/main" id="{B18FA0A9-C00A-416D-BBC3-29437F3A1B5D}"/>
              </a:ext>
            </a:extLst>
          </p:cNvPr>
          <p:cNvSpPr>
            <a:spLocks noGrp="1"/>
          </p:cNvSpPr>
          <p:nvPr>
            <p:ph idx="1"/>
          </p:nvPr>
        </p:nvSpPr>
        <p:spPr>
          <a:xfrm>
            <a:off x="89956" y="1253330"/>
            <a:ext cx="12012090" cy="5521956"/>
          </a:xfrm>
          <a:noFill/>
        </p:spPr>
        <p:txBody>
          <a:bodyPr/>
          <a:lstStyle/>
          <a:p>
            <a:pPr marL="0" indent="0">
              <a:buNone/>
            </a:pPr>
            <a:r>
              <a:rPr lang="en-IN" dirty="0"/>
              <a:t>                            </a:t>
            </a:r>
          </a:p>
        </p:txBody>
      </p:sp>
      <p:sp>
        <p:nvSpPr>
          <p:cNvPr id="6" name="Rectangle 5">
            <a:extLst>
              <a:ext uri="{FF2B5EF4-FFF2-40B4-BE49-F238E27FC236}">
                <a16:creationId xmlns:a16="http://schemas.microsoft.com/office/drawing/2014/main" id="{47A50A1A-ED5C-470E-B36A-9ECA0C972B78}"/>
              </a:ext>
            </a:extLst>
          </p:cNvPr>
          <p:cNvSpPr/>
          <p:nvPr/>
        </p:nvSpPr>
        <p:spPr>
          <a:xfrm>
            <a:off x="166864" y="2439981"/>
            <a:ext cx="892302" cy="2339219"/>
          </a:xfrm>
          <a:prstGeom prst="rect">
            <a:avLst/>
          </a:prstGeom>
          <a:solidFill>
            <a:schemeClr val="accent2">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Input Video File</a:t>
            </a:r>
            <a:endParaRPr lang="en-IN" b="1" dirty="0">
              <a:solidFill>
                <a:schemeClr val="tx1">
                  <a:lumMod val="95000"/>
                  <a:lumOff val="5000"/>
                </a:schemeClr>
              </a:solidFill>
            </a:endParaRPr>
          </a:p>
        </p:txBody>
      </p:sp>
      <p:cxnSp>
        <p:nvCxnSpPr>
          <p:cNvPr id="8" name="Straight Arrow Connector 7">
            <a:extLst>
              <a:ext uri="{FF2B5EF4-FFF2-40B4-BE49-F238E27FC236}">
                <a16:creationId xmlns:a16="http://schemas.microsoft.com/office/drawing/2014/main" id="{D336EE48-9947-4233-A902-5304EEE39231}"/>
              </a:ext>
            </a:extLst>
          </p:cNvPr>
          <p:cNvCxnSpPr>
            <a:cxnSpLocks/>
          </p:cNvCxnSpPr>
          <p:nvPr/>
        </p:nvCxnSpPr>
        <p:spPr>
          <a:xfrm>
            <a:off x="2168555" y="3802377"/>
            <a:ext cx="212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4AA36FB-6664-47B5-BA6F-B490CB833D5E}"/>
              </a:ext>
            </a:extLst>
          </p:cNvPr>
          <p:cNvSpPr/>
          <p:nvPr/>
        </p:nvSpPr>
        <p:spPr>
          <a:xfrm>
            <a:off x="1513125" y="3953126"/>
            <a:ext cx="904163" cy="9093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Audio file </a:t>
            </a:r>
            <a:endParaRPr lang="en-IN" sz="2000" dirty="0">
              <a:solidFill>
                <a:schemeClr val="tx1"/>
              </a:solidFill>
            </a:endParaRPr>
          </a:p>
        </p:txBody>
      </p:sp>
      <p:sp>
        <p:nvSpPr>
          <p:cNvPr id="14" name="Rectangle 13">
            <a:extLst>
              <a:ext uri="{FF2B5EF4-FFF2-40B4-BE49-F238E27FC236}">
                <a16:creationId xmlns:a16="http://schemas.microsoft.com/office/drawing/2014/main" id="{FCC7AED3-9DBF-43D0-A366-42326B728639}"/>
              </a:ext>
            </a:extLst>
          </p:cNvPr>
          <p:cNvSpPr/>
          <p:nvPr/>
        </p:nvSpPr>
        <p:spPr>
          <a:xfrm>
            <a:off x="5996483" y="6142229"/>
            <a:ext cx="1855526" cy="49198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Metadata </a:t>
            </a:r>
            <a:endParaRPr lang="en-IN" sz="2000" dirty="0">
              <a:solidFill>
                <a:schemeClr val="tx1"/>
              </a:solidFill>
            </a:endParaRPr>
          </a:p>
        </p:txBody>
      </p:sp>
      <p:sp>
        <p:nvSpPr>
          <p:cNvPr id="9" name="Rectangle 8">
            <a:extLst>
              <a:ext uri="{FF2B5EF4-FFF2-40B4-BE49-F238E27FC236}">
                <a16:creationId xmlns:a16="http://schemas.microsoft.com/office/drawing/2014/main" id="{173F30D8-98EA-4C48-9F89-D0026D82E295}"/>
              </a:ext>
            </a:extLst>
          </p:cNvPr>
          <p:cNvSpPr/>
          <p:nvPr/>
        </p:nvSpPr>
        <p:spPr>
          <a:xfrm>
            <a:off x="3103018" y="2256337"/>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5420ADC-55E4-427A-8B68-BA0C55165AB5}"/>
              </a:ext>
            </a:extLst>
          </p:cNvPr>
          <p:cNvSpPr/>
          <p:nvPr/>
        </p:nvSpPr>
        <p:spPr>
          <a:xfrm>
            <a:off x="3255418" y="2408737"/>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C33848A-93BE-4D88-8CE8-4549FFC8588A}"/>
              </a:ext>
            </a:extLst>
          </p:cNvPr>
          <p:cNvSpPr/>
          <p:nvPr/>
        </p:nvSpPr>
        <p:spPr>
          <a:xfrm>
            <a:off x="3407818" y="2561137"/>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7983E35-95C2-4746-9EE6-D990D48C861F}"/>
              </a:ext>
            </a:extLst>
          </p:cNvPr>
          <p:cNvSpPr/>
          <p:nvPr/>
        </p:nvSpPr>
        <p:spPr>
          <a:xfrm>
            <a:off x="3560218" y="2713537"/>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0A14406A-778E-4C93-B083-3676689A62D0}"/>
              </a:ext>
            </a:extLst>
          </p:cNvPr>
          <p:cNvSpPr/>
          <p:nvPr/>
        </p:nvSpPr>
        <p:spPr>
          <a:xfrm>
            <a:off x="3712618" y="2865937"/>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A33E1B1-47F8-4686-82E0-73D8871017FF}"/>
              </a:ext>
            </a:extLst>
          </p:cNvPr>
          <p:cNvSpPr/>
          <p:nvPr/>
        </p:nvSpPr>
        <p:spPr>
          <a:xfrm>
            <a:off x="2195495" y="1406050"/>
            <a:ext cx="1815045" cy="3352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Video frames  </a:t>
            </a:r>
            <a:endParaRPr lang="en-IN" sz="2000" dirty="0">
              <a:solidFill>
                <a:schemeClr val="tx1"/>
              </a:solidFill>
            </a:endParaRPr>
          </a:p>
        </p:txBody>
      </p:sp>
      <p:sp>
        <p:nvSpPr>
          <p:cNvPr id="21" name="Rectangle 20">
            <a:extLst>
              <a:ext uri="{FF2B5EF4-FFF2-40B4-BE49-F238E27FC236}">
                <a16:creationId xmlns:a16="http://schemas.microsoft.com/office/drawing/2014/main" id="{0DDD7399-AFDF-4C51-808C-22E196EA2D23}"/>
              </a:ext>
            </a:extLst>
          </p:cNvPr>
          <p:cNvSpPr/>
          <p:nvPr/>
        </p:nvSpPr>
        <p:spPr>
          <a:xfrm>
            <a:off x="1483144" y="2388999"/>
            <a:ext cx="867782" cy="9093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Video file </a:t>
            </a:r>
            <a:endParaRPr lang="en-IN" sz="2000" dirty="0">
              <a:solidFill>
                <a:schemeClr val="tx1"/>
              </a:solidFill>
            </a:endParaRPr>
          </a:p>
        </p:txBody>
      </p:sp>
      <p:sp>
        <p:nvSpPr>
          <p:cNvPr id="23" name="Rectangle 22">
            <a:extLst>
              <a:ext uri="{FF2B5EF4-FFF2-40B4-BE49-F238E27FC236}">
                <a16:creationId xmlns:a16="http://schemas.microsoft.com/office/drawing/2014/main" id="{8365A4E7-21E5-420C-92C9-E8FD1EA7A7FA}"/>
              </a:ext>
            </a:extLst>
          </p:cNvPr>
          <p:cNvSpPr/>
          <p:nvPr/>
        </p:nvSpPr>
        <p:spPr>
          <a:xfrm>
            <a:off x="5084243" y="1869865"/>
            <a:ext cx="2173205" cy="10177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CNN for video classification </a:t>
            </a:r>
            <a:endParaRPr lang="en-IN" sz="2000" dirty="0">
              <a:solidFill>
                <a:schemeClr val="tx1"/>
              </a:solidFill>
            </a:endParaRPr>
          </a:p>
        </p:txBody>
      </p:sp>
      <p:sp>
        <p:nvSpPr>
          <p:cNvPr id="24" name="Rectangle 23">
            <a:extLst>
              <a:ext uri="{FF2B5EF4-FFF2-40B4-BE49-F238E27FC236}">
                <a16:creationId xmlns:a16="http://schemas.microsoft.com/office/drawing/2014/main" id="{BCC498AD-74AF-4E23-AECB-E23391C3EE71}"/>
              </a:ext>
            </a:extLst>
          </p:cNvPr>
          <p:cNvSpPr/>
          <p:nvPr/>
        </p:nvSpPr>
        <p:spPr>
          <a:xfrm>
            <a:off x="4645267" y="4003400"/>
            <a:ext cx="2294838" cy="90932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Deep LSTM neural network based Text Summarization</a:t>
            </a:r>
            <a:endParaRPr lang="en-IN" sz="2000" dirty="0">
              <a:solidFill>
                <a:schemeClr val="tx1"/>
              </a:solidFill>
            </a:endParaRPr>
          </a:p>
        </p:txBody>
      </p:sp>
      <p:sp>
        <p:nvSpPr>
          <p:cNvPr id="25" name="Rectangle 24">
            <a:extLst>
              <a:ext uri="{FF2B5EF4-FFF2-40B4-BE49-F238E27FC236}">
                <a16:creationId xmlns:a16="http://schemas.microsoft.com/office/drawing/2014/main" id="{F991317D-0F6F-4F90-8D65-58156811CEBB}"/>
              </a:ext>
            </a:extLst>
          </p:cNvPr>
          <p:cNvSpPr/>
          <p:nvPr/>
        </p:nvSpPr>
        <p:spPr>
          <a:xfrm>
            <a:off x="2822364" y="3985637"/>
            <a:ext cx="1421105" cy="90932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Audio to text convertor</a:t>
            </a:r>
            <a:endParaRPr lang="en-IN" sz="2000" dirty="0">
              <a:solidFill>
                <a:schemeClr val="tx1"/>
              </a:solidFill>
            </a:endParaRPr>
          </a:p>
        </p:txBody>
      </p:sp>
      <p:sp>
        <p:nvSpPr>
          <p:cNvPr id="43" name="Rectangle: Beveled 42">
            <a:extLst>
              <a:ext uri="{FF2B5EF4-FFF2-40B4-BE49-F238E27FC236}">
                <a16:creationId xmlns:a16="http://schemas.microsoft.com/office/drawing/2014/main" id="{2660601F-4A3D-44E0-98D8-C6DD9F09B0EB}"/>
              </a:ext>
            </a:extLst>
          </p:cNvPr>
          <p:cNvSpPr/>
          <p:nvPr/>
        </p:nvSpPr>
        <p:spPr>
          <a:xfrm>
            <a:off x="8771721" y="6132098"/>
            <a:ext cx="2191542" cy="491983"/>
          </a:xfrm>
          <a:prstGeom prst="bevel">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tx1"/>
                </a:solidFill>
              </a:rPr>
              <a:t>Category of the video</a:t>
            </a:r>
          </a:p>
        </p:txBody>
      </p:sp>
      <p:cxnSp>
        <p:nvCxnSpPr>
          <p:cNvPr id="46" name="Straight Connector 45">
            <a:extLst>
              <a:ext uri="{FF2B5EF4-FFF2-40B4-BE49-F238E27FC236}">
                <a16:creationId xmlns:a16="http://schemas.microsoft.com/office/drawing/2014/main" id="{A20BB452-0EBE-4C49-80E6-4029DF04912B}"/>
              </a:ext>
            </a:extLst>
          </p:cNvPr>
          <p:cNvCxnSpPr/>
          <p:nvPr/>
        </p:nvCxnSpPr>
        <p:spPr>
          <a:xfrm flipV="1">
            <a:off x="6754264" y="6746832"/>
            <a:ext cx="4876800" cy="5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345BBEB-BA66-405C-B88A-C8AFEC54E2F5}"/>
              </a:ext>
            </a:extLst>
          </p:cNvPr>
          <p:cNvCxnSpPr/>
          <p:nvPr/>
        </p:nvCxnSpPr>
        <p:spPr>
          <a:xfrm>
            <a:off x="11687175" y="5799312"/>
            <a:ext cx="0" cy="935969"/>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14F8FD3-04BA-4558-BB4F-E573E9BD2645}"/>
              </a:ext>
            </a:extLst>
          </p:cNvPr>
          <p:cNvSpPr/>
          <p:nvPr/>
        </p:nvSpPr>
        <p:spPr>
          <a:xfrm>
            <a:off x="4717302" y="6015925"/>
            <a:ext cx="1066022" cy="243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output</a:t>
            </a:r>
            <a:endParaRPr lang="en-IN" dirty="0"/>
          </a:p>
        </p:txBody>
      </p:sp>
      <p:cxnSp>
        <p:nvCxnSpPr>
          <p:cNvPr id="50" name="Straight Arrow Connector 49"/>
          <p:cNvCxnSpPr/>
          <p:nvPr/>
        </p:nvCxnSpPr>
        <p:spPr>
          <a:xfrm>
            <a:off x="6670985" y="4931997"/>
            <a:ext cx="29380" cy="12371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5" idx="3"/>
          </p:cNvCxnSpPr>
          <p:nvPr/>
        </p:nvCxnSpPr>
        <p:spPr>
          <a:xfrm flipV="1">
            <a:off x="4243469" y="4428011"/>
            <a:ext cx="466965" cy="122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350926" y="2838594"/>
            <a:ext cx="88609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417842" y="4406185"/>
            <a:ext cx="4453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049052" y="2779873"/>
            <a:ext cx="4453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037520" y="4434545"/>
            <a:ext cx="4453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479942" y="2375068"/>
            <a:ext cx="163614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0" name="Rounded Rectangle 129"/>
          <p:cNvSpPr/>
          <p:nvPr/>
        </p:nvSpPr>
        <p:spPr>
          <a:xfrm>
            <a:off x="4548852" y="5988494"/>
            <a:ext cx="6933234" cy="78679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73F30D8-98EA-4C48-9F89-D0026D82E295}"/>
              </a:ext>
            </a:extLst>
          </p:cNvPr>
          <p:cNvSpPr/>
          <p:nvPr/>
        </p:nvSpPr>
        <p:spPr>
          <a:xfrm>
            <a:off x="2985137" y="2118899"/>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a:extLst>
              <a:ext uri="{FF2B5EF4-FFF2-40B4-BE49-F238E27FC236}">
                <a16:creationId xmlns:a16="http://schemas.microsoft.com/office/drawing/2014/main" id="{173F30D8-98EA-4C48-9F89-D0026D82E295}"/>
              </a:ext>
            </a:extLst>
          </p:cNvPr>
          <p:cNvSpPr/>
          <p:nvPr/>
        </p:nvSpPr>
        <p:spPr>
          <a:xfrm>
            <a:off x="2845843" y="1988624"/>
            <a:ext cx="514350" cy="46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E0D0DCC-4238-9210-7BC0-3BF6E7033A4E}"/>
              </a:ext>
            </a:extLst>
          </p:cNvPr>
          <p:cNvSpPr/>
          <p:nvPr/>
        </p:nvSpPr>
        <p:spPr>
          <a:xfrm>
            <a:off x="7694796" y="1928639"/>
            <a:ext cx="2173205" cy="10177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Top Three Categories of video</a:t>
            </a:r>
            <a:endParaRPr lang="en-IN" sz="2000" dirty="0">
              <a:solidFill>
                <a:schemeClr val="tx1"/>
              </a:solidFill>
            </a:endParaRPr>
          </a:p>
        </p:txBody>
      </p:sp>
      <p:cxnSp>
        <p:nvCxnSpPr>
          <p:cNvPr id="5" name="Straight Arrow Connector 4">
            <a:extLst>
              <a:ext uri="{FF2B5EF4-FFF2-40B4-BE49-F238E27FC236}">
                <a16:creationId xmlns:a16="http://schemas.microsoft.com/office/drawing/2014/main" id="{0BCCA655-C3CD-090E-D8B2-E01CD95CBF67}"/>
              </a:ext>
            </a:extLst>
          </p:cNvPr>
          <p:cNvCxnSpPr/>
          <p:nvPr/>
        </p:nvCxnSpPr>
        <p:spPr>
          <a:xfrm flipV="1">
            <a:off x="7257448" y="2376712"/>
            <a:ext cx="466965" cy="122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1592243-DF85-7B5C-D1BC-8D9BDAB67BB1}"/>
              </a:ext>
            </a:extLst>
          </p:cNvPr>
          <p:cNvCxnSpPr/>
          <p:nvPr/>
        </p:nvCxnSpPr>
        <p:spPr>
          <a:xfrm flipV="1">
            <a:off x="6985717" y="4393898"/>
            <a:ext cx="466965" cy="122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ED35E9F-E933-5801-59D3-AD1533DBAF46}"/>
              </a:ext>
            </a:extLst>
          </p:cNvPr>
          <p:cNvSpPr/>
          <p:nvPr/>
        </p:nvSpPr>
        <p:spPr>
          <a:xfrm>
            <a:off x="7452682" y="3919154"/>
            <a:ext cx="2173205" cy="10177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NLP Model For video classification based on text</a:t>
            </a:r>
            <a:endParaRPr lang="en-IN" sz="2000" dirty="0">
              <a:solidFill>
                <a:schemeClr val="tx1"/>
              </a:solidFill>
            </a:endParaRPr>
          </a:p>
        </p:txBody>
      </p:sp>
      <p:sp>
        <p:nvSpPr>
          <p:cNvPr id="12" name="Rectangle 11">
            <a:extLst>
              <a:ext uri="{FF2B5EF4-FFF2-40B4-BE49-F238E27FC236}">
                <a16:creationId xmlns:a16="http://schemas.microsoft.com/office/drawing/2014/main" id="{1BD7E908-0D20-309B-4122-E6B00AE731CC}"/>
              </a:ext>
            </a:extLst>
          </p:cNvPr>
          <p:cNvSpPr/>
          <p:nvPr/>
        </p:nvSpPr>
        <p:spPr>
          <a:xfrm>
            <a:off x="9802294" y="3099007"/>
            <a:ext cx="2173205" cy="101771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Common Category of video</a:t>
            </a:r>
            <a:endParaRPr lang="en-IN" sz="2000" dirty="0">
              <a:solidFill>
                <a:schemeClr val="tx1"/>
              </a:solidFill>
            </a:endParaRPr>
          </a:p>
        </p:txBody>
      </p:sp>
      <p:cxnSp>
        <p:nvCxnSpPr>
          <p:cNvPr id="33" name="Straight Arrow Connector 32">
            <a:extLst>
              <a:ext uri="{FF2B5EF4-FFF2-40B4-BE49-F238E27FC236}">
                <a16:creationId xmlns:a16="http://schemas.microsoft.com/office/drawing/2014/main" id="{EBF58EDE-55A1-6F58-4D8D-C39EB13CC784}"/>
              </a:ext>
            </a:extLst>
          </p:cNvPr>
          <p:cNvCxnSpPr>
            <a:cxnSpLocks/>
          </p:cNvCxnSpPr>
          <p:nvPr/>
        </p:nvCxnSpPr>
        <p:spPr>
          <a:xfrm flipH="1">
            <a:off x="10625332" y="2520001"/>
            <a:ext cx="120" cy="6596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C93892-0072-98A2-1D67-9DF719A09E5D}"/>
              </a:ext>
            </a:extLst>
          </p:cNvPr>
          <p:cNvCxnSpPr>
            <a:cxnSpLocks/>
          </p:cNvCxnSpPr>
          <p:nvPr/>
        </p:nvCxnSpPr>
        <p:spPr>
          <a:xfrm flipV="1">
            <a:off x="10555758" y="4116721"/>
            <a:ext cx="0" cy="6624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3" name="Minus Sign 52">
            <a:extLst>
              <a:ext uri="{FF2B5EF4-FFF2-40B4-BE49-F238E27FC236}">
                <a16:creationId xmlns:a16="http://schemas.microsoft.com/office/drawing/2014/main" id="{33C43261-CBDC-D97D-5B49-1E55D691E7D2}"/>
              </a:ext>
            </a:extLst>
          </p:cNvPr>
          <p:cNvSpPr/>
          <p:nvPr/>
        </p:nvSpPr>
        <p:spPr>
          <a:xfrm>
            <a:off x="9774907" y="2375067"/>
            <a:ext cx="1028928" cy="33846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Minus Sign 54">
            <a:extLst>
              <a:ext uri="{FF2B5EF4-FFF2-40B4-BE49-F238E27FC236}">
                <a16:creationId xmlns:a16="http://schemas.microsoft.com/office/drawing/2014/main" id="{D073FA4C-FA64-849C-149A-8B0F2BD665E7}"/>
              </a:ext>
            </a:extLst>
          </p:cNvPr>
          <p:cNvSpPr/>
          <p:nvPr/>
        </p:nvSpPr>
        <p:spPr>
          <a:xfrm>
            <a:off x="9452113" y="4553949"/>
            <a:ext cx="1347762" cy="378048"/>
          </a:xfrm>
          <a:prstGeom prst="mathMinus">
            <a:avLst>
              <a:gd name="adj1" fmla="val 188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Arrow Connector 58">
            <a:extLst>
              <a:ext uri="{FF2B5EF4-FFF2-40B4-BE49-F238E27FC236}">
                <a16:creationId xmlns:a16="http://schemas.microsoft.com/office/drawing/2014/main" id="{4D36C796-4084-4F41-8283-51D74FAAA4D8}"/>
              </a:ext>
            </a:extLst>
          </p:cNvPr>
          <p:cNvCxnSpPr>
            <a:cxnSpLocks/>
          </p:cNvCxnSpPr>
          <p:nvPr/>
        </p:nvCxnSpPr>
        <p:spPr>
          <a:xfrm>
            <a:off x="10888896" y="4087213"/>
            <a:ext cx="0" cy="20448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05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9BFC-3CA8-42B4-AF10-74A647A664FB}"/>
              </a:ext>
            </a:extLst>
          </p:cNvPr>
          <p:cNvSpPr txBox="1">
            <a:spLocks/>
          </p:cNvSpPr>
          <p:nvPr/>
        </p:nvSpPr>
        <p:spPr>
          <a:xfrm>
            <a:off x="1449951" y="58496"/>
            <a:ext cx="10573076" cy="5532706"/>
          </a:xfrm>
          <a:prstGeom prst="rect">
            <a:avLst/>
          </a:prstGeom>
          <a:solidFill>
            <a:schemeClr val="accent1"/>
          </a:solidFill>
          <a:ln>
            <a:solidFill>
              <a:schemeClr val="bg1"/>
            </a:solidFill>
          </a:ln>
          <a:effectLst>
            <a:glow rad="101600">
              <a:schemeClr val="accent5">
                <a:satMod val="175000"/>
                <a:alpha val="40000"/>
              </a:schemeClr>
            </a:glow>
          </a:effectLst>
        </p:spPr>
        <p:style>
          <a:lnRef idx="1">
            <a:schemeClr val="dk1"/>
          </a:lnRef>
          <a:fillRef idx="3">
            <a:schemeClr val="dk1"/>
          </a:fillRef>
          <a:effectRef idx="2">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spcBef>
                <a:spcPct val="0"/>
              </a:spcBef>
              <a:buNone/>
              <a:defRPr sz="6000" kern="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3200" dirty="0">
              <a:solidFill>
                <a:schemeClr val="bg1"/>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1B86F47A-76E4-4BB4-89FE-AB50CC77EB7F}"/>
              </a:ext>
            </a:extLst>
          </p:cNvPr>
          <p:cNvCxnSpPr>
            <a:cxnSpLocks/>
          </p:cNvCxnSpPr>
          <p:nvPr/>
        </p:nvCxnSpPr>
        <p:spPr>
          <a:xfrm>
            <a:off x="1317887" y="3092621"/>
            <a:ext cx="45603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6">
            <a:extLst>
              <a:ext uri="{FF2B5EF4-FFF2-40B4-BE49-F238E27FC236}">
                <a16:creationId xmlns:a16="http://schemas.microsoft.com/office/drawing/2014/main" id="{04BFF5EB-5746-45BD-8C18-8F1DE202EF4B}"/>
              </a:ext>
            </a:extLst>
          </p:cNvPr>
          <p:cNvSpPr/>
          <p:nvPr/>
        </p:nvSpPr>
        <p:spPr>
          <a:xfrm>
            <a:off x="1783200" y="1553723"/>
            <a:ext cx="1196235" cy="302595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7E2C7574-5CF6-4FE8-8C33-F9A17E8CF027}"/>
              </a:ext>
            </a:extLst>
          </p:cNvPr>
          <p:cNvSpPr txBox="1"/>
          <p:nvPr/>
        </p:nvSpPr>
        <p:spPr>
          <a:xfrm>
            <a:off x="1626266" y="2410080"/>
            <a:ext cx="1511016" cy="1323439"/>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OpenCV to Extract 3D Body Coordinates </a:t>
            </a:r>
          </a:p>
        </p:txBody>
      </p:sp>
      <p:sp>
        <p:nvSpPr>
          <p:cNvPr id="8" name="Rounded Rectangle 8">
            <a:extLst>
              <a:ext uri="{FF2B5EF4-FFF2-40B4-BE49-F238E27FC236}">
                <a16:creationId xmlns:a16="http://schemas.microsoft.com/office/drawing/2014/main" id="{CBAD1724-3CA6-4C96-8366-47984842532B}"/>
              </a:ext>
            </a:extLst>
          </p:cNvPr>
          <p:cNvSpPr/>
          <p:nvPr/>
        </p:nvSpPr>
        <p:spPr>
          <a:xfrm>
            <a:off x="3909151" y="1860516"/>
            <a:ext cx="1842253" cy="110277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Arrow Connector 9">
            <a:extLst>
              <a:ext uri="{FF2B5EF4-FFF2-40B4-BE49-F238E27FC236}">
                <a16:creationId xmlns:a16="http://schemas.microsoft.com/office/drawing/2014/main" id="{E77E1467-0E12-47EE-B013-0C7EEB4F12E3}"/>
              </a:ext>
            </a:extLst>
          </p:cNvPr>
          <p:cNvCxnSpPr>
            <a:cxnSpLocks/>
          </p:cNvCxnSpPr>
          <p:nvPr/>
        </p:nvCxnSpPr>
        <p:spPr>
          <a:xfrm>
            <a:off x="2960085" y="2242685"/>
            <a:ext cx="95689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E408CE-A87E-4FF1-8FD3-36A0027EA1D4}"/>
              </a:ext>
            </a:extLst>
          </p:cNvPr>
          <p:cNvCxnSpPr>
            <a:cxnSpLocks/>
          </p:cNvCxnSpPr>
          <p:nvPr/>
        </p:nvCxnSpPr>
        <p:spPr>
          <a:xfrm>
            <a:off x="2960085" y="3995812"/>
            <a:ext cx="95689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6">
            <a:extLst>
              <a:ext uri="{FF2B5EF4-FFF2-40B4-BE49-F238E27FC236}">
                <a16:creationId xmlns:a16="http://schemas.microsoft.com/office/drawing/2014/main" id="{B36D9853-5278-44D4-B6ED-2ACB1123B053}"/>
              </a:ext>
            </a:extLst>
          </p:cNvPr>
          <p:cNvSpPr/>
          <p:nvPr/>
        </p:nvSpPr>
        <p:spPr>
          <a:xfrm>
            <a:off x="6287384" y="2078100"/>
            <a:ext cx="1843733" cy="1687397"/>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550B3DE3-9EC0-44AC-A260-0F5C7099866B}"/>
              </a:ext>
            </a:extLst>
          </p:cNvPr>
          <p:cNvSpPr txBox="1"/>
          <p:nvPr/>
        </p:nvSpPr>
        <p:spPr>
          <a:xfrm>
            <a:off x="3851322" y="1889563"/>
            <a:ext cx="1938069" cy="1015663"/>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Extracted body parts coordinates </a:t>
            </a:r>
          </a:p>
          <a:p>
            <a:pPr algn="ctr"/>
            <a:r>
              <a:rPr lang="en-US" sz="2000" dirty="0">
                <a:solidFill>
                  <a:schemeClr val="bg1"/>
                </a:solidFill>
                <a:latin typeface="Times New Roman" panose="02020603050405020304" pitchFamily="18" charset="0"/>
                <a:cs typeface="Times New Roman" panose="02020603050405020304" pitchFamily="18" charset="0"/>
              </a:rPr>
              <a:t>(body1)</a:t>
            </a:r>
          </a:p>
        </p:txBody>
      </p:sp>
      <p:cxnSp>
        <p:nvCxnSpPr>
          <p:cNvPr id="28" name="Straight Arrow Connector 27">
            <a:extLst>
              <a:ext uri="{FF2B5EF4-FFF2-40B4-BE49-F238E27FC236}">
                <a16:creationId xmlns:a16="http://schemas.microsoft.com/office/drawing/2014/main" id="{F02CE05E-906C-40A3-BF90-9BD36037DCBF}"/>
              </a:ext>
            </a:extLst>
          </p:cNvPr>
          <p:cNvCxnSpPr>
            <a:cxnSpLocks/>
          </p:cNvCxnSpPr>
          <p:nvPr/>
        </p:nvCxnSpPr>
        <p:spPr>
          <a:xfrm flipV="1">
            <a:off x="8157361" y="2710320"/>
            <a:ext cx="2312847" cy="217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DAC05AA-3A76-430A-A102-CD41456D2935}"/>
              </a:ext>
            </a:extLst>
          </p:cNvPr>
          <p:cNvSpPr txBox="1"/>
          <p:nvPr/>
        </p:nvSpPr>
        <p:spPr>
          <a:xfrm>
            <a:off x="8131117" y="2756204"/>
            <a:ext cx="2221867" cy="707886"/>
          </a:xfrm>
          <a:prstGeom prst="rect">
            <a:avLst/>
          </a:prstGeom>
          <a:noFill/>
          <a:ln>
            <a:noFill/>
          </a:ln>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Who has taken interview</a:t>
            </a:r>
          </a:p>
        </p:txBody>
      </p:sp>
      <p:sp>
        <p:nvSpPr>
          <p:cNvPr id="35" name="TextBox 34">
            <a:extLst>
              <a:ext uri="{FF2B5EF4-FFF2-40B4-BE49-F238E27FC236}">
                <a16:creationId xmlns:a16="http://schemas.microsoft.com/office/drawing/2014/main" id="{4D1ECE0D-5B0A-4F67-A6FD-18553CD741CF}"/>
              </a:ext>
            </a:extLst>
          </p:cNvPr>
          <p:cNvSpPr txBox="1"/>
          <p:nvPr/>
        </p:nvSpPr>
        <p:spPr>
          <a:xfrm>
            <a:off x="8088318" y="2029122"/>
            <a:ext cx="2506559" cy="707886"/>
          </a:xfrm>
          <a:prstGeom prst="rect">
            <a:avLst/>
          </a:prstGeom>
          <a:noFill/>
          <a:ln>
            <a:noFill/>
          </a:ln>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Who has given interview</a:t>
            </a:r>
          </a:p>
        </p:txBody>
      </p:sp>
      <p:cxnSp>
        <p:nvCxnSpPr>
          <p:cNvPr id="36" name="Straight Arrow Connector 35">
            <a:extLst>
              <a:ext uri="{FF2B5EF4-FFF2-40B4-BE49-F238E27FC236}">
                <a16:creationId xmlns:a16="http://schemas.microsoft.com/office/drawing/2014/main" id="{8677C44A-E8F0-483D-87B3-8802E093B160}"/>
              </a:ext>
            </a:extLst>
          </p:cNvPr>
          <p:cNvCxnSpPr>
            <a:cxnSpLocks/>
          </p:cNvCxnSpPr>
          <p:nvPr/>
        </p:nvCxnSpPr>
        <p:spPr>
          <a:xfrm>
            <a:off x="8131117" y="3422528"/>
            <a:ext cx="2787094" cy="136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72713650-AAD6-44BB-A963-EAEE127A218A}"/>
              </a:ext>
            </a:extLst>
          </p:cNvPr>
          <p:cNvPicPr>
            <a:picLocks noChangeAspect="1"/>
          </p:cNvPicPr>
          <p:nvPr/>
        </p:nvPicPr>
        <p:blipFill>
          <a:blip r:embed="rId2"/>
          <a:stretch>
            <a:fillRect/>
          </a:stretch>
        </p:blipFill>
        <p:spPr>
          <a:xfrm>
            <a:off x="3909152" y="3599377"/>
            <a:ext cx="1890112" cy="1083578"/>
          </a:xfrm>
          <a:prstGeom prst="rect">
            <a:avLst/>
          </a:prstGeom>
        </p:spPr>
      </p:pic>
      <p:sp>
        <p:nvSpPr>
          <p:cNvPr id="54" name="TextBox 53">
            <a:extLst>
              <a:ext uri="{FF2B5EF4-FFF2-40B4-BE49-F238E27FC236}">
                <a16:creationId xmlns:a16="http://schemas.microsoft.com/office/drawing/2014/main" id="{B5643B31-6D4D-4464-B11C-33D9F9B6591A}"/>
              </a:ext>
            </a:extLst>
          </p:cNvPr>
          <p:cNvSpPr txBox="1"/>
          <p:nvPr/>
        </p:nvSpPr>
        <p:spPr>
          <a:xfrm>
            <a:off x="3869599" y="3647761"/>
            <a:ext cx="1974764" cy="1015663"/>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Extracted body </a:t>
            </a:r>
          </a:p>
          <a:p>
            <a:pPr algn="ctr"/>
            <a:r>
              <a:rPr lang="en-US" sz="2000" dirty="0">
                <a:solidFill>
                  <a:schemeClr val="bg1"/>
                </a:solidFill>
                <a:latin typeface="Times New Roman" panose="02020603050405020304" pitchFamily="18" charset="0"/>
                <a:cs typeface="Times New Roman" panose="02020603050405020304" pitchFamily="18" charset="0"/>
              </a:rPr>
              <a:t>parts coordinates</a:t>
            </a:r>
          </a:p>
          <a:p>
            <a:pPr algn="ctr"/>
            <a:r>
              <a:rPr lang="en-US" sz="2000" dirty="0">
                <a:solidFill>
                  <a:schemeClr val="bg1"/>
                </a:solidFill>
                <a:latin typeface="Times New Roman" panose="02020603050405020304" pitchFamily="18" charset="0"/>
                <a:cs typeface="Times New Roman" panose="02020603050405020304" pitchFamily="18" charset="0"/>
              </a:rPr>
              <a:t>(body2)</a:t>
            </a:r>
          </a:p>
        </p:txBody>
      </p:sp>
      <p:sp>
        <p:nvSpPr>
          <p:cNvPr id="52" name="TextBox 51">
            <a:extLst>
              <a:ext uri="{FF2B5EF4-FFF2-40B4-BE49-F238E27FC236}">
                <a16:creationId xmlns:a16="http://schemas.microsoft.com/office/drawing/2014/main" id="{6A7BFC86-8B72-432D-B252-F15EEF189AA6}"/>
              </a:ext>
            </a:extLst>
          </p:cNvPr>
          <p:cNvSpPr txBox="1"/>
          <p:nvPr/>
        </p:nvSpPr>
        <p:spPr>
          <a:xfrm>
            <a:off x="465802" y="5775392"/>
            <a:ext cx="1600987" cy="707886"/>
          </a:xfrm>
          <a:prstGeom prst="rect">
            <a:avLst/>
          </a:prstGeom>
          <a:noFill/>
          <a:ln>
            <a:noFill/>
          </a:ln>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Real time CCTV Video</a:t>
            </a:r>
          </a:p>
        </p:txBody>
      </p:sp>
      <p:cxnSp>
        <p:nvCxnSpPr>
          <p:cNvPr id="70" name="Straight Arrow Connector 69">
            <a:extLst>
              <a:ext uri="{FF2B5EF4-FFF2-40B4-BE49-F238E27FC236}">
                <a16:creationId xmlns:a16="http://schemas.microsoft.com/office/drawing/2014/main" id="{3E3F38DB-60D5-4A74-B2FD-7E27A6F63F38}"/>
              </a:ext>
            </a:extLst>
          </p:cNvPr>
          <p:cNvCxnSpPr>
            <a:cxnSpLocks/>
          </p:cNvCxnSpPr>
          <p:nvPr/>
        </p:nvCxnSpPr>
        <p:spPr>
          <a:xfrm>
            <a:off x="5954373" y="2642123"/>
            <a:ext cx="302689" cy="1089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2BA5172-F315-469F-8B5A-833547ED75F8}"/>
              </a:ext>
            </a:extLst>
          </p:cNvPr>
          <p:cNvCxnSpPr>
            <a:cxnSpLocks/>
          </p:cNvCxnSpPr>
          <p:nvPr/>
        </p:nvCxnSpPr>
        <p:spPr>
          <a:xfrm>
            <a:off x="5769383" y="2392344"/>
            <a:ext cx="539439" cy="505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0" name="Rounded Rectangle 28">
            <a:extLst>
              <a:ext uri="{FF2B5EF4-FFF2-40B4-BE49-F238E27FC236}">
                <a16:creationId xmlns:a16="http://schemas.microsoft.com/office/drawing/2014/main" id="{4BEB4024-3E05-4F97-84B5-0D3DE0E92039}"/>
              </a:ext>
            </a:extLst>
          </p:cNvPr>
          <p:cNvSpPr/>
          <p:nvPr/>
        </p:nvSpPr>
        <p:spPr>
          <a:xfrm>
            <a:off x="9953469" y="419545"/>
            <a:ext cx="1913770" cy="139468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TextBox 93">
            <a:extLst>
              <a:ext uri="{FF2B5EF4-FFF2-40B4-BE49-F238E27FC236}">
                <a16:creationId xmlns:a16="http://schemas.microsoft.com/office/drawing/2014/main" id="{4FAB91BA-29CD-4770-8A84-FD49C25CF9D0}"/>
              </a:ext>
            </a:extLst>
          </p:cNvPr>
          <p:cNvSpPr txBox="1"/>
          <p:nvPr/>
        </p:nvSpPr>
        <p:spPr>
          <a:xfrm>
            <a:off x="10315034" y="802896"/>
            <a:ext cx="1433976" cy="653245"/>
          </a:xfrm>
          <a:prstGeom prst="rect">
            <a:avLst/>
          </a:prstGeom>
          <a:noFill/>
          <a:ln>
            <a:noFill/>
          </a:ln>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Face Detection</a:t>
            </a:r>
          </a:p>
        </p:txBody>
      </p:sp>
      <p:sp>
        <p:nvSpPr>
          <p:cNvPr id="57" name="TextBox 56">
            <a:extLst>
              <a:ext uri="{FF2B5EF4-FFF2-40B4-BE49-F238E27FC236}">
                <a16:creationId xmlns:a16="http://schemas.microsoft.com/office/drawing/2014/main" id="{7A8C4894-387B-4A77-A078-28A401BEFC26}"/>
              </a:ext>
            </a:extLst>
          </p:cNvPr>
          <p:cNvSpPr txBox="1"/>
          <p:nvPr/>
        </p:nvSpPr>
        <p:spPr>
          <a:xfrm>
            <a:off x="6176671" y="2082642"/>
            <a:ext cx="2092413" cy="1631216"/>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Proposed model </a:t>
            </a:r>
          </a:p>
          <a:p>
            <a:pPr algn="ctr"/>
            <a:r>
              <a:rPr lang="en-US" sz="2000" dirty="0">
                <a:solidFill>
                  <a:schemeClr val="bg1"/>
                </a:solidFill>
                <a:latin typeface="Times New Roman" panose="02020603050405020304" pitchFamily="18" charset="0"/>
                <a:cs typeface="Times New Roman" panose="02020603050405020304" pitchFamily="18" charset="0"/>
              </a:rPr>
              <a:t>for the recognition of entity’s  role, and object body relation</a:t>
            </a:r>
          </a:p>
        </p:txBody>
      </p:sp>
      <p:sp>
        <p:nvSpPr>
          <p:cNvPr id="63" name="Rounded Rectangle 16">
            <a:extLst>
              <a:ext uri="{FF2B5EF4-FFF2-40B4-BE49-F238E27FC236}">
                <a16:creationId xmlns:a16="http://schemas.microsoft.com/office/drawing/2014/main" id="{B36D9853-5278-44D4-B6ED-2ACB1123B053}"/>
              </a:ext>
            </a:extLst>
          </p:cNvPr>
          <p:cNvSpPr/>
          <p:nvPr/>
        </p:nvSpPr>
        <p:spPr>
          <a:xfrm>
            <a:off x="6116593" y="517709"/>
            <a:ext cx="2239219" cy="124557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TextBox 63">
            <a:extLst>
              <a:ext uri="{FF2B5EF4-FFF2-40B4-BE49-F238E27FC236}">
                <a16:creationId xmlns:a16="http://schemas.microsoft.com/office/drawing/2014/main" id="{7A8C4894-387B-4A77-A078-28A401BEFC26}"/>
              </a:ext>
            </a:extLst>
          </p:cNvPr>
          <p:cNvSpPr txBox="1"/>
          <p:nvPr/>
        </p:nvSpPr>
        <p:spPr>
          <a:xfrm>
            <a:off x="6000879" y="503389"/>
            <a:ext cx="2501652" cy="1323439"/>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Cropping the face from the input video frame using the face coordinates</a:t>
            </a:r>
          </a:p>
        </p:txBody>
      </p:sp>
      <p:cxnSp>
        <p:nvCxnSpPr>
          <p:cNvPr id="68" name="Straight Arrow Connector 67">
            <a:extLst>
              <a:ext uri="{FF2B5EF4-FFF2-40B4-BE49-F238E27FC236}">
                <a16:creationId xmlns:a16="http://schemas.microsoft.com/office/drawing/2014/main" id="{62BA5172-F315-469F-8B5A-833547ED75F8}"/>
              </a:ext>
            </a:extLst>
          </p:cNvPr>
          <p:cNvCxnSpPr>
            <a:cxnSpLocks/>
          </p:cNvCxnSpPr>
          <p:nvPr/>
        </p:nvCxnSpPr>
        <p:spPr>
          <a:xfrm flipV="1">
            <a:off x="4888526" y="1081570"/>
            <a:ext cx="1189653" cy="127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4C71538-848A-49B6-9AE1-83D4DBBBA066}"/>
              </a:ext>
            </a:extLst>
          </p:cNvPr>
          <p:cNvCxnSpPr>
            <a:cxnSpLocks/>
          </p:cNvCxnSpPr>
          <p:nvPr/>
        </p:nvCxnSpPr>
        <p:spPr>
          <a:xfrm>
            <a:off x="5954373" y="1553723"/>
            <a:ext cx="1" cy="267224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4C71538-848A-49B6-9AE1-83D4DBBBA066}"/>
              </a:ext>
            </a:extLst>
          </p:cNvPr>
          <p:cNvCxnSpPr>
            <a:cxnSpLocks/>
          </p:cNvCxnSpPr>
          <p:nvPr/>
        </p:nvCxnSpPr>
        <p:spPr>
          <a:xfrm flipH="1" flipV="1">
            <a:off x="5832066" y="4181395"/>
            <a:ext cx="124761" cy="270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C71538-848A-49B6-9AE1-83D4DBBBA066}"/>
              </a:ext>
            </a:extLst>
          </p:cNvPr>
          <p:cNvCxnSpPr>
            <a:cxnSpLocks/>
          </p:cNvCxnSpPr>
          <p:nvPr/>
        </p:nvCxnSpPr>
        <p:spPr>
          <a:xfrm>
            <a:off x="4912009" y="1094315"/>
            <a:ext cx="4010" cy="7407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607CDE7-07CA-425C-BD09-C168937281A1}"/>
              </a:ext>
            </a:extLst>
          </p:cNvPr>
          <p:cNvCxnSpPr>
            <a:cxnSpLocks/>
          </p:cNvCxnSpPr>
          <p:nvPr/>
        </p:nvCxnSpPr>
        <p:spPr>
          <a:xfrm>
            <a:off x="10608613" y="1815457"/>
            <a:ext cx="5387" cy="7266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28">
            <a:extLst>
              <a:ext uri="{FF2B5EF4-FFF2-40B4-BE49-F238E27FC236}">
                <a16:creationId xmlns:a16="http://schemas.microsoft.com/office/drawing/2014/main" id="{5B56F47E-A0D2-4C2B-824E-AD82E5116C92}"/>
              </a:ext>
            </a:extLst>
          </p:cNvPr>
          <p:cNvSpPr/>
          <p:nvPr/>
        </p:nvSpPr>
        <p:spPr>
          <a:xfrm>
            <a:off x="10437778" y="2569053"/>
            <a:ext cx="520426" cy="399203"/>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87" name="TextBox 86">
            <a:extLst>
              <a:ext uri="{FF2B5EF4-FFF2-40B4-BE49-F238E27FC236}">
                <a16:creationId xmlns:a16="http://schemas.microsoft.com/office/drawing/2014/main" id="{78DE8A00-786D-462B-B79E-4B569C3FF4FF}"/>
              </a:ext>
            </a:extLst>
          </p:cNvPr>
          <p:cNvSpPr txBox="1"/>
          <p:nvPr/>
        </p:nvSpPr>
        <p:spPr>
          <a:xfrm>
            <a:off x="9620738" y="1737385"/>
            <a:ext cx="949888" cy="707886"/>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Person </a:t>
            </a:r>
          </a:p>
          <a:p>
            <a:pPr algn="ctr"/>
            <a:r>
              <a:rPr lang="en-US" sz="2000" dirty="0">
                <a:solidFill>
                  <a:schemeClr val="bg1"/>
                </a:solidFill>
                <a:latin typeface="Times New Roman" panose="02020603050405020304" pitchFamily="18" charset="0"/>
                <a:cs typeface="Times New Roman" panose="02020603050405020304" pitchFamily="18" charset="0"/>
              </a:rPr>
              <a:t>Y</a:t>
            </a:r>
          </a:p>
        </p:txBody>
      </p:sp>
      <p:sp>
        <p:nvSpPr>
          <p:cNvPr id="92" name="Rounded Rectangle 28">
            <a:extLst>
              <a:ext uri="{FF2B5EF4-FFF2-40B4-BE49-F238E27FC236}">
                <a16:creationId xmlns:a16="http://schemas.microsoft.com/office/drawing/2014/main" id="{5B56F47E-A0D2-4C2B-824E-AD82E5116C92}"/>
              </a:ext>
            </a:extLst>
          </p:cNvPr>
          <p:cNvSpPr/>
          <p:nvPr/>
        </p:nvSpPr>
        <p:spPr>
          <a:xfrm>
            <a:off x="10958204" y="3310824"/>
            <a:ext cx="520426" cy="399203"/>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97" name="TextBox 96">
            <a:extLst>
              <a:ext uri="{FF2B5EF4-FFF2-40B4-BE49-F238E27FC236}">
                <a16:creationId xmlns:a16="http://schemas.microsoft.com/office/drawing/2014/main" id="{78DE8A00-786D-462B-B79E-4B569C3FF4FF}"/>
              </a:ext>
            </a:extLst>
          </p:cNvPr>
          <p:cNvSpPr txBox="1"/>
          <p:nvPr/>
        </p:nvSpPr>
        <p:spPr>
          <a:xfrm>
            <a:off x="11034534" y="2234831"/>
            <a:ext cx="1164802" cy="707886"/>
          </a:xfrm>
          <a:prstGeom prst="rect">
            <a:avLst/>
          </a:prstGeom>
          <a:noFill/>
          <a:ln>
            <a:noFill/>
          </a:ln>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Person </a:t>
            </a:r>
          </a:p>
          <a:p>
            <a:pPr algn="ctr"/>
            <a:r>
              <a:rPr lang="en-US" sz="2000" dirty="0">
                <a:solidFill>
                  <a:schemeClr val="bg1"/>
                </a:solidFill>
                <a:latin typeface="Times New Roman" panose="02020603050405020304" pitchFamily="18" charset="0"/>
                <a:cs typeface="Times New Roman" panose="02020603050405020304" pitchFamily="18" charset="0"/>
              </a:rPr>
              <a:t>X</a:t>
            </a:r>
          </a:p>
        </p:txBody>
      </p:sp>
      <p:cxnSp>
        <p:nvCxnSpPr>
          <p:cNvPr id="98" name="Straight Arrow Connector 97">
            <a:extLst>
              <a:ext uri="{FF2B5EF4-FFF2-40B4-BE49-F238E27FC236}">
                <a16:creationId xmlns:a16="http://schemas.microsoft.com/office/drawing/2014/main" id="{E607CDE7-07CA-425C-BD09-C168937281A1}"/>
              </a:ext>
            </a:extLst>
          </p:cNvPr>
          <p:cNvCxnSpPr>
            <a:cxnSpLocks/>
          </p:cNvCxnSpPr>
          <p:nvPr/>
        </p:nvCxnSpPr>
        <p:spPr>
          <a:xfrm>
            <a:off x="11180502" y="1847740"/>
            <a:ext cx="24166" cy="14759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E3F38DB-60D5-4A74-B2FD-7E27A6F63F38}"/>
              </a:ext>
            </a:extLst>
          </p:cNvPr>
          <p:cNvCxnSpPr>
            <a:cxnSpLocks/>
          </p:cNvCxnSpPr>
          <p:nvPr/>
        </p:nvCxnSpPr>
        <p:spPr>
          <a:xfrm flipV="1">
            <a:off x="5924051" y="1551504"/>
            <a:ext cx="192542" cy="1822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45C2441-8B27-4CEB-A621-16A8B55F5950}"/>
              </a:ext>
            </a:extLst>
          </p:cNvPr>
          <p:cNvCxnSpPr>
            <a:cxnSpLocks/>
          </p:cNvCxnSpPr>
          <p:nvPr/>
        </p:nvCxnSpPr>
        <p:spPr>
          <a:xfrm>
            <a:off x="8336258" y="871872"/>
            <a:ext cx="1597657" cy="37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16">
            <a:extLst>
              <a:ext uri="{FF2B5EF4-FFF2-40B4-BE49-F238E27FC236}">
                <a16:creationId xmlns:a16="http://schemas.microsoft.com/office/drawing/2014/main" id="{B36D9853-5278-44D4-B6ED-2ACB1123B053}"/>
              </a:ext>
            </a:extLst>
          </p:cNvPr>
          <p:cNvSpPr/>
          <p:nvPr/>
        </p:nvSpPr>
        <p:spPr>
          <a:xfrm>
            <a:off x="9792182" y="4229284"/>
            <a:ext cx="1890175" cy="1280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a:extLst>
              <a:ext uri="{FF2B5EF4-FFF2-40B4-BE49-F238E27FC236}">
                <a16:creationId xmlns:a16="http://schemas.microsoft.com/office/drawing/2014/main" id="{E607CDE7-07CA-425C-BD09-C168937281A1}"/>
              </a:ext>
            </a:extLst>
          </p:cNvPr>
          <p:cNvCxnSpPr>
            <a:cxnSpLocks/>
          </p:cNvCxnSpPr>
          <p:nvPr/>
        </p:nvCxnSpPr>
        <p:spPr>
          <a:xfrm>
            <a:off x="10581240" y="2996512"/>
            <a:ext cx="27274" cy="126267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607CDE7-07CA-425C-BD09-C168937281A1}"/>
              </a:ext>
            </a:extLst>
          </p:cNvPr>
          <p:cNvCxnSpPr>
            <a:cxnSpLocks/>
          </p:cNvCxnSpPr>
          <p:nvPr/>
        </p:nvCxnSpPr>
        <p:spPr>
          <a:xfrm>
            <a:off x="11226668" y="3733519"/>
            <a:ext cx="1559" cy="5295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5577" y="4338835"/>
            <a:ext cx="1925767" cy="1231106"/>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&lt;Person X</a:t>
            </a:r>
          </a:p>
          <a:p>
            <a:pPr algn="ctr"/>
            <a:r>
              <a:rPr lang="en-US" sz="1400" dirty="0">
                <a:solidFill>
                  <a:schemeClr val="bg1"/>
                </a:solidFill>
                <a:latin typeface="Times New Roman" panose="02020603050405020304" pitchFamily="18" charset="0"/>
                <a:cs typeface="Times New Roman" panose="02020603050405020304" pitchFamily="18" charset="0"/>
              </a:rPr>
              <a:t>-Who has given interview</a:t>
            </a:r>
            <a:r>
              <a:rPr lang="en-US" dirty="0">
                <a:solidFill>
                  <a:schemeClr val="bg1"/>
                </a:solidFill>
                <a:latin typeface="Times New Roman" panose="02020603050405020304" pitchFamily="18" charset="0"/>
                <a:cs typeface="Times New Roman" panose="02020603050405020304" pitchFamily="18" charset="0"/>
              </a:rPr>
              <a:t>&gt;,</a:t>
            </a:r>
          </a:p>
          <a:p>
            <a:pPr algn="ctr"/>
            <a:r>
              <a:rPr lang="en-US" sz="1400" dirty="0">
                <a:solidFill>
                  <a:schemeClr val="bg1"/>
                </a:solidFill>
                <a:latin typeface="Times New Roman" panose="02020603050405020304" pitchFamily="18" charset="0"/>
                <a:cs typeface="Times New Roman" panose="02020603050405020304" pitchFamily="18" charset="0"/>
              </a:rPr>
              <a:t>&lt;Person  Y -Who has taken interview</a:t>
            </a:r>
            <a:endParaRPr lang="en-US" dirty="0"/>
          </a:p>
        </p:txBody>
      </p:sp>
      <p:cxnSp>
        <p:nvCxnSpPr>
          <p:cNvPr id="85" name="Straight Connector 84">
            <a:extLst>
              <a:ext uri="{FF2B5EF4-FFF2-40B4-BE49-F238E27FC236}">
                <a16:creationId xmlns:a16="http://schemas.microsoft.com/office/drawing/2014/main" id="{D4C71538-848A-49B6-9AE1-83D4DBBBA066}"/>
              </a:ext>
            </a:extLst>
          </p:cNvPr>
          <p:cNvCxnSpPr>
            <a:cxnSpLocks/>
          </p:cNvCxnSpPr>
          <p:nvPr/>
        </p:nvCxnSpPr>
        <p:spPr>
          <a:xfrm flipH="1">
            <a:off x="805802" y="3710027"/>
            <a:ext cx="20536" cy="12902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Rounded Rectangle 16">
            <a:extLst>
              <a:ext uri="{FF2B5EF4-FFF2-40B4-BE49-F238E27FC236}">
                <a16:creationId xmlns:a16="http://schemas.microsoft.com/office/drawing/2014/main" id="{B36D9853-5278-44D4-B6ED-2ACB1123B053}"/>
              </a:ext>
            </a:extLst>
          </p:cNvPr>
          <p:cNvSpPr/>
          <p:nvPr/>
        </p:nvSpPr>
        <p:spPr>
          <a:xfrm>
            <a:off x="1953862" y="4739392"/>
            <a:ext cx="2001363" cy="747253"/>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Yolo for object detection</a:t>
            </a:r>
          </a:p>
        </p:txBody>
      </p:sp>
      <p:cxnSp>
        <p:nvCxnSpPr>
          <p:cNvPr id="88" name="Straight Arrow Connector 87">
            <a:extLst>
              <a:ext uri="{FF2B5EF4-FFF2-40B4-BE49-F238E27FC236}">
                <a16:creationId xmlns:a16="http://schemas.microsoft.com/office/drawing/2014/main" id="{8677C44A-E8F0-483D-87B3-8802E093B160}"/>
              </a:ext>
            </a:extLst>
          </p:cNvPr>
          <p:cNvCxnSpPr>
            <a:cxnSpLocks/>
          </p:cNvCxnSpPr>
          <p:nvPr/>
        </p:nvCxnSpPr>
        <p:spPr>
          <a:xfrm>
            <a:off x="828791" y="4993619"/>
            <a:ext cx="1125071" cy="66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07CDE7-07CA-425C-BD09-C168937281A1}"/>
              </a:ext>
            </a:extLst>
          </p:cNvPr>
          <p:cNvCxnSpPr>
            <a:cxnSpLocks/>
          </p:cNvCxnSpPr>
          <p:nvPr/>
        </p:nvCxnSpPr>
        <p:spPr>
          <a:xfrm flipH="1" flipV="1">
            <a:off x="6827660" y="3777373"/>
            <a:ext cx="1" cy="111146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4C71538-848A-49B6-9AE1-83D4DBBBA066}"/>
              </a:ext>
            </a:extLst>
          </p:cNvPr>
          <p:cNvCxnSpPr>
            <a:cxnSpLocks/>
          </p:cNvCxnSpPr>
          <p:nvPr/>
        </p:nvCxnSpPr>
        <p:spPr>
          <a:xfrm flipV="1">
            <a:off x="3955225" y="4878297"/>
            <a:ext cx="2872435" cy="138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607CDE7-07CA-425C-BD09-C168937281A1}"/>
              </a:ext>
            </a:extLst>
          </p:cNvPr>
          <p:cNvCxnSpPr>
            <a:cxnSpLocks/>
          </p:cNvCxnSpPr>
          <p:nvPr/>
        </p:nvCxnSpPr>
        <p:spPr>
          <a:xfrm flipH="1">
            <a:off x="9232140" y="4888743"/>
            <a:ext cx="545200" cy="338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0" name="Picture 99">
            <a:extLst>
              <a:ext uri="{FF2B5EF4-FFF2-40B4-BE49-F238E27FC236}">
                <a16:creationId xmlns:a16="http://schemas.microsoft.com/office/drawing/2014/main" id="{72713650-AAD6-44BB-A963-EAEE127A218A}"/>
              </a:ext>
            </a:extLst>
          </p:cNvPr>
          <p:cNvPicPr>
            <a:picLocks noChangeAspect="1"/>
          </p:cNvPicPr>
          <p:nvPr/>
        </p:nvPicPr>
        <p:blipFill>
          <a:blip r:embed="rId2"/>
          <a:stretch>
            <a:fillRect/>
          </a:stretch>
        </p:blipFill>
        <p:spPr>
          <a:xfrm>
            <a:off x="7351980" y="4180124"/>
            <a:ext cx="1879788" cy="1257711"/>
          </a:xfrm>
          <a:prstGeom prst="rect">
            <a:avLst/>
          </a:prstGeom>
        </p:spPr>
      </p:pic>
      <p:sp>
        <p:nvSpPr>
          <p:cNvPr id="102" name="TextBox 101"/>
          <p:cNvSpPr txBox="1"/>
          <p:nvPr/>
        </p:nvSpPr>
        <p:spPr>
          <a:xfrm>
            <a:off x="7321492" y="4253788"/>
            <a:ext cx="1925767" cy="1200329"/>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Role Entity bindings to natural language convertor</a:t>
            </a:r>
          </a:p>
        </p:txBody>
      </p:sp>
      <p:cxnSp>
        <p:nvCxnSpPr>
          <p:cNvPr id="104" name="Straight Arrow Connector 103">
            <a:extLst>
              <a:ext uri="{FF2B5EF4-FFF2-40B4-BE49-F238E27FC236}">
                <a16:creationId xmlns:a16="http://schemas.microsoft.com/office/drawing/2014/main" id="{62BA5172-F315-469F-8B5A-833547ED75F8}"/>
              </a:ext>
            </a:extLst>
          </p:cNvPr>
          <p:cNvCxnSpPr>
            <a:cxnSpLocks/>
          </p:cNvCxnSpPr>
          <p:nvPr/>
        </p:nvCxnSpPr>
        <p:spPr>
          <a:xfrm flipH="1">
            <a:off x="3791190" y="6332164"/>
            <a:ext cx="1207218" cy="297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6">
            <a:extLst>
              <a:ext uri="{FF2B5EF4-FFF2-40B4-BE49-F238E27FC236}">
                <a16:creationId xmlns:a16="http://schemas.microsoft.com/office/drawing/2014/main" id="{B36D9853-5278-44D4-B6ED-2ACB1123B053}"/>
              </a:ext>
            </a:extLst>
          </p:cNvPr>
          <p:cNvSpPr/>
          <p:nvPr/>
        </p:nvSpPr>
        <p:spPr>
          <a:xfrm>
            <a:off x="1747737" y="5608894"/>
            <a:ext cx="2001363" cy="747253"/>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cs typeface="Times New Roman" panose="02020603050405020304" pitchFamily="18" charset="0"/>
            </a:endParaRPr>
          </a:p>
        </p:txBody>
      </p:sp>
      <p:cxnSp>
        <p:nvCxnSpPr>
          <p:cNvPr id="107" name="Straight Arrow Connector 106">
            <a:extLst>
              <a:ext uri="{FF2B5EF4-FFF2-40B4-BE49-F238E27FC236}">
                <a16:creationId xmlns:a16="http://schemas.microsoft.com/office/drawing/2014/main" id="{62BA5172-F315-469F-8B5A-833547ED75F8}"/>
              </a:ext>
            </a:extLst>
          </p:cNvPr>
          <p:cNvCxnSpPr>
            <a:cxnSpLocks/>
          </p:cNvCxnSpPr>
          <p:nvPr/>
        </p:nvCxnSpPr>
        <p:spPr>
          <a:xfrm flipH="1">
            <a:off x="6518470" y="5601942"/>
            <a:ext cx="1207218" cy="297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5794763" y="5773337"/>
            <a:ext cx="5004745" cy="8001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102" idx="2"/>
            <a:endCxn id="38" idx="0"/>
          </p:cNvCxnSpPr>
          <p:nvPr/>
        </p:nvCxnSpPr>
        <p:spPr>
          <a:xfrm>
            <a:off x="8284376" y="5454117"/>
            <a:ext cx="12760" cy="319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634744" y="5756327"/>
            <a:ext cx="4803034" cy="646331"/>
          </a:xfrm>
          <a:prstGeom prst="rect">
            <a:avLst/>
          </a:prstGeom>
          <a:noFill/>
        </p:spPr>
        <p:txBody>
          <a:bodyPr wrap="square" rtlCol="0">
            <a:spAutoFit/>
          </a:bodyPr>
          <a:lstStyle/>
          <a:p>
            <a:pPr algn="ctr"/>
            <a:r>
              <a:rPr lang="en-US" dirty="0">
                <a:solidFill>
                  <a:schemeClr val="accent2">
                    <a:lumMod val="50000"/>
                  </a:schemeClr>
                </a:solidFill>
                <a:latin typeface="Times New Roman" panose="02020603050405020304" pitchFamily="18" charset="0"/>
                <a:cs typeface="Times New Roman" panose="02020603050405020304" pitchFamily="18" charset="0"/>
              </a:rPr>
              <a:t>In this video, Person X has taken interview of Director ISRO K </a:t>
            </a:r>
            <a:r>
              <a:rPr lang="en-US" dirty="0" err="1">
                <a:solidFill>
                  <a:schemeClr val="accent2">
                    <a:lumMod val="50000"/>
                  </a:schemeClr>
                </a:solidFill>
                <a:latin typeface="Times New Roman" panose="02020603050405020304" pitchFamily="18" charset="0"/>
                <a:cs typeface="Times New Roman" panose="02020603050405020304" pitchFamily="18" charset="0"/>
              </a:rPr>
              <a:t>Siwan</a:t>
            </a: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6A7BFC86-8B72-432D-B252-F15EEF189AA6}"/>
              </a:ext>
            </a:extLst>
          </p:cNvPr>
          <p:cNvSpPr txBox="1"/>
          <p:nvPr/>
        </p:nvSpPr>
        <p:spPr>
          <a:xfrm>
            <a:off x="76102" y="2078100"/>
            <a:ext cx="1600987" cy="400110"/>
          </a:xfrm>
          <a:prstGeom prst="rect">
            <a:avLst/>
          </a:prstGeom>
          <a:noFill/>
          <a:ln>
            <a:no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Input video</a:t>
            </a:r>
          </a:p>
        </p:txBody>
      </p:sp>
      <p:pic>
        <p:nvPicPr>
          <p:cNvPr id="1028" name="Picture 4" descr="Dr K Sivan: Latest News, Photos, Videos on Dr K Sivan - NDTV.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4" y="2557534"/>
            <a:ext cx="1519824" cy="1139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8618245" y="113682"/>
            <a:ext cx="684734" cy="760291"/>
          </a:xfrm>
          <a:prstGeom prst="rect">
            <a:avLst/>
          </a:prstGeom>
        </p:spPr>
      </p:pic>
      <p:cxnSp>
        <p:nvCxnSpPr>
          <p:cNvPr id="75" name="Straight Arrow Connector 74">
            <a:extLst>
              <a:ext uri="{FF2B5EF4-FFF2-40B4-BE49-F238E27FC236}">
                <a16:creationId xmlns:a16="http://schemas.microsoft.com/office/drawing/2014/main" id="{D45C2441-8B27-4CEB-A621-16A8B55F5950}"/>
              </a:ext>
            </a:extLst>
          </p:cNvPr>
          <p:cNvCxnSpPr>
            <a:cxnSpLocks/>
          </p:cNvCxnSpPr>
          <p:nvPr/>
        </p:nvCxnSpPr>
        <p:spPr>
          <a:xfrm>
            <a:off x="8367039" y="1655360"/>
            <a:ext cx="1597657" cy="37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8839190" y="1004987"/>
            <a:ext cx="545696" cy="583548"/>
          </a:xfrm>
          <a:prstGeom prst="rect">
            <a:avLst/>
          </a:prstGeom>
        </p:spPr>
      </p:pic>
      <p:pic>
        <p:nvPicPr>
          <p:cNvPr id="13" name="Picture 12"/>
          <p:cNvPicPr>
            <a:picLocks noChangeAspect="1"/>
          </p:cNvPicPr>
          <p:nvPr/>
        </p:nvPicPr>
        <p:blipFill>
          <a:blip r:embed="rId6"/>
          <a:stretch>
            <a:fillRect/>
          </a:stretch>
        </p:blipFill>
        <p:spPr>
          <a:xfrm>
            <a:off x="5219807" y="4777813"/>
            <a:ext cx="516761" cy="660022"/>
          </a:xfrm>
          <a:prstGeom prst="rect">
            <a:avLst/>
          </a:prstGeom>
        </p:spPr>
      </p:pic>
      <p:sp>
        <p:nvSpPr>
          <p:cNvPr id="83" name="TextBox 82"/>
          <p:cNvSpPr txBox="1"/>
          <p:nvPr/>
        </p:nvSpPr>
        <p:spPr>
          <a:xfrm>
            <a:off x="-212137" y="74586"/>
            <a:ext cx="5428972"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Proposed Mechanism to convert role entity bindings </a:t>
            </a:r>
          </a:p>
          <a:p>
            <a:pPr algn="ctr"/>
            <a:r>
              <a:rPr lang="en-US" sz="2800" b="1" dirty="0">
                <a:latin typeface="Times New Roman" panose="02020603050405020304" pitchFamily="18" charset="0"/>
                <a:cs typeface="Times New Roman" panose="02020603050405020304" pitchFamily="18" charset="0"/>
              </a:rPr>
              <a:t>to natural language sentence</a:t>
            </a:r>
          </a:p>
        </p:txBody>
      </p:sp>
    </p:spTree>
    <p:extLst>
      <p:ext uri="{BB962C8B-B14F-4D97-AF65-F5344CB8AC3E}">
        <p14:creationId xmlns:p14="http://schemas.microsoft.com/office/powerpoint/2010/main" val="267388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1724001" y="3406903"/>
            <a:ext cx="5782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272553" y="2071907"/>
            <a:ext cx="900953" cy="280595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36393" y="3157569"/>
            <a:ext cx="100853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X Box</a:t>
            </a:r>
          </a:p>
        </p:txBody>
      </p:sp>
      <p:cxnSp>
        <p:nvCxnSpPr>
          <p:cNvPr id="10" name="Straight Arrow Connector 9"/>
          <p:cNvCxnSpPr/>
          <p:nvPr/>
        </p:nvCxnSpPr>
        <p:spPr>
          <a:xfrm flipV="1">
            <a:off x="3186953" y="2810402"/>
            <a:ext cx="780753" cy="3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73506" y="4329562"/>
            <a:ext cx="5782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44256" y="3236446"/>
            <a:ext cx="282812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Extracted body  joints </a:t>
            </a:r>
          </a:p>
          <a:p>
            <a:pPr algn="ctr"/>
            <a:r>
              <a:rPr lang="en-US" dirty="0">
                <a:latin typeface="Times New Roman" panose="02020603050405020304" pitchFamily="18" charset="0"/>
                <a:cs typeface="Times New Roman" panose="02020603050405020304" pitchFamily="18" charset="0"/>
              </a:rPr>
              <a:t>of person1 </a:t>
            </a:r>
          </a:p>
          <a:p>
            <a:pPr algn="ctr"/>
            <a:endParaRPr lang="en-US"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V="1">
            <a:off x="6993821" y="3940646"/>
            <a:ext cx="247163" cy="8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244353" y="1757399"/>
            <a:ext cx="6725" cy="9673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217967" y="6245626"/>
            <a:ext cx="33823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657857" y="2228568"/>
            <a:ext cx="1353949"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673621" y="2298603"/>
            <a:ext cx="148324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Extracted Body Angles</a:t>
            </a:r>
          </a:p>
        </p:txBody>
      </p:sp>
      <p:cxnSp>
        <p:nvCxnSpPr>
          <p:cNvPr id="33" name="Straight Arrow Connector 32"/>
          <p:cNvCxnSpPr/>
          <p:nvPr/>
        </p:nvCxnSpPr>
        <p:spPr>
          <a:xfrm flipV="1">
            <a:off x="4720181" y="2750030"/>
            <a:ext cx="917503" cy="3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423238" y="4353277"/>
            <a:ext cx="1207070" cy="4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641856" y="3784908"/>
            <a:ext cx="1353949"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841618" y="3510249"/>
            <a:ext cx="1353949"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596259" y="3873380"/>
            <a:ext cx="148585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Extracted Body Angles</a:t>
            </a:r>
          </a:p>
        </p:txBody>
      </p:sp>
      <p:sp>
        <p:nvSpPr>
          <p:cNvPr id="39" name="TextBox 38"/>
          <p:cNvSpPr txBox="1"/>
          <p:nvPr/>
        </p:nvSpPr>
        <p:spPr>
          <a:xfrm>
            <a:off x="7910484" y="3596739"/>
            <a:ext cx="132790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Inter body Distances</a:t>
            </a:r>
          </a:p>
        </p:txBody>
      </p:sp>
      <p:sp>
        <p:nvSpPr>
          <p:cNvPr id="41" name="Rounded Rectangle 40"/>
          <p:cNvSpPr/>
          <p:nvPr/>
        </p:nvSpPr>
        <p:spPr>
          <a:xfrm>
            <a:off x="4423238" y="927968"/>
            <a:ext cx="1642228"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423238" y="954427"/>
            <a:ext cx="164222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Intra Body Point Distances</a:t>
            </a:r>
          </a:p>
        </p:txBody>
      </p:sp>
      <p:cxnSp>
        <p:nvCxnSpPr>
          <p:cNvPr id="43" name="Straight Arrow Connector 42"/>
          <p:cNvCxnSpPr/>
          <p:nvPr/>
        </p:nvCxnSpPr>
        <p:spPr>
          <a:xfrm>
            <a:off x="6998781" y="2633438"/>
            <a:ext cx="824458" cy="4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12730" y="4360236"/>
            <a:ext cx="9589" cy="16376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4583091" y="5972623"/>
            <a:ext cx="1642228"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557810" y="6023177"/>
            <a:ext cx="164222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Intra Body Point Distances</a:t>
            </a:r>
          </a:p>
        </p:txBody>
      </p:sp>
      <p:cxnSp>
        <p:nvCxnSpPr>
          <p:cNvPr id="52" name="Straight Arrow Connector 51"/>
          <p:cNvCxnSpPr/>
          <p:nvPr/>
        </p:nvCxnSpPr>
        <p:spPr>
          <a:xfrm>
            <a:off x="7268573" y="2810402"/>
            <a:ext cx="564629" cy="121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7254979" y="2789444"/>
            <a:ext cx="5016" cy="1151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841780" y="2344284"/>
            <a:ext cx="1353949" cy="8193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a:off x="9203681" y="2724715"/>
            <a:ext cx="4647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9203681" y="3828246"/>
            <a:ext cx="4647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9625580" y="2429802"/>
            <a:ext cx="1642228" cy="185564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5122319" y="5120749"/>
            <a:ext cx="2404627" cy="122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550887" y="3883901"/>
            <a:ext cx="728" cy="1258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563163" y="3864103"/>
            <a:ext cx="289112" cy="16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9625580" y="5315269"/>
            <a:ext cx="1642228" cy="13715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9562550" y="542174"/>
            <a:ext cx="1705258" cy="125841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72" idx="0"/>
          </p:cNvCxnSpPr>
          <p:nvPr/>
        </p:nvCxnSpPr>
        <p:spPr>
          <a:xfrm flipV="1">
            <a:off x="10446694" y="1807252"/>
            <a:ext cx="0" cy="6225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2"/>
          </p:cNvCxnSpPr>
          <p:nvPr/>
        </p:nvCxnSpPr>
        <p:spPr>
          <a:xfrm>
            <a:off x="10446694" y="4285446"/>
            <a:ext cx="2535" cy="1062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414685" y="2758884"/>
            <a:ext cx="4322" cy="2118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415865" y="4866764"/>
            <a:ext cx="1964243" cy="82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7355240" y="4083305"/>
            <a:ext cx="14537" cy="7834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6065466" y="1235422"/>
            <a:ext cx="3465417" cy="40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11243986" y="1168016"/>
            <a:ext cx="382613" cy="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1267808" y="6001064"/>
            <a:ext cx="4647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7368448" y="4083305"/>
            <a:ext cx="4647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707719" y="2454398"/>
            <a:ext cx="164222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Angle Correlation</a:t>
            </a:r>
          </a:p>
        </p:txBody>
      </p:sp>
      <p:sp>
        <p:nvSpPr>
          <p:cNvPr id="104" name="TextBox 103"/>
          <p:cNvSpPr txBox="1"/>
          <p:nvPr/>
        </p:nvSpPr>
        <p:spPr>
          <a:xfrm>
            <a:off x="9562550" y="2614850"/>
            <a:ext cx="1642228"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Spatial Temporal Memory for Activity Recognition</a:t>
            </a:r>
          </a:p>
        </p:txBody>
      </p:sp>
      <p:sp>
        <p:nvSpPr>
          <p:cNvPr id="105" name="TextBox 104"/>
          <p:cNvSpPr txBox="1"/>
          <p:nvPr/>
        </p:nvSpPr>
        <p:spPr>
          <a:xfrm>
            <a:off x="9473803" y="666163"/>
            <a:ext cx="186728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Spatial Temporal Memory for Role Recognition</a:t>
            </a:r>
          </a:p>
        </p:txBody>
      </p:sp>
      <p:sp>
        <p:nvSpPr>
          <p:cNvPr id="106" name="TextBox 105"/>
          <p:cNvSpPr txBox="1"/>
          <p:nvPr/>
        </p:nvSpPr>
        <p:spPr>
          <a:xfrm>
            <a:off x="9601758" y="5417152"/>
            <a:ext cx="1642228"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Spatial Temporal Memory for Role Detection</a:t>
            </a:r>
          </a:p>
        </p:txBody>
      </p:sp>
      <p:sp>
        <p:nvSpPr>
          <p:cNvPr id="107" name="TextBox 106"/>
          <p:cNvSpPr txBox="1"/>
          <p:nvPr/>
        </p:nvSpPr>
        <p:spPr>
          <a:xfrm>
            <a:off x="10329002" y="4329562"/>
            <a:ext cx="164222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Recognized Activity</a:t>
            </a:r>
          </a:p>
        </p:txBody>
      </p:sp>
      <p:sp>
        <p:nvSpPr>
          <p:cNvPr id="108" name="TextBox 107"/>
          <p:cNvSpPr txBox="1"/>
          <p:nvPr/>
        </p:nvSpPr>
        <p:spPr>
          <a:xfrm>
            <a:off x="11144824" y="5795783"/>
            <a:ext cx="164222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Role</a:t>
            </a:r>
          </a:p>
        </p:txBody>
      </p:sp>
      <p:sp>
        <p:nvSpPr>
          <p:cNvPr id="109" name="TextBox 108"/>
          <p:cNvSpPr txBox="1"/>
          <p:nvPr/>
        </p:nvSpPr>
        <p:spPr>
          <a:xfrm>
            <a:off x="11052808" y="955399"/>
            <a:ext cx="172758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Role</a:t>
            </a:r>
          </a:p>
        </p:txBody>
      </p:sp>
      <p:sp>
        <p:nvSpPr>
          <p:cNvPr id="110" name="TextBox 109"/>
          <p:cNvSpPr txBox="1"/>
          <p:nvPr/>
        </p:nvSpPr>
        <p:spPr>
          <a:xfrm>
            <a:off x="10439970" y="1806132"/>
            <a:ext cx="164222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Recognized Activity</a:t>
            </a:r>
          </a:p>
        </p:txBody>
      </p:sp>
      <p:cxnSp>
        <p:nvCxnSpPr>
          <p:cNvPr id="114" name="Straight Arrow Connector 113"/>
          <p:cNvCxnSpPr/>
          <p:nvPr/>
        </p:nvCxnSpPr>
        <p:spPr>
          <a:xfrm flipV="1">
            <a:off x="6334831" y="1452044"/>
            <a:ext cx="3217633" cy="20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29" idx="0"/>
          </p:cNvCxnSpPr>
          <p:nvPr/>
        </p:nvCxnSpPr>
        <p:spPr>
          <a:xfrm>
            <a:off x="6334831" y="1449182"/>
            <a:ext cx="1" cy="7793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6590491" y="4604221"/>
            <a:ext cx="1681" cy="1056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6592172" y="5619955"/>
            <a:ext cx="3015479" cy="131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46840" y="2004980"/>
            <a:ext cx="1584068" cy="1213025"/>
          </a:xfrm>
          <a:prstGeom prst="rect">
            <a:avLst/>
          </a:prstGeom>
        </p:spPr>
      </p:pic>
      <p:pic>
        <p:nvPicPr>
          <p:cNvPr id="12" name="Picture 11"/>
          <p:cNvPicPr>
            <a:picLocks noChangeAspect="1"/>
          </p:cNvPicPr>
          <p:nvPr/>
        </p:nvPicPr>
        <p:blipFill>
          <a:blip r:embed="rId3"/>
          <a:stretch>
            <a:fillRect/>
          </a:stretch>
        </p:blipFill>
        <p:spPr>
          <a:xfrm>
            <a:off x="493776" y="2868816"/>
            <a:ext cx="1526822" cy="1076174"/>
          </a:xfrm>
          <a:prstGeom prst="rect">
            <a:avLst/>
          </a:prstGeom>
        </p:spPr>
      </p:pic>
      <p:sp>
        <p:nvSpPr>
          <p:cNvPr id="18" name="TextBox 17"/>
          <p:cNvSpPr txBox="1"/>
          <p:nvPr/>
        </p:nvSpPr>
        <p:spPr>
          <a:xfrm>
            <a:off x="213615" y="4071518"/>
            <a:ext cx="166025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Sequence of Image frames</a:t>
            </a:r>
          </a:p>
        </p:txBody>
      </p:sp>
      <p:pic>
        <p:nvPicPr>
          <p:cNvPr id="20" name="Picture 19"/>
          <p:cNvPicPr>
            <a:picLocks noChangeAspect="1"/>
          </p:cNvPicPr>
          <p:nvPr/>
        </p:nvPicPr>
        <p:blipFill>
          <a:blip r:embed="rId4"/>
          <a:stretch>
            <a:fillRect/>
          </a:stretch>
        </p:blipFill>
        <p:spPr>
          <a:xfrm>
            <a:off x="3967706" y="1853964"/>
            <a:ext cx="752475" cy="1428750"/>
          </a:xfrm>
          <a:prstGeom prst="rect">
            <a:avLst/>
          </a:prstGeom>
        </p:spPr>
      </p:pic>
      <p:pic>
        <p:nvPicPr>
          <p:cNvPr id="22" name="Picture 21"/>
          <p:cNvPicPr>
            <a:picLocks noChangeAspect="1"/>
          </p:cNvPicPr>
          <p:nvPr/>
        </p:nvPicPr>
        <p:blipFill>
          <a:blip r:embed="rId5"/>
          <a:stretch>
            <a:fillRect/>
          </a:stretch>
        </p:blipFill>
        <p:spPr>
          <a:xfrm>
            <a:off x="3806661" y="4000154"/>
            <a:ext cx="628650" cy="1447800"/>
          </a:xfrm>
          <a:prstGeom prst="rect">
            <a:avLst/>
          </a:prstGeom>
        </p:spPr>
      </p:pic>
      <p:sp>
        <p:nvSpPr>
          <p:cNvPr id="96" name="TextBox 95"/>
          <p:cNvSpPr txBox="1"/>
          <p:nvPr/>
        </p:nvSpPr>
        <p:spPr>
          <a:xfrm>
            <a:off x="2456416" y="5439084"/>
            <a:ext cx="282812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Extracted body  joints </a:t>
            </a:r>
          </a:p>
          <a:p>
            <a:pPr algn="ctr"/>
            <a:r>
              <a:rPr lang="en-US" dirty="0">
                <a:latin typeface="Times New Roman" panose="02020603050405020304" pitchFamily="18" charset="0"/>
                <a:cs typeface="Times New Roman" panose="02020603050405020304" pitchFamily="18" charset="0"/>
              </a:rPr>
              <a:t>of person 2 </a:t>
            </a:r>
          </a:p>
          <a:p>
            <a:pPr algn="ctr"/>
            <a:endParaRPr lang="en-US" dirty="0">
              <a:latin typeface="Times New Roman" panose="02020603050405020304" pitchFamily="18" charset="0"/>
              <a:cs typeface="Times New Roman" panose="02020603050405020304" pitchFamily="18" charset="0"/>
            </a:endParaRPr>
          </a:p>
        </p:txBody>
      </p:sp>
      <p:sp>
        <p:nvSpPr>
          <p:cNvPr id="66" name="TextBox 65"/>
          <p:cNvSpPr txBox="1"/>
          <p:nvPr/>
        </p:nvSpPr>
        <p:spPr>
          <a:xfrm>
            <a:off x="11211502" y="2370561"/>
            <a:ext cx="10806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(context)</a:t>
            </a:r>
          </a:p>
        </p:txBody>
      </p:sp>
      <p:sp>
        <p:nvSpPr>
          <p:cNvPr id="101" name="TextBox 100"/>
          <p:cNvSpPr txBox="1"/>
          <p:nvPr/>
        </p:nvSpPr>
        <p:spPr>
          <a:xfrm>
            <a:off x="10727492" y="4872560"/>
            <a:ext cx="10806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(context)</a:t>
            </a:r>
          </a:p>
        </p:txBody>
      </p:sp>
      <p:sp>
        <p:nvSpPr>
          <p:cNvPr id="68" name="TextBox 67"/>
          <p:cNvSpPr txBox="1"/>
          <p:nvPr/>
        </p:nvSpPr>
        <p:spPr>
          <a:xfrm>
            <a:off x="-32934" y="58495"/>
            <a:ext cx="1130074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Proposed Mechanism to recognize the role of each individual entity</a:t>
            </a:r>
          </a:p>
        </p:txBody>
      </p:sp>
    </p:spTree>
    <p:extLst>
      <p:ext uri="{BB962C8B-B14F-4D97-AF65-F5344CB8AC3E}">
        <p14:creationId xmlns:p14="http://schemas.microsoft.com/office/powerpoint/2010/main" val="302868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C4C9-767B-429D-BCA0-AD6D71E287DB}"/>
              </a:ext>
            </a:extLst>
          </p:cNvPr>
          <p:cNvSpPr>
            <a:spLocks noGrp="1"/>
          </p:cNvSpPr>
          <p:nvPr>
            <p:ph idx="1"/>
          </p:nvPr>
        </p:nvSpPr>
        <p:spPr>
          <a:xfrm>
            <a:off x="1112270" y="1201157"/>
            <a:ext cx="10058400" cy="4023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IN" dirty="0"/>
          </a:p>
          <a:p>
            <a:pPr algn="ctr"/>
            <a:endParaRPr lang="en-IN" dirty="0"/>
          </a:p>
          <a:p>
            <a:pPr algn="ctr"/>
            <a:endParaRPr lang="en-IN" dirty="0"/>
          </a:p>
          <a:p>
            <a:pPr marL="0" indent="0" algn="ctr">
              <a:buNone/>
            </a:pPr>
            <a:r>
              <a:rPr lang="en-IN" sz="8000" b="1" i="1" dirty="0"/>
              <a:t>Thank You</a:t>
            </a:r>
          </a:p>
        </p:txBody>
      </p:sp>
    </p:spTree>
    <p:extLst>
      <p:ext uri="{BB962C8B-B14F-4D97-AF65-F5344CB8AC3E}">
        <p14:creationId xmlns:p14="http://schemas.microsoft.com/office/powerpoint/2010/main" val="30159242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480</TotalTime>
  <Words>518</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Calibri Light</vt:lpstr>
      <vt:lpstr>montserratregular</vt:lpstr>
      <vt:lpstr>Open Sans</vt:lpstr>
      <vt:lpstr>Times New Roman</vt:lpstr>
      <vt:lpstr>Wingdings</vt:lpstr>
      <vt:lpstr>Retrospect</vt:lpstr>
      <vt:lpstr>PowerPoint Presentation</vt:lpstr>
      <vt:lpstr>Problem Description</vt:lpstr>
      <vt:lpstr>Metadata</vt:lpstr>
      <vt:lpstr>Porposed Mechanism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metadata generation and classification</dc:title>
  <dc:creator>Neeraj Singh</dc:creator>
  <cp:lastModifiedBy>Neeraj Singh</cp:lastModifiedBy>
  <cp:revision>30</cp:revision>
  <dcterms:created xsi:type="dcterms:W3CDTF">2022-03-07T13:25:48Z</dcterms:created>
  <dcterms:modified xsi:type="dcterms:W3CDTF">2022-11-08T08:51:20Z</dcterms:modified>
</cp:coreProperties>
</file>