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77B5BF-B392-4FF3-B94A-C7B615301A5D}">
  <a:tblStyle styleId="{2D77B5BF-B392-4FF3-B94A-C7B615301A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1A57294-7261-4F0A-A3DE-83762274FF6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7"/>
  </p:normalViewPr>
  <p:slideViewPr>
    <p:cSldViewPr snapToGrid="0" snapToObjects="1">
      <p:cViewPr varScale="1">
        <p:scale>
          <a:sx n="150" d="100"/>
          <a:sy n="150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a591f12dc_0_6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a591f12dc_0_6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a5cfc5de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a5cfc5de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a5cfc5de5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a5cfc5de5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a591f12dc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a591f12dc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As omega=1, no box.cox transformation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ARMA(3,2) is used to capture errors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Identifies weekly and yearly seasonality.</a:t>
            </a:r>
            <a:endParaRPr sz="10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a5cfc5de5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a5cfc5de5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a5cfc5de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a5cfc5de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a591f12dc_0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a591f12dc_0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a591f12dc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a591f12dc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a591f12dc_0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a591f12dc_0_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a591f12dc_0_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a591f12dc_0_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a591f12dc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a591f12dc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a591f12dc_0_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a591f12dc_0_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a591f12dc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a591f12dc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a591f12dc_0_6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a591f12dc_0_6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a591f12dc_0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a591f12dc_0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a5cfc5de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a5cfc5de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80f9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80f9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a5cfc5de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a5cfc5de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a591f12dc_0_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a591f12dc_0_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a5cfc5de5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a5cfc5de5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a5cfc5de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a5cfc5de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robikscube/hourly-energy-consumption" TargetMode="External"/><Relationship Id="rId4" Type="http://schemas.openxmlformats.org/officeDocument/2006/relationships/hyperlink" Target="https://www.divvybikes.com/system-data" TargetMode="External"/><Relationship Id="rId5" Type="http://schemas.openxmlformats.org/officeDocument/2006/relationships/hyperlink" Target="https://www.kaggle.com/selfishgene/historical-hourly-weather-data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2265625"/>
            <a:ext cx="8118600" cy="92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Forecasting Energy Consumption 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78125" y="4031150"/>
            <a:ext cx="37563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Neeraj Tadur &amp; Natasha Nath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/>
              <a:t>Modelling</a:t>
            </a:r>
            <a:endParaRPr sz="4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Training Period</a:t>
            </a:r>
            <a:r>
              <a:rPr lang="en" sz="1600"/>
              <a:t> - January 1, 2013 - August 31, 2016 (1,338 observations)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Test Period</a:t>
            </a:r>
            <a:r>
              <a:rPr lang="en" sz="1600"/>
              <a:t> - September  1, 2016 - December 31, 2016 (122 observations)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Models</a:t>
            </a:r>
            <a:endParaRPr sz="1600" b="1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sNaive(Base Model)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TBATS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MSTL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Prophet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LSTM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779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SNaive</a:t>
            </a:r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353650" y="61085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Motivation: Obtain a simple baseline to compare with more advanced models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25" y="1125475"/>
            <a:ext cx="4194200" cy="27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4350" y="1125475"/>
            <a:ext cx="4449769" cy="274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259775" y="16795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TBATS</a:t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775" y="1541513"/>
            <a:ext cx="4102676" cy="2531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5526" y="1228075"/>
            <a:ext cx="4601450" cy="2839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8425" y="4067825"/>
            <a:ext cx="3494801" cy="83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311700" y="723550"/>
            <a:ext cx="8520600" cy="7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: Use external regressors in the form of fourier terms to account for the seasonal behaviour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311700" y="30647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MSTL</a:t>
            </a:r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1"/>
          </p:nvPr>
        </p:nvSpPr>
        <p:spPr>
          <a:xfrm>
            <a:off x="311700" y="955125"/>
            <a:ext cx="85206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Motivation: Forecast using trend and seasonality components of a decomposed series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350" y="1579300"/>
            <a:ext cx="8250328" cy="33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268550" y="16887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MSTL - Forecasting </a:t>
            </a:r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311700" y="838625"/>
            <a:ext cx="85206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Forecast using trend and seasonality components of a decomposed series</a:t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200" y="1584350"/>
            <a:ext cx="4003325" cy="27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4475" y="1518900"/>
            <a:ext cx="3624600" cy="270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xfrm>
            <a:off x="251100" y="11595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Prophet</a:t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 rotWithShape="1">
          <a:blip r:embed="rId3">
            <a:alphaModFix/>
          </a:blip>
          <a:srcRect t="-2010" b="2009"/>
          <a:stretch/>
        </p:blipFill>
        <p:spPr>
          <a:xfrm>
            <a:off x="207800" y="1234575"/>
            <a:ext cx="4208325" cy="3408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>
            <a:off x="311700" y="669375"/>
            <a:ext cx="85206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Motivation: Forecast using trend and seasonality components of a decomposed series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3225" y="1549025"/>
            <a:ext cx="4546274" cy="280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8"/>
          <p:cNvSpPr txBox="1"/>
          <p:nvPr/>
        </p:nvSpPr>
        <p:spPr>
          <a:xfrm>
            <a:off x="5411925" y="1271925"/>
            <a:ext cx="2970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Forecasting daily consumption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>
            <a:spLocks noGrp="1"/>
          </p:cNvSpPr>
          <p:nvPr>
            <p:ph type="title"/>
          </p:nvPr>
        </p:nvSpPr>
        <p:spPr>
          <a:xfrm>
            <a:off x="251100" y="11595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Prophet - Fit and residuals</a:t>
            </a:r>
            <a:endParaRPr/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8800" y="1388375"/>
            <a:ext cx="4310850" cy="266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450" y="1325100"/>
            <a:ext cx="4515999" cy="27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9"/>
          <p:cNvSpPr txBox="1"/>
          <p:nvPr/>
        </p:nvSpPr>
        <p:spPr>
          <a:xfrm>
            <a:off x="961175" y="986100"/>
            <a:ext cx="25890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Comparing actual vs predicted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0" name="Google Shape;170;p29"/>
          <p:cNvSpPr txBox="1"/>
          <p:nvPr/>
        </p:nvSpPr>
        <p:spPr>
          <a:xfrm>
            <a:off x="5919375" y="1049375"/>
            <a:ext cx="20904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Residual scatter plot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</a:t>
            </a:r>
            <a:endParaRPr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25" y="1519725"/>
            <a:ext cx="3338351" cy="2478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3275" y="1139325"/>
            <a:ext cx="5153024" cy="357169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0"/>
          <p:cNvSpPr txBox="1">
            <a:spLocks noGrp="1"/>
          </p:cNvSpPr>
          <p:nvPr>
            <p:ph type="body" idx="1"/>
          </p:nvPr>
        </p:nvSpPr>
        <p:spPr>
          <a:xfrm>
            <a:off x="251075" y="574125"/>
            <a:ext cx="85206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Motivation: Ability to capture the trend and seasonality components robustly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- Checking residuals</a:t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5349" y="945350"/>
            <a:ext cx="4673313" cy="3095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484875" y="43637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632075" y="1093675"/>
            <a:ext cx="65463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Background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 Statement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Forecasting models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comparison metrics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Conclusion &amp; Future Work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>
            <a:spLocks noGrp="1"/>
          </p:cNvSpPr>
          <p:nvPr>
            <p:ph type="title"/>
          </p:nvPr>
        </p:nvSpPr>
        <p:spPr>
          <a:xfrm>
            <a:off x="311700" y="17657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error metrics</a:t>
            </a:r>
            <a:endParaRPr/>
          </a:p>
        </p:txBody>
      </p:sp>
      <p:graphicFrame>
        <p:nvGraphicFramePr>
          <p:cNvPr id="190" name="Google Shape;190;p32"/>
          <p:cNvGraphicFramePr/>
          <p:nvPr/>
        </p:nvGraphicFramePr>
        <p:xfrm>
          <a:off x="2066050" y="159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{81A57294-7261-4F0A-A3DE-83762274FF62}</a:tableStyleId>
              </a:tblPr>
              <a:tblGrid>
                <a:gridCol w="1030525"/>
                <a:gridCol w="1409400"/>
                <a:gridCol w="1409400"/>
                <a:gridCol w="1045675"/>
              </a:tblGrid>
              <a:tr h="361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RMSE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MAE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sMAPE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sNaive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37742.82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27652.02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0.104547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TBATS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31364.05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26352.72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0.098317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MSTL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28869.62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21889.76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0.083967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Prophet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34854.51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30707.38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0.11368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LSTM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22178.91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16780.54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0.063549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91" name="Google Shape;191;p32"/>
          <p:cNvSpPr txBox="1">
            <a:spLocks noGrp="1"/>
          </p:cNvSpPr>
          <p:nvPr>
            <p:ph type="body" idx="1"/>
          </p:nvPr>
        </p:nvSpPr>
        <p:spPr>
          <a:xfrm>
            <a:off x="372325" y="833900"/>
            <a:ext cx="85206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the accuracy of the forecast of the various models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>
            <a:spLocks noGrp="1"/>
          </p:cNvSpPr>
          <p:nvPr>
            <p:ph type="body" idx="1"/>
          </p:nvPr>
        </p:nvSpPr>
        <p:spPr>
          <a:xfrm>
            <a:off x="372325" y="1062500"/>
            <a:ext cx="8520600" cy="3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LSTM is the best performing model to forecast power consumption at a daily level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model error metrics RMSE, MAE and sMAPE are the least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better forecasting power ComEd will now be able to plan better and buy electricity effectively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97" name="Google Shape;197;p33"/>
          <p:cNvSpPr txBox="1">
            <a:spLocks noGrp="1"/>
          </p:cNvSpPr>
          <p:nvPr>
            <p:ph type="title"/>
          </p:nvPr>
        </p:nvSpPr>
        <p:spPr>
          <a:xfrm>
            <a:off x="311700" y="35845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>
            <a:spLocks noGrp="1"/>
          </p:cNvSpPr>
          <p:nvPr>
            <p:ph type="body" idx="1"/>
          </p:nvPr>
        </p:nvSpPr>
        <p:spPr>
          <a:xfrm>
            <a:off x="372325" y="1062500"/>
            <a:ext cx="8520600" cy="3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we expect power consumption to be affected as holidays, including holiday information when building the forecasting model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 model can be used to leverage inter dependencies between the variables to provide more robust forecasts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 wider timeframe and windowing to train neural networks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hierarchical models to provide from a granular to a global insight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03" name="Google Shape;203;p34"/>
          <p:cNvSpPr txBox="1">
            <a:spLocks noGrp="1"/>
          </p:cNvSpPr>
          <p:nvPr>
            <p:ph type="title"/>
          </p:nvPr>
        </p:nvSpPr>
        <p:spPr>
          <a:xfrm>
            <a:off x="311700" y="35845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>
            <a:spLocks noGrp="1"/>
          </p:cNvSpPr>
          <p:nvPr>
            <p:ph type="title"/>
          </p:nvPr>
        </p:nvSpPr>
        <p:spPr>
          <a:xfrm>
            <a:off x="2310300" y="448400"/>
            <a:ext cx="45234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/>
              <a:t>Thank You! </a:t>
            </a:r>
            <a:endParaRPr sz="4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491975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Commonwealth Edison (ComEd) is the largest electric utility in Illinois and holds monopoly in Chicago and Northern Illinois area.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Provides electric service to more than 3.8M consumers.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They buy electricity in the competitive wholesale market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37075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Preempt the electricity demand in the region to make vital business decisions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key drivers of power usage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the role that seasonality plays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/>
              <a:t>Data Overview </a:t>
            </a:r>
            <a:endParaRPr sz="4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3940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Specifications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652600"/>
            <a:ext cx="8520600" cy="43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Source &amp; Description</a:t>
            </a:r>
            <a:endParaRPr sz="1600" b="1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b="1"/>
              <a:t>Energy consumption </a:t>
            </a:r>
            <a:endParaRPr sz="1600" b="1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u="sng">
                <a:solidFill>
                  <a:srgbClr val="1155CC"/>
                </a:solidFill>
                <a:hlinkClick r:id="rId3"/>
              </a:rPr>
              <a:t>https://www.kaggle.com/robikscube/hourly-energy-consumptio</a:t>
            </a:r>
            <a:r>
              <a:rPr lang="en" u="sng">
                <a:solidFill>
                  <a:srgbClr val="1155CC"/>
                </a:solidFill>
                <a:hlinkClick r:id="rId3"/>
              </a:rPr>
              <a:t>n</a:t>
            </a:r>
            <a:endParaRPr>
              <a:solidFill>
                <a:srgbClr val="1155CC"/>
              </a:solidFill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■"/>
            </a:pPr>
            <a:r>
              <a:rPr lang="en">
                <a:solidFill>
                  <a:srgbClr val="000000"/>
                </a:solidFill>
              </a:rPr>
              <a:t>Hourly power consumption for ComEd in MW</a:t>
            </a:r>
            <a:endParaRPr sz="1600" u="sng">
              <a:solidFill>
                <a:srgbClr val="000000"/>
              </a:solidFill>
              <a:hlinkClick r:id="rId4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b="1"/>
              <a:t>Hourly Weather data</a:t>
            </a:r>
            <a:endParaRPr sz="1600" b="1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>
                <a:solidFill>
                  <a:srgbClr val="1155CC"/>
                </a:solidFill>
                <a:hlinkClick r:id="rId5"/>
              </a:rPr>
              <a:t>https://www.kaggle.com/selfishgene/historical-hourly-weather-data</a:t>
            </a:r>
            <a:endParaRPr>
              <a:solidFill>
                <a:srgbClr val="1155CC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Hourly weather parameters which include Temperature, Pressure, Humidity, Wind Speed and Wind Direction for Chicago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b="1"/>
              <a:t>Total dataset </a:t>
            </a:r>
            <a:r>
              <a:rPr lang="en" sz="1400"/>
              <a:t>: January 1, 2013 - December 31, 2016</a:t>
            </a:r>
            <a:endParaRPr sz="1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This analysis focuses on total energy used daily </a:t>
            </a:r>
            <a:endParaRPr sz="140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Cleaning</a:t>
            </a:r>
            <a:endParaRPr sz="14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Imputed data for missing temperatures and power consumption using kalman smoothing filter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Removed a single leap year data point to preserve annual seasonality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95225" y="-10920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overview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550" y="404100"/>
            <a:ext cx="8208904" cy="4688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Temperature vs Power Consumption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0800" y="1219699"/>
            <a:ext cx="4132724" cy="2990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825" y="1260150"/>
            <a:ext cx="3909400" cy="294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424300" y="91975"/>
            <a:ext cx="82368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Stationarity Test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502225" y="705175"/>
            <a:ext cx="8158800" cy="4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Daily Data</a:t>
            </a:r>
            <a:endParaRPr/>
          </a:p>
        </p:txBody>
      </p:sp>
      <p:graphicFrame>
        <p:nvGraphicFramePr>
          <p:cNvPr id="109" name="Google Shape;109;p21"/>
          <p:cNvGraphicFramePr/>
          <p:nvPr/>
        </p:nvGraphicFramePr>
        <p:xfrm>
          <a:off x="954850" y="123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{2D77B5BF-B392-4FF3-B94A-C7B615301A5D}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586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Variables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ADF Test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KPSS Test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Differencing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91425" marB="91425"/>
                </a:tc>
              </a:tr>
              <a:tr h="956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Consumption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✔</a:t>
                      </a:r>
                      <a:endParaRPr>
                        <a:solidFill>
                          <a:schemeClr val="dk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✔</a:t>
                      </a:r>
                      <a:endParaRPr>
                        <a:solidFill>
                          <a:schemeClr val="dk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       Yes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91425" marB="91425"/>
                </a:tc>
              </a:tr>
              <a:tr h="592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Temperature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             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✔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            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✔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       Yes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91425" marB="91425"/>
                </a:tc>
              </a:tr>
              <a:tr h="586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Pressure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            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✔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            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✔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         N/A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91425" marB="91425"/>
                </a:tc>
              </a:tr>
              <a:tr h="586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Wind Speed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          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❌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           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❌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         Yes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524</Words>
  <Application>Microsoft Macintosh PowerPoint</Application>
  <PresentationFormat>On-screen Show (16:9)</PresentationFormat>
  <Paragraphs>123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Old Standard TT</vt:lpstr>
      <vt:lpstr>Arial</vt:lpstr>
      <vt:lpstr>Paperback</vt:lpstr>
      <vt:lpstr>Forecasting Energy Consumption </vt:lpstr>
      <vt:lpstr>Agenda</vt:lpstr>
      <vt:lpstr>Background</vt:lpstr>
      <vt:lpstr>Problem Statement</vt:lpstr>
      <vt:lpstr>Data Overview  </vt:lpstr>
      <vt:lpstr>Dataset Specifications</vt:lpstr>
      <vt:lpstr>Time Series overview</vt:lpstr>
      <vt:lpstr>Temperature vs Power Consumption</vt:lpstr>
      <vt:lpstr>Stationarity Test</vt:lpstr>
      <vt:lpstr>Modelling </vt:lpstr>
      <vt:lpstr>Models</vt:lpstr>
      <vt:lpstr>SNaive</vt:lpstr>
      <vt:lpstr>TBATS</vt:lpstr>
      <vt:lpstr>MSTL</vt:lpstr>
      <vt:lpstr>MSTL - Forecasting </vt:lpstr>
      <vt:lpstr>Prophet</vt:lpstr>
      <vt:lpstr>Prophet - Fit and residuals</vt:lpstr>
      <vt:lpstr>LSTM</vt:lpstr>
      <vt:lpstr>LSTM - Checking residuals</vt:lpstr>
      <vt:lpstr>Model error metrics</vt:lpstr>
      <vt:lpstr>Conclusion </vt:lpstr>
      <vt:lpstr>Future Work </vt:lpstr>
      <vt:lpstr>Thank You!  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Energy Consumption </dc:title>
  <cp:lastModifiedBy>Sasanka  Kanuparthi (13 JSIA)</cp:lastModifiedBy>
  <cp:revision>2</cp:revision>
  <dcterms:modified xsi:type="dcterms:W3CDTF">2019-01-27T22:25:08Z</dcterms:modified>
</cp:coreProperties>
</file>