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64" r:id="rId5"/>
    <p:sldId id="259" r:id="rId6"/>
    <p:sldId id="265" r:id="rId7"/>
    <p:sldId id="266" r:id="rId8"/>
    <p:sldId id="260" r:id="rId9"/>
    <p:sldId id="261" r:id="rId10"/>
    <p:sldId id="263" r:id="rId11"/>
    <p:sldId id="268" r:id="rId12"/>
    <p:sldId id="269" r:id="rId13"/>
    <p:sldId id="270" r:id="rId14"/>
    <p:sldId id="271" r:id="rId15"/>
    <p:sldId id="262" r:id="rId16"/>
    <p:sldId id="267"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29" autoAdjust="0"/>
    <p:restoredTop sz="94660"/>
  </p:normalViewPr>
  <p:slideViewPr>
    <p:cSldViewPr snapToGrid="0">
      <p:cViewPr varScale="1">
        <p:scale>
          <a:sx n="97" d="100"/>
          <a:sy n="97" d="100"/>
        </p:scale>
        <p:origin x="216" y="424"/>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neerajteja17/E-WASTE-GENERATION-CLASSIFICATION-AICTE-SHELL-INTERNSHIP.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6511354" y="2747684"/>
            <a:ext cx="3398392" cy="1938992"/>
          </a:xfrm>
          <a:prstGeom prst="rect">
            <a:avLst/>
          </a:prstGeom>
          <a:noFill/>
        </p:spPr>
        <p:txBody>
          <a:bodyPr wrap="square" rtlCol="0">
            <a:spAutoFit/>
          </a:bodyPr>
          <a:lstStyle/>
          <a:p>
            <a:pPr algn="ctr"/>
            <a:r>
              <a:rPr lang="en-IN" sz="4000" dirty="0">
                <a:solidFill>
                  <a:schemeClr val="bg1"/>
                </a:solidFill>
                <a:latin typeface="Baguet Script" panose="020F0502020204030204" pitchFamily="34" charset="0"/>
                <a:cs typeface="Baguet Script" panose="020F0502020204030204" pitchFamily="34" charset="0"/>
              </a:rPr>
              <a:t>E-Waste Generation Classification</a:t>
            </a:r>
            <a:endParaRPr lang="en-US" sz="4000" b="1" dirty="0">
              <a:solidFill>
                <a:schemeClr val="bg1"/>
              </a:solidFill>
              <a:latin typeface="Baguet Script" panose="020F0502020204030204" pitchFamily="34" charset="0"/>
              <a:cs typeface="Baguet Script" panose="020F050202020403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A12776A6-9D2A-B77D-E7FD-A54F01590598}"/>
              </a:ext>
            </a:extLst>
          </p:cNvPr>
          <p:cNvSpPr txBox="1"/>
          <p:nvPr/>
        </p:nvSpPr>
        <p:spPr>
          <a:xfrm>
            <a:off x="7352761" y="4584357"/>
            <a:ext cx="1829315" cy="379656"/>
          </a:xfrm>
          <a:prstGeom prst="rect">
            <a:avLst/>
          </a:prstGeom>
          <a:noFill/>
        </p:spPr>
        <p:txBody>
          <a:bodyPr wrap="square" rtlCol="0">
            <a:spAutoFit/>
          </a:bodyPr>
          <a:lstStyle/>
          <a:p>
            <a:r>
              <a:rPr lang="en-IN" dirty="0">
                <a:solidFill>
                  <a:schemeClr val="bg1"/>
                </a:solidFill>
                <a:latin typeface="Baguet Script" pitchFamily="2" charset="77"/>
              </a:rPr>
              <a:t>EfficientNetV2B0</a:t>
            </a:r>
            <a:endParaRPr lang="en-US" dirty="0">
              <a:solidFill>
                <a:schemeClr val="bg1"/>
              </a:solidFill>
              <a:latin typeface="Baguet Script" pitchFamily="2" charset="77"/>
            </a:endParaRP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584775"/>
          </a:xfrm>
          <a:prstGeom prst="rect">
            <a:avLst/>
          </a:prstGeom>
          <a:noFill/>
        </p:spPr>
        <p:txBody>
          <a:bodyPr wrap="square">
            <a:spAutoFit/>
          </a:bodyPr>
          <a:lstStyle/>
          <a:p>
            <a:r>
              <a:rPr lang="en-US" sz="3200" b="1" dirty="0">
                <a:solidFill>
                  <a:srgbClr val="213163"/>
                </a:solidFill>
                <a:latin typeface="Baguet Script" pitchFamily="2" charset="77"/>
              </a:rPr>
              <a:t>Screenshot of Output</a:t>
            </a:r>
            <a:endParaRPr lang="en-IN" sz="3200" b="1" dirty="0">
              <a:solidFill>
                <a:srgbClr val="213163"/>
              </a:solidFill>
              <a:latin typeface="Baguet Script" pitchFamily="2" charset="77"/>
            </a:endParaRPr>
          </a:p>
        </p:txBody>
      </p:sp>
      <p:pic>
        <p:nvPicPr>
          <p:cNvPr id="11" name="Picture 10" descr="A graph of data distribution&#10;&#10;AI-generated content may be incorrect.">
            <a:extLst>
              <a:ext uri="{FF2B5EF4-FFF2-40B4-BE49-F238E27FC236}">
                <a16:creationId xmlns:a16="http://schemas.microsoft.com/office/drawing/2014/main" id="{978AC47C-262C-6144-915B-DFD60333303B}"/>
              </a:ext>
            </a:extLst>
          </p:cNvPr>
          <p:cNvPicPr>
            <a:picLocks noChangeAspect="1"/>
          </p:cNvPicPr>
          <p:nvPr/>
        </p:nvPicPr>
        <p:blipFill>
          <a:blip r:embed="rId2"/>
          <a:stretch>
            <a:fillRect/>
          </a:stretch>
        </p:blipFill>
        <p:spPr>
          <a:xfrm>
            <a:off x="255104" y="2223962"/>
            <a:ext cx="4918900" cy="3423076"/>
          </a:xfrm>
          <a:prstGeom prst="rect">
            <a:avLst/>
          </a:prstGeom>
        </p:spPr>
      </p:pic>
      <p:sp>
        <p:nvSpPr>
          <p:cNvPr id="12" name="TextBox 11">
            <a:extLst>
              <a:ext uri="{FF2B5EF4-FFF2-40B4-BE49-F238E27FC236}">
                <a16:creationId xmlns:a16="http://schemas.microsoft.com/office/drawing/2014/main" id="{8020DBC0-A105-41C6-97BD-FCD4E0D2CDDD}"/>
              </a:ext>
            </a:extLst>
          </p:cNvPr>
          <p:cNvSpPr txBox="1"/>
          <p:nvPr/>
        </p:nvSpPr>
        <p:spPr>
          <a:xfrm>
            <a:off x="255104" y="1639187"/>
            <a:ext cx="6102626" cy="400110"/>
          </a:xfrm>
          <a:prstGeom prst="rect">
            <a:avLst/>
          </a:prstGeom>
          <a:noFill/>
        </p:spPr>
        <p:txBody>
          <a:bodyPr wrap="square">
            <a:spAutoFit/>
          </a:bodyPr>
          <a:lstStyle/>
          <a:p>
            <a:r>
              <a:rPr lang="en-US" sz="2000" b="1" dirty="0">
                <a:solidFill>
                  <a:schemeClr val="tx1"/>
                </a:solidFill>
                <a:latin typeface="Baguet Script" pitchFamily="2" charset="77"/>
              </a:rPr>
              <a:t>Test Data Distribution :</a:t>
            </a:r>
            <a:endParaRPr lang="en-IN" sz="2000" b="1" dirty="0">
              <a:solidFill>
                <a:schemeClr val="tx1"/>
              </a:solidFill>
              <a:latin typeface="Baguet Script" pitchFamily="2" charset="77"/>
            </a:endParaRPr>
          </a:p>
        </p:txBody>
      </p:sp>
      <p:sp>
        <p:nvSpPr>
          <p:cNvPr id="13" name="TextBox 12">
            <a:extLst>
              <a:ext uri="{FF2B5EF4-FFF2-40B4-BE49-F238E27FC236}">
                <a16:creationId xmlns:a16="http://schemas.microsoft.com/office/drawing/2014/main" id="{558C55EC-0B1B-F224-A931-60ADD21222E0}"/>
              </a:ext>
            </a:extLst>
          </p:cNvPr>
          <p:cNvSpPr txBox="1"/>
          <p:nvPr/>
        </p:nvSpPr>
        <p:spPr>
          <a:xfrm>
            <a:off x="5685989" y="1645886"/>
            <a:ext cx="6102626" cy="400110"/>
          </a:xfrm>
          <a:prstGeom prst="rect">
            <a:avLst/>
          </a:prstGeom>
          <a:noFill/>
        </p:spPr>
        <p:txBody>
          <a:bodyPr wrap="square">
            <a:spAutoFit/>
          </a:bodyPr>
          <a:lstStyle/>
          <a:p>
            <a:r>
              <a:rPr lang="en-US" sz="2000" b="1" dirty="0">
                <a:solidFill>
                  <a:schemeClr val="tx1"/>
                </a:solidFill>
                <a:latin typeface="Baguet Script" pitchFamily="2" charset="77"/>
              </a:rPr>
              <a:t>Training Data Distribution :</a:t>
            </a:r>
            <a:endParaRPr lang="en-IN" sz="2000" b="1" dirty="0">
              <a:solidFill>
                <a:schemeClr val="tx1"/>
              </a:solidFill>
              <a:latin typeface="Baguet Script" pitchFamily="2" charset="77"/>
            </a:endParaRPr>
          </a:p>
        </p:txBody>
      </p:sp>
      <p:pic>
        <p:nvPicPr>
          <p:cNvPr id="15" name="Picture 14" descr="A graph of data distribution&#10;&#10;AI-generated content may be incorrect.">
            <a:extLst>
              <a:ext uri="{FF2B5EF4-FFF2-40B4-BE49-F238E27FC236}">
                <a16:creationId xmlns:a16="http://schemas.microsoft.com/office/drawing/2014/main" id="{22DE9EDA-DC34-A27C-AC96-6ACA82626910}"/>
              </a:ext>
            </a:extLst>
          </p:cNvPr>
          <p:cNvPicPr>
            <a:picLocks noChangeAspect="1"/>
          </p:cNvPicPr>
          <p:nvPr/>
        </p:nvPicPr>
        <p:blipFill>
          <a:blip r:embed="rId3"/>
          <a:stretch>
            <a:fillRect/>
          </a:stretch>
        </p:blipFill>
        <p:spPr>
          <a:xfrm>
            <a:off x="5685989" y="2223962"/>
            <a:ext cx="5083025" cy="3423076"/>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1BE909-68E5-5278-ECF3-669EA63892EF}"/>
              </a:ext>
            </a:extLst>
          </p:cNvPr>
          <p:cNvSpPr txBox="1"/>
          <p:nvPr/>
        </p:nvSpPr>
        <p:spPr>
          <a:xfrm>
            <a:off x="378672" y="1836895"/>
            <a:ext cx="6102626" cy="400110"/>
          </a:xfrm>
          <a:prstGeom prst="rect">
            <a:avLst/>
          </a:prstGeom>
          <a:noFill/>
        </p:spPr>
        <p:txBody>
          <a:bodyPr wrap="square">
            <a:spAutoFit/>
          </a:bodyPr>
          <a:lstStyle/>
          <a:p>
            <a:r>
              <a:rPr lang="en-US" sz="2000" b="1" dirty="0">
                <a:solidFill>
                  <a:schemeClr val="tx1"/>
                </a:solidFill>
                <a:latin typeface="Baguet Script" pitchFamily="2" charset="77"/>
              </a:rPr>
              <a:t>Validation Data Distribution :</a:t>
            </a:r>
            <a:endParaRPr lang="en-IN" sz="2000" b="1" dirty="0">
              <a:solidFill>
                <a:schemeClr val="tx1"/>
              </a:solidFill>
              <a:latin typeface="Baguet Script" pitchFamily="2" charset="77"/>
            </a:endParaRPr>
          </a:p>
        </p:txBody>
      </p:sp>
      <p:pic>
        <p:nvPicPr>
          <p:cNvPr id="4" name="Picture 3" descr="A graph of data distribution&#10;&#10;AI-generated content may be incorrect.">
            <a:extLst>
              <a:ext uri="{FF2B5EF4-FFF2-40B4-BE49-F238E27FC236}">
                <a16:creationId xmlns:a16="http://schemas.microsoft.com/office/drawing/2014/main" id="{A2CFAD43-D473-ACD0-DE6D-3C31645E0311}"/>
              </a:ext>
            </a:extLst>
          </p:cNvPr>
          <p:cNvPicPr>
            <a:picLocks noChangeAspect="1"/>
          </p:cNvPicPr>
          <p:nvPr/>
        </p:nvPicPr>
        <p:blipFill>
          <a:blip r:embed="rId2"/>
          <a:stretch>
            <a:fillRect/>
          </a:stretch>
        </p:blipFill>
        <p:spPr>
          <a:xfrm>
            <a:off x="378672" y="2550186"/>
            <a:ext cx="4823524" cy="3323535"/>
          </a:xfrm>
          <a:prstGeom prst="rect">
            <a:avLst/>
          </a:prstGeom>
        </p:spPr>
      </p:pic>
      <p:pic>
        <p:nvPicPr>
          <p:cNvPr id="6" name="Picture 5" descr="A graph of a graph with numbers and symbols&#10;&#10;AI-generated content may be incorrect.">
            <a:extLst>
              <a:ext uri="{FF2B5EF4-FFF2-40B4-BE49-F238E27FC236}">
                <a16:creationId xmlns:a16="http://schemas.microsoft.com/office/drawing/2014/main" id="{22C52E83-8256-6C0C-1ABE-41471FBA8ABA}"/>
              </a:ext>
            </a:extLst>
          </p:cNvPr>
          <p:cNvPicPr>
            <a:picLocks noChangeAspect="1"/>
          </p:cNvPicPr>
          <p:nvPr/>
        </p:nvPicPr>
        <p:blipFill>
          <a:blip r:embed="rId3"/>
          <a:stretch>
            <a:fillRect/>
          </a:stretch>
        </p:blipFill>
        <p:spPr>
          <a:xfrm>
            <a:off x="7030726" y="2401905"/>
            <a:ext cx="3268362" cy="2958075"/>
          </a:xfrm>
          <a:prstGeom prst="rect">
            <a:avLst/>
          </a:prstGeom>
        </p:spPr>
      </p:pic>
      <p:sp>
        <p:nvSpPr>
          <p:cNvPr id="7" name="TextBox 6">
            <a:extLst>
              <a:ext uri="{FF2B5EF4-FFF2-40B4-BE49-F238E27FC236}">
                <a16:creationId xmlns:a16="http://schemas.microsoft.com/office/drawing/2014/main" id="{6D637471-BF12-0494-602C-6413F17EA503}"/>
              </a:ext>
            </a:extLst>
          </p:cNvPr>
          <p:cNvSpPr txBox="1"/>
          <p:nvPr/>
        </p:nvSpPr>
        <p:spPr>
          <a:xfrm>
            <a:off x="7030726" y="1837327"/>
            <a:ext cx="2607544" cy="400110"/>
          </a:xfrm>
          <a:prstGeom prst="rect">
            <a:avLst/>
          </a:prstGeom>
          <a:noFill/>
        </p:spPr>
        <p:txBody>
          <a:bodyPr wrap="square">
            <a:spAutoFit/>
          </a:bodyPr>
          <a:lstStyle/>
          <a:p>
            <a:r>
              <a:rPr lang="en-US" sz="2000" b="1" dirty="0">
                <a:solidFill>
                  <a:schemeClr val="tx1"/>
                </a:solidFill>
                <a:latin typeface="Baguet Script" pitchFamily="2" charset="77"/>
              </a:rPr>
              <a:t>Confusion Matrix :</a:t>
            </a:r>
            <a:endParaRPr lang="en-IN" sz="2000" b="1" dirty="0">
              <a:solidFill>
                <a:schemeClr val="tx1"/>
              </a:solidFill>
              <a:latin typeface="Baguet Script" pitchFamily="2" charset="77"/>
            </a:endParaRPr>
          </a:p>
        </p:txBody>
      </p:sp>
    </p:spTree>
    <p:extLst>
      <p:ext uri="{BB962C8B-B14F-4D97-AF65-F5344CB8AC3E}">
        <p14:creationId xmlns:p14="http://schemas.microsoft.com/office/powerpoint/2010/main" val="3930395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1D3DBE-F009-04B6-BF8D-1721E697F6E9}"/>
              </a:ext>
            </a:extLst>
          </p:cNvPr>
          <p:cNvSpPr txBox="1"/>
          <p:nvPr/>
        </p:nvSpPr>
        <p:spPr>
          <a:xfrm>
            <a:off x="952055" y="1822390"/>
            <a:ext cx="4379617" cy="400110"/>
          </a:xfrm>
          <a:prstGeom prst="rect">
            <a:avLst/>
          </a:prstGeom>
          <a:noFill/>
        </p:spPr>
        <p:txBody>
          <a:bodyPr wrap="square">
            <a:spAutoFit/>
          </a:bodyPr>
          <a:lstStyle/>
          <a:p>
            <a:r>
              <a:rPr lang="en-US" sz="2000" b="1" dirty="0" err="1">
                <a:solidFill>
                  <a:schemeClr val="tx1"/>
                </a:solidFill>
                <a:latin typeface="Baguet Script" pitchFamily="2" charset="77"/>
              </a:rPr>
              <a:t>DataSet</a:t>
            </a:r>
            <a:r>
              <a:rPr lang="en-US" sz="2000" b="1" dirty="0">
                <a:solidFill>
                  <a:schemeClr val="tx1"/>
                </a:solidFill>
                <a:latin typeface="Baguet Script" pitchFamily="2" charset="77"/>
              </a:rPr>
              <a:t> Training :</a:t>
            </a:r>
            <a:endParaRPr lang="en-IN" sz="2000" b="1" dirty="0">
              <a:solidFill>
                <a:schemeClr val="tx1"/>
              </a:solidFill>
              <a:latin typeface="Baguet Script" pitchFamily="2" charset="77"/>
            </a:endParaRPr>
          </a:p>
        </p:txBody>
      </p:sp>
      <p:pic>
        <p:nvPicPr>
          <p:cNvPr id="4" name="Picture 3" descr="A collage of different electronic devices&#10;&#10;AI-generated content may be incorrect.">
            <a:extLst>
              <a:ext uri="{FF2B5EF4-FFF2-40B4-BE49-F238E27FC236}">
                <a16:creationId xmlns:a16="http://schemas.microsoft.com/office/drawing/2014/main" id="{08EDF543-AA63-E44A-7398-EE5032C83B88}"/>
              </a:ext>
            </a:extLst>
          </p:cNvPr>
          <p:cNvPicPr>
            <a:picLocks noChangeAspect="1"/>
          </p:cNvPicPr>
          <p:nvPr/>
        </p:nvPicPr>
        <p:blipFill>
          <a:blip r:embed="rId2"/>
          <a:stretch>
            <a:fillRect/>
          </a:stretch>
        </p:blipFill>
        <p:spPr>
          <a:xfrm>
            <a:off x="184321" y="2237005"/>
            <a:ext cx="4953000" cy="4076700"/>
          </a:xfrm>
          <a:prstGeom prst="rect">
            <a:avLst/>
          </a:prstGeom>
        </p:spPr>
      </p:pic>
      <p:pic>
        <p:nvPicPr>
          <p:cNvPr id="6" name="Picture 5" descr="A graph of training and validation&#10;&#10;AI-generated content may be incorrect.">
            <a:extLst>
              <a:ext uri="{FF2B5EF4-FFF2-40B4-BE49-F238E27FC236}">
                <a16:creationId xmlns:a16="http://schemas.microsoft.com/office/drawing/2014/main" id="{D31065E6-491A-2AB2-3ED9-8D6558D4BE91}"/>
              </a:ext>
            </a:extLst>
          </p:cNvPr>
          <p:cNvPicPr>
            <a:picLocks noChangeAspect="1"/>
          </p:cNvPicPr>
          <p:nvPr/>
        </p:nvPicPr>
        <p:blipFill>
          <a:blip r:embed="rId3"/>
          <a:stretch>
            <a:fillRect/>
          </a:stretch>
        </p:blipFill>
        <p:spPr>
          <a:xfrm>
            <a:off x="5331672" y="2222500"/>
            <a:ext cx="5752339" cy="3969005"/>
          </a:xfrm>
          <a:prstGeom prst="rect">
            <a:avLst/>
          </a:prstGeom>
        </p:spPr>
      </p:pic>
      <p:sp>
        <p:nvSpPr>
          <p:cNvPr id="7" name="TextBox 6">
            <a:extLst>
              <a:ext uri="{FF2B5EF4-FFF2-40B4-BE49-F238E27FC236}">
                <a16:creationId xmlns:a16="http://schemas.microsoft.com/office/drawing/2014/main" id="{67D47193-9F2F-4775-2457-5532E9226F55}"/>
              </a:ext>
            </a:extLst>
          </p:cNvPr>
          <p:cNvSpPr txBox="1"/>
          <p:nvPr/>
        </p:nvSpPr>
        <p:spPr>
          <a:xfrm>
            <a:off x="6096000" y="1836895"/>
            <a:ext cx="3554042" cy="400110"/>
          </a:xfrm>
          <a:prstGeom prst="rect">
            <a:avLst/>
          </a:prstGeom>
          <a:noFill/>
        </p:spPr>
        <p:txBody>
          <a:bodyPr wrap="square">
            <a:spAutoFit/>
          </a:bodyPr>
          <a:lstStyle/>
          <a:p>
            <a:r>
              <a:rPr lang="en-US" sz="2000" b="1" dirty="0">
                <a:solidFill>
                  <a:schemeClr val="tx1"/>
                </a:solidFill>
                <a:latin typeface="Baguet Script" pitchFamily="2" charset="77"/>
              </a:rPr>
              <a:t>Training VS Validation :</a:t>
            </a:r>
            <a:endParaRPr lang="en-IN" sz="2000" b="1" dirty="0">
              <a:solidFill>
                <a:schemeClr val="tx1"/>
              </a:solidFill>
              <a:latin typeface="Baguet Script" pitchFamily="2" charset="77"/>
            </a:endParaRPr>
          </a:p>
        </p:txBody>
      </p:sp>
    </p:spTree>
    <p:extLst>
      <p:ext uri="{BB962C8B-B14F-4D97-AF65-F5344CB8AC3E}">
        <p14:creationId xmlns:p14="http://schemas.microsoft.com/office/powerpoint/2010/main" val="509353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een battery with red and blue terminals&#10;&#10;AI-generated content may be incorrect.">
            <a:extLst>
              <a:ext uri="{FF2B5EF4-FFF2-40B4-BE49-F238E27FC236}">
                <a16:creationId xmlns:a16="http://schemas.microsoft.com/office/drawing/2014/main" id="{80DCC551-95B7-5F19-0D9B-8ED335FFF383}"/>
              </a:ext>
            </a:extLst>
          </p:cNvPr>
          <p:cNvPicPr>
            <a:picLocks noChangeAspect="1"/>
          </p:cNvPicPr>
          <p:nvPr/>
        </p:nvPicPr>
        <p:blipFill>
          <a:blip r:embed="rId2"/>
          <a:stretch>
            <a:fillRect/>
          </a:stretch>
        </p:blipFill>
        <p:spPr>
          <a:xfrm>
            <a:off x="2319754" y="3704809"/>
            <a:ext cx="4132690" cy="3099518"/>
          </a:xfrm>
          <a:prstGeom prst="rect">
            <a:avLst/>
          </a:prstGeom>
        </p:spPr>
      </p:pic>
      <p:pic>
        <p:nvPicPr>
          <p:cNvPr id="5" name="Picture 4" descr="A black box with a green label&#10;&#10;AI-generated content may be incorrect.">
            <a:extLst>
              <a:ext uri="{FF2B5EF4-FFF2-40B4-BE49-F238E27FC236}">
                <a16:creationId xmlns:a16="http://schemas.microsoft.com/office/drawing/2014/main" id="{F7E02637-794E-8E9D-E4AE-CAA15370F68F}"/>
              </a:ext>
            </a:extLst>
          </p:cNvPr>
          <p:cNvPicPr>
            <a:picLocks noChangeAspect="1"/>
          </p:cNvPicPr>
          <p:nvPr/>
        </p:nvPicPr>
        <p:blipFill>
          <a:blip r:embed="rId3"/>
          <a:stretch>
            <a:fillRect/>
          </a:stretch>
        </p:blipFill>
        <p:spPr>
          <a:xfrm>
            <a:off x="194365" y="1559047"/>
            <a:ext cx="3171296" cy="2378472"/>
          </a:xfrm>
          <a:prstGeom prst="rect">
            <a:avLst/>
          </a:prstGeom>
        </p:spPr>
      </p:pic>
      <p:pic>
        <p:nvPicPr>
          <p:cNvPr id="7" name="Picture 6" descr="A blue cylindrical object with black text&#10;&#10;AI-generated content may be incorrect.">
            <a:extLst>
              <a:ext uri="{FF2B5EF4-FFF2-40B4-BE49-F238E27FC236}">
                <a16:creationId xmlns:a16="http://schemas.microsoft.com/office/drawing/2014/main" id="{E4727F3C-B31C-84AB-C720-EACBCA9475E3}"/>
              </a:ext>
            </a:extLst>
          </p:cNvPr>
          <p:cNvPicPr>
            <a:picLocks noChangeAspect="1"/>
          </p:cNvPicPr>
          <p:nvPr/>
        </p:nvPicPr>
        <p:blipFill>
          <a:blip r:embed="rId4"/>
          <a:stretch>
            <a:fillRect/>
          </a:stretch>
        </p:blipFill>
        <p:spPr>
          <a:xfrm>
            <a:off x="7912371" y="1396685"/>
            <a:ext cx="3722271" cy="2791703"/>
          </a:xfrm>
          <a:prstGeom prst="rect">
            <a:avLst/>
          </a:prstGeom>
        </p:spPr>
      </p:pic>
      <p:pic>
        <p:nvPicPr>
          <p:cNvPr id="9" name="Picture 8" descr="A battery with a gold and black cover&#10;&#10;AI-generated content may be incorrect.">
            <a:extLst>
              <a:ext uri="{FF2B5EF4-FFF2-40B4-BE49-F238E27FC236}">
                <a16:creationId xmlns:a16="http://schemas.microsoft.com/office/drawing/2014/main" id="{242263EE-7508-47E9-9A89-7B5E4C284F29}"/>
              </a:ext>
            </a:extLst>
          </p:cNvPr>
          <p:cNvPicPr>
            <a:picLocks noChangeAspect="1"/>
          </p:cNvPicPr>
          <p:nvPr/>
        </p:nvPicPr>
        <p:blipFill>
          <a:blip r:embed="rId5"/>
          <a:stretch>
            <a:fillRect/>
          </a:stretch>
        </p:blipFill>
        <p:spPr>
          <a:xfrm>
            <a:off x="5305841" y="1702549"/>
            <a:ext cx="2906636" cy="2179977"/>
          </a:xfrm>
          <a:prstGeom prst="rect">
            <a:avLst/>
          </a:prstGeom>
        </p:spPr>
      </p:pic>
      <p:pic>
        <p:nvPicPr>
          <p:cNvPr id="11" name="Picture 10" descr="A black rectangle with white text&#10;&#10;AI-generated content may be incorrect.">
            <a:extLst>
              <a:ext uri="{FF2B5EF4-FFF2-40B4-BE49-F238E27FC236}">
                <a16:creationId xmlns:a16="http://schemas.microsoft.com/office/drawing/2014/main" id="{5C0B48F1-8FD9-FAB2-BB33-EF0DCF24CCCB}"/>
              </a:ext>
            </a:extLst>
          </p:cNvPr>
          <p:cNvPicPr>
            <a:picLocks noChangeAspect="1"/>
          </p:cNvPicPr>
          <p:nvPr/>
        </p:nvPicPr>
        <p:blipFill>
          <a:blip r:embed="rId6"/>
          <a:stretch>
            <a:fillRect/>
          </a:stretch>
        </p:blipFill>
        <p:spPr>
          <a:xfrm>
            <a:off x="2900072" y="1693870"/>
            <a:ext cx="2752814" cy="2064611"/>
          </a:xfrm>
          <a:prstGeom prst="rect">
            <a:avLst/>
          </a:prstGeom>
        </p:spPr>
      </p:pic>
      <p:pic>
        <p:nvPicPr>
          <p:cNvPr id="13" name="Picture 12" descr="A battery with a black cover&#10;&#10;AI-generated content may be incorrect.">
            <a:extLst>
              <a:ext uri="{FF2B5EF4-FFF2-40B4-BE49-F238E27FC236}">
                <a16:creationId xmlns:a16="http://schemas.microsoft.com/office/drawing/2014/main" id="{E5C98DB3-FB62-9E52-A629-A1FFE292DF51}"/>
              </a:ext>
            </a:extLst>
          </p:cNvPr>
          <p:cNvPicPr>
            <a:picLocks noChangeAspect="1"/>
          </p:cNvPicPr>
          <p:nvPr/>
        </p:nvPicPr>
        <p:blipFill>
          <a:blip r:embed="rId7"/>
          <a:stretch>
            <a:fillRect/>
          </a:stretch>
        </p:blipFill>
        <p:spPr>
          <a:xfrm>
            <a:off x="5545546" y="4123697"/>
            <a:ext cx="3015657" cy="2261742"/>
          </a:xfrm>
          <a:prstGeom prst="rect">
            <a:avLst/>
          </a:prstGeom>
        </p:spPr>
      </p:pic>
      <p:pic>
        <p:nvPicPr>
          <p:cNvPr id="15" name="Picture 14" descr="A pile of batteries&#10;&#10;AI-generated content may be incorrect.">
            <a:extLst>
              <a:ext uri="{FF2B5EF4-FFF2-40B4-BE49-F238E27FC236}">
                <a16:creationId xmlns:a16="http://schemas.microsoft.com/office/drawing/2014/main" id="{2686BBCC-4725-18E2-267E-86FC22B87F31}"/>
              </a:ext>
            </a:extLst>
          </p:cNvPr>
          <p:cNvPicPr>
            <a:picLocks noChangeAspect="1"/>
          </p:cNvPicPr>
          <p:nvPr/>
        </p:nvPicPr>
        <p:blipFill>
          <a:blip r:embed="rId8"/>
          <a:stretch>
            <a:fillRect/>
          </a:stretch>
        </p:blipFill>
        <p:spPr>
          <a:xfrm>
            <a:off x="289080" y="4109717"/>
            <a:ext cx="3171296" cy="2378472"/>
          </a:xfrm>
          <a:prstGeom prst="rect">
            <a:avLst/>
          </a:prstGeom>
        </p:spPr>
      </p:pic>
      <p:pic>
        <p:nvPicPr>
          <p:cNvPr id="17" name="Picture 16" descr="A black power bank with a usb port&#10;&#10;AI-generated content may be incorrect.">
            <a:extLst>
              <a:ext uri="{FF2B5EF4-FFF2-40B4-BE49-F238E27FC236}">
                <a16:creationId xmlns:a16="http://schemas.microsoft.com/office/drawing/2014/main" id="{A9698B45-C970-A369-A58D-DABF8B576F94}"/>
              </a:ext>
            </a:extLst>
          </p:cNvPr>
          <p:cNvPicPr>
            <a:picLocks noChangeAspect="1"/>
          </p:cNvPicPr>
          <p:nvPr/>
        </p:nvPicPr>
        <p:blipFill>
          <a:blip r:embed="rId9"/>
          <a:stretch>
            <a:fillRect/>
          </a:stretch>
        </p:blipFill>
        <p:spPr>
          <a:xfrm>
            <a:off x="8212477" y="4081119"/>
            <a:ext cx="3247556" cy="2435667"/>
          </a:xfrm>
          <a:prstGeom prst="rect">
            <a:avLst/>
          </a:prstGeom>
        </p:spPr>
      </p:pic>
      <p:sp>
        <p:nvSpPr>
          <p:cNvPr id="18" name="TextBox 17">
            <a:extLst>
              <a:ext uri="{FF2B5EF4-FFF2-40B4-BE49-F238E27FC236}">
                <a16:creationId xmlns:a16="http://schemas.microsoft.com/office/drawing/2014/main" id="{CD8AD548-1160-4EC3-0514-4B7239FCE239}"/>
              </a:ext>
            </a:extLst>
          </p:cNvPr>
          <p:cNvSpPr txBox="1"/>
          <p:nvPr/>
        </p:nvSpPr>
        <p:spPr>
          <a:xfrm>
            <a:off x="5150579" y="873465"/>
            <a:ext cx="1902795" cy="523220"/>
          </a:xfrm>
          <a:prstGeom prst="rect">
            <a:avLst/>
          </a:prstGeom>
          <a:noFill/>
        </p:spPr>
        <p:txBody>
          <a:bodyPr wrap="square">
            <a:spAutoFit/>
          </a:bodyPr>
          <a:lstStyle/>
          <a:p>
            <a:r>
              <a:rPr lang="en-US" sz="2800" b="1" dirty="0">
                <a:solidFill>
                  <a:schemeClr val="tx1"/>
                </a:solidFill>
                <a:latin typeface="Baguet Script" pitchFamily="2" charset="77"/>
              </a:rPr>
              <a:t>Predictions</a:t>
            </a:r>
            <a:endParaRPr lang="en-IN" sz="2800" b="1" dirty="0">
              <a:solidFill>
                <a:schemeClr val="tx1"/>
              </a:solidFill>
              <a:latin typeface="Baguet Script" pitchFamily="2" charset="77"/>
            </a:endParaRPr>
          </a:p>
        </p:txBody>
      </p:sp>
    </p:spTree>
    <p:extLst>
      <p:ext uri="{BB962C8B-B14F-4D97-AF65-F5344CB8AC3E}">
        <p14:creationId xmlns:p14="http://schemas.microsoft.com/office/powerpoint/2010/main" val="2980047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1067F2BF-F9B5-F056-1F21-C50258203C57}"/>
              </a:ext>
            </a:extLst>
          </p:cNvPr>
          <p:cNvPicPr>
            <a:picLocks noChangeAspect="1"/>
          </p:cNvPicPr>
          <p:nvPr/>
        </p:nvPicPr>
        <p:blipFill>
          <a:blip r:embed="rId2"/>
          <a:srcRect l="357" t="5342"/>
          <a:stretch>
            <a:fillRect/>
          </a:stretch>
        </p:blipFill>
        <p:spPr>
          <a:xfrm>
            <a:off x="275824" y="1616735"/>
            <a:ext cx="3416915" cy="2028749"/>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9B52A7E3-B194-AF1E-5D29-46CC01F0E20F}"/>
              </a:ext>
            </a:extLst>
          </p:cNvPr>
          <p:cNvPicPr>
            <a:picLocks noChangeAspect="1"/>
          </p:cNvPicPr>
          <p:nvPr/>
        </p:nvPicPr>
        <p:blipFill>
          <a:blip r:embed="rId3"/>
          <a:srcRect t="5052"/>
          <a:stretch>
            <a:fillRect/>
          </a:stretch>
        </p:blipFill>
        <p:spPr>
          <a:xfrm>
            <a:off x="4154449" y="1616735"/>
            <a:ext cx="3418714" cy="2028749"/>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9E7A8EE9-D138-9EDB-1A69-2626EDEA1AC7}"/>
              </a:ext>
            </a:extLst>
          </p:cNvPr>
          <p:cNvPicPr>
            <a:picLocks noChangeAspect="1"/>
          </p:cNvPicPr>
          <p:nvPr/>
        </p:nvPicPr>
        <p:blipFill>
          <a:blip r:embed="rId4"/>
          <a:srcRect t="5271"/>
          <a:stretch>
            <a:fillRect/>
          </a:stretch>
        </p:blipFill>
        <p:spPr>
          <a:xfrm>
            <a:off x="4154449" y="4063125"/>
            <a:ext cx="3418714" cy="2024070"/>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F89DB2F5-FDE3-1153-4C87-05D5428D4EB6}"/>
              </a:ext>
            </a:extLst>
          </p:cNvPr>
          <p:cNvPicPr>
            <a:picLocks noChangeAspect="1"/>
          </p:cNvPicPr>
          <p:nvPr/>
        </p:nvPicPr>
        <p:blipFill>
          <a:blip r:embed="rId5"/>
          <a:srcRect t="4981"/>
          <a:stretch>
            <a:fillRect/>
          </a:stretch>
        </p:blipFill>
        <p:spPr>
          <a:xfrm>
            <a:off x="8034875" y="4063126"/>
            <a:ext cx="3418714" cy="2030262"/>
          </a:xfrm>
          <a:prstGeom prst="rect">
            <a:avLst/>
          </a:prstGeom>
        </p:spPr>
      </p:pic>
      <p:pic>
        <p:nvPicPr>
          <p:cNvPr id="11" name="Picture 10">
            <a:extLst>
              <a:ext uri="{FF2B5EF4-FFF2-40B4-BE49-F238E27FC236}">
                <a16:creationId xmlns:a16="http://schemas.microsoft.com/office/drawing/2014/main" id="{B5A36C6B-8CBB-4594-CCDF-93E53ABE2681}"/>
              </a:ext>
            </a:extLst>
          </p:cNvPr>
          <p:cNvPicPr>
            <a:picLocks noChangeAspect="1"/>
          </p:cNvPicPr>
          <p:nvPr/>
        </p:nvPicPr>
        <p:blipFill>
          <a:blip r:embed="rId6"/>
          <a:srcRect t="5201"/>
          <a:stretch>
            <a:fillRect/>
          </a:stretch>
        </p:blipFill>
        <p:spPr>
          <a:xfrm>
            <a:off x="275824" y="4063125"/>
            <a:ext cx="3424061" cy="2028750"/>
          </a:xfrm>
          <a:prstGeom prst="rect">
            <a:avLst/>
          </a:prstGeom>
        </p:spPr>
      </p:pic>
      <p:pic>
        <p:nvPicPr>
          <p:cNvPr id="13" name="Picture 12" descr="A screenshot of a computer&#10;&#10;AI-generated content may be incorrect.">
            <a:extLst>
              <a:ext uri="{FF2B5EF4-FFF2-40B4-BE49-F238E27FC236}">
                <a16:creationId xmlns:a16="http://schemas.microsoft.com/office/drawing/2014/main" id="{BF775524-56A4-C710-1CF6-CFD991622E5F}"/>
              </a:ext>
            </a:extLst>
          </p:cNvPr>
          <p:cNvPicPr>
            <a:picLocks noChangeAspect="1"/>
          </p:cNvPicPr>
          <p:nvPr/>
        </p:nvPicPr>
        <p:blipFill>
          <a:blip r:embed="rId7"/>
          <a:srcRect t="5165"/>
          <a:stretch>
            <a:fillRect/>
          </a:stretch>
        </p:blipFill>
        <p:spPr>
          <a:xfrm>
            <a:off x="8034874" y="1622362"/>
            <a:ext cx="3418714" cy="2026338"/>
          </a:xfrm>
          <a:prstGeom prst="rect">
            <a:avLst/>
          </a:prstGeom>
        </p:spPr>
      </p:pic>
      <p:sp>
        <p:nvSpPr>
          <p:cNvPr id="14" name="TextBox 13">
            <a:extLst>
              <a:ext uri="{FF2B5EF4-FFF2-40B4-BE49-F238E27FC236}">
                <a16:creationId xmlns:a16="http://schemas.microsoft.com/office/drawing/2014/main" id="{55176ACB-0FCF-7F5D-AF39-055569BB79B9}"/>
              </a:ext>
            </a:extLst>
          </p:cNvPr>
          <p:cNvSpPr txBox="1"/>
          <p:nvPr/>
        </p:nvSpPr>
        <p:spPr>
          <a:xfrm>
            <a:off x="4809462" y="859491"/>
            <a:ext cx="2745389" cy="523220"/>
          </a:xfrm>
          <a:prstGeom prst="rect">
            <a:avLst/>
          </a:prstGeom>
          <a:noFill/>
        </p:spPr>
        <p:txBody>
          <a:bodyPr wrap="square">
            <a:spAutoFit/>
          </a:bodyPr>
          <a:lstStyle/>
          <a:p>
            <a:r>
              <a:rPr lang="en-US" sz="2800" b="1" dirty="0" err="1">
                <a:solidFill>
                  <a:schemeClr val="tx1"/>
                </a:solidFill>
                <a:latin typeface="Baguet Script" pitchFamily="2" charset="77"/>
              </a:rPr>
              <a:t>Gradio</a:t>
            </a:r>
            <a:r>
              <a:rPr lang="en-US" sz="2800" b="1" dirty="0">
                <a:solidFill>
                  <a:schemeClr val="tx1"/>
                </a:solidFill>
                <a:latin typeface="Baguet Script" pitchFamily="2" charset="77"/>
              </a:rPr>
              <a:t> Web App</a:t>
            </a:r>
            <a:endParaRPr lang="en-IN" sz="2800" b="1" dirty="0">
              <a:solidFill>
                <a:schemeClr val="tx1"/>
              </a:solidFill>
              <a:latin typeface="Baguet Script" pitchFamily="2" charset="77"/>
            </a:endParaRPr>
          </a:p>
        </p:txBody>
      </p:sp>
    </p:spTree>
    <p:extLst>
      <p:ext uri="{BB962C8B-B14F-4D97-AF65-F5344CB8AC3E}">
        <p14:creationId xmlns:p14="http://schemas.microsoft.com/office/powerpoint/2010/main" val="2201068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584775"/>
          </a:xfrm>
          <a:prstGeom prst="rect">
            <a:avLst/>
          </a:prstGeom>
          <a:noFill/>
        </p:spPr>
        <p:txBody>
          <a:bodyPr wrap="square">
            <a:spAutoFit/>
          </a:bodyPr>
          <a:lstStyle/>
          <a:p>
            <a:r>
              <a:rPr lang="en-US" sz="3200" b="1" dirty="0">
                <a:solidFill>
                  <a:srgbClr val="213163"/>
                </a:solidFill>
                <a:latin typeface="Baguet Script" pitchFamily="2" charset="77"/>
              </a:rPr>
              <a:t>Conclusion</a:t>
            </a:r>
            <a:endParaRPr lang="en-IN" sz="3200" dirty="0">
              <a:solidFill>
                <a:srgbClr val="213163"/>
              </a:solidFill>
              <a:latin typeface="Baguet Script" pitchFamily="2" charset="77"/>
            </a:endParaRPr>
          </a:p>
        </p:txBody>
      </p:sp>
      <p:sp>
        <p:nvSpPr>
          <p:cNvPr id="2" name="TextBox 1">
            <a:extLst>
              <a:ext uri="{FF2B5EF4-FFF2-40B4-BE49-F238E27FC236}">
                <a16:creationId xmlns:a16="http://schemas.microsoft.com/office/drawing/2014/main" id="{946CD476-1DF6-08E8-2DDD-3D944AF20A3D}"/>
              </a:ext>
            </a:extLst>
          </p:cNvPr>
          <p:cNvSpPr txBox="1"/>
          <p:nvPr/>
        </p:nvSpPr>
        <p:spPr>
          <a:xfrm>
            <a:off x="247135" y="1576544"/>
            <a:ext cx="11034583" cy="4708981"/>
          </a:xfrm>
          <a:prstGeom prst="rect">
            <a:avLst/>
          </a:prstGeom>
          <a:noFill/>
        </p:spPr>
        <p:txBody>
          <a:bodyPr wrap="square" rtlCol="0">
            <a:spAutoFit/>
          </a:bodyPr>
          <a:lstStyle/>
          <a:p>
            <a:pPr algn="just"/>
            <a:r>
              <a:rPr lang="en-IN" sz="2000" dirty="0">
                <a:latin typeface="Apple Braille" pitchFamily="2" charset="0"/>
              </a:rPr>
              <a:t>In this project, an </a:t>
            </a:r>
            <a:r>
              <a:rPr lang="en-IN" sz="2000" b="1" dirty="0">
                <a:latin typeface="Apple Braille" pitchFamily="2" charset="0"/>
              </a:rPr>
              <a:t>AI-based e-waste image classification system</a:t>
            </a:r>
            <a:r>
              <a:rPr lang="en-IN" sz="2000" dirty="0">
                <a:latin typeface="Apple Braille" pitchFamily="2" charset="0"/>
              </a:rPr>
              <a:t> was successfully developed using </a:t>
            </a:r>
            <a:r>
              <a:rPr lang="en-IN" sz="2000" b="1" dirty="0">
                <a:latin typeface="Apple Braille" pitchFamily="2" charset="0"/>
              </a:rPr>
              <a:t>deep learning and transfer learning techniques</a:t>
            </a:r>
            <a:r>
              <a:rPr lang="en-IN" sz="2000" dirty="0">
                <a:latin typeface="Apple Braille" pitchFamily="2" charset="0"/>
              </a:rPr>
              <a:t>. By leveraging the power of the </a:t>
            </a:r>
            <a:r>
              <a:rPr lang="en-IN" sz="2000" b="1" dirty="0">
                <a:latin typeface="Apple Braille" pitchFamily="2" charset="0"/>
              </a:rPr>
              <a:t>EfficientNetV2B0</a:t>
            </a:r>
            <a:r>
              <a:rPr lang="en-IN" sz="2000" dirty="0">
                <a:latin typeface="Apple Braille" pitchFamily="2" charset="0"/>
              </a:rPr>
              <a:t> pre-trained model, the system was able to accurately classify images of e-waste into multiple categories, demonstrating the effectiveness of modern convolutional neural networks in solving real-world classification problems. The integration of </a:t>
            </a:r>
            <a:r>
              <a:rPr lang="en-IN" sz="2000" b="1" dirty="0">
                <a:latin typeface="Apple Braille" pitchFamily="2" charset="0"/>
              </a:rPr>
              <a:t>data augmentation techniques</a:t>
            </a:r>
            <a:r>
              <a:rPr lang="en-IN" sz="2000" dirty="0">
                <a:latin typeface="Apple Braille" pitchFamily="2" charset="0"/>
              </a:rPr>
              <a:t> contributed to improved generalization, while careful model evaluation using accuracy metrics, confusion matrices, and classification reports ensured robust performance analysis.</a:t>
            </a:r>
          </a:p>
          <a:p>
            <a:pPr algn="just"/>
            <a:endParaRPr lang="en-IN" sz="2000" dirty="0">
              <a:latin typeface="Apple Braille" pitchFamily="2" charset="0"/>
            </a:endParaRPr>
          </a:p>
          <a:p>
            <a:pPr algn="just"/>
            <a:r>
              <a:rPr lang="en-IN" sz="2000" dirty="0">
                <a:latin typeface="Apple Braille" pitchFamily="2" charset="0"/>
              </a:rPr>
              <a:t>Furthermore, the deployment of the model through a </a:t>
            </a:r>
            <a:r>
              <a:rPr lang="en-IN" sz="2000" b="1" dirty="0" err="1">
                <a:latin typeface="Apple Braille" pitchFamily="2" charset="0"/>
              </a:rPr>
              <a:t>Gradio</a:t>
            </a:r>
            <a:r>
              <a:rPr lang="en-IN" sz="2000" b="1" dirty="0">
                <a:latin typeface="Apple Braille" pitchFamily="2" charset="0"/>
              </a:rPr>
              <a:t>-based web interface</a:t>
            </a:r>
            <a:r>
              <a:rPr lang="en-IN" sz="2000" dirty="0">
                <a:latin typeface="Apple Braille" pitchFamily="2" charset="0"/>
              </a:rPr>
              <a:t> made the solution accessible and user-friendly, allowing for real-time image classification without the need for technical expertise. This end-to-end approach—from model development to deployment—offers a scalable and efficient solution that could significantly improve waste management processes, reduce manual sorting errors, and contribute to </a:t>
            </a:r>
            <a:r>
              <a:rPr lang="en-IN" sz="2000" b="1" dirty="0">
                <a:latin typeface="Apple Braille" pitchFamily="2" charset="0"/>
              </a:rPr>
              <a:t>environmentally sustainable practices</a:t>
            </a:r>
            <a:r>
              <a:rPr lang="en-IN" sz="2000" dirty="0">
                <a:latin typeface="Apple Braille" pitchFamily="2" charset="0"/>
              </a:rPr>
              <a:t> in e-waste recycling.</a:t>
            </a:r>
          </a:p>
        </p:txBody>
      </p:sp>
    </p:spTree>
    <p:extLst>
      <p:ext uri="{BB962C8B-B14F-4D97-AF65-F5344CB8AC3E}">
        <p14:creationId xmlns:p14="http://schemas.microsoft.com/office/powerpoint/2010/main" val="151988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704D9D-2850-12B9-E69A-F86F870BFCA1}"/>
              </a:ext>
            </a:extLst>
          </p:cNvPr>
          <p:cNvSpPr txBox="1"/>
          <p:nvPr/>
        </p:nvSpPr>
        <p:spPr>
          <a:xfrm>
            <a:off x="149087" y="988151"/>
            <a:ext cx="6102626" cy="584775"/>
          </a:xfrm>
          <a:prstGeom prst="rect">
            <a:avLst/>
          </a:prstGeom>
          <a:noFill/>
        </p:spPr>
        <p:txBody>
          <a:bodyPr wrap="square">
            <a:spAutoFit/>
          </a:bodyPr>
          <a:lstStyle/>
          <a:p>
            <a:r>
              <a:rPr lang="en-US" sz="3200" b="1" dirty="0">
                <a:solidFill>
                  <a:srgbClr val="213163"/>
                </a:solidFill>
                <a:latin typeface="Baguet Script" pitchFamily="2" charset="77"/>
              </a:rPr>
              <a:t>Future Work</a:t>
            </a:r>
            <a:endParaRPr lang="en-IN" sz="3200" dirty="0">
              <a:solidFill>
                <a:srgbClr val="213163"/>
              </a:solidFill>
              <a:latin typeface="Baguet Script" pitchFamily="2" charset="77"/>
            </a:endParaRPr>
          </a:p>
        </p:txBody>
      </p:sp>
      <p:sp>
        <p:nvSpPr>
          <p:cNvPr id="3" name="TextBox 2">
            <a:extLst>
              <a:ext uri="{FF2B5EF4-FFF2-40B4-BE49-F238E27FC236}">
                <a16:creationId xmlns:a16="http://schemas.microsoft.com/office/drawing/2014/main" id="{8AB776D8-240F-0661-A03E-B4C8BDCF7817}"/>
              </a:ext>
            </a:extLst>
          </p:cNvPr>
          <p:cNvSpPr txBox="1"/>
          <p:nvPr/>
        </p:nvSpPr>
        <p:spPr>
          <a:xfrm>
            <a:off x="263610" y="1572926"/>
            <a:ext cx="11664779" cy="4708981"/>
          </a:xfrm>
          <a:prstGeom prst="rect">
            <a:avLst/>
          </a:prstGeom>
          <a:noFill/>
        </p:spPr>
        <p:txBody>
          <a:bodyPr wrap="square" rtlCol="0">
            <a:spAutoFit/>
          </a:bodyPr>
          <a:lstStyle/>
          <a:p>
            <a:pPr algn="just"/>
            <a:r>
              <a:rPr lang="en-IN" sz="2000" dirty="0">
                <a:latin typeface="Apple Braille" pitchFamily="2" charset="0"/>
              </a:rPr>
              <a:t>While the developed system has demonstrated promising results, there are several opportunities for future enhancement and expansion. One key area for improvement is the </a:t>
            </a:r>
            <a:r>
              <a:rPr lang="en-IN" sz="2000" b="1" dirty="0">
                <a:latin typeface="Apple Braille" pitchFamily="2" charset="0"/>
              </a:rPr>
              <a:t>collection of a larger and more diverse e-waste dataset</a:t>
            </a:r>
            <a:r>
              <a:rPr lang="en-IN" sz="2000" dirty="0">
                <a:latin typeface="Apple Braille" pitchFamily="2" charset="0"/>
              </a:rPr>
              <a:t>, which would allow the model to learn from a broader range of samples and further improve classification accuracy. Additionally, incorporating </a:t>
            </a:r>
            <a:r>
              <a:rPr lang="en-IN" sz="2000" b="1" dirty="0">
                <a:latin typeface="Apple Braille" pitchFamily="2" charset="0"/>
              </a:rPr>
              <a:t>real-time video-based detection</a:t>
            </a:r>
            <a:r>
              <a:rPr lang="en-IN" sz="2000" dirty="0">
                <a:latin typeface="Apple Braille" pitchFamily="2" charset="0"/>
              </a:rPr>
              <a:t> or </a:t>
            </a:r>
            <a:r>
              <a:rPr lang="en-IN" sz="2000" b="1" dirty="0">
                <a:latin typeface="Apple Braille" pitchFamily="2" charset="0"/>
              </a:rPr>
              <a:t>object detection models</a:t>
            </a:r>
            <a:r>
              <a:rPr lang="en-IN" sz="2000" dirty="0">
                <a:latin typeface="Apple Braille" pitchFamily="2" charset="0"/>
              </a:rPr>
              <a:t> could extend the system's capabilities beyond static images, enabling automated sorting in dynamic recycling environments.</a:t>
            </a:r>
          </a:p>
          <a:p>
            <a:pPr algn="just"/>
            <a:endParaRPr lang="en-IN" sz="2000" dirty="0">
              <a:latin typeface="Apple Braille" pitchFamily="2" charset="0"/>
            </a:endParaRPr>
          </a:p>
          <a:p>
            <a:pPr algn="just"/>
            <a:r>
              <a:rPr lang="en-IN" sz="2000" dirty="0">
                <a:latin typeface="Apple Braille" pitchFamily="2" charset="0"/>
              </a:rPr>
              <a:t>The deployment of the solution on </a:t>
            </a:r>
            <a:r>
              <a:rPr lang="en-IN" sz="2000" b="1" dirty="0">
                <a:latin typeface="Apple Braille" pitchFamily="2" charset="0"/>
              </a:rPr>
              <a:t>mobile devices or embedded edge computing platforms</a:t>
            </a:r>
            <a:r>
              <a:rPr lang="en-IN" sz="2000" dirty="0">
                <a:latin typeface="Apple Braille" pitchFamily="2" charset="0"/>
              </a:rPr>
              <a:t>, such as Raspberry Pi or NVIDIA Jetson, could facilitate on-site, real-time waste classification, making the system highly portable and practical for field use. Moreover, integrating this AI-based classification system with existing </a:t>
            </a:r>
            <a:r>
              <a:rPr lang="en-IN" sz="2000" b="1" dirty="0">
                <a:latin typeface="Apple Braille" pitchFamily="2" charset="0"/>
              </a:rPr>
              <a:t>smart recycling infrastructure</a:t>
            </a:r>
            <a:r>
              <a:rPr lang="en-IN" sz="2000" dirty="0">
                <a:latin typeface="Apple Braille" pitchFamily="2" charset="0"/>
              </a:rPr>
              <a:t> and </a:t>
            </a:r>
            <a:r>
              <a:rPr lang="en-IN" sz="2000" b="1" dirty="0">
                <a:latin typeface="Apple Braille" pitchFamily="2" charset="0"/>
              </a:rPr>
              <a:t>Internet of Things (IoT)</a:t>
            </a:r>
            <a:r>
              <a:rPr lang="en-IN" sz="2000" dirty="0">
                <a:latin typeface="Apple Braille" pitchFamily="2" charset="0"/>
              </a:rPr>
              <a:t> networks could enable fully automated waste processing pipelines, contributing to a more sustainable and efficient circular economy. Continued research into </a:t>
            </a:r>
            <a:r>
              <a:rPr lang="en-IN" sz="2000" b="1" dirty="0">
                <a:latin typeface="Apple Braille" pitchFamily="2" charset="0"/>
              </a:rPr>
              <a:t>model optimization, interpretability, and environmental impact assessment</a:t>
            </a:r>
            <a:r>
              <a:rPr lang="en-IN" sz="2000" dirty="0">
                <a:latin typeface="Apple Braille" pitchFamily="2" charset="0"/>
              </a:rPr>
              <a:t> will further strengthen the contribution of AI in addressing the global e-waste challenge.</a:t>
            </a:r>
          </a:p>
        </p:txBody>
      </p:sp>
    </p:spTree>
    <p:extLst>
      <p:ext uri="{BB962C8B-B14F-4D97-AF65-F5344CB8AC3E}">
        <p14:creationId xmlns:p14="http://schemas.microsoft.com/office/powerpoint/2010/main" val="1028072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0843DA-7B95-ABFB-8E1F-C64C8693253F}"/>
              </a:ext>
            </a:extLst>
          </p:cNvPr>
          <p:cNvSpPr txBox="1"/>
          <p:nvPr/>
        </p:nvSpPr>
        <p:spPr>
          <a:xfrm>
            <a:off x="4703618" y="2202873"/>
            <a:ext cx="2784764" cy="707886"/>
          </a:xfrm>
          <a:prstGeom prst="rect">
            <a:avLst/>
          </a:prstGeom>
          <a:noFill/>
        </p:spPr>
        <p:txBody>
          <a:bodyPr wrap="square" rtlCol="0">
            <a:spAutoFit/>
          </a:bodyPr>
          <a:lstStyle/>
          <a:p>
            <a:r>
              <a:rPr lang="en-US" sz="4000" dirty="0">
                <a:latin typeface="Baguet Script" pitchFamily="2" charset="77"/>
              </a:rPr>
              <a:t>GitHub Link</a:t>
            </a:r>
          </a:p>
        </p:txBody>
      </p:sp>
      <p:sp>
        <p:nvSpPr>
          <p:cNvPr id="3" name="TextBox 2">
            <a:extLst>
              <a:ext uri="{FF2B5EF4-FFF2-40B4-BE49-F238E27FC236}">
                <a16:creationId xmlns:a16="http://schemas.microsoft.com/office/drawing/2014/main" id="{CC572490-9812-5B05-8D3D-FBDA2194278C}"/>
              </a:ext>
            </a:extLst>
          </p:cNvPr>
          <p:cNvSpPr txBox="1"/>
          <p:nvPr/>
        </p:nvSpPr>
        <p:spPr>
          <a:xfrm>
            <a:off x="2948608" y="3095511"/>
            <a:ext cx="6294783" cy="666977"/>
          </a:xfrm>
          <a:prstGeom prst="rect">
            <a:avLst/>
          </a:prstGeom>
          <a:noFill/>
        </p:spPr>
        <p:txBody>
          <a:bodyPr wrap="square" rtlCol="0">
            <a:spAutoFit/>
          </a:bodyPr>
          <a:lstStyle/>
          <a:p>
            <a:pPr algn="just"/>
            <a:r>
              <a:rPr lang="en-US" dirty="0">
                <a:hlinkClick r:id="rId2"/>
              </a:rPr>
              <a:t>https://github.com/neerajteja17/E-WASTE-GENERATION-CLASSIFICATION-AICTE-SHELL-INTERNSHIP.git</a:t>
            </a:r>
            <a:r>
              <a:rPr lang="en-US" dirty="0"/>
              <a:t> </a:t>
            </a:r>
          </a:p>
        </p:txBody>
      </p:sp>
    </p:spTree>
    <p:extLst>
      <p:ext uri="{BB962C8B-B14F-4D97-AF65-F5344CB8AC3E}">
        <p14:creationId xmlns:p14="http://schemas.microsoft.com/office/powerpoint/2010/main" val="1121066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3786965" cy="584775"/>
          </a:xfrm>
          <a:prstGeom prst="rect">
            <a:avLst/>
          </a:prstGeom>
          <a:noFill/>
        </p:spPr>
        <p:txBody>
          <a:bodyPr wrap="square">
            <a:spAutoFit/>
          </a:bodyPr>
          <a:lstStyle/>
          <a:p>
            <a:r>
              <a:rPr lang="en-IN" sz="3200" b="1" dirty="0">
                <a:solidFill>
                  <a:srgbClr val="213163"/>
                </a:solidFill>
                <a:latin typeface="Baguet Script" pitchFamily="2" charset="77"/>
              </a:rPr>
              <a:t>Learning Objectives</a:t>
            </a:r>
            <a:endParaRPr lang="en-IN" sz="3200" dirty="0">
              <a:solidFill>
                <a:srgbClr val="213163"/>
              </a:solidFill>
              <a:latin typeface="Baguet Script" pitchFamily="2" charset="77"/>
            </a:endParaRPr>
          </a:p>
        </p:txBody>
      </p: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565937" y="222504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9064536" y="3910578"/>
            <a:ext cx="1624059" cy="630942"/>
          </a:xfrm>
          <a:prstGeom prst="rect">
            <a:avLst/>
          </a:prstGeom>
          <a:noFill/>
        </p:spPr>
        <p:txBody>
          <a:bodyPr wrap="square" rtlCol="0">
            <a:spAutoFit/>
          </a:bodyPr>
          <a:lstStyle/>
          <a:p>
            <a:pPr>
              <a:spcAft>
                <a:spcPts val="800"/>
              </a:spcAft>
            </a:pPr>
            <a:r>
              <a:rPr lang="en-IN" sz="3500" b="1" dirty="0">
                <a:solidFill>
                  <a:schemeClr val="tx1"/>
                </a:solidFill>
                <a:latin typeface="ACADEMY ENGRAVED LET PLAIN:1.0" panose="02000000000000000000" pitchFamily="2" charset="0"/>
              </a:rPr>
              <a:t>GOAL</a:t>
            </a:r>
          </a:p>
        </p:txBody>
      </p:sp>
      <p:sp>
        <p:nvSpPr>
          <p:cNvPr id="8" name="TextBox 7">
            <a:extLst>
              <a:ext uri="{FF2B5EF4-FFF2-40B4-BE49-F238E27FC236}">
                <a16:creationId xmlns:a16="http://schemas.microsoft.com/office/drawing/2014/main" id="{2CAB914D-5C88-FEF2-6D2A-0516F0DDCA97}"/>
              </a:ext>
            </a:extLst>
          </p:cNvPr>
          <p:cNvSpPr txBox="1"/>
          <p:nvPr/>
        </p:nvSpPr>
        <p:spPr>
          <a:xfrm>
            <a:off x="299487" y="1557312"/>
            <a:ext cx="6913194" cy="5062924"/>
          </a:xfrm>
          <a:prstGeom prst="rect">
            <a:avLst/>
          </a:prstGeom>
          <a:noFill/>
        </p:spPr>
        <p:txBody>
          <a:bodyPr wrap="square" rtlCol="0">
            <a:spAutoFit/>
          </a:bodyPr>
          <a:lstStyle/>
          <a:p>
            <a:pPr marL="342900" indent="-342900" algn="just">
              <a:buFont typeface="Wingdings" pitchFamily="2" charset="2"/>
              <a:buChar char="v"/>
            </a:pPr>
            <a:r>
              <a:rPr lang="en-IN" sz="1900" dirty="0">
                <a:latin typeface="Apple Braille" pitchFamily="2" charset="0"/>
              </a:rPr>
              <a:t>To understand and apply Transfer Learning using the EfficientNetV2B0 model for e-waste image classification.</a:t>
            </a:r>
          </a:p>
          <a:p>
            <a:pPr marL="342900" indent="-342900" algn="just">
              <a:buFont typeface="Wingdings" pitchFamily="2" charset="2"/>
              <a:buChar char="v"/>
            </a:pPr>
            <a:r>
              <a:rPr lang="en-IN" sz="1900" dirty="0">
                <a:latin typeface="Apple Braille" pitchFamily="2" charset="0"/>
              </a:rPr>
              <a:t>To explore data preprocessing and augmentation techniques to enhance model generalization and performance.</a:t>
            </a:r>
          </a:p>
          <a:p>
            <a:pPr marL="342900" indent="-342900" algn="just">
              <a:buFont typeface="Wingdings" pitchFamily="2" charset="2"/>
              <a:buChar char="v"/>
            </a:pPr>
            <a:r>
              <a:rPr lang="en-IN" sz="1900" dirty="0">
                <a:latin typeface="Apple Braille" pitchFamily="2" charset="0"/>
              </a:rPr>
              <a:t>To train, validate, and test a deep learning model using TensorFlow and evaluate its performance through various metrics including accuracy, confusion matrix, and classification report.</a:t>
            </a:r>
          </a:p>
          <a:p>
            <a:pPr marL="342900" indent="-342900" algn="just">
              <a:buFont typeface="Wingdings" pitchFamily="2" charset="2"/>
              <a:buChar char="v"/>
            </a:pPr>
            <a:r>
              <a:rPr lang="en-IN" sz="1900" dirty="0">
                <a:latin typeface="Apple Braille" pitchFamily="2" charset="0"/>
              </a:rPr>
              <a:t>To develop the capability to visualize model training progress and interpret results through graphs and heatmaps.</a:t>
            </a:r>
          </a:p>
          <a:p>
            <a:pPr marL="342900" indent="-342900" algn="just">
              <a:buFont typeface="Wingdings" pitchFamily="2" charset="2"/>
              <a:buChar char="v"/>
            </a:pPr>
            <a:r>
              <a:rPr lang="en-IN" sz="1900" dirty="0">
                <a:latin typeface="Apple Braille" pitchFamily="2" charset="0"/>
              </a:rPr>
              <a:t>To gain hands-on experience in deploying machine learning models using </a:t>
            </a:r>
            <a:r>
              <a:rPr lang="en-IN" sz="1900" dirty="0" err="1">
                <a:latin typeface="Apple Braille" pitchFamily="2" charset="0"/>
              </a:rPr>
              <a:t>Gradio</a:t>
            </a:r>
            <a:r>
              <a:rPr lang="en-IN" sz="1900" dirty="0">
                <a:latin typeface="Apple Braille" pitchFamily="2" charset="0"/>
              </a:rPr>
              <a:t> to create an interactive web interface for real-time image classification.</a:t>
            </a:r>
          </a:p>
          <a:p>
            <a:pPr marL="342900" indent="-342900" algn="just">
              <a:buFont typeface="Wingdings" pitchFamily="2" charset="2"/>
              <a:buChar char="v"/>
            </a:pPr>
            <a:r>
              <a:rPr lang="en-IN" sz="1900" dirty="0">
                <a:latin typeface="Apple Braille" pitchFamily="2" charset="0"/>
              </a:rPr>
              <a:t>To contribute to environmental sustainability by providing a solution to automate e-waste sorting processes.</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09975" y="1055307"/>
            <a:ext cx="6102626" cy="584775"/>
          </a:xfrm>
          <a:prstGeom prst="rect">
            <a:avLst/>
          </a:prstGeom>
          <a:noFill/>
        </p:spPr>
        <p:txBody>
          <a:bodyPr wrap="square">
            <a:spAutoFit/>
          </a:bodyPr>
          <a:lstStyle/>
          <a:p>
            <a:r>
              <a:rPr lang="en-US" sz="3200" b="1" dirty="0">
                <a:solidFill>
                  <a:srgbClr val="213163"/>
                </a:solidFill>
                <a:latin typeface="Baguet Script" pitchFamily="2" charset="77"/>
                <a:cs typeface="Adelle Sans Devanagari" panose="02000503000000020004" pitchFamily="2" charset="-78"/>
              </a:rPr>
              <a:t>T</a:t>
            </a:r>
            <a:r>
              <a:rPr lang="en-IN" sz="3200" b="1" dirty="0" err="1">
                <a:solidFill>
                  <a:srgbClr val="213163"/>
                </a:solidFill>
                <a:latin typeface="Baguet Script" pitchFamily="2" charset="77"/>
                <a:cs typeface="Adelle Sans Devanagari" panose="02000503000000020004" pitchFamily="2" charset="-78"/>
              </a:rPr>
              <a:t>ools</a:t>
            </a:r>
            <a:r>
              <a:rPr lang="en-IN" sz="3200" b="1" dirty="0">
                <a:solidFill>
                  <a:srgbClr val="213163"/>
                </a:solidFill>
                <a:latin typeface="Baguet Script" pitchFamily="2" charset="77"/>
                <a:cs typeface="Adelle Sans Devanagari" panose="02000503000000020004" pitchFamily="2" charset="-78"/>
              </a:rPr>
              <a:t> and Technology </a:t>
            </a:r>
          </a:p>
        </p:txBody>
      </p:sp>
      <p:sp>
        <p:nvSpPr>
          <p:cNvPr id="2" name="TextBox 1">
            <a:extLst>
              <a:ext uri="{FF2B5EF4-FFF2-40B4-BE49-F238E27FC236}">
                <a16:creationId xmlns:a16="http://schemas.microsoft.com/office/drawing/2014/main" id="{7D0288E5-8A3C-429B-6CC4-78F50CF1F543}"/>
              </a:ext>
            </a:extLst>
          </p:cNvPr>
          <p:cNvSpPr txBox="1"/>
          <p:nvPr/>
        </p:nvSpPr>
        <p:spPr>
          <a:xfrm>
            <a:off x="209975" y="1640082"/>
            <a:ext cx="2458994" cy="461665"/>
          </a:xfrm>
          <a:prstGeom prst="rect">
            <a:avLst/>
          </a:prstGeom>
          <a:noFill/>
        </p:spPr>
        <p:txBody>
          <a:bodyPr wrap="square" rtlCol="0">
            <a:spAutoFit/>
          </a:bodyPr>
          <a:lstStyle/>
          <a:p>
            <a:r>
              <a:rPr lang="en-US" sz="2400" dirty="0">
                <a:latin typeface="Baguet Script" pitchFamily="2" charset="77"/>
              </a:rPr>
              <a:t>Tools Used :</a:t>
            </a:r>
          </a:p>
        </p:txBody>
      </p:sp>
      <p:sp>
        <p:nvSpPr>
          <p:cNvPr id="4" name="TextBox 3">
            <a:extLst>
              <a:ext uri="{FF2B5EF4-FFF2-40B4-BE49-F238E27FC236}">
                <a16:creationId xmlns:a16="http://schemas.microsoft.com/office/drawing/2014/main" id="{E811A44B-C279-E2E3-7B0B-F7550ED5E609}"/>
              </a:ext>
            </a:extLst>
          </p:cNvPr>
          <p:cNvSpPr txBox="1"/>
          <p:nvPr/>
        </p:nvSpPr>
        <p:spPr>
          <a:xfrm>
            <a:off x="209975" y="2056686"/>
            <a:ext cx="11615441" cy="4801314"/>
          </a:xfrm>
          <a:prstGeom prst="rect">
            <a:avLst/>
          </a:prstGeom>
          <a:noFill/>
        </p:spPr>
        <p:txBody>
          <a:bodyPr wrap="square" rtlCol="0">
            <a:spAutoFit/>
          </a:bodyPr>
          <a:lstStyle/>
          <a:p>
            <a:pPr algn="just"/>
            <a:r>
              <a:rPr lang="en-IN" sz="1800" dirty="0">
                <a:latin typeface="Apple Braille" pitchFamily="2" charset="0"/>
              </a:rPr>
              <a:t>The project primarily utilized </a:t>
            </a:r>
            <a:r>
              <a:rPr lang="en-IN" sz="1800" b="1" dirty="0">
                <a:latin typeface="Apple Braille" pitchFamily="2" charset="0"/>
              </a:rPr>
              <a:t>Python</a:t>
            </a:r>
            <a:r>
              <a:rPr lang="en-IN" sz="1800" dirty="0">
                <a:latin typeface="Apple Braille" pitchFamily="2" charset="0"/>
              </a:rPr>
              <a:t> as the programming language due to its versatility and strong ecosystem of machine learning and data science libraries. For deep learning development, </a:t>
            </a:r>
            <a:r>
              <a:rPr lang="en-IN" sz="1800" b="1" dirty="0">
                <a:latin typeface="Apple Braille" pitchFamily="2" charset="0"/>
              </a:rPr>
              <a:t>TensorFlow</a:t>
            </a:r>
            <a:r>
              <a:rPr lang="en-IN" sz="1800" dirty="0">
                <a:latin typeface="Apple Braille" pitchFamily="2" charset="0"/>
              </a:rPr>
              <a:t> and its high-level interface </a:t>
            </a:r>
            <a:r>
              <a:rPr lang="en-IN" sz="1800" b="1" dirty="0" err="1">
                <a:latin typeface="Apple Braille" pitchFamily="2" charset="0"/>
              </a:rPr>
              <a:t>Keras</a:t>
            </a:r>
            <a:r>
              <a:rPr lang="en-IN" sz="1800" dirty="0">
                <a:latin typeface="Apple Braille" pitchFamily="2" charset="0"/>
              </a:rPr>
              <a:t> were used to build, train, and fine-tune the image classification model. These tools provided a scalable and flexible environment for leveraging pre-trained models and customizing them for the e-waste classification task.</a:t>
            </a:r>
          </a:p>
          <a:p>
            <a:pPr algn="just"/>
            <a:endParaRPr lang="en-IN" sz="1800" dirty="0">
              <a:latin typeface="Apple Braille" pitchFamily="2" charset="0"/>
            </a:endParaRPr>
          </a:p>
          <a:p>
            <a:pPr algn="just"/>
            <a:r>
              <a:rPr lang="en-IN" sz="1800" dirty="0">
                <a:latin typeface="Apple Braille" pitchFamily="2" charset="0"/>
              </a:rPr>
              <a:t>To handle image preprocessing and manipulation, </a:t>
            </a:r>
            <a:r>
              <a:rPr lang="en-IN" sz="1800" b="1" dirty="0">
                <a:latin typeface="Apple Braille" pitchFamily="2" charset="0"/>
              </a:rPr>
              <a:t>Pillow (PIL)</a:t>
            </a:r>
            <a:r>
              <a:rPr lang="en-IN" sz="1800" dirty="0">
                <a:latin typeface="Apple Braille" pitchFamily="2" charset="0"/>
              </a:rPr>
              <a:t> was employed, enabling resizing, conversion, and preparation of images in formats compatible with the model. For model evaluation and generating detailed performance reports, </a:t>
            </a:r>
            <a:r>
              <a:rPr lang="en-IN" sz="1800" b="1" dirty="0">
                <a:latin typeface="Apple Braille" pitchFamily="2" charset="0"/>
              </a:rPr>
              <a:t>Scikit-learn</a:t>
            </a:r>
            <a:r>
              <a:rPr lang="en-IN" sz="1800" dirty="0">
                <a:latin typeface="Apple Braille" pitchFamily="2" charset="0"/>
              </a:rPr>
              <a:t> was used, offering essential tools such as confusion matrices, classification reports, and evaluation metrics like precision, recall, and F1-score.</a:t>
            </a:r>
          </a:p>
          <a:p>
            <a:pPr algn="just"/>
            <a:r>
              <a:rPr lang="en-IN" sz="1800" dirty="0">
                <a:latin typeface="Apple Braille" pitchFamily="2" charset="0"/>
              </a:rPr>
              <a:t>Additionally, </a:t>
            </a:r>
            <a:r>
              <a:rPr lang="en-IN" sz="1800" b="1" dirty="0">
                <a:latin typeface="Apple Braille" pitchFamily="2" charset="0"/>
              </a:rPr>
              <a:t>Matplotlib</a:t>
            </a:r>
            <a:r>
              <a:rPr lang="en-IN" sz="1800" dirty="0">
                <a:latin typeface="Apple Braille" pitchFamily="2" charset="0"/>
              </a:rPr>
              <a:t> and </a:t>
            </a:r>
            <a:r>
              <a:rPr lang="en-IN" sz="1800" b="1" dirty="0">
                <a:latin typeface="Apple Braille" pitchFamily="2" charset="0"/>
              </a:rPr>
              <a:t>Seaborn</a:t>
            </a:r>
            <a:r>
              <a:rPr lang="en-IN" sz="1800" dirty="0">
                <a:latin typeface="Apple Braille" pitchFamily="2" charset="0"/>
              </a:rPr>
              <a:t> were chosen for visualizing data distributions, accuracy and loss curves, and confusion matrices. These visualization tools played a crucial role in interpreting the model’s learning </a:t>
            </a:r>
            <a:r>
              <a:rPr lang="en-IN" sz="1800" dirty="0" err="1">
                <a:latin typeface="Apple Braille" pitchFamily="2" charset="0"/>
              </a:rPr>
              <a:t>behavior</a:t>
            </a:r>
            <a:r>
              <a:rPr lang="en-IN" sz="1800" dirty="0">
                <a:latin typeface="Apple Braille" pitchFamily="2" charset="0"/>
              </a:rPr>
              <a:t> and presenting the results in a clear and insightful manner.</a:t>
            </a:r>
          </a:p>
          <a:p>
            <a:pPr algn="just"/>
            <a:endParaRPr lang="en-IN" sz="1800" dirty="0">
              <a:latin typeface="Apple Braille" pitchFamily="2" charset="0"/>
            </a:endParaRPr>
          </a:p>
          <a:p>
            <a:pPr algn="just"/>
            <a:r>
              <a:rPr lang="en-IN" sz="1800" dirty="0">
                <a:latin typeface="Apple Braille" pitchFamily="2" charset="0"/>
              </a:rPr>
              <a:t>Finally, </a:t>
            </a:r>
            <a:r>
              <a:rPr lang="en-IN" sz="1800" b="1" dirty="0" err="1">
                <a:latin typeface="Apple Braille" pitchFamily="2" charset="0"/>
              </a:rPr>
              <a:t>Gradio</a:t>
            </a:r>
            <a:r>
              <a:rPr lang="en-IN" sz="1800" dirty="0">
                <a:latin typeface="Apple Braille" pitchFamily="2" charset="0"/>
              </a:rPr>
              <a:t> served as the key tool for deployment, allowing the creation of a simple and interactive web interface where users could upload images and receive real-time classification predictions from the trained model.</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FD8DB2-E083-3D46-7B91-77F830D1A252}"/>
              </a:ext>
            </a:extLst>
          </p:cNvPr>
          <p:cNvSpPr txBox="1"/>
          <p:nvPr/>
        </p:nvSpPr>
        <p:spPr>
          <a:xfrm>
            <a:off x="148191" y="873963"/>
            <a:ext cx="2458994" cy="461665"/>
          </a:xfrm>
          <a:prstGeom prst="rect">
            <a:avLst/>
          </a:prstGeom>
          <a:noFill/>
        </p:spPr>
        <p:txBody>
          <a:bodyPr wrap="square" rtlCol="0">
            <a:spAutoFit/>
          </a:bodyPr>
          <a:lstStyle/>
          <a:p>
            <a:r>
              <a:rPr lang="en-US" sz="2400" dirty="0">
                <a:latin typeface="Baguet Script" pitchFamily="2" charset="77"/>
              </a:rPr>
              <a:t>Technology Used :</a:t>
            </a:r>
          </a:p>
        </p:txBody>
      </p:sp>
      <p:sp>
        <p:nvSpPr>
          <p:cNvPr id="3" name="TextBox 2">
            <a:extLst>
              <a:ext uri="{FF2B5EF4-FFF2-40B4-BE49-F238E27FC236}">
                <a16:creationId xmlns:a16="http://schemas.microsoft.com/office/drawing/2014/main" id="{9D6DBB7A-65C1-1423-2C12-EADD1F79E9CE}"/>
              </a:ext>
            </a:extLst>
          </p:cNvPr>
          <p:cNvSpPr txBox="1"/>
          <p:nvPr/>
        </p:nvSpPr>
        <p:spPr>
          <a:xfrm>
            <a:off x="148191" y="1335628"/>
            <a:ext cx="11726562" cy="5062924"/>
          </a:xfrm>
          <a:prstGeom prst="rect">
            <a:avLst/>
          </a:prstGeom>
          <a:noFill/>
        </p:spPr>
        <p:txBody>
          <a:bodyPr wrap="square" rtlCol="0">
            <a:spAutoFit/>
          </a:bodyPr>
          <a:lstStyle/>
          <a:p>
            <a:pPr algn="just"/>
            <a:r>
              <a:rPr lang="en-IN" sz="1900" dirty="0">
                <a:latin typeface="Apple Braille" pitchFamily="2" charset="0"/>
              </a:rPr>
              <a:t>The technological backbone of the project is built on </a:t>
            </a:r>
            <a:r>
              <a:rPr lang="en-IN" sz="1900" b="1" dirty="0">
                <a:latin typeface="Apple Braille" pitchFamily="2" charset="0"/>
              </a:rPr>
              <a:t>Deep Learning</a:t>
            </a:r>
            <a:r>
              <a:rPr lang="en-IN" sz="1900" dirty="0">
                <a:latin typeface="Apple Braille" pitchFamily="2" charset="0"/>
              </a:rPr>
              <a:t> and </a:t>
            </a:r>
            <a:r>
              <a:rPr lang="en-IN" sz="1900" b="1" dirty="0">
                <a:latin typeface="Apple Braille" pitchFamily="2" charset="0"/>
              </a:rPr>
              <a:t>Transfer Learning</a:t>
            </a:r>
            <a:r>
              <a:rPr lang="en-IN" sz="1900" dirty="0">
                <a:latin typeface="Apple Braille" pitchFamily="2" charset="0"/>
              </a:rPr>
              <a:t> principles. Specifically, the use of </a:t>
            </a:r>
            <a:r>
              <a:rPr lang="en-IN" sz="1900" b="1" dirty="0">
                <a:latin typeface="Apple Braille" pitchFamily="2" charset="0"/>
              </a:rPr>
              <a:t>EfficientNetV2B0</a:t>
            </a:r>
            <a:r>
              <a:rPr lang="en-IN" sz="1900" dirty="0">
                <a:latin typeface="Apple Braille" pitchFamily="2" charset="0"/>
              </a:rPr>
              <a:t>, a state-of-the-art pre-trained convolutional neural network, enabled high performance with reduced computational costs. This model, originally trained on the large-scale </a:t>
            </a:r>
            <a:r>
              <a:rPr lang="en-IN" sz="1900" b="1" dirty="0">
                <a:latin typeface="Apple Braille" pitchFamily="2" charset="0"/>
              </a:rPr>
              <a:t>ImageNet</a:t>
            </a:r>
            <a:r>
              <a:rPr lang="en-IN" sz="1900" dirty="0">
                <a:latin typeface="Apple Braille" pitchFamily="2" charset="0"/>
              </a:rPr>
              <a:t> dataset, was fine-tuned to adapt to the specific e-waste classification challenge.</a:t>
            </a:r>
          </a:p>
          <a:p>
            <a:pPr algn="just"/>
            <a:endParaRPr lang="en-IN" sz="1900" dirty="0">
              <a:latin typeface="Apple Braille" pitchFamily="2" charset="0"/>
            </a:endParaRPr>
          </a:p>
          <a:p>
            <a:pPr algn="just"/>
            <a:r>
              <a:rPr lang="en-IN" sz="1900" dirty="0">
                <a:latin typeface="Apple Braille" pitchFamily="2" charset="0"/>
              </a:rPr>
              <a:t>The solution also incorporates </a:t>
            </a:r>
            <a:r>
              <a:rPr lang="en-IN" sz="1900" b="1" dirty="0">
                <a:latin typeface="Apple Braille" pitchFamily="2" charset="0"/>
              </a:rPr>
              <a:t>data augmentation</a:t>
            </a:r>
            <a:r>
              <a:rPr lang="en-IN" sz="1900" dirty="0">
                <a:latin typeface="Apple Braille" pitchFamily="2" charset="0"/>
              </a:rPr>
              <a:t> technologies to artificially expand the training dataset through random transformations such as flipping, rotation, and zooming. This technique helps prevent overfitting and ensures that the model generalizes better to new, unseen images.</a:t>
            </a:r>
          </a:p>
          <a:p>
            <a:pPr algn="just"/>
            <a:endParaRPr lang="en-IN" sz="1900" dirty="0">
              <a:latin typeface="Apple Braille" pitchFamily="2" charset="0"/>
            </a:endParaRPr>
          </a:p>
          <a:p>
            <a:pPr algn="just"/>
            <a:r>
              <a:rPr lang="en-IN" sz="1900" dirty="0">
                <a:latin typeface="Apple Braille" pitchFamily="2" charset="0"/>
              </a:rPr>
              <a:t>For deployment, the project leveraged </a:t>
            </a:r>
            <a:r>
              <a:rPr lang="en-IN" sz="1900" b="1" dirty="0">
                <a:latin typeface="Apple Braille" pitchFamily="2" charset="0"/>
              </a:rPr>
              <a:t>Web Application Technology</a:t>
            </a:r>
            <a:r>
              <a:rPr lang="en-IN" sz="1900" dirty="0">
                <a:latin typeface="Apple Braille" pitchFamily="2" charset="0"/>
              </a:rPr>
              <a:t> through </a:t>
            </a:r>
            <a:r>
              <a:rPr lang="en-IN" sz="1900" b="1" dirty="0" err="1">
                <a:latin typeface="Apple Braille" pitchFamily="2" charset="0"/>
              </a:rPr>
              <a:t>Gradio</a:t>
            </a:r>
            <a:r>
              <a:rPr lang="en-IN" sz="1900" dirty="0">
                <a:latin typeface="Apple Braille" pitchFamily="2" charset="0"/>
              </a:rPr>
              <a:t>, which enabled the transformation of the trained machine learning model into a fully functional web-based application. This made the solution accessible to non-technical users without the need for specialized software installations or programming knowledge.</a:t>
            </a:r>
          </a:p>
          <a:p>
            <a:pPr algn="just"/>
            <a:endParaRPr lang="en-IN" sz="1900" dirty="0">
              <a:latin typeface="Apple Braille" pitchFamily="2" charset="0"/>
            </a:endParaRPr>
          </a:p>
          <a:p>
            <a:pPr algn="just"/>
            <a:r>
              <a:rPr lang="en-IN" sz="1900" dirty="0">
                <a:latin typeface="Apple Braille" pitchFamily="2" charset="0"/>
              </a:rPr>
              <a:t>Overall, the combination of </a:t>
            </a:r>
            <a:r>
              <a:rPr lang="en-IN" sz="1900" b="1" dirty="0">
                <a:latin typeface="Apple Braille" pitchFamily="2" charset="0"/>
              </a:rPr>
              <a:t>artificial intelligence, computer vision, and modern deployment technologies</a:t>
            </a:r>
            <a:r>
              <a:rPr lang="en-IN" sz="1900" dirty="0">
                <a:latin typeface="Apple Braille" pitchFamily="2" charset="0"/>
              </a:rPr>
              <a:t> provided an end-to-end solution capable of automating the classification of e-waste images with speed, accuracy, and ease of use.</a:t>
            </a:r>
          </a:p>
        </p:txBody>
      </p:sp>
    </p:spTree>
    <p:extLst>
      <p:ext uri="{BB962C8B-B14F-4D97-AF65-F5344CB8AC3E}">
        <p14:creationId xmlns:p14="http://schemas.microsoft.com/office/powerpoint/2010/main" val="3407956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584775"/>
          </a:xfrm>
          <a:prstGeom prst="rect">
            <a:avLst/>
          </a:prstGeom>
          <a:noFill/>
        </p:spPr>
        <p:txBody>
          <a:bodyPr wrap="square">
            <a:spAutoFit/>
          </a:bodyPr>
          <a:lstStyle/>
          <a:p>
            <a:r>
              <a:rPr lang="en-US" sz="3200" b="1" dirty="0">
                <a:solidFill>
                  <a:srgbClr val="213163"/>
                </a:solidFill>
                <a:latin typeface="Baguet Script" pitchFamily="2" charset="77"/>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65B59739-D536-0AAC-9AE4-436EC5017261}"/>
              </a:ext>
            </a:extLst>
          </p:cNvPr>
          <p:cNvSpPr txBox="1"/>
          <p:nvPr/>
        </p:nvSpPr>
        <p:spPr>
          <a:xfrm>
            <a:off x="383059" y="1599431"/>
            <a:ext cx="11417644" cy="4801314"/>
          </a:xfrm>
          <a:prstGeom prst="rect">
            <a:avLst/>
          </a:prstGeom>
          <a:noFill/>
        </p:spPr>
        <p:txBody>
          <a:bodyPr wrap="square" rtlCol="0">
            <a:spAutoFit/>
          </a:bodyPr>
          <a:lstStyle/>
          <a:p>
            <a:r>
              <a:rPr lang="en-IN" sz="2400" b="1" u="sng" dirty="0">
                <a:latin typeface="Baguet Script" pitchFamily="2" charset="77"/>
              </a:rPr>
              <a:t>Data Collection &amp; Preparation</a:t>
            </a:r>
            <a:r>
              <a:rPr lang="en-IN" sz="1800" b="1" dirty="0">
                <a:latin typeface="Apple Braille" pitchFamily="2" charset="0"/>
              </a:rPr>
              <a:t> :</a:t>
            </a:r>
            <a:endParaRPr lang="en-IN" sz="1800" dirty="0">
              <a:latin typeface="Apple Braille" pitchFamily="2" charset="0"/>
            </a:endParaRPr>
          </a:p>
          <a:p>
            <a:pPr marL="342900" indent="-342900">
              <a:buFont typeface="+mj-lt"/>
              <a:buAutoNum type="arabicPeriod"/>
            </a:pPr>
            <a:r>
              <a:rPr lang="en-IN" sz="1800" dirty="0">
                <a:latin typeface="Apple Braille" pitchFamily="2" charset="0"/>
              </a:rPr>
              <a:t>Collected and organized e-waste images into </a:t>
            </a:r>
            <a:r>
              <a:rPr lang="en-IN" sz="1800" b="1" dirty="0">
                <a:latin typeface="Apple Braille" pitchFamily="2" charset="0"/>
              </a:rPr>
              <a:t>Training, </a:t>
            </a:r>
            <a:r>
              <a:rPr lang="en-IN" sz="1800" b="1" dirty="0" err="1">
                <a:latin typeface="Apple Braille" pitchFamily="2" charset="0"/>
              </a:rPr>
              <a:t>Validation,and</a:t>
            </a:r>
            <a:r>
              <a:rPr lang="en-IN" sz="1800" b="1" dirty="0">
                <a:latin typeface="Apple Braille" pitchFamily="2" charset="0"/>
              </a:rPr>
              <a:t> Test</a:t>
            </a:r>
            <a:r>
              <a:rPr lang="en-IN" sz="1800" dirty="0">
                <a:latin typeface="Apple Braille" pitchFamily="2" charset="0"/>
              </a:rPr>
              <a:t> datasets.</a:t>
            </a:r>
          </a:p>
          <a:p>
            <a:pPr marL="342900" indent="-342900">
              <a:buFont typeface="+mj-lt"/>
              <a:buAutoNum type="arabicPeriod"/>
            </a:pPr>
            <a:r>
              <a:rPr lang="en-IN" sz="1800" dirty="0">
                <a:latin typeface="Apple Braille" pitchFamily="2" charset="0"/>
              </a:rPr>
              <a:t>Applied </a:t>
            </a:r>
            <a:r>
              <a:rPr lang="en-IN" sz="1800" b="1" dirty="0">
                <a:latin typeface="Apple Braille" pitchFamily="2" charset="0"/>
              </a:rPr>
              <a:t>image resizing (128x128 pixels)</a:t>
            </a:r>
            <a:r>
              <a:rPr lang="en-IN" sz="1800" dirty="0">
                <a:latin typeface="Apple Braille" pitchFamily="2" charset="0"/>
              </a:rPr>
              <a:t> for uniform input shape.</a:t>
            </a:r>
          </a:p>
          <a:p>
            <a:pPr marL="342900" indent="-342900">
              <a:buFont typeface="+mj-lt"/>
              <a:buAutoNum type="arabicPeriod"/>
            </a:pPr>
            <a:r>
              <a:rPr lang="en-IN" sz="1800" dirty="0">
                <a:latin typeface="Apple Braille" pitchFamily="2" charset="0"/>
              </a:rPr>
              <a:t>Loaded images using </a:t>
            </a:r>
            <a:r>
              <a:rPr lang="en-IN" sz="1800" dirty="0" err="1">
                <a:latin typeface="Apple Braille" pitchFamily="2" charset="0"/>
              </a:rPr>
              <a:t>image_dataset_from_directory</a:t>
            </a:r>
            <a:r>
              <a:rPr lang="en-IN" sz="1800" dirty="0">
                <a:latin typeface="Apple Braille" pitchFamily="2" charset="0"/>
              </a:rPr>
              <a:t> in TensorFlow.</a:t>
            </a:r>
          </a:p>
          <a:p>
            <a:endParaRPr lang="en-IN" sz="1800" dirty="0">
              <a:latin typeface="Apple Braille" pitchFamily="2" charset="0"/>
            </a:endParaRPr>
          </a:p>
          <a:p>
            <a:r>
              <a:rPr lang="en-IN" sz="2400" b="1" u="sng" dirty="0">
                <a:latin typeface="Baguet Script" pitchFamily="2" charset="77"/>
              </a:rPr>
              <a:t>Data Augmentation</a:t>
            </a:r>
            <a:r>
              <a:rPr lang="en-IN" sz="2400" b="1" dirty="0">
                <a:latin typeface="Baguet Script" pitchFamily="2" charset="77"/>
              </a:rPr>
              <a:t> :</a:t>
            </a:r>
            <a:endParaRPr lang="en-IN" sz="2400" b="1" u="sng" dirty="0">
              <a:latin typeface="Baguet Script" pitchFamily="2" charset="77"/>
            </a:endParaRPr>
          </a:p>
          <a:p>
            <a:pPr marL="342900" indent="-342900">
              <a:buFont typeface="+mj-lt"/>
              <a:buAutoNum type="arabicPeriod"/>
            </a:pPr>
            <a:r>
              <a:rPr lang="en-IN" sz="1800" dirty="0">
                <a:latin typeface="Apple Braille" pitchFamily="2" charset="0"/>
              </a:rPr>
              <a:t>Applied random </a:t>
            </a:r>
            <a:r>
              <a:rPr lang="en-IN" sz="1800" b="1" dirty="0">
                <a:latin typeface="Apple Braille" pitchFamily="2" charset="0"/>
              </a:rPr>
              <a:t>flipping, rotation, and zooming</a:t>
            </a:r>
            <a:r>
              <a:rPr lang="en-IN" sz="1800" dirty="0">
                <a:latin typeface="Apple Braille" pitchFamily="2" charset="0"/>
              </a:rPr>
              <a:t> to increase dataset variability.</a:t>
            </a:r>
          </a:p>
          <a:p>
            <a:pPr marL="342900" indent="-342900">
              <a:buFont typeface="+mj-lt"/>
              <a:buAutoNum type="arabicPeriod"/>
            </a:pPr>
            <a:r>
              <a:rPr lang="en-IN" sz="1800" dirty="0">
                <a:latin typeface="Apple Braille" pitchFamily="2" charset="0"/>
              </a:rPr>
              <a:t>Helped the model to </a:t>
            </a:r>
            <a:r>
              <a:rPr lang="en-IN" sz="1800" b="1" dirty="0">
                <a:latin typeface="Apple Braille" pitchFamily="2" charset="0"/>
              </a:rPr>
              <a:t>generalize better on unseen images</a:t>
            </a:r>
            <a:r>
              <a:rPr lang="en-IN" sz="1800" dirty="0">
                <a:latin typeface="Apple Braille" pitchFamily="2" charset="0"/>
              </a:rPr>
              <a:t> and avoid overfitting.</a:t>
            </a:r>
          </a:p>
          <a:p>
            <a:endParaRPr lang="en-IN" sz="1800" dirty="0">
              <a:latin typeface="Apple Braille" pitchFamily="2" charset="0"/>
            </a:endParaRPr>
          </a:p>
          <a:p>
            <a:r>
              <a:rPr lang="en-IN" sz="2400" b="1" u="sng" dirty="0">
                <a:latin typeface="Baguet Script" pitchFamily="2" charset="77"/>
              </a:rPr>
              <a:t>Model Development</a:t>
            </a:r>
            <a:r>
              <a:rPr lang="en-IN" sz="2400" b="1" dirty="0">
                <a:latin typeface="Baguet Script" pitchFamily="2" charset="77"/>
              </a:rPr>
              <a:t> :</a:t>
            </a:r>
            <a:endParaRPr lang="en-IN" sz="2400" b="1" u="sng" dirty="0">
              <a:latin typeface="Baguet Script" pitchFamily="2" charset="77"/>
            </a:endParaRPr>
          </a:p>
          <a:p>
            <a:pPr marL="342900" indent="-342900">
              <a:buFont typeface="+mj-lt"/>
              <a:buAutoNum type="arabicPeriod"/>
            </a:pPr>
            <a:r>
              <a:rPr lang="en-IN" sz="1800" dirty="0">
                <a:latin typeface="Apple Braille" pitchFamily="2" charset="0"/>
              </a:rPr>
              <a:t>Utilized </a:t>
            </a:r>
            <a:r>
              <a:rPr lang="en-IN" sz="1800" b="1" dirty="0">
                <a:latin typeface="Apple Braille" pitchFamily="2" charset="0"/>
              </a:rPr>
              <a:t>EfficientNetV2B0</a:t>
            </a:r>
            <a:r>
              <a:rPr lang="en-IN" sz="1800" dirty="0">
                <a:latin typeface="Apple Braille" pitchFamily="2" charset="0"/>
              </a:rPr>
              <a:t>, a state-of-the-art pre-trained Convolutional Neural Network model known for its </a:t>
            </a:r>
            <a:r>
              <a:rPr lang="en-IN" sz="1800" b="1" dirty="0">
                <a:latin typeface="Apple Braille" pitchFamily="2" charset="0"/>
              </a:rPr>
              <a:t>accuracy and efficiency</a:t>
            </a:r>
            <a:r>
              <a:rPr lang="en-IN" sz="1800" dirty="0">
                <a:latin typeface="Apple Braille" pitchFamily="2" charset="0"/>
              </a:rPr>
              <a:t>.</a:t>
            </a:r>
          </a:p>
          <a:p>
            <a:pPr marL="342900" indent="-342900">
              <a:buFont typeface="+mj-lt"/>
              <a:buAutoNum type="arabicPeriod"/>
            </a:pPr>
            <a:r>
              <a:rPr lang="en-IN" sz="1800" dirty="0">
                <a:latin typeface="Apple Braille" pitchFamily="2" charset="0"/>
              </a:rPr>
              <a:t>Fine-tuned the base model by adding:</a:t>
            </a:r>
          </a:p>
          <a:p>
            <a:pPr marL="342900" indent="-342900">
              <a:buFont typeface="+mj-lt"/>
              <a:buAutoNum type="arabicPeriod"/>
            </a:pPr>
            <a:r>
              <a:rPr lang="en-IN" sz="1800" b="1" dirty="0">
                <a:latin typeface="Apple Braille" pitchFamily="2" charset="0"/>
              </a:rPr>
              <a:t>Global Average Pooling Layer</a:t>
            </a:r>
            <a:endParaRPr lang="en-IN" sz="1800" dirty="0">
              <a:latin typeface="Apple Braille" pitchFamily="2" charset="0"/>
            </a:endParaRPr>
          </a:p>
          <a:p>
            <a:pPr marL="342900" indent="-342900">
              <a:buFont typeface="+mj-lt"/>
              <a:buAutoNum type="arabicPeriod"/>
            </a:pPr>
            <a:r>
              <a:rPr lang="en-IN" sz="1800" b="1" dirty="0">
                <a:latin typeface="Apple Braille" pitchFamily="2" charset="0"/>
              </a:rPr>
              <a:t>Dropout Layer</a:t>
            </a:r>
            <a:r>
              <a:rPr lang="en-IN" sz="1800" dirty="0">
                <a:latin typeface="Apple Braille" pitchFamily="2" charset="0"/>
              </a:rPr>
              <a:t> (to reduce overfitting)</a:t>
            </a:r>
          </a:p>
          <a:p>
            <a:pPr marL="342900" indent="-342900">
              <a:buFont typeface="+mj-lt"/>
              <a:buAutoNum type="arabicPeriod"/>
            </a:pPr>
            <a:r>
              <a:rPr lang="en-IN" sz="1800" b="1" dirty="0">
                <a:latin typeface="Apple Braille" pitchFamily="2" charset="0"/>
              </a:rPr>
              <a:t>Dense </a:t>
            </a:r>
            <a:r>
              <a:rPr lang="en-IN" sz="1800" b="1" dirty="0" err="1">
                <a:latin typeface="Apple Braille" pitchFamily="2" charset="0"/>
              </a:rPr>
              <a:t>Softmax</a:t>
            </a:r>
            <a:r>
              <a:rPr lang="en-IN" sz="1800" b="1" dirty="0">
                <a:latin typeface="Apple Braille" pitchFamily="2" charset="0"/>
              </a:rPr>
              <a:t> Layer</a:t>
            </a:r>
            <a:r>
              <a:rPr lang="en-IN" sz="1800" dirty="0">
                <a:latin typeface="Apple Braille" pitchFamily="2" charset="0"/>
              </a:rPr>
              <a:t> for multi-class classification.</a:t>
            </a:r>
          </a:p>
        </p:txBody>
      </p:sp>
    </p:spTree>
    <p:extLst>
      <p:ext uri="{BB962C8B-B14F-4D97-AF65-F5344CB8AC3E}">
        <p14:creationId xmlns:p14="http://schemas.microsoft.com/office/powerpoint/2010/main" val="270679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2BB473-6E3B-02CD-D047-4164B42B94E1}"/>
              </a:ext>
            </a:extLst>
          </p:cNvPr>
          <p:cNvSpPr txBox="1"/>
          <p:nvPr/>
        </p:nvSpPr>
        <p:spPr>
          <a:xfrm>
            <a:off x="395416" y="1025611"/>
            <a:ext cx="11541211" cy="4801314"/>
          </a:xfrm>
          <a:prstGeom prst="rect">
            <a:avLst/>
          </a:prstGeom>
          <a:noFill/>
        </p:spPr>
        <p:txBody>
          <a:bodyPr wrap="square" rtlCol="0">
            <a:spAutoFit/>
          </a:bodyPr>
          <a:lstStyle/>
          <a:p>
            <a:r>
              <a:rPr lang="en-IN" sz="2400" b="1" u="sng" dirty="0">
                <a:latin typeface="Baguet Script" pitchFamily="2" charset="77"/>
              </a:rPr>
              <a:t>Model Training</a:t>
            </a:r>
            <a:r>
              <a:rPr lang="en-IN" sz="2400" b="1" dirty="0">
                <a:latin typeface="Baguet Script" pitchFamily="2" charset="77"/>
              </a:rPr>
              <a:t> :</a:t>
            </a:r>
            <a:endParaRPr lang="en-IN" sz="2400" b="1" u="sng" dirty="0">
              <a:latin typeface="Baguet Script" pitchFamily="2" charset="77"/>
            </a:endParaRPr>
          </a:p>
          <a:p>
            <a:pPr marL="342900" indent="-342900">
              <a:buFont typeface="+mj-lt"/>
              <a:buAutoNum type="arabicPeriod"/>
            </a:pPr>
            <a:r>
              <a:rPr lang="en-IN" sz="1800" dirty="0">
                <a:latin typeface="Apple Braille" pitchFamily="2" charset="0"/>
              </a:rPr>
              <a:t>Compiled the model using </a:t>
            </a:r>
            <a:r>
              <a:rPr lang="en-IN" sz="1800" b="1" dirty="0">
                <a:latin typeface="Apple Braille" pitchFamily="2" charset="0"/>
              </a:rPr>
              <a:t>Adam optimizer</a:t>
            </a:r>
            <a:r>
              <a:rPr lang="en-IN" sz="1800" dirty="0">
                <a:latin typeface="Apple Braille" pitchFamily="2" charset="0"/>
              </a:rPr>
              <a:t> and </a:t>
            </a:r>
            <a:r>
              <a:rPr lang="en-IN" sz="1800" b="1" dirty="0">
                <a:latin typeface="Apple Braille" pitchFamily="2" charset="0"/>
              </a:rPr>
              <a:t>Sparse Categorical Cross-Entropy loss</a:t>
            </a:r>
            <a:r>
              <a:rPr lang="en-IN" sz="1800" dirty="0">
                <a:latin typeface="Apple Braille" pitchFamily="2" charset="0"/>
              </a:rPr>
              <a:t>.</a:t>
            </a:r>
          </a:p>
          <a:p>
            <a:pPr marL="342900" indent="-342900">
              <a:buFont typeface="+mj-lt"/>
              <a:buAutoNum type="arabicPeriod"/>
            </a:pPr>
            <a:r>
              <a:rPr lang="en-IN" sz="1800" dirty="0">
                <a:latin typeface="Apple Braille" pitchFamily="2" charset="0"/>
              </a:rPr>
              <a:t>Integrated </a:t>
            </a:r>
            <a:r>
              <a:rPr lang="en-IN" sz="1800" b="1" dirty="0" err="1">
                <a:latin typeface="Apple Braille" pitchFamily="2" charset="0"/>
              </a:rPr>
              <a:t>EarlyStopping</a:t>
            </a:r>
            <a:r>
              <a:rPr lang="en-IN" sz="1800" dirty="0">
                <a:latin typeface="Apple Braille" pitchFamily="2" charset="0"/>
              </a:rPr>
              <a:t> to halt training when no improvement was observed in validation loss, thereby </a:t>
            </a:r>
            <a:r>
              <a:rPr lang="en-IN" sz="1800" b="1" dirty="0">
                <a:latin typeface="Apple Braille" pitchFamily="2" charset="0"/>
              </a:rPr>
              <a:t>saving computational resources</a:t>
            </a:r>
            <a:r>
              <a:rPr lang="en-IN" sz="1800" dirty="0">
                <a:latin typeface="Apple Braille" pitchFamily="2" charset="0"/>
              </a:rPr>
              <a:t>.</a:t>
            </a:r>
          </a:p>
          <a:p>
            <a:pPr marL="342900" indent="-342900">
              <a:buFont typeface="+mj-lt"/>
              <a:buAutoNum type="arabicPeriod"/>
            </a:pPr>
            <a:endParaRPr lang="en-IN" sz="1800" dirty="0"/>
          </a:p>
          <a:p>
            <a:r>
              <a:rPr lang="en-IN" sz="2400" b="1" u="sng" dirty="0">
                <a:latin typeface="Baguet Script" pitchFamily="2" charset="77"/>
              </a:rPr>
              <a:t>Model Evaluation</a:t>
            </a:r>
            <a:r>
              <a:rPr lang="en-IN" sz="2400" b="1" dirty="0">
                <a:latin typeface="Baguet Script" pitchFamily="2" charset="77"/>
              </a:rPr>
              <a:t> : </a:t>
            </a:r>
            <a:endParaRPr lang="en-IN" sz="2400" b="1" u="sng" dirty="0">
              <a:latin typeface="Baguet Script" pitchFamily="2" charset="77"/>
            </a:endParaRPr>
          </a:p>
          <a:p>
            <a:pPr marL="342900" indent="-342900">
              <a:buFont typeface="+mj-lt"/>
              <a:buAutoNum type="arabicPeriod"/>
            </a:pPr>
            <a:r>
              <a:rPr lang="en-IN" sz="1800" dirty="0">
                <a:latin typeface="Apple Braille" pitchFamily="2" charset="0"/>
              </a:rPr>
              <a:t>Visualized training and validation accuracy and loss over epochs.</a:t>
            </a:r>
          </a:p>
          <a:p>
            <a:pPr marL="342900" indent="-342900">
              <a:buFont typeface="+mj-lt"/>
              <a:buAutoNum type="arabicPeriod"/>
            </a:pPr>
            <a:r>
              <a:rPr lang="en-IN" sz="1800" dirty="0">
                <a:latin typeface="Apple Braille" pitchFamily="2" charset="0"/>
              </a:rPr>
              <a:t>Evaluated the model using:</a:t>
            </a:r>
          </a:p>
          <a:p>
            <a:pPr marL="285750" lvl="1" indent="-285750">
              <a:buFont typeface="Arial" panose="020B0604020202020204" pitchFamily="34" charset="0"/>
              <a:buChar char="•"/>
            </a:pPr>
            <a:r>
              <a:rPr lang="en-IN" sz="1800" b="1" dirty="0">
                <a:latin typeface="Apple Braille" pitchFamily="2" charset="0"/>
              </a:rPr>
              <a:t>Accuracy score</a:t>
            </a:r>
            <a:endParaRPr lang="en-IN" sz="1800" dirty="0">
              <a:latin typeface="Apple Braille" pitchFamily="2" charset="0"/>
            </a:endParaRPr>
          </a:p>
          <a:p>
            <a:pPr marL="285750" lvl="1" indent="-285750">
              <a:buFont typeface="Arial" panose="020B0604020202020204" pitchFamily="34" charset="0"/>
              <a:buChar char="•"/>
            </a:pPr>
            <a:r>
              <a:rPr lang="en-IN" sz="1800" b="1" dirty="0">
                <a:latin typeface="Apple Braille" pitchFamily="2" charset="0"/>
              </a:rPr>
              <a:t>Confusion Matrix Heatmap</a:t>
            </a:r>
            <a:endParaRPr lang="en-IN" sz="1800" dirty="0">
              <a:latin typeface="Apple Braille" pitchFamily="2" charset="0"/>
            </a:endParaRPr>
          </a:p>
          <a:p>
            <a:pPr marL="285750" lvl="1" indent="-285750">
              <a:buFont typeface="Arial" panose="020B0604020202020204" pitchFamily="34" charset="0"/>
              <a:buChar char="•"/>
            </a:pPr>
            <a:r>
              <a:rPr lang="en-IN" sz="1800" b="1" dirty="0">
                <a:latin typeface="Apple Braille" pitchFamily="2" charset="0"/>
              </a:rPr>
              <a:t>Classification Report</a:t>
            </a:r>
            <a:r>
              <a:rPr lang="en-IN" sz="1800" dirty="0">
                <a:latin typeface="Apple Braille" pitchFamily="2" charset="0"/>
              </a:rPr>
              <a:t> with precision, recall, and F1-score.</a:t>
            </a:r>
          </a:p>
          <a:p>
            <a:pPr lvl="1"/>
            <a:endParaRPr lang="en-IN" sz="1800" b="1" dirty="0"/>
          </a:p>
          <a:p>
            <a:pPr lvl="1"/>
            <a:r>
              <a:rPr lang="en-IN" sz="2400" b="1" u="sng" dirty="0">
                <a:latin typeface="Baguet Script" pitchFamily="2" charset="77"/>
              </a:rPr>
              <a:t>Deployment with </a:t>
            </a:r>
            <a:r>
              <a:rPr lang="en-IN" sz="2400" b="1" u="sng" dirty="0" err="1">
                <a:latin typeface="Baguet Script" pitchFamily="2" charset="77"/>
              </a:rPr>
              <a:t>Gradio</a:t>
            </a:r>
            <a:r>
              <a:rPr lang="en-IN" sz="2400" b="1" dirty="0">
                <a:latin typeface="Baguet Script" pitchFamily="2" charset="77"/>
              </a:rPr>
              <a:t> </a:t>
            </a:r>
            <a:r>
              <a:rPr lang="en-IN" sz="1800" b="1" dirty="0"/>
              <a:t>:</a:t>
            </a:r>
          </a:p>
          <a:p>
            <a:pPr marL="342900" lvl="1" indent="-342900">
              <a:buFont typeface="+mj-lt"/>
              <a:buAutoNum type="arabicPeriod"/>
            </a:pPr>
            <a:r>
              <a:rPr lang="en-IN" sz="1800" dirty="0">
                <a:latin typeface="Apple Braille" pitchFamily="2" charset="0"/>
              </a:rPr>
              <a:t>Built an </a:t>
            </a:r>
            <a:r>
              <a:rPr lang="en-IN" sz="1800" b="1" dirty="0">
                <a:latin typeface="Apple Braille" pitchFamily="2" charset="0"/>
              </a:rPr>
              <a:t>interactive web interface</a:t>
            </a:r>
            <a:r>
              <a:rPr lang="en-IN" sz="1800" dirty="0">
                <a:latin typeface="Apple Braille" pitchFamily="2" charset="0"/>
              </a:rPr>
              <a:t> using </a:t>
            </a:r>
            <a:r>
              <a:rPr lang="en-IN" sz="1800" b="1" dirty="0" err="1">
                <a:latin typeface="Apple Braille" pitchFamily="2" charset="0"/>
              </a:rPr>
              <a:t>Gradio</a:t>
            </a:r>
            <a:r>
              <a:rPr lang="en-IN" sz="1800" dirty="0">
                <a:latin typeface="Apple Braille" pitchFamily="2" charset="0"/>
              </a:rPr>
              <a:t>, allowing users to : Upload images.</a:t>
            </a:r>
          </a:p>
          <a:p>
            <a:pPr marL="342900" lvl="1" indent="-342900">
              <a:buFont typeface="+mj-lt"/>
              <a:buAutoNum type="arabicPeriod"/>
            </a:pPr>
            <a:r>
              <a:rPr lang="en-IN" sz="1800" dirty="0">
                <a:latin typeface="Apple Braille" pitchFamily="2" charset="0"/>
              </a:rPr>
              <a:t>Receive predictions with class name and confidence score.</a:t>
            </a:r>
          </a:p>
          <a:p>
            <a:pPr marL="342900" lvl="1" indent="-342900">
              <a:buFont typeface="+mj-lt"/>
              <a:buAutoNum type="arabicPeriod"/>
            </a:pPr>
            <a:r>
              <a:rPr lang="en-IN" sz="1800" dirty="0">
                <a:latin typeface="Apple Braille" pitchFamily="2" charset="0"/>
              </a:rPr>
              <a:t>Ensured the system is </a:t>
            </a:r>
            <a:r>
              <a:rPr lang="en-IN" sz="1800" b="1" dirty="0">
                <a:latin typeface="Apple Braille" pitchFamily="2" charset="0"/>
              </a:rPr>
              <a:t>user-friendly and accessible</a:t>
            </a:r>
            <a:r>
              <a:rPr lang="en-IN" sz="1800" dirty="0">
                <a:latin typeface="Apple Braille" pitchFamily="2" charset="0"/>
              </a:rPr>
              <a:t> without coding knowledge.</a:t>
            </a:r>
          </a:p>
        </p:txBody>
      </p:sp>
    </p:spTree>
    <p:extLst>
      <p:ext uri="{BB962C8B-B14F-4D97-AF65-F5344CB8AC3E}">
        <p14:creationId xmlns:p14="http://schemas.microsoft.com/office/powerpoint/2010/main" val="3969034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44AA7-DBAC-1266-79A0-B95ADCCAEE03}"/>
              </a:ext>
            </a:extLst>
          </p:cNvPr>
          <p:cNvSpPr txBox="1"/>
          <p:nvPr/>
        </p:nvSpPr>
        <p:spPr>
          <a:xfrm>
            <a:off x="255104" y="1054412"/>
            <a:ext cx="6102626" cy="584775"/>
          </a:xfrm>
          <a:prstGeom prst="rect">
            <a:avLst/>
          </a:prstGeom>
          <a:noFill/>
        </p:spPr>
        <p:txBody>
          <a:bodyPr wrap="square">
            <a:spAutoFit/>
          </a:bodyPr>
          <a:lstStyle/>
          <a:p>
            <a:r>
              <a:rPr lang="en-US" sz="3200" b="1" dirty="0">
                <a:solidFill>
                  <a:srgbClr val="213163"/>
                </a:solidFill>
                <a:latin typeface="Baguet Script" pitchFamily="2" charset="77"/>
              </a:rPr>
              <a:t>Problem Statement  </a:t>
            </a:r>
            <a:endParaRPr lang="en-IN" sz="3200" b="1" dirty="0">
              <a:solidFill>
                <a:srgbClr val="213163"/>
              </a:solidFill>
              <a:latin typeface="Baguet Script" pitchFamily="2" charset="77"/>
            </a:endParaRPr>
          </a:p>
        </p:txBody>
      </p:sp>
      <p:sp>
        <p:nvSpPr>
          <p:cNvPr id="3" name="TextBox 2">
            <a:extLst>
              <a:ext uri="{FF2B5EF4-FFF2-40B4-BE49-F238E27FC236}">
                <a16:creationId xmlns:a16="http://schemas.microsoft.com/office/drawing/2014/main" id="{8E941039-FEB1-A3B8-3648-CDA1CDD2EDA1}"/>
              </a:ext>
            </a:extLst>
          </p:cNvPr>
          <p:cNvSpPr txBox="1"/>
          <p:nvPr/>
        </p:nvSpPr>
        <p:spPr>
          <a:xfrm>
            <a:off x="255104" y="1659639"/>
            <a:ext cx="11009872" cy="4708981"/>
          </a:xfrm>
          <a:prstGeom prst="rect">
            <a:avLst/>
          </a:prstGeom>
          <a:noFill/>
        </p:spPr>
        <p:txBody>
          <a:bodyPr wrap="square" rtlCol="0">
            <a:spAutoFit/>
          </a:bodyPr>
          <a:lstStyle/>
          <a:p>
            <a:pPr algn="just"/>
            <a:r>
              <a:rPr lang="en-IN" sz="2000" dirty="0">
                <a:latin typeface="Apple Braille" pitchFamily="2" charset="0"/>
              </a:rPr>
              <a:t>The rapid advancement of technology and the increasing demand for electronic devices have led to a significant rise in the generation of electronic waste, commonly known as </a:t>
            </a:r>
            <a:r>
              <a:rPr lang="en-IN" sz="2000" b="1" dirty="0">
                <a:latin typeface="Apple Braille" pitchFamily="2" charset="0"/>
              </a:rPr>
              <a:t>e-waste</a:t>
            </a:r>
            <a:r>
              <a:rPr lang="en-IN" sz="2000" dirty="0">
                <a:latin typeface="Apple Braille" pitchFamily="2" charset="0"/>
              </a:rPr>
              <a:t>. E-waste includes discarded electronic appliances such as computers, mobile phones, televisions, and other consumer electronics that have reached the end of their usable life. The improper handling and disposal of e-waste pose severe environmental and health hazards due to the presence of toxic substances like lead, mercury, and cadmium. This situation has created an urgent need for efficient and accurate e-waste management systems that can aid in proper recycling and disposal.</a:t>
            </a:r>
          </a:p>
          <a:p>
            <a:pPr algn="just"/>
            <a:endParaRPr lang="en-IN" sz="2000" dirty="0">
              <a:latin typeface="Apple Braille" pitchFamily="2" charset="0"/>
            </a:endParaRPr>
          </a:p>
          <a:p>
            <a:pPr algn="just"/>
            <a:r>
              <a:rPr lang="en-IN" sz="2000" dirty="0">
                <a:latin typeface="Apple Braille" pitchFamily="2" charset="0"/>
              </a:rPr>
              <a:t>Currently, most e-waste sorting processes are performed manually in recycling facilities. This manual sorting is </a:t>
            </a:r>
            <a:r>
              <a:rPr lang="en-IN" sz="2000" b="1" dirty="0">
                <a:latin typeface="Apple Braille" pitchFamily="2" charset="0"/>
              </a:rPr>
              <a:t>time-consuming, </a:t>
            </a:r>
            <a:r>
              <a:rPr lang="en-IN" sz="2000" b="1" dirty="0" err="1">
                <a:latin typeface="Apple Braille" pitchFamily="2" charset="0"/>
              </a:rPr>
              <a:t>labor-intensive</a:t>
            </a:r>
            <a:r>
              <a:rPr lang="en-IN" sz="2000" b="1" dirty="0">
                <a:latin typeface="Apple Braille" pitchFamily="2" charset="0"/>
              </a:rPr>
              <a:t>, error-prone, and inefficient</a:t>
            </a:r>
            <a:r>
              <a:rPr lang="en-IN" sz="2000" dirty="0">
                <a:latin typeface="Apple Braille" pitchFamily="2" charset="0"/>
              </a:rPr>
              <a:t>, often resulting in misclassification of waste materials. Inconsistent sorting not only reduces the effectiveness of recycling efforts but also leads to increased environmental pollution and resource wastage. Moreover, manual sorting exposes workers to harmful substances, putting their health at significant risk.</a:t>
            </a:r>
          </a:p>
        </p:txBody>
      </p:sp>
    </p:spTree>
    <p:extLst>
      <p:ext uri="{BB962C8B-B14F-4D97-AF65-F5344CB8AC3E}">
        <p14:creationId xmlns:p14="http://schemas.microsoft.com/office/powerpoint/2010/main" val="2636189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0A0BA4-1190-24E3-8E3D-C83DBFCA940E}"/>
              </a:ext>
            </a:extLst>
          </p:cNvPr>
          <p:cNvSpPr txBox="1"/>
          <p:nvPr/>
        </p:nvSpPr>
        <p:spPr>
          <a:xfrm>
            <a:off x="185352" y="945598"/>
            <a:ext cx="11821296" cy="5653342"/>
          </a:xfrm>
          <a:prstGeom prst="rect">
            <a:avLst/>
          </a:prstGeom>
          <a:noFill/>
        </p:spPr>
        <p:txBody>
          <a:bodyPr wrap="square" rtlCol="0">
            <a:spAutoFit/>
          </a:bodyPr>
          <a:lstStyle/>
          <a:p>
            <a:pPr algn="just"/>
            <a:r>
              <a:rPr lang="en-IN" sz="2000" dirty="0">
                <a:latin typeface="Apple Braille" pitchFamily="2" charset="0"/>
              </a:rPr>
              <a:t>There is a clear gap in the use of </a:t>
            </a:r>
            <a:r>
              <a:rPr lang="en-IN" sz="2000" b="1" dirty="0">
                <a:latin typeface="Apple Braille" pitchFamily="2" charset="0"/>
              </a:rPr>
              <a:t>automated, intelligent systems</a:t>
            </a:r>
            <a:r>
              <a:rPr lang="en-IN" sz="2000" dirty="0">
                <a:latin typeface="Apple Braille" pitchFamily="2" charset="0"/>
              </a:rPr>
              <a:t> for classifying e-waste based on images, which could significantly improve sorting accuracy and operational efficiency. To address this challenge, there is a need to develop an </a:t>
            </a:r>
            <a:r>
              <a:rPr lang="en-IN" sz="2000" b="1" dirty="0">
                <a:latin typeface="Apple Braille" pitchFamily="2" charset="0"/>
              </a:rPr>
              <a:t>AI-driven image classification system</a:t>
            </a:r>
            <a:r>
              <a:rPr lang="en-IN" sz="2000" dirty="0">
                <a:latin typeface="Apple Braille" pitchFamily="2" charset="0"/>
              </a:rPr>
              <a:t> capable of automatically identifying different categories of e-waste with high accuracy, speed, and scalability. Such a solution could enhance the overall recycling process, reduce human effort, and contribute to environmentally responsible waste management practices.</a:t>
            </a:r>
          </a:p>
          <a:p>
            <a:endParaRPr lang="en-IN" sz="2000" dirty="0">
              <a:latin typeface="Apple Braille" pitchFamily="2" charset="0"/>
            </a:endParaRPr>
          </a:p>
          <a:p>
            <a:r>
              <a:rPr lang="en-IN" sz="2400" u="sng" dirty="0">
                <a:latin typeface="Baguet Script" pitchFamily="2" charset="77"/>
              </a:rPr>
              <a:t>The Challenge</a:t>
            </a:r>
            <a:r>
              <a:rPr lang="en-IN" sz="2400" dirty="0">
                <a:latin typeface="Baguet Script" pitchFamily="2" charset="77"/>
              </a:rPr>
              <a:t> :</a:t>
            </a:r>
            <a:br>
              <a:rPr lang="en-IN" sz="2400" dirty="0">
                <a:latin typeface="Baguet Script" pitchFamily="2" charset="77"/>
              </a:rPr>
            </a:br>
            <a:r>
              <a:rPr lang="en-IN" dirty="0">
                <a:latin typeface="Apple Braille" pitchFamily="2" charset="0"/>
              </a:rPr>
              <a:t>The management of electronic waste is becoming a pressing environmental concern due to the rapid increase in discarded electronic devices.</a:t>
            </a:r>
          </a:p>
          <a:p>
            <a:endParaRPr lang="en-IN" dirty="0">
              <a:latin typeface="Apple Braille" pitchFamily="2" charset="0"/>
            </a:endParaRPr>
          </a:p>
          <a:p>
            <a:r>
              <a:rPr lang="en-IN" sz="2400" b="1" u="sng" dirty="0">
                <a:latin typeface="Baguet Script" pitchFamily="2" charset="77"/>
              </a:rPr>
              <a:t>Existing Limitations</a:t>
            </a:r>
            <a:r>
              <a:rPr lang="en-IN" sz="2400" b="1" dirty="0">
                <a:latin typeface="Baguet Script" pitchFamily="2" charset="77"/>
              </a:rPr>
              <a:t> </a:t>
            </a:r>
            <a:r>
              <a:rPr lang="en-IN" b="1" dirty="0"/>
              <a:t>:</a:t>
            </a:r>
            <a:endParaRPr lang="en-IN" dirty="0"/>
          </a:p>
          <a:p>
            <a:pPr marL="342900" indent="-342900">
              <a:buFont typeface="Wingdings" pitchFamily="2" charset="2"/>
              <a:buChar char="Ø"/>
            </a:pPr>
            <a:r>
              <a:rPr lang="en-IN" dirty="0"/>
              <a:t>Manual e-waste sorting is </a:t>
            </a:r>
            <a:r>
              <a:rPr lang="en-IN" b="1" dirty="0"/>
              <a:t>slow, inefficient, and error-prone</a:t>
            </a:r>
            <a:r>
              <a:rPr lang="en-IN" dirty="0"/>
              <a:t>.</a:t>
            </a:r>
          </a:p>
          <a:p>
            <a:pPr marL="342900" indent="-342900">
              <a:buFont typeface="Wingdings" pitchFamily="2" charset="2"/>
              <a:buChar char="Ø"/>
            </a:pPr>
            <a:r>
              <a:rPr lang="en-IN" dirty="0"/>
              <a:t>Incorrect classification leads to </a:t>
            </a:r>
            <a:r>
              <a:rPr lang="en-IN" b="1" dirty="0"/>
              <a:t>environmental damage</a:t>
            </a:r>
            <a:r>
              <a:rPr lang="en-IN" dirty="0"/>
              <a:t> and </a:t>
            </a:r>
            <a:r>
              <a:rPr lang="en-IN" b="1" dirty="0"/>
              <a:t>inefficient recycling</a:t>
            </a:r>
            <a:r>
              <a:rPr lang="en-IN" dirty="0"/>
              <a:t>.</a:t>
            </a:r>
          </a:p>
          <a:p>
            <a:endParaRPr lang="en-IN" dirty="0"/>
          </a:p>
          <a:p>
            <a:r>
              <a:rPr lang="en-IN" sz="2400" b="1" u="sng" dirty="0">
                <a:latin typeface="Baguet Script" pitchFamily="2" charset="77"/>
              </a:rPr>
              <a:t>Research Problem</a:t>
            </a:r>
            <a:r>
              <a:rPr lang="en-IN" sz="2400" b="1" dirty="0">
                <a:latin typeface="Baguet Script" pitchFamily="2" charset="77"/>
              </a:rPr>
              <a:t> </a:t>
            </a:r>
            <a:r>
              <a:rPr lang="en-IN" b="1" dirty="0"/>
              <a:t>:</a:t>
            </a:r>
            <a:br>
              <a:rPr lang="en-IN" dirty="0"/>
            </a:br>
            <a:r>
              <a:rPr lang="en-IN" dirty="0">
                <a:latin typeface="Apple Braille" pitchFamily="2" charset="0"/>
              </a:rPr>
              <a:t>To design a </a:t>
            </a:r>
            <a:r>
              <a:rPr lang="en-IN" b="1" dirty="0">
                <a:latin typeface="Apple Braille" pitchFamily="2" charset="0"/>
              </a:rPr>
              <a:t>scalable and accurate AI-based system</a:t>
            </a:r>
            <a:r>
              <a:rPr lang="en-IN" dirty="0">
                <a:latin typeface="Apple Braille" pitchFamily="2" charset="0"/>
              </a:rPr>
              <a:t> capable of </a:t>
            </a:r>
            <a:r>
              <a:rPr lang="en-IN" b="1" dirty="0">
                <a:latin typeface="Apple Braille" pitchFamily="2" charset="0"/>
              </a:rPr>
              <a:t>automating the classification of e-waste images</a:t>
            </a:r>
            <a:r>
              <a:rPr lang="en-IN" dirty="0">
                <a:latin typeface="Apple Braille" pitchFamily="2" charset="0"/>
              </a:rPr>
              <a:t> into different categories to enhance recycling efficiency.</a:t>
            </a:r>
          </a:p>
        </p:txBody>
      </p:sp>
    </p:spTree>
    <p:extLst>
      <p:ext uri="{BB962C8B-B14F-4D97-AF65-F5344CB8AC3E}">
        <p14:creationId xmlns:p14="http://schemas.microsoft.com/office/powerpoint/2010/main" val="31965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584775"/>
          </a:xfrm>
          <a:prstGeom prst="rect">
            <a:avLst/>
          </a:prstGeom>
          <a:noFill/>
        </p:spPr>
        <p:txBody>
          <a:bodyPr wrap="square">
            <a:spAutoFit/>
          </a:bodyPr>
          <a:lstStyle/>
          <a:p>
            <a:r>
              <a:rPr lang="en-US" sz="3200" b="1" dirty="0">
                <a:solidFill>
                  <a:srgbClr val="213163"/>
                </a:solidFill>
                <a:latin typeface="Baguet Script" pitchFamily="2" charset="77"/>
              </a:rPr>
              <a:t>Proposed Solution</a:t>
            </a:r>
            <a:endParaRPr lang="en-IN" sz="3200" b="1" dirty="0">
              <a:solidFill>
                <a:srgbClr val="213163"/>
              </a:solidFill>
              <a:latin typeface="Baguet Script" pitchFamily="2" charset="77"/>
            </a:endParaRPr>
          </a:p>
        </p:txBody>
      </p:sp>
      <p:sp>
        <p:nvSpPr>
          <p:cNvPr id="2" name="TextBox 1">
            <a:extLst>
              <a:ext uri="{FF2B5EF4-FFF2-40B4-BE49-F238E27FC236}">
                <a16:creationId xmlns:a16="http://schemas.microsoft.com/office/drawing/2014/main" id="{F8A445F2-4127-21CB-507C-6DF8EA6E0886}"/>
              </a:ext>
            </a:extLst>
          </p:cNvPr>
          <p:cNvSpPr txBox="1"/>
          <p:nvPr/>
        </p:nvSpPr>
        <p:spPr>
          <a:xfrm>
            <a:off x="370703" y="1639187"/>
            <a:ext cx="11590638" cy="4647426"/>
          </a:xfrm>
          <a:prstGeom prst="rect">
            <a:avLst/>
          </a:prstGeom>
          <a:noFill/>
        </p:spPr>
        <p:txBody>
          <a:bodyPr wrap="square" rtlCol="0">
            <a:spAutoFit/>
          </a:bodyPr>
          <a:lstStyle/>
          <a:p>
            <a:r>
              <a:rPr lang="en-IN" sz="2400" b="1" dirty="0">
                <a:latin typeface="Baguet Script" pitchFamily="2" charset="77"/>
              </a:rPr>
              <a:t>Deep Learning Solution :</a:t>
            </a:r>
          </a:p>
          <a:p>
            <a:pPr marL="342900" indent="-342900">
              <a:buFont typeface="Wingdings" pitchFamily="2" charset="2"/>
              <a:buChar char="v"/>
            </a:pPr>
            <a:r>
              <a:rPr lang="en-IN" sz="2000" dirty="0">
                <a:latin typeface="Apple Braille" pitchFamily="2" charset="0"/>
              </a:rPr>
              <a:t>Leverage EfficientNetV2B0, a powerful transfer learning model, trained on a custom e-waste image dataset.</a:t>
            </a:r>
          </a:p>
          <a:p>
            <a:pPr marL="342900" indent="-342900">
              <a:buFont typeface="Wingdings" pitchFamily="2" charset="2"/>
              <a:buChar char="v"/>
            </a:pPr>
            <a:r>
              <a:rPr lang="en-IN" sz="2000" dirty="0">
                <a:latin typeface="Apple Braille" pitchFamily="2" charset="0"/>
              </a:rPr>
              <a:t>Apply data augmentation for robust performance.</a:t>
            </a:r>
          </a:p>
          <a:p>
            <a:pPr marL="342900" indent="-342900">
              <a:buFont typeface="Wingdings" pitchFamily="2" charset="2"/>
              <a:buChar char="v"/>
            </a:pPr>
            <a:r>
              <a:rPr lang="en-IN" sz="2000" dirty="0">
                <a:latin typeface="Apple Braille" pitchFamily="2" charset="0"/>
              </a:rPr>
              <a:t>Implement early stopping for optimal training.</a:t>
            </a:r>
          </a:p>
          <a:p>
            <a:endParaRPr lang="en-IN" sz="2000" dirty="0">
              <a:latin typeface="Apple Braille" pitchFamily="2" charset="0"/>
            </a:endParaRPr>
          </a:p>
          <a:p>
            <a:r>
              <a:rPr lang="en-IN" sz="2400" b="1" dirty="0">
                <a:latin typeface="Baguet Script" pitchFamily="2" charset="77"/>
              </a:rPr>
              <a:t>Deployment Solution :</a:t>
            </a:r>
          </a:p>
          <a:p>
            <a:pPr marL="342900" indent="-342900">
              <a:buFont typeface="Wingdings" pitchFamily="2" charset="2"/>
              <a:buChar char="v"/>
            </a:pPr>
            <a:r>
              <a:rPr lang="en-IN" sz="2000" dirty="0">
                <a:latin typeface="Apple Braille" pitchFamily="2" charset="0"/>
              </a:rPr>
              <a:t>Deploy the trained model using </a:t>
            </a:r>
            <a:r>
              <a:rPr lang="en-IN" sz="2000" dirty="0" err="1">
                <a:latin typeface="Apple Braille" pitchFamily="2" charset="0"/>
              </a:rPr>
              <a:t>Gradio</a:t>
            </a:r>
            <a:r>
              <a:rPr lang="en-IN" sz="2000" dirty="0">
                <a:latin typeface="Apple Braille" pitchFamily="2" charset="0"/>
              </a:rPr>
              <a:t>, making it accessible through a web interface where users can upload images and receive real-time predictions.</a:t>
            </a:r>
          </a:p>
          <a:p>
            <a:endParaRPr lang="en-IN" sz="2400" b="1" dirty="0">
              <a:latin typeface="Baguet Script" pitchFamily="2" charset="77"/>
            </a:endParaRPr>
          </a:p>
          <a:p>
            <a:r>
              <a:rPr lang="en-IN" sz="2400" b="1" dirty="0">
                <a:latin typeface="Baguet Script" pitchFamily="2" charset="77"/>
              </a:rPr>
              <a:t>Environmental Impact :</a:t>
            </a:r>
          </a:p>
          <a:p>
            <a:pPr marL="342900" indent="-342900">
              <a:buFont typeface="Wingdings" pitchFamily="2" charset="2"/>
              <a:buChar char="v"/>
            </a:pPr>
            <a:r>
              <a:rPr lang="en-IN" sz="2000" dirty="0">
                <a:latin typeface="Apple Braille" pitchFamily="2" charset="0"/>
              </a:rPr>
              <a:t>Reduces manual </a:t>
            </a:r>
            <a:r>
              <a:rPr lang="en-IN" sz="2000" dirty="0" err="1">
                <a:latin typeface="Apple Braille" pitchFamily="2" charset="0"/>
              </a:rPr>
              <a:t>labor</a:t>
            </a:r>
            <a:r>
              <a:rPr lang="en-IN" sz="2000" dirty="0">
                <a:latin typeface="Apple Braille" pitchFamily="2" charset="0"/>
              </a:rPr>
              <a:t> dependency.</a:t>
            </a:r>
          </a:p>
          <a:p>
            <a:pPr marL="342900" indent="-342900">
              <a:buFont typeface="Wingdings" pitchFamily="2" charset="2"/>
              <a:buChar char="v"/>
            </a:pPr>
            <a:r>
              <a:rPr lang="en-IN" sz="2000" dirty="0">
                <a:latin typeface="Apple Braille" pitchFamily="2" charset="0"/>
              </a:rPr>
              <a:t>Improves sorting speed and accuracy.</a:t>
            </a:r>
          </a:p>
          <a:p>
            <a:pPr marL="342900" indent="-342900">
              <a:buFont typeface="Wingdings" pitchFamily="2" charset="2"/>
              <a:buChar char="v"/>
            </a:pPr>
            <a:r>
              <a:rPr lang="en-IN" sz="2000" dirty="0">
                <a:latin typeface="Apple Braille" pitchFamily="2" charset="0"/>
              </a:rPr>
              <a:t>Contributes towards sustainable waste management practices.</a:t>
            </a:r>
          </a:p>
        </p:txBody>
      </p:sp>
    </p:spTree>
    <p:extLst>
      <p:ext uri="{BB962C8B-B14F-4D97-AF65-F5344CB8AC3E}">
        <p14:creationId xmlns:p14="http://schemas.microsoft.com/office/powerpoint/2010/main" val="300296886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89</TotalTime>
  <Words>1581</Words>
  <Application>Microsoft Macintosh PowerPoint</Application>
  <PresentationFormat>Widescreen</PresentationFormat>
  <Paragraphs>102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ACADEMY ENGRAVED LET PLAIN:1.0</vt:lpstr>
      <vt:lpstr>Apple Braille</vt:lpstr>
      <vt:lpstr>Arial</vt:lpstr>
      <vt:lpstr>Baguet Script</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NEERAJ TEJA KALEPU (RA2311003010319)</cp:lastModifiedBy>
  <cp:revision>5</cp:revision>
  <dcterms:created xsi:type="dcterms:W3CDTF">2024-12-31T09:40:01Z</dcterms:created>
  <dcterms:modified xsi:type="dcterms:W3CDTF">2025-07-04T04:31:30Z</dcterms:modified>
</cp:coreProperties>
</file>