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e714e6f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e714e6f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e714e6f1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e714e6f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e714e6f1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e714e6f1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e714e6f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e714e6f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e714e6f1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e714e6f1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e7c29c0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e7c29c0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e7c29c0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e7c29c0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e7c29c0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e7c29c0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714e6f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714e6f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e714e6f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e714e6f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e714e6f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e714e6f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hyperlink" Target="http://drive.google.com/file/d/1LrIsIW8KosfZl90bTxlUE741Ipc1oRDH/view"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hyperlink" Target="http://drive.google.com/file/d/1g3FTMNAzE0Cp-bcijz5zbMq6sHFWBs_y/view" TargetMode="Externa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hyperlink" Target="http://drive.google.com/file/d/1vwa6zbGR2ZoFvkNUKgJAEEgMY40Pa6oZ/view" TargetMode="Externa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Lunar Lander</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Mini Project</a:t>
            </a:r>
            <a:endParaRPr/>
          </a:p>
        </p:txBody>
      </p:sp>
      <p:sp>
        <p:nvSpPr>
          <p:cNvPr id="107" name="Google Shape;107;p25"/>
          <p:cNvSpPr txBox="1"/>
          <p:nvPr>
            <p:ph idx="1" type="subTitle"/>
          </p:nvPr>
        </p:nvSpPr>
        <p:spPr>
          <a:xfrm>
            <a:off x="510450" y="3812303"/>
            <a:ext cx="8123100" cy="1061700"/>
          </a:xfrm>
          <a:prstGeom prst="rect">
            <a:avLst/>
          </a:prstGeom>
        </p:spPr>
        <p:txBody>
          <a:bodyPr anchorCtr="0" anchor="t" bIns="91425" lIns="91425" spcFirstLastPara="1" rIns="91425" wrap="square" tIns="91425">
            <a:noAutofit/>
          </a:bodyPr>
          <a:lstStyle/>
          <a:p>
            <a:pPr indent="0" lvl="0" marL="5486400" rtl="0" algn="just">
              <a:spcBef>
                <a:spcPts val="0"/>
              </a:spcBef>
              <a:spcAft>
                <a:spcPts val="0"/>
              </a:spcAft>
              <a:buNone/>
            </a:pPr>
            <a:r>
              <a:rPr lang="en" sz="1800"/>
              <a:t>Anand Chourasia</a:t>
            </a:r>
            <a:endParaRPr sz="1800"/>
          </a:p>
          <a:p>
            <a:pPr indent="0" lvl="0" marL="5486400" rtl="0" algn="just">
              <a:spcBef>
                <a:spcPts val="0"/>
              </a:spcBef>
              <a:spcAft>
                <a:spcPts val="0"/>
              </a:spcAft>
              <a:buNone/>
            </a:pPr>
            <a:r>
              <a:rPr lang="en" sz="1800"/>
              <a:t>Neerav Chittora</a:t>
            </a:r>
            <a:endParaRPr sz="1800"/>
          </a:p>
          <a:p>
            <a:pPr indent="0" lvl="0" marL="5486400" rtl="0" algn="just">
              <a:spcBef>
                <a:spcPts val="0"/>
              </a:spcBef>
              <a:spcAft>
                <a:spcPts val="0"/>
              </a:spcAft>
              <a:buNone/>
            </a:pPr>
            <a:r>
              <a:rPr lang="en" sz="1800"/>
              <a:t>Ujjawal Kumar Dubey</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265500" y="170750"/>
            <a:ext cx="4045200" cy="69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Q table limitations</a:t>
            </a:r>
            <a:endParaRPr sz="3800"/>
          </a:p>
        </p:txBody>
      </p:sp>
      <p:sp>
        <p:nvSpPr>
          <p:cNvPr id="165" name="Google Shape;165;p34"/>
          <p:cNvSpPr txBox="1"/>
          <p:nvPr>
            <p:ph idx="1" type="subTitle"/>
          </p:nvPr>
        </p:nvSpPr>
        <p:spPr>
          <a:xfrm>
            <a:off x="265500" y="864050"/>
            <a:ext cx="4045200" cy="325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rgbClr val="000000"/>
                </a:solidFill>
              </a:rPr>
              <a:t>In traditional Q-learning, a Q-table is used to store and update the Q-values for all possible state-action pairs. However, in complex environments with high-dimensional state spaces, such as images or continuous state spaces, using a Q-table becomes impractically slow and expensive due to the large number of possible states and actions. So, instead of traditional Q learning, we will be using another algorithm known as deep Q learning.</a:t>
            </a:r>
            <a:endParaRPr/>
          </a:p>
        </p:txBody>
      </p:sp>
      <p:sp>
        <p:nvSpPr>
          <p:cNvPr id="166" name="Google Shape;166;p34"/>
          <p:cNvSpPr txBox="1"/>
          <p:nvPr>
            <p:ph idx="2" type="body"/>
          </p:nvPr>
        </p:nvSpPr>
        <p:spPr>
          <a:xfrm>
            <a:off x="4952128" y="964978"/>
            <a:ext cx="3837000" cy="39837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2900">
                <a:solidFill>
                  <a:schemeClr val="accent6"/>
                </a:solidFill>
              </a:rPr>
              <a:t>Deep Q learning</a:t>
            </a:r>
            <a:r>
              <a:rPr lang="en" sz="2000"/>
              <a:t> uses a deep neural network to approximate the Q function instead of storing Q values for each state-action pair. As the agent explores the environment, gradually the network learns to predict the Q values for all the actions at any given state. </a:t>
            </a:r>
            <a:endParaRPr sz="2000"/>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Replay and Replay Memory</a:t>
            </a:r>
            <a:endParaRPr/>
          </a:p>
        </p:txBody>
      </p:sp>
      <p:sp>
        <p:nvSpPr>
          <p:cNvPr id="172" name="Google Shape;17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Deep-Q-Network, training the network sequentially as the agent proceeds in the environment, leads to </a:t>
            </a:r>
            <a:r>
              <a:rPr lang="en"/>
              <a:t>inefficient</a:t>
            </a:r>
            <a:r>
              <a:rPr lang="en"/>
              <a:t> learning. This is due to the correlation between sequential states in the environment.</a:t>
            </a:r>
            <a:endParaRPr/>
          </a:p>
          <a:p>
            <a:pPr indent="0" lvl="0" marL="0" rtl="0" algn="l">
              <a:spcBef>
                <a:spcPts val="1600"/>
              </a:spcBef>
              <a:spcAft>
                <a:spcPts val="0"/>
              </a:spcAft>
              <a:buNone/>
            </a:pPr>
            <a:r>
              <a:rPr lang="en"/>
              <a:t>To break this correlation we instead train the network from a random batch of samples from the Replay memory that stores a finite amount of past experience tuples.</a:t>
            </a:r>
            <a:endParaRPr/>
          </a:p>
          <a:p>
            <a:pPr indent="0" lvl="0" marL="0" rtl="0" algn="l">
              <a:spcBef>
                <a:spcPts val="1600"/>
              </a:spcBef>
              <a:spcAft>
                <a:spcPts val="1600"/>
              </a:spcAft>
              <a:buNone/>
            </a:pPr>
            <a:r>
              <a:rPr lang="en"/>
              <a:t>Experience at time t is defined as the tuple </a:t>
            </a:r>
            <a:r>
              <a:rPr b="1" lang="en"/>
              <a:t>e</a:t>
            </a:r>
            <a:r>
              <a:rPr b="1" baseline="-25000" lang="en"/>
              <a:t>t</a:t>
            </a:r>
            <a:r>
              <a:rPr lang="en"/>
              <a:t> = { </a:t>
            </a:r>
            <a:r>
              <a:rPr b="1" lang="en"/>
              <a:t>s</a:t>
            </a:r>
            <a:r>
              <a:rPr b="1" baseline="-25000" lang="en"/>
              <a:t>t</a:t>
            </a:r>
            <a:r>
              <a:rPr lang="en"/>
              <a:t> , </a:t>
            </a:r>
            <a:r>
              <a:rPr b="1" lang="en"/>
              <a:t>a</a:t>
            </a:r>
            <a:r>
              <a:rPr b="1" baseline="-25000" lang="en"/>
              <a:t>t</a:t>
            </a:r>
            <a:r>
              <a:rPr lang="en"/>
              <a:t> , </a:t>
            </a:r>
            <a:r>
              <a:rPr b="1" lang="en"/>
              <a:t>r</a:t>
            </a:r>
            <a:r>
              <a:rPr b="1" baseline="-25000" lang="en"/>
              <a:t>t+1</a:t>
            </a:r>
            <a:r>
              <a:rPr lang="en"/>
              <a:t> , </a:t>
            </a:r>
            <a:r>
              <a:rPr b="1" lang="en"/>
              <a:t>s</a:t>
            </a:r>
            <a:r>
              <a:rPr b="1" baseline="-25000" lang="en"/>
              <a:t>t+1</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need a target network for our DQN?</a:t>
            </a:r>
            <a:endParaRPr/>
          </a:p>
        </p:txBody>
      </p:sp>
      <p:sp>
        <p:nvSpPr>
          <p:cNvPr id="178" name="Google Shape;17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DQN aims to minimise the loss between the estimated Q value at a given state, we need to find the cost function. The cost function requires the q values of the next state or the target Q values. Since, we are not using Q table, the only way for us to get target Q values is to use the neural network, i.e. feed the next state into the network and choose the maximum q-value among all actions at that state to calculate the loss. But since the target q-values are found using the same weights, they will also change. This means that after every iteration not just the estimated q value moves towards the target values, but the target values themselves move. This makes the optimization unstable.</a:t>
            </a:r>
            <a:endParaRPr/>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82" name="Shape 182"/>
        <p:cNvGrpSpPr/>
        <p:nvPr/>
      </p:nvGrpSpPr>
      <p:grpSpPr>
        <a:xfrm>
          <a:off x="0" y="0"/>
          <a:ext cx="0" cy="0"/>
          <a:chOff x="0" y="0"/>
          <a:chExt cx="0" cy="0"/>
        </a:xfrm>
      </p:grpSpPr>
      <p:sp>
        <p:nvSpPr>
          <p:cNvPr id="183" name="Google Shape;18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need a target network for our DQN?</a:t>
            </a:r>
            <a:endParaRPr/>
          </a:p>
        </p:txBody>
      </p:sp>
      <p:sp>
        <p:nvSpPr>
          <p:cNvPr id="184" name="Google Shape;18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1600"/>
              </a:spcBef>
              <a:spcAft>
                <a:spcPts val="1600"/>
              </a:spcAft>
              <a:buNone/>
            </a:pPr>
            <a:r>
              <a:rPr lang="en"/>
              <a:t>To minimize this problem, we can use another network to find the target q values. Let’s call this network the target network. It is identical to the policy network, but it’s weights are frozen in time to allow the q-values to reach closer to the target values. But since, the target Q values also depend on the rest of the Q-values, we need to at fixed intervals update the weights of the target network to those of the policy network. This interval length then can be considered to be another hyperparameter that has to be tuned to see what works best in each case.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type="title"/>
          </p:nvPr>
        </p:nvSpPr>
        <p:spPr>
          <a:xfrm>
            <a:off x="74225" y="526350"/>
            <a:ext cx="1845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u="sng"/>
              <a:t>Results</a:t>
            </a:r>
            <a:endParaRPr sz="4100" u="sng"/>
          </a:p>
          <a:p>
            <a:pPr indent="0" lvl="0" marL="0" rtl="0" algn="l">
              <a:spcBef>
                <a:spcPts val="0"/>
              </a:spcBef>
              <a:spcAft>
                <a:spcPts val="0"/>
              </a:spcAft>
              <a:buNone/>
            </a:pPr>
            <a:r>
              <a:t/>
            </a:r>
            <a:endParaRPr sz="1900"/>
          </a:p>
          <a:p>
            <a:pPr indent="0" lvl="0" marL="0" rtl="0" algn="l">
              <a:spcBef>
                <a:spcPts val="0"/>
              </a:spcBef>
              <a:spcAft>
                <a:spcPts val="0"/>
              </a:spcAft>
              <a:buNone/>
            </a:pPr>
            <a:r>
              <a:rPr lang="en" sz="1900"/>
              <a:t>After setting the goal to get an average reward of 200 points in last 100 episodes. Our model reached the goal in 680 episodes.</a:t>
            </a:r>
            <a:endParaRPr sz="1900"/>
          </a:p>
        </p:txBody>
      </p:sp>
      <p:sp>
        <p:nvSpPr>
          <p:cNvPr id="190" name="Google Shape;190;p38"/>
          <p:cNvSpPr txBox="1"/>
          <p:nvPr/>
        </p:nvSpPr>
        <p:spPr>
          <a:xfrm>
            <a:off x="2991200" y="221200"/>
            <a:ext cx="60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1" name="Google Shape;191;p38"/>
          <p:cNvPicPr preferRelativeResize="0"/>
          <p:nvPr/>
        </p:nvPicPr>
        <p:blipFill>
          <a:blip r:embed="rId3">
            <a:alphaModFix/>
          </a:blip>
          <a:stretch>
            <a:fillRect/>
          </a:stretch>
        </p:blipFill>
        <p:spPr>
          <a:xfrm>
            <a:off x="1919525" y="0"/>
            <a:ext cx="728675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477650" y="63025"/>
            <a:ext cx="8501700" cy="8766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b="1" lang="en" sz="2400" u="sng"/>
              <a:t>Performance after 100 episodes</a:t>
            </a:r>
            <a:endParaRPr b="1" sz="2400" u="sng"/>
          </a:p>
        </p:txBody>
      </p:sp>
      <p:pic>
        <p:nvPicPr>
          <p:cNvPr id="197" name="Google Shape;197;p39" title="landing_100.mp4">
            <a:hlinkClick r:id="rId3"/>
          </p:cNvPr>
          <p:cNvPicPr preferRelativeResize="0"/>
          <p:nvPr/>
        </p:nvPicPr>
        <p:blipFill>
          <a:blip r:embed="rId4">
            <a:alphaModFix/>
          </a:blip>
          <a:stretch>
            <a:fillRect/>
          </a:stretch>
        </p:blipFill>
        <p:spPr>
          <a:xfrm>
            <a:off x="1175850" y="939625"/>
            <a:ext cx="6517626" cy="3845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477650" y="63025"/>
            <a:ext cx="8501700" cy="8766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b="1" lang="en" sz="2400" u="sng"/>
              <a:t>Performance after 300 episodes</a:t>
            </a:r>
            <a:endParaRPr b="1" sz="2400" u="sng"/>
          </a:p>
        </p:txBody>
      </p:sp>
      <p:pic>
        <p:nvPicPr>
          <p:cNvPr id="203" name="Google Shape;203;p40" title="landing_300.mp4">
            <a:hlinkClick r:id="rId3"/>
          </p:cNvPr>
          <p:cNvPicPr preferRelativeResize="0"/>
          <p:nvPr/>
        </p:nvPicPr>
        <p:blipFill>
          <a:blip r:embed="rId4">
            <a:alphaModFix/>
          </a:blip>
          <a:stretch>
            <a:fillRect/>
          </a:stretch>
        </p:blipFill>
        <p:spPr>
          <a:xfrm>
            <a:off x="1301925" y="939625"/>
            <a:ext cx="6542826" cy="389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477650" y="63025"/>
            <a:ext cx="8501700" cy="876600"/>
          </a:xfrm>
          <a:prstGeom prst="rect">
            <a:avLst/>
          </a:prstGeom>
        </p:spPr>
        <p:txBody>
          <a:bodyPr anchorCtr="0" anchor="ctr" bIns="91425" lIns="91425" spcFirstLastPara="1" rIns="91425" wrap="square" tIns="91425">
            <a:noAutofit/>
          </a:bodyPr>
          <a:lstStyle/>
          <a:p>
            <a:pPr indent="0" lvl="0" marL="1371600" rtl="0" algn="l">
              <a:spcBef>
                <a:spcPts val="0"/>
              </a:spcBef>
              <a:spcAft>
                <a:spcPts val="0"/>
              </a:spcAft>
              <a:buNone/>
            </a:pPr>
            <a:r>
              <a:rPr b="1" lang="en" sz="2400" u="sng"/>
              <a:t>Final Performance (After 680 episodes)</a:t>
            </a:r>
            <a:endParaRPr b="1" sz="2400" u="sng"/>
          </a:p>
        </p:txBody>
      </p:sp>
      <p:pic>
        <p:nvPicPr>
          <p:cNvPr id="209" name="Google Shape;209;p41" title="final_landing.mp4">
            <a:hlinkClick r:id="rId3"/>
          </p:cNvPr>
          <p:cNvPicPr preferRelativeResize="0"/>
          <p:nvPr/>
        </p:nvPicPr>
        <p:blipFill>
          <a:blip r:embed="rId4">
            <a:alphaModFix/>
          </a:blip>
          <a:stretch>
            <a:fillRect/>
          </a:stretch>
        </p:blipFill>
        <p:spPr>
          <a:xfrm>
            <a:off x="1608338" y="939625"/>
            <a:ext cx="5927334" cy="389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 statement</a:t>
            </a:r>
            <a:endParaRPr sz="3600"/>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To train a reinforcement learning model to land a small spacecraft between two designated flags without crashing.</a:t>
            </a:r>
            <a:endParaRPr sz="2400"/>
          </a:p>
          <a:p>
            <a:pPr indent="-381000" lvl="0" marL="457200" rtl="0" algn="l">
              <a:spcBef>
                <a:spcPts val="0"/>
              </a:spcBef>
              <a:spcAft>
                <a:spcPts val="0"/>
              </a:spcAft>
              <a:buSzPts val="2400"/>
              <a:buChar char="-"/>
            </a:pPr>
            <a:r>
              <a:rPr lang="en" sz="2400"/>
              <a:t>A landing is </a:t>
            </a:r>
            <a:r>
              <a:rPr lang="en" sz="2400"/>
              <a:t>considered</a:t>
            </a:r>
            <a:r>
              <a:rPr lang="en" sz="2400"/>
              <a:t> safe if only the legs of the spacecraft touch the ground. </a:t>
            </a:r>
            <a:endParaRPr sz="2400"/>
          </a:p>
          <a:p>
            <a:pPr indent="-381000" lvl="0" marL="457200" rtl="0" algn="l">
              <a:spcBef>
                <a:spcPts val="0"/>
              </a:spcBef>
              <a:spcAft>
                <a:spcPts val="0"/>
              </a:spcAft>
              <a:buSzPts val="2400"/>
              <a:buChar char="-"/>
            </a:pPr>
            <a:r>
              <a:rPr lang="en" sz="2400"/>
              <a:t>The spacecraft can take one of four actions at each time step: firing the main engine, left engine, right engine, or doing nothing.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 what is Reinforcement learning?</a:t>
            </a:r>
            <a:endParaRPr/>
          </a:p>
        </p:txBody>
      </p:sp>
      <p:sp>
        <p:nvSpPr>
          <p:cNvPr id="120" name="Google Shape;12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t>It is a feedback-based machine learning technique in which an agent learns to behave in an environment by performing the actions and seeing the results of actions.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490250" y="82525"/>
            <a:ext cx="3585000" cy="48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In short, it is pretty much exactly how humans learn, i.e. learning by experience!</a:t>
            </a:r>
            <a:endParaRPr b="1" sz="3600"/>
          </a:p>
        </p:txBody>
      </p:sp>
      <p:sp>
        <p:nvSpPr>
          <p:cNvPr id="126" name="Google Shape;126;p28"/>
          <p:cNvSpPr txBox="1"/>
          <p:nvPr/>
        </p:nvSpPr>
        <p:spPr>
          <a:xfrm>
            <a:off x="5348650" y="385075"/>
            <a:ext cx="36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7" name="Google Shape;127;p28"/>
          <p:cNvPicPr preferRelativeResize="0"/>
          <p:nvPr/>
        </p:nvPicPr>
        <p:blipFill rotWithShape="1">
          <a:blip r:embed="rId3">
            <a:alphaModFix/>
          </a:blip>
          <a:srcRect b="-32125" l="-15140" r="-19087" t="-29634"/>
          <a:stretch/>
        </p:blipFill>
        <p:spPr>
          <a:xfrm>
            <a:off x="3382025" y="0"/>
            <a:ext cx="6000625" cy="507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Components of our RL model</a:t>
            </a:r>
            <a:endParaRPr sz="3600"/>
          </a:p>
        </p:txBody>
      </p:sp>
      <p:sp>
        <p:nvSpPr>
          <p:cNvPr id="133" name="Google Shape;133;p29"/>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Agent: The subject of our experiment, a small lunar craft.</a:t>
            </a:r>
            <a:endParaRPr sz="1900"/>
          </a:p>
          <a:p>
            <a:pPr indent="0" lvl="0" marL="0" rtl="0" algn="l">
              <a:spcBef>
                <a:spcPts val="1600"/>
              </a:spcBef>
              <a:spcAft>
                <a:spcPts val="0"/>
              </a:spcAft>
              <a:buNone/>
            </a:pPr>
            <a:r>
              <a:rPr lang="en" sz="1900"/>
              <a:t>Environment: The lunar terrain.</a:t>
            </a:r>
            <a:endParaRPr sz="1900"/>
          </a:p>
          <a:p>
            <a:pPr indent="0" lvl="0" marL="0" rtl="0" algn="l">
              <a:spcBef>
                <a:spcPts val="1600"/>
              </a:spcBef>
              <a:spcAft>
                <a:spcPts val="0"/>
              </a:spcAft>
              <a:buNone/>
            </a:pPr>
            <a:r>
              <a:rPr lang="en" sz="1900"/>
              <a:t>State space: (position, linear velocity, angular velocity, leg contact, angle)</a:t>
            </a:r>
            <a:endParaRPr sz="1900"/>
          </a:p>
          <a:p>
            <a:pPr indent="0" lvl="0" marL="0" rtl="0" algn="l">
              <a:spcBef>
                <a:spcPts val="1600"/>
              </a:spcBef>
              <a:spcAft>
                <a:spcPts val="0"/>
              </a:spcAft>
              <a:buNone/>
            </a:pPr>
            <a:r>
              <a:rPr lang="en" sz="1900"/>
              <a:t>Action space: Do nothing, fire right thruster, fire left thruster, fire main engine.</a:t>
            </a:r>
            <a:endParaRPr sz="1900"/>
          </a:p>
          <a:p>
            <a:pPr indent="0" lvl="0" marL="0" rtl="0" algn="l">
              <a:spcBef>
                <a:spcPts val="1600"/>
              </a:spcBef>
              <a:spcAft>
                <a:spcPts val="1600"/>
              </a:spcAft>
              <a:buNone/>
            </a:pPr>
            <a:r>
              <a:rPr lang="en" sz="1900"/>
              <a:t>Rewards: encourage minimal usage of thruster and landing as fast as possible.</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 used</a:t>
            </a:r>
            <a:endParaRPr/>
          </a:p>
        </p:txBody>
      </p:sp>
      <p:sp>
        <p:nvSpPr>
          <p:cNvPr id="139" name="Google Shape;139;p3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Deep Q learning network (DQN)</a:t>
            </a:r>
            <a:endParaRPr/>
          </a:p>
        </p:txBody>
      </p:sp>
      <p:sp>
        <p:nvSpPr>
          <p:cNvPr id="140" name="Google Shape;140;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Deep Q learning is a more powerful variant of a very fundamental RL algorithm called Q learning, which</a:t>
            </a:r>
            <a:r>
              <a:rPr lang="en"/>
              <a:t> is a RL algorithm that finds the best series of actions based on the agent's current state.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107725"/>
            <a:ext cx="85206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Q learning work???</a:t>
            </a:r>
            <a:endParaRPr/>
          </a:p>
        </p:txBody>
      </p:sp>
      <p:sp>
        <p:nvSpPr>
          <p:cNvPr id="146" name="Google Shape;146;p31"/>
          <p:cNvSpPr txBox="1"/>
          <p:nvPr>
            <p:ph idx="1" type="body"/>
          </p:nvPr>
        </p:nvSpPr>
        <p:spPr>
          <a:xfrm>
            <a:off x="311700" y="675025"/>
            <a:ext cx="8520600" cy="38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learning enables the agent to choose the optimal action by using something called the</a:t>
            </a:r>
            <a:r>
              <a:rPr lang="en"/>
              <a:t> Q-function Q(s, a). Q(s, a) is a function that predicts the future reward in state s when taking action a. If your model is accurately predicting these Q values the agent could pick the action with the highest Q value to maximize its reward.</a:t>
            </a:r>
            <a:r>
              <a:rPr lang="en"/>
              <a:t> The “Q” stands for quality. Quality represents how valuable the action is in maximizing future rewards. </a:t>
            </a:r>
            <a:r>
              <a:rPr lang="en"/>
              <a:t> Few useful terminologies,</a:t>
            </a:r>
            <a:endParaRPr/>
          </a:p>
          <a:p>
            <a:pPr indent="-342900" lvl="0" marL="457200" rtl="0" algn="l">
              <a:spcBef>
                <a:spcPts val="1600"/>
              </a:spcBef>
              <a:spcAft>
                <a:spcPts val="0"/>
              </a:spcAft>
              <a:buClr>
                <a:srgbClr val="05192D"/>
              </a:buClr>
              <a:buSzPts val="1800"/>
              <a:buFont typeface="Arial"/>
              <a:buChar char="●"/>
            </a:pPr>
            <a:r>
              <a:rPr b="1" lang="en">
                <a:solidFill>
                  <a:srgbClr val="05192D"/>
                </a:solidFill>
                <a:highlight>
                  <a:srgbClr val="FFFFFF"/>
                </a:highlight>
              </a:rPr>
              <a:t>Episodes</a:t>
            </a:r>
            <a:r>
              <a:rPr lang="en">
                <a:solidFill>
                  <a:srgbClr val="05192D"/>
                </a:solidFill>
                <a:highlight>
                  <a:srgbClr val="FFFFFF"/>
                </a:highlight>
              </a:rPr>
              <a:t>: the end of the stage, where agents can’t take new action. It happens when the agent has achieved the goal or failed. </a:t>
            </a:r>
            <a:endParaRPr>
              <a:solidFill>
                <a:srgbClr val="05192D"/>
              </a:solidFill>
              <a:highlight>
                <a:srgbClr val="FFFFFF"/>
              </a:highlight>
            </a:endParaRPr>
          </a:p>
          <a:p>
            <a:pPr indent="-342900" lvl="0" marL="457200" rtl="0" algn="l">
              <a:spcBef>
                <a:spcPts val="0"/>
              </a:spcBef>
              <a:spcAft>
                <a:spcPts val="0"/>
              </a:spcAft>
              <a:buClr>
                <a:srgbClr val="05192D"/>
              </a:buClr>
              <a:buSzPts val="1800"/>
              <a:buFont typeface="Arial"/>
              <a:buChar char="●"/>
            </a:pPr>
            <a:r>
              <a:rPr b="1" lang="en">
                <a:solidFill>
                  <a:srgbClr val="05192D"/>
                </a:solidFill>
                <a:highlight>
                  <a:srgbClr val="FFFFFF"/>
                </a:highlight>
              </a:rPr>
              <a:t>Q(S</a:t>
            </a:r>
            <a:r>
              <a:rPr b="1" baseline="-25000" lang="en">
                <a:solidFill>
                  <a:srgbClr val="05192D"/>
                </a:solidFill>
                <a:highlight>
                  <a:srgbClr val="FFFFFF"/>
                </a:highlight>
              </a:rPr>
              <a:t>t</a:t>
            </a:r>
            <a:r>
              <a:rPr b="1" lang="en">
                <a:solidFill>
                  <a:srgbClr val="05192D"/>
                </a:solidFill>
                <a:highlight>
                  <a:srgbClr val="FFFFFF"/>
                </a:highlight>
              </a:rPr>
              <a:t>, A</a:t>
            </a:r>
            <a:r>
              <a:rPr b="1" baseline="-25000" lang="en">
                <a:solidFill>
                  <a:srgbClr val="05192D"/>
                </a:solidFill>
                <a:highlight>
                  <a:srgbClr val="FFFFFF"/>
                </a:highlight>
              </a:rPr>
              <a:t>t</a:t>
            </a:r>
            <a:r>
              <a:rPr b="1" lang="en">
                <a:solidFill>
                  <a:srgbClr val="05192D"/>
                </a:solidFill>
                <a:highlight>
                  <a:srgbClr val="FFFFFF"/>
                </a:highlight>
              </a:rPr>
              <a:t>)</a:t>
            </a:r>
            <a:r>
              <a:rPr lang="en">
                <a:solidFill>
                  <a:srgbClr val="05192D"/>
                </a:solidFill>
                <a:highlight>
                  <a:srgbClr val="FFFFFF"/>
                </a:highlight>
              </a:rPr>
              <a:t>: it is the current estimation of how good it is to take the action </a:t>
            </a:r>
            <a:r>
              <a:rPr b="1" lang="en">
                <a:solidFill>
                  <a:srgbClr val="05192D"/>
                </a:solidFill>
                <a:highlight>
                  <a:srgbClr val="FFFFFF"/>
                </a:highlight>
              </a:rPr>
              <a:t>A</a:t>
            </a:r>
            <a:r>
              <a:rPr b="1" baseline="-25000" lang="en">
                <a:solidFill>
                  <a:srgbClr val="05192D"/>
                </a:solidFill>
                <a:highlight>
                  <a:srgbClr val="FFFFFF"/>
                </a:highlight>
              </a:rPr>
              <a:t>t</a:t>
            </a:r>
            <a:r>
              <a:rPr lang="en">
                <a:solidFill>
                  <a:srgbClr val="05192D"/>
                </a:solidFill>
                <a:highlight>
                  <a:srgbClr val="FFFFFF"/>
                </a:highlight>
              </a:rPr>
              <a:t> at state </a:t>
            </a:r>
            <a:r>
              <a:rPr b="1" lang="en">
                <a:solidFill>
                  <a:srgbClr val="05192D"/>
                </a:solidFill>
                <a:highlight>
                  <a:srgbClr val="FFFFFF"/>
                </a:highlight>
              </a:rPr>
              <a:t>S</a:t>
            </a:r>
            <a:r>
              <a:rPr b="1" baseline="-25000" lang="en">
                <a:solidFill>
                  <a:srgbClr val="05192D"/>
                </a:solidFill>
                <a:highlight>
                  <a:srgbClr val="FFFFFF"/>
                </a:highlight>
              </a:rPr>
              <a:t>t</a:t>
            </a:r>
            <a:r>
              <a:rPr lang="en">
                <a:solidFill>
                  <a:srgbClr val="05192D"/>
                </a:solidFill>
                <a:highlight>
                  <a:srgbClr val="FFFFFF"/>
                </a:highlight>
              </a:rPr>
              <a:t>.</a:t>
            </a:r>
            <a:endParaRPr>
              <a:solidFill>
                <a:srgbClr val="05192D"/>
              </a:solidFill>
              <a:highlight>
                <a:srgbClr val="FFFFFF"/>
              </a:highlight>
            </a:endParaRPr>
          </a:p>
          <a:p>
            <a:pPr indent="-342900" lvl="0" marL="457200" rtl="0" algn="l">
              <a:spcBef>
                <a:spcPts val="0"/>
              </a:spcBef>
              <a:spcAft>
                <a:spcPts val="0"/>
              </a:spcAft>
              <a:buClr>
                <a:srgbClr val="05192D"/>
              </a:buClr>
              <a:buSzPts val="1800"/>
              <a:buFont typeface="Arial"/>
              <a:buChar char="●"/>
            </a:pPr>
            <a:r>
              <a:rPr b="1" lang="en">
                <a:solidFill>
                  <a:srgbClr val="05192D"/>
                </a:solidFill>
                <a:highlight>
                  <a:srgbClr val="FFFFFF"/>
                </a:highlight>
              </a:rPr>
              <a:t>Q-Table</a:t>
            </a:r>
            <a:r>
              <a:rPr lang="en">
                <a:solidFill>
                  <a:srgbClr val="05192D"/>
                </a:solidFill>
                <a:highlight>
                  <a:srgbClr val="FFFFFF"/>
                </a:highlight>
              </a:rPr>
              <a:t>: the agent maintains the Q-table of sets of states and actions.</a:t>
            </a:r>
            <a:endParaRPr>
              <a:solidFill>
                <a:srgbClr val="05192D"/>
              </a:solidFill>
              <a:highlight>
                <a:srgbClr val="FFFFFF"/>
              </a:highlight>
            </a:endParaRPr>
          </a:p>
          <a:p>
            <a:pPr indent="0" lvl="0" marL="0" rtl="0" algn="l">
              <a:spcBef>
                <a:spcPts val="27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learning algorithm</a:t>
            </a:r>
            <a:endParaRPr/>
          </a:p>
        </p:txBody>
      </p:sp>
      <p:sp>
        <p:nvSpPr>
          <p:cNvPr id="152" name="Google Shape;15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32"/>
          <p:cNvPicPr preferRelativeResize="0"/>
          <p:nvPr/>
        </p:nvPicPr>
        <p:blipFill>
          <a:blip r:embed="rId3">
            <a:alphaModFix/>
          </a:blip>
          <a:stretch>
            <a:fillRect/>
          </a:stretch>
        </p:blipFill>
        <p:spPr>
          <a:xfrm>
            <a:off x="311700" y="1152475"/>
            <a:ext cx="7406999" cy="377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 Exploitation tradeoff</a:t>
            </a:r>
            <a:endParaRPr/>
          </a:p>
        </p:txBody>
      </p:sp>
      <p:sp>
        <p:nvSpPr>
          <p:cNvPr id="159" name="Google Shape;15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Reinforcement learning always a trade-off between exploration and exploitation. Choosing the best action always (exploitation) may lead us to miss better alternatives, while exploring too much may end up not taking the best action and hiner reaching optimal solutions. To address this, we have used epsilon-greedy action selection. This method uses a value between 0 and 1 which is denoted by epsilon to balance exploration and exploitation. A higher value encourages exploration initially, as the agent lacks knowledge of the environment. Over time, the value decreases, allowing the agent to exploit learned strategies and make more informed decisions.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