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jpeg" ContentType="image/jpeg"/>
  <Override PartName="/ppt/media/image7.jpeg" ContentType="image/jpeg"/>
  <Override PartName="/ppt/media/image6.png" ContentType="image/png"/>
  <Override PartName="/ppt/media/image5.png" ContentType="image/png"/>
  <Override PartName="/ppt/media/image4.jpeg" ContentType="image/jpeg"/>
  <Override PartName="/ppt/media/image3.png" ContentType="image/png"/>
  <Override PartName="/ppt/media/image2.png" ContentType="image/pn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a:fillRect/>
          </a:stretch>
        </p:blipFill>
        <p:spPr>
          <a:xfrm>
            <a:off x="2079000" y="1604520"/>
            <a:ext cx="4984920" cy="3977280"/>
          </a:xfrm>
          <a:prstGeom prst="rect">
            <a:avLst/>
          </a:prstGeom>
          <a:ln>
            <a:noFill/>
          </a:ln>
        </p:spPr>
      </p:pic>
      <p:pic>
        <p:nvPicPr>
          <p:cNvPr id="3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a:fillRect/>
          </a:stretch>
        </p:blipFill>
        <p:spPr>
          <a:xfrm>
            <a:off x="2079000" y="1604520"/>
            <a:ext cx="4984920" cy="3977280"/>
          </a:xfrm>
          <a:prstGeom prst="rect">
            <a:avLst/>
          </a:prstGeom>
          <a:ln>
            <a:noFill/>
          </a:ln>
        </p:spPr>
      </p:pic>
      <p:pic>
        <p:nvPicPr>
          <p:cNvPr id="7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8880" cy="1144800"/>
          </a:xfrm>
          <a:prstGeom prst="rect">
            <a:avLst/>
          </a:prstGeom>
        </p:spPr>
        <p:txBody>
          <a:bodyPr lIns="0" rIns="0" tIns="0" bIns="0" anchor="ctr"/>
          <a:p>
            <a:r>
              <a:rPr lang="en-US">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72" name="Picture 6" descr=""/>
          <p:cNvPicPr/>
          <p:nvPr/>
        </p:nvPicPr>
        <p:blipFill>
          <a:blip r:embed="rId1"/>
          <a:stretch>
            <a:fillRect/>
          </a:stretch>
        </p:blipFill>
        <p:spPr>
          <a:xfrm>
            <a:off x="7668360" y="188640"/>
            <a:ext cx="1258920" cy="1467000"/>
          </a:xfrm>
          <a:prstGeom prst="rect">
            <a:avLst/>
          </a:prstGeom>
          <a:ln>
            <a:noFill/>
          </a:ln>
        </p:spPr>
      </p:pic>
      <p:sp>
        <p:nvSpPr>
          <p:cNvPr id="73" name="CustomShape 1"/>
          <p:cNvSpPr/>
          <p:nvPr/>
        </p:nvSpPr>
        <p:spPr>
          <a:xfrm>
            <a:off x="71280" y="548640"/>
            <a:ext cx="7106040" cy="2834640"/>
          </a:xfrm>
          <a:prstGeom prst="rect">
            <a:avLst/>
          </a:prstGeom>
          <a:noFill/>
          <a:ln>
            <a:noFill/>
          </a:ln>
        </p:spPr>
        <p:txBody>
          <a:bodyPr wrap="none" lIns="90000" rIns="90000" tIns="45000" bIns="45000"/>
          <a:p>
            <a:pPr algn="ctr">
              <a:lnSpc>
                <a:spcPct val="100000"/>
              </a:lnSpc>
            </a:pPr>
            <a:r>
              <a:rPr b="1" lang="en-IN" sz="6000">
                <a:solidFill>
                  <a:srgbClr val="f8f8f8"/>
                </a:solidFill>
                <a:latin typeface="Calibri"/>
                <a:ea typeface="DejaVu Sans"/>
              </a:rPr>
              <a:t>RECOMMENDER</a:t>
            </a:r>
            <a:endParaRPr/>
          </a:p>
          <a:p>
            <a:pPr algn="ctr">
              <a:lnSpc>
                <a:spcPct val="100000"/>
              </a:lnSpc>
            </a:pPr>
            <a:r>
              <a:rPr b="1" lang="en-IN" sz="6000">
                <a:solidFill>
                  <a:srgbClr val="f8f8f8"/>
                </a:solidFill>
                <a:latin typeface="Calibri"/>
                <a:ea typeface="DejaVu Sans"/>
              </a:rPr>
              <a:t>SYSTEM FOR</a:t>
            </a:r>
            <a:endParaRPr/>
          </a:p>
          <a:p>
            <a:pPr algn="ctr">
              <a:lnSpc>
                <a:spcPct val="100000"/>
              </a:lnSpc>
            </a:pPr>
            <a:r>
              <a:rPr b="1" lang="en-IN" sz="6000">
                <a:solidFill>
                  <a:srgbClr val="f8f8f8"/>
                </a:solidFill>
                <a:latin typeface="Calibri"/>
                <a:ea typeface="DejaVu Sans"/>
              </a:rPr>
              <a:t>PROJECTS</a:t>
            </a:r>
            <a:endParaRPr/>
          </a:p>
        </p:txBody>
      </p:sp>
      <p:sp>
        <p:nvSpPr>
          <p:cNvPr id="74" name="CustomShape 2"/>
          <p:cNvSpPr/>
          <p:nvPr/>
        </p:nvSpPr>
        <p:spPr>
          <a:xfrm>
            <a:off x="3744000" y="4228920"/>
            <a:ext cx="5241960" cy="1674720"/>
          </a:xfrm>
          <a:prstGeom prst="rect">
            <a:avLst/>
          </a:prstGeom>
          <a:noFill/>
          <a:ln>
            <a:noFill/>
          </a:ln>
        </p:spPr>
        <p:txBody>
          <a:bodyPr wrap="none" lIns="90000" rIns="90000" tIns="45000" bIns="45000"/>
          <a:p>
            <a:pPr>
              <a:lnSpc>
                <a:spcPct val="100000"/>
              </a:lnSpc>
            </a:pPr>
            <a:r>
              <a:rPr lang="en-IN" sz="2000">
                <a:solidFill>
                  <a:srgbClr val="ffffff"/>
                </a:solidFill>
                <a:latin typeface="Calibri"/>
                <a:ea typeface="DejaVu Sans"/>
              </a:rPr>
              <a:t>By :</a:t>
            </a:r>
            <a:endParaRPr/>
          </a:p>
          <a:p>
            <a:pPr>
              <a:lnSpc>
                <a:spcPct val="100000"/>
              </a:lnSpc>
            </a:pPr>
            <a:r>
              <a:rPr lang="en-IN" sz="2800">
                <a:solidFill>
                  <a:srgbClr val="ffffff"/>
                </a:solidFill>
                <a:latin typeface="Calibri"/>
                <a:ea typeface="DejaVu Sans"/>
              </a:rPr>
              <a:t>Jateen Mittal :    1PI13IS044</a:t>
            </a:r>
            <a:endParaRPr/>
          </a:p>
          <a:p>
            <a:pPr>
              <a:lnSpc>
                <a:spcPct val="100000"/>
              </a:lnSpc>
            </a:pPr>
            <a:r>
              <a:rPr lang="en-IN" sz="2800">
                <a:solidFill>
                  <a:srgbClr val="ffffff"/>
                </a:solidFill>
                <a:latin typeface="Calibri"/>
                <a:ea typeface="DejaVu Sans"/>
              </a:rPr>
              <a:t>Kunal Parnami:   1PI13IS052</a:t>
            </a:r>
            <a:endParaRPr/>
          </a:p>
          <a:p>
            <a:pPr>
              <a:lnSpc>
                <a:spcPct val="100000"/>
              </a:lnSpc>
            </a:pPr>
            <a:r>
              <a:rPr lang="en-IN" sz="2800">
                <a:solidFill>
                  <a:srgbClr val="ffffff"/>
                </a:solidFill>
                <a:latin typeface="Calibri"/>
                <a:ea typeface="DejaVu Sans"/>
              </a:rPr>
              <a:t>Neerav Jain :       1PI13IS065</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1728000" y="476640"/>
            <a:ext cx="5759640" cy="1920240"/>
          </a:xfrm>
          <a:prstGeom prst="rect">
            <a:avLst/>
          </a:prstGeom>
          <a:noFill/>
          <a:ln>
            <a:noFill/>
          </a:ln>
        </p:spPr>
        <p:txBody>
          <a:bodyPr lIns="90000" rIns="90000" tIns="45000" bIns="45000"/>
          <a:p>
            <a:pPr algn="ctr">
              <a:lnSpc>
                <a:spcPct val="100000"/>
              </a:lnSpc>
            </a:pPr>
            <a:r>
              <a:rPr b="1" lang="en-IN" sz="6000">
                <a:solidFill>
                  <a:srgbClr val="f8f8f8"/>
                </a:solidFill>
                <a:latin typeface="Calibri"/>
                <a:ea typeface="DejaVu Sans"/>
              </a:rPr>
              <a:t>OBJECTIVE</a:t>
            </a:r>
            <a:endParaRPr/>
          </a:p>
        </p:txBody>
      </p:sp>
      <p:sp>
        <p:nvSpPr>
          <p:cNvPr id="76" name="CustomShape 2"/>
          <p:cNvSpPr/>
          <p:nvPr/>
        </p:nvSpPr>
        <p:spPr>
          <a:xfrm>
            <a:off x="248400" y="1944000"/>
            <a:ext cx="8283600" cy="2650320"/>
          </a:xfrm>
          <a:prstGeom prst="rect">
            <a:avLst/>
          </a:prstGeom>
          <a:noFill/>
          <a:ln>
            <a:noFill/>
          </a:ln>
        </p:spPr>
        <p:txBody>
          <a:bodyPr wrap="none" lIns="90000" rIns="90000" tIns="45000" bIns="45000"/>
          <a:p>
            <a:pPr algn="just">
              <a:lnSpc>
                <a:spcPct val="100000"/>
              </a:lnSpc>
            </a:pPr>
            <a:r>
              <a:rPr lang="en-IN" sz="2000">
                <a:solidFill>
                  <a:srgbClr val="ffffff"/>
                </a:solidFill>
                <a:latin typeface="Calibri"/>
                <a:ea typeface="DejaVu Sans"/>
              </a:rPr>
              <a:t>Choosing a project is always difficult. Students want to </a:t>
            </a:r>
            <a:endParaRPr/>
          </a:p>
          <a:p>
            <a:pPr algn="just">
              <a:lnSpc>
                <a:spcPct val="100000"/>
              </a:lnSpc>
            </a:pPr>
            <a:r>
              <a:rPr lang="en-IN" sz="2000">
                <a:solidFill>
                  <a:srgbClr val="ffffff"/>
                </a:solidFill>
                <a:latin typeface="Calibri"/>
                <a:ea typeface="DejaVu Sans"/>
              </a:rPr>
              <a:t>choose projects that are not only interesting, but are also </a:t>
            </a:r>
            <a:r>
              <a:rPr lang="en-IN" sz="2000">
                <a:solidFill>
                  <a:srgbClr val="000000"/>
                </a:solidFill>
                <a:latin typeface="Arial"/>
                <a:ea typeface="DejaVu Sans"/>
              </a:rPr>
              <a:t> </a:t>
            </a:r>
            <a:r>
              <a:rPr lang="en-IN" sz="2000">
                <a:solidFill>
                  <a:srgbClr val="ffffff"/>
                </a:solidFill>
                <a:latin typeface="Calibri"/>
                <a:ea typeface="DejaVu Sans"/>
              </a:rPr>
              <a:t>unique </a:t>
            </a:r>
            <a:endParaRPr/>
          </a:p>
          <a:p>
            <a:pPr algn="just">
              <a:lnSpc>
                <a:spcPct val="100000"/>
              </a:lnSpc>
            </a:pPr>
            <a:r>
              <a:rPr lang="en-IN" sz="2000">
                <a:solidFill>
                  <a:srgbClr val="ffffff"/>
                </a:solidFill>
                <a:latin typeface="Calibri"/>
                <a:ea typeface="DejaVu Sans"/>
              </a:rPr>
              <a:t>from other projects chosen by current and past students. </a:t>
            </a:r>
            <a:endParaRPr/>
          </a:p>
          <a:p>
            <a:pPr algn="just">
              <a:lnSpc>
                <a:spcPct val="100000"/>
              </a:lnSpc>
            </a:pPr>
            <a:endParaRPr/>
          </a:p>
          <a:p>
            <a:pPr algn="just">
              <a:lnSpc>
                <a:spcPct val="100000"/>
              </a:lnSpc>
            </a:pPr>
            <a:r>
              <a:rPr lang="en-IN" sz="2000">
                <a:solidFill>
                  <a:srgbClr val="ffffff"/>
                </a:solidFill>
                <a:latin typeface="Calibri"/>
                <a:ea typeface="DejaVu Sans"/>
              </a:rPr>
              <a:t>Our project attempts to address this problem by using text </a:t>
            </a:r>
            <a:endParaRPr/>
          </a:p>
          <a:p>
            <a:pPr algn="just">
              <a:lnSpc>
                <a:spcPct val="100000"/>
              </a:lnSpc>
            </a:pPr>
            <a:r>
              <a:rPr lang="en-IN" sz="2000">
                <a:solidFill>
                  <a:srgbClr val="ffffff"/>
                </a:solidFill>
                <a:latin typeface="Calibri"/>
                <a:ea typeface="DejaVu Sans"/>
              </a:rPr>
              <a:t>analysis and clustering to organize past projects for being able to </a:t>
            </a:r>
            <a:endParaRPr/>
          </a:p>
          <a:p>
            <a:pPr algn="just">
              <a:lnSpc>
                <a:spcPct val="100000"/>
              </a:lnSpc>
            </a:pPr>
            <a:r>
              <a:rPr lang="en-IN" sz="2000">
                <a:solidFill>
                  <a:srgbClr val="ffffff"/>
                </a:solidFill>
                <a:latin typeface="Calibri"/>
                <a:ea typeface="DejaVu Sans"/>
              </a:rPr>
              <a:t>recommend domain and interest specific projects.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586080" y="188640"/>
            <a:ext cx="7725600" cy="1005840"/>
          </a:xfrm>
          <a:prstGeom prst="rect">
            <a:avLst/>
          </a:prstGeom>
          <a:noFill/>
          <a:ln>
            <a:noFill/>
          </a:ln>
        </p:spPr>
        <p:txBody>
          <a:bodyPr wrap="none" lIns="90000" rIns="90000" tIns="45000" bIns="45000"/>
          <a:p>
            <a:pPr algn="ctr">
              <a:lnSpc>
                <a:spcPct val="100000"/>
              </a:lnSpc>
            </a:pPr>
            <a:r>
              <a:rPr b="1" lang="en-IN" sz="6000">
                <a:solidFill>
                  <a:srgbClr val="f8f8f8"/>
                </a:solidFill>
                <a:latin typeface="Calibri"/>
                <a:ea typeface="DejaVu Sans"/>
              </a:rPr>
              <a:t>REFERENCES</a:t>
            </a:r>
            <a:endParaRPr/>
          </a:p>
        </p:txBody>
      </p:sp>
      <p:sp>
        <p:nvSpPr>
          <p:cNvPr id="78" name="CustomShape 2"/>
          <p:cNvSpPr/>
          <p:nvPr/>
        </p:nvSpPr>
        <p:spPr>
          <a:xfrm>
            <a:off x="80640" y="1845000"/>
            <a:ext cx="8741160" cy="2466000"/>
          </a:xfrm>
          <a:prstGeom prst="rect">
            <a:avLst/>
          </a:prstGeom>
          <a:noFill/>
          <a:ln>
            <a:noFill/>
          </a:ln>
        </p:spPr>
      </p:sp>
      <p:sp>
        <p:nvSpPr>
          <p:cNvPr id="79" name="CustomShape 3"/>
          <p:cNvSpPr/>
          <p:nvPr/>
        </p:nvSpPr>
        <p:spPr>
          <a:xfrm>
            <a:off x="387000" y="1340640"/>
            <a:ext cx="8112960" cy="4185000"/>
          </a:xfrm>
          <a:prstGeom prst="rect">
            <a:avLst/>
          </a:prstGeom>
          <a:noFill/>
          <a:ln>
            <a:noFill/>
          </a:ln>
        </p:spPr>
        <p:txBody>
          <a:bodyPr wrap="none" lIns="90000" rIns="90000" tIns="45000" bIns="45000"/>
          <a:p>
            <a:pPr>
              <a:lnSpc>
                <a:spcPct val="100000"/>
              </a:lnSpc>
            </a:pPr>
            <a:r>
              <a:rPr lang="en-IN" sz="2000">
                <a:solidFill>
                  <a:srgbClr val="ffffff"/>
                </a:solidFill>
                <a:latin typeface="Calibri"/>
                <a:ea typeface="DejaVu Sans"/>
              </a:rPr>
              <a:t>PAPERS : </a:t>
            </a:r>
            <a:endParaRPr/>
          </a:p>
          <a:p>
            <a:pPr>
              <a:lnSpc>
                <a:spcPct val="100000"/>
              </a:lnSpc>
            </a:pPr>
            <a:r>
              <a:rPr lang="en-IN" sz="2000">
                <a:solidFill>
                  <a:srgbClr val="ffffff"/>
                </a:solidFill>
                <a:latin typeface="Calibri"/>
                <a:ea typeface="DejaVu Sans"/>
              </a:rPr>
              <a:t>   </a:t>
            </a:r>
            <a:r>
              <a:rPr lang="en-IN" sz="2000">
                <a:solidFill>
                  <a:srgbClr val="ffffff"/>
                </a:solidFill>
                <a:latin typeface="Calibri"/>
                <a:ea typeface="DejaVu Sans"/>
              </a:rPr>
              <a:t>[1] Andrew Poone. </a:t>
            </a:r>
            <a:r>
              <a:rPr i="1" lang="en-IN" sz="2000">
                <a:solidFill>
                  <a:srgbClr val="ffffff"/>
                </a:solidFill>
                <a:latin typeface="Calibri"/>
                <a:ea typeface="DejaVu Sans"/>
              </a:rPr>
              <a:t>What Project should I Choose? ,2014.</a:t>
            </a:r>
            <a:endParaRPr/>
          </a:p>
          <a:p>
            <a:pPr>
              <a:lnSpc>
                <a:spcPct val="100000"/>
              </a:lnSpc>
            </a:pPr>
            <a:r>
              <a:rPr i="1" lang="en-IN" sz="2000">
                <a:solidFill>
                  <a:srgbClr val="ffffff"/>
                </a:solidFill>
                <a:latin typeface="Calibri"/>
                <a:ea typeface="DejaVu Sans"/>
              </a:rPr>
              <a:t>          </a:t>
            </a:r>
            <a:r>
              <a:rPr lang="en-IN" sz="2000">
                <a:solidFill>
                  <a:srgbClr val="ffffff"/>
                </a:solidFill>
                <a:latin typeface="Calibri"/>
                <a:ea typeface="DejaVu Sans"/>
              </a:rPr>
              <a:t>CS 229 Projects, 2014. http://cs229.stanford.edu/</a:t>
            </a:r>
            <a:endParaRPr/>
          </a:p>
          <a:p>
            <a:pPr>
              <a:lnSpc>
                <a:spcPct val="100000"/>
              </a:lnSpc>
            </a:pPr>
            <a:r>
              <a:rPr lang="en-IN" sz="2000">
                <a:solidFill>
                  <a:srgbClr val="ffffff"/>
                </a:solidFill>
                <a:latin typeface="Calibri"/>
                <a:ea typeface="DejaVu Sans"/>
              </a:rPr>
              <a:t>          </a:t>
            </a:r>
            <a:r>
              <a:rPr lang="en-IN" sz="2000">
                <a:solidFill>
                  <a:srgbClr val="ffffff"/>
                </a:solidFill>
                <a:latin typeface="Calibri"/>
                <a:ea typeface="DejaVu Sans"/>
              </a:rPr>
              <a:t>proj2014</a:t>
            </a:r>
            <a:endParaRPr/>
          </a:p>
          <a:p>
            <a:pPr>
              <a:lnSpc>
                <a:spcPct val="100000"/>
              </a:lnSpc>
            </a:pPr>
            <a:endParaRPr/>
          </a:p>
          <a:p>
            <a:pPr>
              <a:lnSpc>
                <a:spcPct val="100000"/>
              </a:lnSpc>
            </a:pPr>
            <a:r>
              <a:rPr lang="en-IN" sz="2000">
                <a:solidFill>
                  <a:srgbClr val="ffffff"/>
                </a:solidFill>
                <a:latin typeface="Calibri"/>
                <a:ea typeface="DejaVu Sans"/>
              </a:rPr>
              <a:t>   </a:t>
            </a:r>
            <a:r>
              <a:rPr lang="en-IN" sz="2000">
                <a:solidFill>
                  <a:srgbClr val="ffffff"/>
                </a:solidFill>
                <a:latin typeface="Calibri"/>
                <a:ea typeface="DejaVu Sans"/>
              </a:rPr>
              <a:t>[2] Michael Chang and Ethan Saeta</a:t>
            </a:r>
            <a:r>
              <a:rPr i="1" lang="en-IN" sz="2000">
                <a:solidFill>
                  <a:srgbClr val="ffffff"/>
                </a:solidFill>
                <a:latin typeface="Calibri"/>
                <a:ea typeface="DejaVu Sans"/>
              </a:rPr>
              <a:t>. Analyzing CS 229</a:t>
            </a:r>
            <a:endParaRPr/>
          </a:p>
          <a:p>
            <a:pPr>
              <a:lnSpc>
                <a:spcPct val="100000"/>
              </a:lnSpc>
            </a:pPr>
            <a:r>
              <a:rPr i="1" lang="en-IN" sz="2000">
                <a:solidFill>
                  <a:srgbClr val="ffffff"/>
                </a:solidFill>
                <a:latin typeface="Calibri"/>
                <a:ea typeface="DejaVu Sans"/>
              </a:rPr>
              <a:t>        </a:t>
            </a:r>
            <a:r>
              <a:rPr i="1" lang="en-IN" sz="2000">
                <a:solidFill>
                  <a:srgbClr val="ffffff"/>
                </a:solidFill>
                <a:latin typeface="Calibri"/>
                <a:ea typeface="DejaVu Sans"/>
              </a:rPr>
              <a:t>Projects, 2014.</a:t>
            </a:r>
            <a:r>
              <a:rPr lang="en-IN" sz="2000">
                <a:solidFill>
                  <a:srgbClr val="ffffff"/>
                </a:solidFill>
                <a:latin typeface="Calibri"/>
                <a:ea typeface="DejaVu Sans"/>
              </a:rPr>
              <a:t> http://cs229.stanford.edu/proj2012/</a:t>
            </a:r>
            <a:endParaRPr/>
          </a:p>
          <a:p>
            <a:pPr>
              <a:lnSpc>
                <a:spcPct val="100000"/>
              </a:lnSpc>
            </a:pPr>
            <a:r>
              <a:rPr lang="en-IN" sz="2000">
                <a:solidFill>
                  <a:srgbClr val="ffffff"/>
                </a:solidFill>
                <a:latin typeface="Calibri"/>
                <a:ea typeface="DejaVu Sans"/>
              </a:rPr>
              <a:t>        </a:t>
            </a:r>
            <a:r>
              <a:rPr lang="en-IN" sz="2000">
                <a:solidFill>
                  <a:srgbClr val="ffffff"/>
                </a:solidFill>
                <a:latin typeface="Calibri"/>
                <a:ea typeface="DejaVu Sans"/>
              </a:rPr>
              <a:t>ChangSaeta-AnalyzingCS229Projects.pdf. </a:t>
            </a:r>
            <a:endParaRPr/>
          </a:p>
          <a:p>
            <a:pPr>
              <a:lnSpc>
                <a:spcPct val="100000"/>
              </a:lnSpc>
            </a:pPr>
            <a:endParaRPr/>
          </a:p>
          <a:p>
            <a:pPr>
              <a:lnSpc>
                <a:spcPct val="100000"/>
              </a:lnSpc>
            </a:pPr>
            <a:r>
              <a:rPr lang="en-IN" sz="2000">
                <a:solidFill>
                  <a:srgbClr val="ffffff"/>
                </a:solidFill>
                <a:latin typeface="Calibri"/>
                <a:ea typeface="DejaVu Sans"/>
              </a:rPr>
              <a:t>LINKS OF WEBSITES : </a:t>
            </a:r>
            <a:endParaRPr/>
          </a:p>
          <a:p>
            <a:pPr>
              <a:lnSpc>
                <a:spcPct val="100000"/>
              </a:lnSpc>
            </a:pPr>
            <a:r>
              <a:rPr lang="en-IN" sz="2000">
                <a:solidFill>
                  <a:srgbClr val="ffffff"/>
                </a:solidFill>
                <a:latin typeface="Calibri"/>
                <a:ea typeface="DejaVu Sans"/>
              </a:rPr>
              <a:t>   </a:t>
            </a:r>
            <a:r>
              <a:rPr lang="en-IN" sz="2000">
                <a:solidFill>
                  <a:srgbClr val="ffffff"/>
                </a:solidFill>
                <a:latin typeface="Calibri"/>
                <a:ea typeface="DejaVu Sans"/>
              </a:rPr>
              <a:t>1. https://en.wikipedia.org/wiki/Cosine_similarity</a:t>
            </a:r>
            <a:endParaRPr/>
          </a:p>
          <a:p>
            <a:pPr>
              <a:lnSpc>
                <a:spcPct val="100000"/>
              </a:lnSpc>
            </a:pPr>
            <a:r>
              <a:rPr lang="en-IN" sz="2000">
                <a:solidFill>
                  <a:srgbClr val="ffffff"/>
                </a:solidFill>
                <a:latin typeface="Calibri"/>
                <a:ea typeface="DejaVu Sans"/>
              </a:rPr>
              <a:t>   </a:t>
            </a:r>
            <a:r>
              <a:rPr lang="en-IN" sz="2000">
                <a:solidFill>
                  <a:srgbClr val="ffffff"/>
                </a:solidFill>
                <a:latin typeface="Calibri"/>
                <a:ea typeface="DejaVu Sans"/>
              </a:rPr>
              <a:t>2. </a:t>
            </a:r>
            <a:r>
              <a:rPr lang="en-IN" sz="2000">
                <a:solidFill>
                  <a:srgbClr val="ffffff"/>
                </a:solidFill>
                <a:latin typeface="Calibri"/>
                <a:ea typeface="DejaVu Sans"/>
              </a:rPr>
              <a:t>https://stat.ethz.ch/R-manual/R-patched/library/html</a:t>
            </a:r>
            <a:endParaRPr/>
          </a:p>
          <a:p>
            <a:pPr>
              <a:lnSpc>
                <a:spcPct val="100000"/>
              </a:lnSpc>
            </a:pPr>
            <a:r>
              <a:rPr lang="en-IN" sz="2000">
                <a:solidFill>
                  <a:srgbClr val="000000"/>
                </a:solidFill>
                <a:latin typeface="Arial"/>
                <a:ea typeface="DejaVu Sans"/>
              </a:rPr>
              <a:t>   </a:t>
            </a:r>
            <a:r>
              <a:rPr lang="en-IN" sz="2000">
                <a:solidFill>
                  <a:srgbClr val="ffffff"/>
                </a:solidFill>
                <a:latin typeface="Calibri"/>
                <a:ea typeface="DejaVu Sans"/>
              </a:rPr>
              <a:t> </a:t>
            </a:r>
            <a:r>
              <a:rPr lang="en-IN" sz="2000">
                <a:solidFill>
                  <a:srgbClr val="ffffff"/>
                </a:solidFill>
                <a:latin typeface="Calibri"/>
                <a:ea typeface="DejaVu Sans"/>
              </a:rPr>
              <a:t>3. https://pythonprogramming.net/ named-entity-</a:t>
            </a:r>
            <a:endParaRPr/>
          </a:p>
          <a:p>
            <a:pPr>
              <a:lnSpc>
                <a:spcPct val="100000"/>
              </a:lnSpc>
            </a:pPr>
            <a:r>
              <a:rPr lang="en-IN" sz="2000">
                <a:solidFill>
                  <a:srgbClr val="ffffff"/>
                </a:solidFill>
                <a:latin typeface="Calibri"/>
                <a:ea typeface="DejaVu Sans"/>
              </a:rPr>
              <a:t>           </a:t>
            </a:r>
            <a:r>
              <a:rPr lang="en-IN" sz="2000">
                <a:solidFill>
                  <a:srgbClr val="ffffff"/>
                </a:solidFill>
                <a:latin typeface="Calibri"/>
                <a:ea typeface="DejaVu Sans"/>
              </a:rPr>
              <a:t>recognition-nltk-python</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150480" y="332640"/>
            <a:ext cx="9342000" cy="1004400"/>
          </a:xfrm>
          <a:prstGeom prst="rect">
            <a:avLst/>
          </a:prstGeom>
          <a:noFill/>
          <a:ln>
            <a:noFill/>
          </a:ln>
        </p:spPr>
        <p:txBody>
          <a:bodyPr wrap="none" lIns="90000" rIns="90000" tIns="45000" bIns="45000"/>
          <a:p>
            <a:pPr algn="ctr">
              <a:lnSpc>
                <a:spcPct val="100000"/>
              </a:lnSpc>
            </a:pPr>
            <a:r>
              <a:rPr b="1" lang="en-IN" sz="6000">
                <a:solidFill>
                  <a:srgbClr val="f8f8f8"/>
                </a:solidFill>
                <a:latin typeface="Calibri"/>
                <a:ea typeface="DejaVu Sans"/>
              </a:rPr>
              <a:t>THINGS LEARNT FROM</a:t>
            </a:r>
            <a:endParaRPr/>
          </a:p>
          <a:p>
            <a:pPr algn="ctr">
              <a:lnSpc>
                <a:spcPct val="100000"/>
              </a:lnSpc>
            </a:pPr>
            <a:r>
              <a:rPr b="1" lang="en-IN" sz="6000">
                <a:solidFill>
                  <a:srgbClr val="f8f8f8"/>
                </a:solidFill>
                <a:latin typeface="Calibri"/>
                <a:ea typeface="DejaVu Sans"/>
              </a:rPr>
              <a:t>LITERATURE SURVEY</a:t>
            </a:r>
            <a:endParaRPr/>
          </a:p>
        </p:txBody>
      </p:sp>
      <p:sp>
        <p:nvSpPr>
          <p:cNvPr id="81" name="CustomShape 2"/>
          <p:cNvSpPr/>
          <p:nvPr/>
        </p:nvSpPr>
        <p:spPr>
          <a:xfrm>
            <a:off x="80640" y="1845000"/>
            <a:ext cx="8741160" cy="2466000"/>
          </a:xfrm>
          <a:prstGeom prst="rect">
            <a:avLst/>
          </a:prstGeom>
          <a:noFill/>
          <a:ln>
            <a:noFill/>
          </a:ln>
        </p:spPr>
      </p:sp>
      <p:sp>
        <p:nvSpPr>
          <p:cNvPr id="82" name="CustomShape 3"/>
          <p:cNvSpPr/>
          <p:nvPr/>
        </p:nvSpPr>
        <p:spPr>
          <a:xfrm>
            <a:off x="282960" y="2421000"/>
            <a:ext cx="8573400" cy="3501000"/>
          </a:xfrm>
          <a:prstGeom prst="rect">
            <a:avLst/>
          </a:prstGeom>
          <a:noFill/>
          <a:ln>
            <a:noFill/>
          </a:ln>
        </p:spPr>
        <p:txBody>
          <a:bodyPr wrap="none" lIns="90000" rIns="90000" tIns="45000" bIns="45000"/>
          <a:p>
            <a:pPr algn="just">
              <a:lnSpc>
                <a:spcPct val="100000"/>
              </a:lnSpc>
            </a:pPr>
            <a:r>
              <a:rPr lang="en-IN" sz="2000">
                <a:solidFill>
                  <a:srgbClr val="ffffff"/>
                </a:solidFill>
                <a:latin typeface="Calibri"/>
                <a:ea typeface="DejaVu Sans"/>
              </a:rPr>
              <a:t>[1] Provided the way for developing the HAC algorithm as in doing</a:t>
            </a:r>
            <a:endParaRPr/>
          </a:p>
          <a:p>
            <a:pPr algn="just">
              <a:lnSpc>
                <a:spcPct val="100000"/>
              </a:lnSpc>
            </a:pPr>
            <a:r>
              <a:rPr lang="en-IN" sz="2000">
                <a:solidFill>
                  <a:srgbClr val="ffffff"/>
                </a:solidFill>
                <a:latin typeface="Calibri"/>
                <a:ea typeface="DejaVu Sans"/>
              </a:rPr>
              <a:t>       </a:t>
            </a:r>
            <a:r>
              <a:rPr lang="en-IN" sz="2000">
                <a:solidFill>
                  <a:srgbClr val="ffffff"/>
                </a:solidFill>
                <a:latin typeface="Calibri"/>
                <a:ea typeface="DejaVu Sans"/>
              </a:rPr>
              <a:t>pre-processing , formation of the word-frequency vector, </a:t>
            </a:r>
            <a:endParaRPr/>
          </a:p>
          <a:p>
            <a:pPr algn="just">
              <a:lnSpc>
                <a:spcPct val="100000"/>
              </a:lnSpc>
            </a:pPr>
            <a:r>
              <a:rPr lang="en-IN" sz="2000">
                <a:solidFill>
                  <a:srgbClr val="ffffff"/>
                </a:solidFill>
                <a:latin typeface="Calibri"/>
                <a:ea typeface="DejaVu Sans"/>
              </a:rPr>
              <a:t>      </a:t>
            </a:r>
            <a:r>
              <a:rPr lang="en-IN" sz="2000">
                <a:solidFill>
                  <a:srgbClr val="ffffff"/>
                </a:solidFill>
                <a:latin typeface="Calibri"/>
                <a:ea typeface="DejaVu Sans"/>
              </a:rPr>
              <a:t>formation of clusters and analysis of clusters.</a:t>
            </a:r>
            <a:endParaRPr/>
          </a:p>
          <a:p>
            <a:pPr algn="just">
              <a:lnSpc>
                <a:spcPct val="100000"/>
              </a:lnSpc>
            </a:pPr>
            <a:endParaRPr/>
          </a:p>
          <a:p>
            <a:pPr algn="just">
              <a:lnSpc>
                <a:spcPct val="100000"/>
              </a:lnSpc>
            </a:pPr>
            <a:r>
              <a:rPr lang="en-IN" sz="2000">
                <a:solidFill>
                  <a:srgbClr val="ffffff"/>
                </a:solidFill>
                <a:latin typeface="Calibri"/>
                <a:ea typeface="DejaVu Sans"/>
              </a:rPr>
              <a:t>[2]  Helped to get the data-set from the Stanford website and to</a:t>
            </a:r>
            <a:endParaRPr/>
          </a:p>
          <a:p>
            <a:pPr algn="just">
              <a:lnSpc>
                <a:spcPct val="100000"/>
              </a:lnSpc>
            </a:pPr>
            <a:r>
              <a:rPr lang="en-IN" sz="2000">
                <a:solidFill>
                  <a:srgbClr val="ffffff"/>
                </a:solidFill>
                <a:latin typeface="Calibri"/>
                <a:ea typeface="DejaVu Sans"/>
              </a:rPr>
              <a:t>       </a:t>
            </a:r>
            <a:r>
              <a:rPr lang="en-IN" sz="2000">
                <a:solidFill>
                  <a:srgbClr val="ffffff"/>
                </a:solidFill>
                <a:latin typeface="Calibri"/>
                <a:ea typeface="DejaVu Sans"/>
              </a:rPr>
              <a:t>implement HAC algorithm.</a:t>
            </a:r>
            <a:endParaRPr/>
          </a:p>
          <a:p>
            <a:pPr algn="just">
              <a:lnSpc>
                <a:spcPct val="100000"/>
              </a:lnSpc>
            </a:pPr>
            <a:endParaRPr/>
          </a:p>
          <a:p>
            <a:pPr algn="just">
              <a:lnSpc>
                <a:spcPct val="100000"/>
              </a:lnSpc>
            </a:pPr>
            <a:r>
              <a:rPr lang="en-IN" sz="2000">
                <a:solidFill>
                  <a:srgbClr val="ffffff"/>
                </a:solidFill>
                <a:latin typeface="Calibri"/>
                <a:ea typeface="DejaVu Sans"/>
              </a:rPr>
              <a:t> </a:t>
            </a:r>
            <a:r>
              <a:rPr lang="en-IN" sz="2000">
                <a:solidFill>
                  <a:srgbClr val="ffffff"/>
                </a:solidFill>
                <a:latin typeface="Calibri"/>
                <a:ea typeface="DejaVu Sans"/>
              </a:rPr>
              <a:t>All links provided help with respect to : </a:t>
            </a:r>
            <a:endParaRPr/>
          </a:p>
          <a:p>
            <a:pPr algn="just">
              <a:lnSpc>
                <a:spcPct val="100000"/>
              </a:lnSpc>
              <a:buFont typeface="Arial"/>
              <a:buChar char="•"/>
            </a:pPr>
            <a:r>
              <a:rPr lang="en-IN" sz="2000">
                <a:solidFill>
                  <a:srgbClr val="ffffff"/>
                </a:solidFill>
                <a:latin typeface="Calibri"/>
                <a:ea typeface="DejaVu Sans"/>
              </a:rPr>
              <a:t>Pre-Processing</a:t>
            </a:r>
            <a:endParaRPr/>
          </a:p>
          <a:p>
            <a:pPr algn="just">
              <a:lnSpc>
                <a:spcPct val="100000"/>
              </a:lnSpc>
              <a:buFont typeface="Arial"/>
              <a:buChar char="•"/>
            </a:pPr>
            <a:r>
              <a:rPr lang="en-IN" sz="2000">
                <a:solidFill>
                  <a:srgbClr val="ffffff"/>
                </a:solidFill>
                <a:latin typeface="Calibri"/>
                <a:ea typeface="DejaVu Sans"/>
              </a:rPr>
              <a:t>Named-Entity Recognition</a:t>
            </a:r>
            <a:endParaRPr/>
          </a:p>
          <a:p>
            <a:pPr algn="just">
              <a:lnSpc>
                <a:spcPct val="100000"/>
              </a:lnSpc>
              <a:buFont typeface="Arial"/>
              <a:buChar char="•"/>
            </a:pPr>
            <a:r>
              <a:rPr lang="en-IN" sz="2000">
                <a:solidFill>
                  <a:srgbClr val="ffffff"/>
                </a:solidFill>
                <a:latin typeface="Calibri"/>
                <a:ea typeface="DejaVu Sans"/>
              </a:rPr>
              <a:t>Merging of clusters in HAC</a:t>
            </a:r>
            <a:endParaRPr/>
          </a:p>
          <a:p>
            <a:pPr algn="just">
              <a:lnSpc>
                <a:spcPct val="100000"/>
              </a:lnSpc>
            </a:pPr>
            <a:r>
              <a:rPr lang="en-IN" sz="2000">
                <a:solidFill>
                  <a:srgbClr val="ffffff"/>
                </a:solidFill>
                <a:latin typeface="Calibri"/>
                <a:ea typeface="DejaVu Sans"/>
              </a:rPr>
              <a:t>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1440360" y="404640"/>
            <a:ext cx="6087960" cy="1095480"/>
          </a:xfrm>
          <a:prstGeom prst="rect">
            <a:avLst/>
          </a:prstGeom>
          <a:noFill/>
          <a:ln>
            <a:noFill/>
          </a:ln>
        </p:spPr>
        <p:txBody>
          <a:bodyPr wrap="none" lIns="90000" rIns="90000" tIns="45000" bIns="45000"/>
          <a:p>
            <a:pPr>
              <a:lnSpc>
                <a:spcPct val="100000"/>
              </a:lnSpc>
            </a:pPr>
            <a:r>
              <a:rPr b="1" lang="en-IN" sz="6600">
                <a:solidFill>
                  <a:srgbClr val="ffffff"/>
                </a:solidFill>
                <a:latin typeface="Calibri"/>
                <a:ea typeface="DejaVu Sans"/>
              </a:rPr>
              <a:t>WORK DONE</a:t>
            </a:r>
            <a:endParaRPr/>
          </a:p>
        </p:txBody>
      </p:sp>
      <p:sp>
        <p:nvSpPr>
          <p:cNvPr id="84" name="CustomShape 2"/>
          <p:cNvSpPr/>
          <p:nvPr/>
        </p:nvSpPr>
        <p:spPr>
          <a:xfrm>
            <a:off x="467640" y="1845000"/>
            <a:ext cx="7920360" cy="4842360"/>
          </a:xfrm>
          <a:prstGeom prst="rect">
            <a:avLst/>
          </a:prstGeom>
          <a:noFill/>
          <a:ln>
            <a:noFill/>
          </a:ln>
        </p:spPr>
        <p:txBody>
          <a:bodyPr lIns="90000" rIns="90000" tIns="45000" bIns="45000"/>
          <a:p>
            <a:pPr>
              <a:lnSpc>
                <a:spcPct val="100000"/>
              </a:lnSpc>
            </a:pPr>
            <a:r>
              <a:rPr b="1" lang="en-IN" sz="2600">
                <a:solidFill>
                  <a:srgbClr val="ffffff"/>
                </a:solidFill>
                <a:latin typeface="Calibri"/>
                <a:ea typeface="DejaVu Sans"/>
              </a:rPr>
              <a:t>DATASET : </a:t>
            </a:r>
            <a:endParaRPr/>
          </a:p>
          <a:p>
            <a:pPr>
              <a:lnSpc>
                <a:spcPct val="100000"/>
              </a:lnSpc>
            </a:pPr>
            <a:r>
              <a:rPr lang="en-IN" sz="2600">
                <a:solidFill>
                  <a:srgbClr val="ffffff"/>
                </a:solidFill>
                <a:latin typeface="Calibri"/>
                <a:ea typeface="DejaVu Sans"/>
              </a:rPr>
              <a:t>The dataset was collected using Beautiful Soup  through the Stanford website only on a single domain  i.e. Machine Learning.</a:t>
            </a:r>
            <a:endParaRPr/>
          </a:p>
          <a:p>
            <a:pPr>
              <a:lnSpc>
                <a:spcPct val="100000"/>
              </a:lnSpc>
            </a:pPr>
            <a:endParaRPr/>
          </a:p>
          <a:p>
            <a:pPr>
              <a:lnSpc>
                <a:spcPct val="100000"/>
              </a:lnSpc>
            </a:pPr>
            <a:r>
              <a:rPr b="1" lang="en-IN" sz="2600">
                <a:solidFill>
                  <a:srgbClr val="ffffff"/>
                </a:solidFill>
                <a:latin typeface="Calibri"/>
                <a:ea typeface="DejaVu Sans"/>
              </a:rPr>
              <a:t>Pre-Processing : </a:t>
            </a:r>
            <a:endParaRPr/>
          </a:p>
          <a:p>
            <a:pPr>
              <a:lnSpc>
                <a:spcPct val="100000"/>
              </a:lnSpc>
            </a:pPr>
            <a:r>
              <a:rPr lang="en-IN" sz="2600">
                <a:solidFill>
                  <a:srgbClr val="ffffff"/>
                </a:solidFill>
                <a:latin typeface="Calibri"/>
                <a:ea typeface="DejaVu Sans"/>
              </a:rPr>
              <a:t>Data extracted was pre-processed which </a:t>
            </a:r>
            <a:r>
              <a:rPr lang="en-IN" sz="2600">
                <a:solidFill>
                  <a:srgbClr val="ffffff"/>
                </a:solidFill>
                <a:latin typeface="Calibri"/>
                <a:ea typeface="DejaVu Sans"/>
              </a:rPr>
              <a:t>	</a:t>
            </a:r>
            <a:r>
              <a:rPr lang="en-IN" sz="2600">
                <a:solidFill>
                  <a:srgbClr val="ffffff"/>
                </a:solidFill>
                <a:latin typeface="Calibri"/>
                <a:ea typeface="DejaVu Sans"/>
              </a:rPr>
              <a:t>	</a:t>
            </a:r>
            <a:r>
              <a:rPr lang="en-IN" sz="2600">
                <a:solidFill>
                  <a:srgbClr val="ffffff"/>
                </a:solidFill>
                <a:latin typeface="Calibri"/>
                <a:ea typeface="DejaVu Sans"/>
              </a:rPr>
              <a:t>     included  : </a:t>
            </a:r>
            <a:endParaRPr/>
          </a:p>
          <a:p>
            <a:pPr>
              <a:lnSpc>
                <a:spcPct val="100000"/>
              </a:lnSpc>
            </a:pPr>
            <a:r>
              <a:rPr lang="en-IN" sz="2600">
                <a:solidFill>
                  <a:srgbClr val="ffffff"/>
                </a:solidFill>
                <a:latin typeface="Calibri"/>
                <a:ea typeface="DejaVu Sans"/>
              </a:rPr>
              <a:t>             </a:t>
            </a:r>
            <a:r>
              <a:rPr lang="en-IN" sz="2600">
                <a:solidFill>
                  <a:srgbClr val="ffffff"/>
                </a:solidFill>
                <a:latin typeface="Calibri"/>
                <a:ea typeface="DejaVu Sans"/>
              </a:rPr>
              <a:t>1. Removal of Stop – Words</a:t>
            </a:r>
            <a:endParaRPr/>
          </a:p>
          <a:p>
            <a:pPr>
              <a:lnSpc>
                <a:spcPct val="100000"/>
              </a:lnSpc>
            </a:pPr>
            <a:r>
              <a:rPr lang="en-IN" sz="2600">
                <a:solidFill>
                  <a:srgbClr val="ffffff"/>
                </a:solidFill>
                <a:latin typeface="Calibri"/>
                <a:ea typeface="DejaVu Sans"/>
              </a:rPr>
              <a:t>             </a:t>
            </a:r>
            <a:r>
              <a:rPr lang="en-IN" sz="2600">
                <a:solidFill>
                  <a:srgbClr val="ffffff"/>
                </a:solidFill>
                <a:latin typeface="Calibri"/>
                <a:ea typeface="DejaVu Sans"/>
              </a:rPr>
              <a:t>2. Lower-casing </a:t>
            </a:r>
            <a:endParaRPr/>
          </a:p>
          <a:p>
            <a:pPr>
              <a:lnSpc>
                <a:spcPct val="100000"/>
              </a:lnSpc>
            </a:pPr>
            <a:r>
              <a:rPr lang="en-IN" sz="2600">
                <a:solidFill>
                  <a:srgbClr val="ffffff"/>
                </a:solidFill>
                <a:latin typeface="Calibri"/>
                <a:ea typeface="DejaVu Sans"/>
              </a:rPr>
              <a:t>             </a:t>
            </a:r>
            <a:r>
              <a:rPr lang="en-IN" sz="2600">
                <a:solidFill>
                  <a:srgbClr val="ffffff"/>
                </a:solidFill>
                <a:latin typeface="Calibri"/>
                <a:ea typeface="DejaVu Sans"/>
              </a:rPr>
              <a:t>3. Stemming</a:t>
            </a:r>
            <a:endParaRPr/>
          </a:p>
          <a:p>
            <a:pPr>
              <a:lnSpc>
                <a:spcPct val="100000"/>
              </a:lnSpc>
            </a:pPr>
            <a:r>
              <a:rPr lang="en-IN" sz="2600">
                <a:solidFill>
                  <a:srgbClr val="ffffff"/>
                </a:solidFill>
                <a:latin typeface="Calibri"/>
                <a:ea typeface="DejaVu Sans"/>
              </a:rPr>
              <a:t>             </a:t>
            </a:r>
            <a:r>
              <a:rPr lang="en-IN" sz="2600">
                <a:solidFill>
                  <a:srgbClr val="ffffff"/>
                </a:solidFill>
                <a:latin typeface="Calibri"/>
                <a:ea typeface="DejaVu Sans"/>
              </a:rPr>
              <a:t>4. Removal of Content less words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467640" y="620640"/>
            <a:ext cx="7920360" cy="4841640"/>
          </a:xfrm>
          <a:prstGeom prst="rect">
            <a:avLst/>
          </a:prstGeom>
          <a:noFill/>
          <a:ln>
            <a:noFill/>
          </a:ln>
        </p:spPr>
        <p:txBody>
          <a:bodyPr lIns="90000" rIns="90000" tIns="45000" bIns="45000"/>
          <a:p>
            <a:pPr>
              <a:lnSpc>
                <a:spcPct val="100000"/>
              </a:lnSpc>
            </a:pPr>
            <a:r>
              <a:rPr b="1" lang="en-IN" sz="2600">
                <a:solidFill>
                  <a:srgbClr val="ffffff"/>
                </a:solidFill>
                <a:latin typeface="Calibri"/>
                <a:ea typeface="DejaVu Sans"/>
              </a:rPr>
              <a:t>CLUSTERING :</a:t>
            </a:r>
            <a:endParaRPr/>
          </a:p>
          <a:p>
            <a:pPr>
              <a:lnSpc>
                <a:spcPct val="100000"/>
              </a:lnSpc>
            </a:pPr>
            <a:r>
              <a:rPr lang="en-IN" sz="2600">
                <a:solidFill>
                  <a:srgbClr val="ffffff"/>
                </a:solidFill>
                <a:latin typeface="Calibri"/>
                <a:ea typeface="DejaVu Sans"/>
              </a:rPr>
              <a:t> </a:t>
            </a:r>
            <a:r>
              <a:rPr lang="en-IN" sz="2600">
                <a:solidFill>
                  <a:srgbClr val="ffffff"/>
                </a:solidFill>
                <a:latin typeface="Calibri"/>
                <a:ea typeface="DejaVu Sans"/>
              </a:rPr>
              <a:t>Hierarchical Agglomerative Clustering (HAC)  was used to cluster the projects. Result of HAC is that the most similar clusters are merged ﬁrst, less similar clusters are merged later, and dissimilar clusters are left unmerged.  </a:t>
            </a:r>
            <a:endParaRPr/>
          </a:p>
          <a:p>
            <a:pPr>
              <a:lnSpc>
                <a:spcPct val="100000"/>
              </a:lnSpc>
            </a:pPr>
            <a:endParaRPr/>
          </a:p>
          <a:p>
            <a:pPr>
              <a:lnSpc>
                <a:spcPct val="100000"/>
              </a:lnSpc>
            </a:pPr>
            <a:r>
              <a:rPr lang="en-IN" sz="2600">
                <a:solidFill>
                  <a:srgbClr val="ffffff"/>
                </a:solidFill>
                <a:latin typeface="Calibri"/>
                <a:ea typeface="DejaVu Sans"/>
              </a:rPr>
              <a:t>Reason for choosing  “HAC” over “k-means “ clustering is the efficiency and performance of the two algorithms as the later is compared to be a lot slower than the former one.</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735840" y="476640"/>
            <a:ext cx="7689600" cy="1095480"/>
          </a:xfrm>
          <a:prstGeom prst="rect">
            <a:avLst/>
          </a:prstGeom>
          <a:noFill/>
          <a:ln>
            <a:noFill/>
          </a:ln>
        </p:spPr>
        <p:txBody>
          <a:bodyPr wrap="none" lIns="90000" rIns="90000" tIns="45000" bIns="45000"/>
          <a:p>
            <a:pPr>
              <a:lnSpc>
                <a:spcPct val="100000"/>
              </a:lnSpc>
            </a:pPr>
            <a:r>
              <a:rPr b="1" lang="en-IN" sz="6600">
                <a:solidFill>
                  <a:srgbClr val="ffffff"/>
                </a:solidFill>
                <a:latin typeface="Calibri"/>
                <a:ea typeface="DejaVu Sans"/>
              </a:rPr>
              <a:t>PENDING WORK</a:t>
            </a:r>
            <a:endParaRPr/>
          </a:p>
        </p:txBody>
      </p:sp>
      <p:sp>
        <p:nvSpPr>
          <p:cNvPr id="87" name="CustomShape 2"/>
          <p:cNvSpPr/>
          <p:nvPr/>
        </p:nvSpPr>
        <p:spPr>
          <a:xfrm>
            <a:off x="452160" y="1700640"/>
            <a:ext cx="7920360" cy="5633640"/>
          </a:xfrm>
          <a:prstGeom prst="rect">
            <a:avLst/>
          </a:prstGeom>
          <a:noFill/>
          <a:ln>
            <a:noFill/>
          </a:ln>
        </p:spPr>
        <p:txBody>
          <a:bodyPr lIns="90000" rIns="90000" tIns="45000" bIns="45000"/>
          <a:p>
            <a:pPr>
              <a:lnSpc>
                <a:spcPct val="100000"/>
              </a:lnSpc>
            </a:pPr>
            <a:r>
              <a:rPr b="1" lang="en-IN" sz="2600">
                <a:solidFill>
                  <a:srgbClr val="ffffff"/>
                </a:solidFill>
                <a:latin typeface="Calibri"/>
                <a:ea typeface="DejaVu Sans"/>
              </a:rPr>
              <a:t>DATASET : </a:t>
            </a:r>
            <a:endParaRPr/>
          </a:p>
          <a:p>
            <a:pPr>
              <a:lnSpc>
                <a:spcPct val="100000"/>
              </a:lnSpc>
            </a:pPr>
            <a:r>
              <a:rPr lang="en-IN" sz="2600">
                <a:solidFill>
                  <a:srgbClr val="ffffff"/>
                </a:solidFill>
                <a:latin typeface="Calibri"/>
                <a:ea typeface="DejaVu Sans"/>
              </a:rPr>
              <a:t>The dataset would be collected on other domains making the process of recommendation to be effective and also would increase the scalability. Domains would be : </a:t>
            </a:r>
            <a:endParaRPr/>
          </a:p>
          <a:p>
            <a:pPr>
              <a:lnSpc>
                <a:spcPct val="100000"/>
              </a:lnSpc>
            </a:pPr>
            <a:r>
              <a:rPr lang="en-IN" sz="2600">
                <a:solidFill>
                  <a:srgbClr val="ffffff"/>
                </a:solidFill>
                <a:latin typeface="Calibri"/>
                <a:ea typeface="DejaVu Sans"/>
              </a:rPr>
              <a:t>Image Processing, NLP, Big-Data, Cloud Computing, Network Security etc.</a:t>
            </a:r>
            <a:endParaRPr/>
          </a:p>
          <a:p>
            <a:pPr>
              <a:lnSpc>
                <a:spcPct val="100000"/>
              </a:lnSpc>
            </a:pPr>
            <a:endParaRPr/>
          </a:p>
          <a:p>
            <a:pPr>
              <a:lnSpc>
                <a:spcPct val="100000"/>
              </a:lnSpc>
            </a:pPr>
            <a:r>
              <a:rPr b="1" lang="en-IN" sz="2600">
                <a:solidFill>
                  <a:srgbClr val="ffffff"/>
                </a:solidFill>
                <a:latin typeface="Calibri"/>
                <a:ea typeface="DejaVu Sans"/>
              </a:rPr>
              <a:t>STUDENT’S DATA:</a:t>
            </a:r>
            <a:endParaRPr/>
          </a:p>
          <a:p>
            <a:pPr>
              <a:lnSpc>
                <a:spcPct val="100000"/>
              </a:lnSpc>
            </a:pPr>
            <a:r>
              <a:rPr lang="en-IN" sz="2600">
                <a:solidFill>
                  <a:srgbClr val="ffffff"/>
                </a:solidFill>
                <a:latin typeface="Calibri"/>
                <a:ea typeface="DejaVu Sans"/>
              </a:rPr>
              <a:t>The student’s data-set would be taken for mapping with the clustered data of the Projects. This data-set would involve academic details and area-of-interest.</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467640" y="548640"/>
            <a:ext cx="7920360" cy="5237640"/>
          </a:xfrm>
          <a:prstGeom prst="rect">
            <a:avLst/>
          </a:prstGeom>
          <a:noFill/>
          <a:ln>
            <a:noFill/>
          </a:ln>
        </p:spPr>
        <p:txBody>
          <a:bodyPr lIns="90000" rIns="90000" tIns="45000" bIns="45000"/>
          <a:p>
            <a:pPr>
              <a:lnSpc>
                <a:spcPct val="100000"/>
              </a:lnSpc>
            </a:pPr>
            <a:endParaRPr/>
          </a:p>
          <a:p>
            <a:pPr>
              <a:lnSpc>
                <a:spcPct val="100000"/>
              </a:lnSpc>
            </a:pPr>
            <a:r>
              <a:rPr b="1" lang="en-IN" sz="2600">
                <a:solidFill>
                  <a:srgbClr val="ffffff"/>
                </a:solidFill>
                <a:latin typeface="Calibri"/>
                <a:ea typeface="DejaVu Sans"/>
              </a:rPr>
              <a:t>RECOMMENDER: </a:t>
            </a:r>
            <a:endParaRPr/>
          </a:p>
          <a:p>
            <a:pPr>
              <a:lnSpc>
                <a:spcPct val="100000"/>
              </a:lnSpc>
            </a:pPr>
            <a:r>
              <a:rPr lang="en-IN" sz="2600">
                <a:solidFill>
                  <a:srgbClr val="ffffff"/>
                </a:solidFill>
                <a:latin typeface="Calibri"/>
                <a:ea typeface="DejaVu Sans"/>
              </a:rPr>
              <a:t>With the 2 types of data-sets ready with us, domain data-set in clustered form and student data-set , our main focus will be to build the recommender system. </a:t>
            </a:r>
            <a:endParaRPr/>
          </a:p>
          <a:p>
            <a:pPr>
              <a:lnSpc>
                <a:spcPct val="100000"/>
              </a:lnSpc>
            </a:pPr>
            <a:endParaRPr/>
          </a:p>
          <a:p>
            <a:pPr>
              <a:lnSpc>
                <a:spcPct val="100000"/>
              </a:lnSpc>
            </a:pPr>
            <a:r>
              <a:rPr lang="en-IN" sz="2600">
                <a:solidFill>
                  <a:srgbClr val="ffffff"/>
                </a:solidFill>
                <a:latin typeface="Calibri"/>
                <a:ea typeface="DejaVu Sans"/>
              </a:rPr>
              <a:t>This system would suggest the key domain-areas to work  along , projects and  list of student’s to work with. Student’s would also be provided with list of teachers to work with them.</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9" name="Picture 6" descr=""/>
          <p:cNvPicPr/>
          <p:nvPr/>
        </p:nvPicPr>
        <p:blipFill>
          <a:blip r:embed="rId1"/>
          <a:stretch>
            <a:fillRect/>
          </a:stretch>
        </p:blipFill>
        <p:spPr>
          <a:xfrm>
            <a:off x="7668360" y="188640"/>
            <a:ext cx="1258920" cy="1467000"/>
          </a:xfrm>
          <a:prstGeom prst="rect">
            <a:avLst/>
          </a:prstGeom>
          <a:ln>
            <a:noFill/>
          </a:ln>
        </p:spPr>
      </p:pic>
      <p:sp>
        <p:nvSpPr>
          <p:cNvPr id="90" name="CustomShape 1"/>
          <p:cNvSpPr/>
          <p:nvPr/>
        </p:nvSpPr>
        <p:spPr>
          <a:xfrm>
            <a:off x="1125000" y="2565000"/>
            <a:ext cx="6369840" cy="1188720"/>
          </a:xfrm>
          <a:prstGeom prst="rect">
            <a:avLst/>
          </a:prstGeom>
          <a:noFill/>
          <a:ln>
            <a:noFill/>
          </a:ln>
        </p:spPr>
        <p:txBody>
          <a:bodyPr wrap="none" lIns="90000" rIns="90000" tIns="45000" bIns="45000"/>
          <a:p>
            <a:pPr algn="ctr">
              <a:lnSpc>
                <a:spcPct val="100000"/>
              </a:lnSpc>
            </a:pPr>
            <a:r>
              <a:rPr b="1" lang="en-IN" sz="7200">
                <a:solidFill>
                  <a:srgbClr val="f8f8f8"/>
                </a:solidFill>
                <a:latin typeface="Calibri"/>
                <a:ea typeface="DejaVu Sans"/>
              </a:rPr>
              <a:t>THANK YOU</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