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57" r:id="rId4"/>
    <p:sldId id="290" r:id="rId5"/>
    <p:sldId id="281" r:id="rId6"/>
    <p:sldId id="298" r:id="rId7"/>
    <p:sldId id="302" r:id="rId8"/>
    <p:sldId id="301" r:id="rId9"/>
    <p:sldId id="300" r:id="rId10"/>
    <p:sldId id="299" r:id="rId11"/>
    <p:sldId id="291" r:id="rId12"/>
    <p:sldId id="293" r:id="rId13"/>
    <p:sldId id="292" r:id="rId14"/>
    <p:sldId id="294" r:id="rId15"/>
    <p:sldId id="295" r:id="rId16"/>
    <p:sldId id="296" r:id="rId17"/>
    <p:sldId id="287" r:id="rId18"/>
    <p:sldId id="280" r:id="rId19"/>
    <p:sldId id="282" r:id="rId20"/>
    <p:sldId id="258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96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0F1D3-562A-4FE9-85C4-D3727862CD25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EC3D3-EA6B-4D3E-9904-E4027B51D8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3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EC3D3-EA6B-4D3E-9904-E4027B51D855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89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EC3D3-EA6B-4D3E-9904-E4027B51D855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CBB8-31B7-454D-8067-1CD195B11183}" type="datetimeFigureOut">
              <a:rPr lang="en-IN" smtClean="0"/>
              <a:t>20-04-2016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E63D-1D4E-4831-8CC3-3603F94CE842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tackoverflow.com/" TargetMode="External"/><Relationship Id="rId5" Type="http://schemas.openxmlformats.org/officeDocument/2006/relationships/hyperlink" Target="http://www.quora.com/" TargetMode="External"/><Relationship Id="rId4" Type="http://schemas.openxmlformats.org/officeDocument/2006/relationships/hyperlink" Target="http://www.analyticsvidhya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8344" y="570182"/>
            <a:ext cx="1259632" cy="14676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20" y="570182"/>
            <a:ext cx="668221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7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RECOMMENDER</a:t>
            </a:r>
          </a:p>
          <a:p>
            <a:pPr algn="ctr"/>
            <a:r>
              <a:rPr lang="en-US" sz="72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0662" y="4221088"/>
            <a:ext cx="423333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By :</a:t>
            </a:r>
          </a:p>
          <a:p>
            <a:r>
              <a:rPr lang="en-IN" sz="2800" dirty="0" err="1" smtClean="0">
                <a:solidFill>
                  <a:schemeClr val="bg1"/>
                </a:solidFill>
              </a:rPr>
              <a:t>Jateen</a:t>
            </a:r>
            <a:r>
              <a:rPr lang="en-IN" sz="2800" dirty="0" smtClean="0">
                <a:solidFill>
                  <a:schemeClr val="bg1"/>
                </a:solidFill>
              </a:rPr>
              <a:t> Mittal   : 1PI13IS044</a:t>
            </a:r>
          </a:p>
          <a:p>
            <a:r>
              <a:rPr lang="en-IN" sz="2800" dirty="0" err="1" smtClean="0">
                <a:solidFill>
                  <a:schemeClr val="bg1"/>
                </a:solidFill>
              </a:rPr>
              <a:t>Kunal</a:t>
            </a: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dirty="0" err="1" smtClean="0">
                <a:solidFill>
                  <a:schemeClr val="bg1"/>
                </a:solidFill>
              </a:rPr>
              <a:t>Parnami</a:t>
            </a:r>
            <a:r>
              <a:rPr lang="en-IN" sz="2800" dirty="0" smtClean="0">
                <a:solidFill>
                  <a:schemeClr val="bg1"/>
                </a:solidFill>
              </a:rPr>
              <a:t> : 1PI13IS051</a:t>
            </a:r>
          </a:p>
          <a:p>
            <a:r>
              <a:rPr lang="en-IN" sz="2800" dirty="0" smtClean="0">
                <a:solidFill>
                  <a:schemeClr val="bg1"/>
                </a:solidFill>
              </a:rPr>
              <a:t>Neerav Jain      : 1PI13IS065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27183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Guide :</a:t>
            </a:r>
          </a:p>
          <a:p>
            <a:r>
              <a:rPr lang="en-IN" sz="2800" dirty="0" err="1" smtClean="0">
                <a:solidFill>
                  <a:schemeClr val="bg1"/>
                </a:solidFill>
              </a:rPr>
              <a:t>Nypunya</a:t>
            </a: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dirty="0" err="1" smtClean="0">
                <a:solidFill>
                  <a:schemeClr val="bg1"/>
                </a:solidFill>
              </a:rPr>
              <a:t>Devraj</a:t>
            </a:r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Prof, Dept. of ISE</a:t>
            </a:r>
          </a:p>
          <a:p>
            <a:r>
              <a:rPr lang="en-IN" sz="2800" dirty="0" smtClean="0">
                <a:solidFill>
                  <a:schemeClr val="bg1"/>
                </a:solidFill>
              </a:rPr>
              <a:t>PESIT, Bangalore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8963" y="620688"/>
            <a:ext cx="264110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RESULTS</a:t>
            </a:r>
            <a:endParaRPr lang="en-US" sz="5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512" y="1772816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Our work produced a Hybrid </a:t>
            </a:r>
            <a:r>
              <a:rPr lang="en-US" dirty="0">
                <a:solidFill>
                  <a:schemeClr val="bg1"/>
                </a:solidFill>
              </a:rPr>
              <a:t>recommender </a:t>
            </a:r>
            <a:r>
              <a:rPr lang="en-US" dirty="0" smtClean="0">
                <a:solidFill>
                  <a:schemeClr val="bg1"/>
                </a:solidFill>
              </a:rPr>
              <a:t>i.e. combination of Content-based filtering and Collaborative-based filtering.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Content based recommender was for recommendation of projects to users based on the specific domains.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Collaborative based recommender was for the recommendation of student group being recommended to a particular student or the user.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Our work also produced sub-domain specific user-user recommendations.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Domains governed in our work were namely : Machine Learning, Big-data, IOT, Image Processing, Data-Structures, Computer Security, Networking and Cloud.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2227" y="836712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User data was taken input as a 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oogle form where data input was of the form 1,-1 or 0 meaning liking for a particular domain, disliking for a particular domain and neutral approach respectively.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Data-set and the Google form snapshots are shown below.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p:pic>
        <p:nvPicPr>
          <p:cNvPr id="1026" name="Picture 2" descr="C:\Users\sakshi\Desktop\Recommender System\Screenshot (10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8" y="2492896"/>
            <a:ext cx="6944148" cy="28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416507"/>
            <a:ext cx="60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Fig : Snap-shot of the Google form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9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2420981"/>
            <a:ext cx="60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Fig : User data-set in terms of different domains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akshi\Desktop\Recommender System\Screenshot (1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2329"/>
            <a:ext cx="727280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3043991"/>
            <a:ext cx="803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Snapshots of the results of the recommendation are shown as below :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8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7584" y="620688"/>
            <a:ext cx="6975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data </a:t>
            </a:r>
            <a:r>
              <a:rPr lang="en-US" dirty="0" smtClean="0">
                <a:solidFill>
                  <a:schemeClr val="bg1"/>
                </a:solidFill>
              </a:rPr>
              <a:t>taken for sub-domain was different but consisted of the same values as 1,-1 and 0. This data was taken from </a:t>
            </a:r>
            <a:r>
              <a:rPr lang="en-US" dirty="0" err="1" smtClean="0">
                <a:solidFill>
                  <a:schemeClr val="bg1"/>
                </a:solidFill>
              </a:rPr>
              <a:t>Analyics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Vidhya</a:t>
            </a:r>
            <a:r>
              <a:rPr lang="en-US" dirty="0" smtClean="0">
                <a:solidFill>
                  <a:schemeClr val="bg1"/>
                </a:solidFill>
              </a:rPr>
              <a:t> and built to recommend user to user.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snapshots of the data-set, user-profile vector created, recommendations are shown as below :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sakshi\Desktop\Recommender System\Screenshot (110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92" y="2685226"/>
            <a:ext cx="7479088" cy="21839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43792" y="4941168"/>
            <a:ext cx="60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Fig : Snap-shot of the Google form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2727" y="4437112"/>
            <a:ext cx="60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Fig : User-profile vectors generation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 descr="C:\Users\sakshi\Desktop\Recommender System\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56692"/>
            <a:ext cx="6017291" cy="151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akshi\Desktop\Recommender System\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36912"/>
            <a:ext cx="6017290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74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p:pic>
        <p:nvPicPr>
          <p:cNvPr id="3" name="Picture 2" descr="C:\Users\sakshi\Desktop\Recommender System\2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5688632" cy="259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sakshi\Desktop\Recommender System\2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5425"/>
            <a:ext cx="5688632" cy="2897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43092" y="2988287"/>
            <a:ext cx="60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Fig : User areas of Interest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242146"/>
            <a:ext cx="6017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Fig : Recommended Users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Plotted on a Scattered Plot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Depicting vector values close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to value 0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9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5736" y="342461"/>
            <a:ext cx="46085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 smtClean="0">
                <a:solidFill>
                  <a:schemeClr val="bg1"/>
                </a:solidFill>
              </a:rPr>
              <a:t>DISCUSSION</a:t>
            </a:r>
            <a:endParaRPr lang="en-IN" sz="5200" dirty="0">
              <a:solidFill>
                <a:schemeClr val="bg1"/>
              </a:solidFill>
            </a:endParaRPr>
          </a:p>
        </p:txBody>
      </p:sp>
      <p:pic>
        <p:nvPicPr>
          <p:cNvPr id="4" name="Picture 3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1332" y="54914"/>
            <a:ext cx="1259632" cy="14676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3608" y="1412776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Content based filtering utilize series of discrete characteristics of an item in order to recommend additional items with similar properties.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Collaborative based filtering builds a model from user’s past behavior and also decisions made by other users on those items.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Hierarchical Clustering had a limitation with the time complexity as compared to k-means clustering as the former was quadratic and later being linear.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Recommendations were a probabilistic feature as the concerned user may like or not upon his/her interest areas. Only way to measure is through Feedback of the user.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7707" y="283301"/>
            <a:ext cx="4052391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CONCLUSION</a:t>
            </a:r>
            <a:endParaRPr lang="en-US" sz="52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1531" y="19439"/>
            <a:ext cx="1259632" cy="1467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797" y="1487084"/>
            <a:ext cx="70567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Recommenders are a bit separate when compared to the search engines. Recommenders work on the users preferences through the historical data, suggesting items based on the mapped attributes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Hybrid recommender is always better as it uses the features of Content-based and Collaborative-based filtering aspects.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Our work confined to be recommending project papers which were domain-specific and also recommending user-list from the data-set which were compatible to work with the corresponding user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Our work also focused on sub-domain area </a:t>
            </a:r>
            <a:r>
              <a:rPr lang="en-US" dirty="0" smtClean="0">
                <a:solidFill>
                  <a:schemeClr val="bg1"/>
                </a:solidFill>
              </a:rPr>
              <a:t>but </a:t>
            </a:r>
            <a:r>
              <a:rPr lang="en-US" dirty="0">
                <a:solidFill>
                  <a:schemeClr val="bg1"/>
                </a:solidFill>
              </a:rPr>
              <a:t>that could only provide the user-user recommendations and not the projects for the users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Hierarchical clustering is better for non-globular structures as compared to k-means clustering.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691725"/>
            <a:ext cx="487325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FUTURE WORKS</a:t>
            </a:r>
            <a:endParaRPr lang="en-US" sz="5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259632" cy="14676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1944" y="1844824"/>
            <a:ext cx="6696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future work would be to concentrate upon recommending the user with sub-domain specific projects also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 would also like to extend our work in the following areas: </a:t>
            </a:r>
            <a:endParaRPr lang="en-IN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Recommending appropriate courses to opt for in the future.</a:t>
            </a:r>
            <a:endParaRPr lang="en-IN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Recommending appropriate teachers to work with and vice-versa.</a:t>
            </a:r>
            <a:endParaRPr lang="en-IN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Recommending foreign universities for Post-graduation.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589" y="644978"/>
            <a:ext cx="6156494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2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LITERATURE SURVEY</a:t>
            </a:r>
            <a:endParaRPr lang="en-US" sz="52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9687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works of Marco De </a:t>
            </a:r>
            <a:r>
              <a:rPr lang="en-IN" dirty="0" err="1" smtClean="0">
                <a:solidFill>
                  <a:schemeClr val="bg1"/>
                </a:solidFill>
              </a:rPr>
              <a:t>Gemmis</a:t>
            </a:r>
            <a:r>
              <a:rPr lang="en-IN" dirty="0" smtClean="0">
                <a:solidFill>
                  <a:schemeClr val="bg1"/>
                </a:solidFill>
              </a:rPr>
              <a:t> in the recommender field helped us to understand the working on Content based Recommender systems.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works on Collaborative Filtering done by Hosen Benjamin helped us for a better user-user recommendation.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Andrew Poon’s work on Hierarchical Agglomerative Clustering was very helpful for clustering ahead of k-means clustering.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Works by </a:t>
            </a:r>
            <a:r>
              <a:rPr lang="en-IN" dirty="0" err="1" smtClean="0">
                <a:solidFill>
                  <a:schemeClr val="bg1"/>
                </a:solidFill>
              </a:rPr>
              <a:t>Resnick</a:t>
            </a:r>
            <a:r>
              <a:rPr lang="en-IN" dirty="0" smtClean="0">
                <a:solidFill>
                  <a:schemeClr val="bg1"/>
                </a:solidFill>
              </a:rPr>
              <a:t> and </a:t>
            </a:r>
            <a:r>
              <a:rPr lang="en-IN" dirty="0" err="1" smtClean="0">
                <a:solidFill>
                  <a:schemeClr val="bg1"/>
                </a:solidFill>
              </a:rPr>
              <a:t>Shuvayan</a:t>
            </a:r>
            <a:r>
              <a:rPr lang="en-IN" dirty="0" smtClean="0">
                <a:solidFill>
                  <a:schemeClr val="bg1"/>
                </a:solidFill>
              </a:rPr>
              <a:t> Das helped to understand the Hybrid nature of the Recommender System.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analysts talk in stack overflow were taken up by us to achieve our goals.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3154" y="76453"/>
            <a:ext cx="1259632" cy="14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4556" y="-171400"/>
            <a:ext cx="3836178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REFERENCES</a:t>
            </a:r>
            <a:endParaRPr lang="en-US" sz="52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1083867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PAPERS :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images.jp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8565" y="85084"/>
            <a:ext cx="935433" cy="10899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520" y="1484784"/>
            <a:ext cx="77410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[1] Lops, Pasquale, Marco De </a:t>
            </a:r>
            <a:r>
              <a:rPr lang="en-IN" dirty="0" err="1">
                <a:solidFill>
                  <a:schemeClr val="bg1"/>
                </a:solidFill>
              </a:rPr>
              <a:t>Gemmis</a:t>
            </a:r>
            <a:r>
              <a:rPr lang="en-IN" dirty="0">
                <a:solidFill>
                  <a:schemeClr val="bg1"/>
                </a:solidFill>
              </a:rPr>
              <a:t>, and Giovanni </a:t>
            </a:r>
            <a:r>
              <a:rPr lang="en-IN" dirty="0" err="1">
                <a:solidFill>
                  <a:schemeClr val="bg1"/>
                </a:solidFill>
              </a:rPr>
              <a:t>Semeraro</a:t>
            </a:r>
            <a:r>
              <a:rPr lang="en-IN" dirty="0">
                <a:solidFill>
                  <a:schemeClr val="bg1"/>
                </a:solidFill>
              </a:rPr>
              <a:t>. "Content-based recommender systems: State of the art and trends." </a:t>
            </a:r>
            <a:r>
              <a:rPr lang="en-IN" i="1" dirty="0">
                <a:solidFill>
                  <a:schemeClr val="bg1"/>
                </a:solidFill>
              </a:rPr>
              <a:t>Recommender systems handbook</a:t>
            </a:r>
            <a:r>
              <a:rPr lang="en-IN" dirty="0">
                <a:solidFill>
                  <a:schemeClr val="bg1"/>
                </a:solidFill>
              </a:rPr>
              <a:t>. Springer US, 2011. 73-105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[2] Poon, Andrew. "What Project Should I Choose?."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3] </a:t>
            </a:r>
            <a:r>
              <a:rPr lang="en-US" dirty="0" err="1">
                <a:solidFill>
                  <a:schemeClr val="bg1"/>
                </a:solidFill>
              </a:rPr>
              <a:t>Resnick</a:t>
            </a:r>
            <a:r>
              <a:rPr lang="en-US" dirty="0">
                <a:solidFill>
                  <a:schemeClr val="bg1"/>
                </a:solidFill>
              </a:rPr>
              <a:t>, Paul, and Hal R. Varian. "Recommender systems."</a:t>
            </a:r>
            <a:r>
              <a:rPr lang="en-IN" i="1" dirty="0">
                <a:solidFill>
                  <a:schemeClr val="bg1"/>
                </a:solidFill>
              </a:rPr>
              <a:t>Communications of the ACM</a:t>
            </a:r>
            <a:r>
              <a:rPr lang="en-IN" dirty="0">
                <a:solidFill>
                  <a:schemeClr val="bg1"/>
                </a:solidFill>
              </a:rPr>
              <a:t> 40.3 (1997): 56-58.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4] </a:t>
            </a:r>
            <a:r>
              <a:rPr lang="en-US" dirty="0" err="1">
                <a:solidFill>
                  <a:schemeClr val="bg1"/>
                </a:solidFill>
              </a:rPr>
              <a:t>Hosken</a:t>
            </a:r>
            <a:r>
              <a:rPr lang="en-US" dirty="0">
                <a:solidFill>
                  <a:schemeClr val="bg1"/>
                </a:solidFill>
              </a:rPr>
              <a:t>, Benjamin E. "Automated content and collaboration-based system and methods for determining and providing content recommendations." U.S. Patent No. 6,438,579. 20 Aug. 2002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5103674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URL’s</a:t>
            </a:r>
            <a:endParaRPr lang="en-IN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IN" dirty="0">
                <a:solidFill>
                  <a:schemeClr val="bg1"/>
                </a:solidFill>
                <a:hlinkClick r:id="rId4"/>
              </a:rPr>
              <a:t>www.analyticsvidhya.com</a:t>
            </a:r>
            <a:endParaRPr lang="en-IN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IN" dirty="0">
                <a:solidFill>
                  <a:schemeClr val="bg1"/>
                </a:solidFill>
                <a:hlinkClick r:id="rId5"/>
              </a:rPr>
              <a:t>www.quora.com</a:t>
            </a:r>
            <a:endParaRPr lang="en-IN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en.wikipedia.org</a:t>
            </a:r>
          </a:p>
          <a:p>
            <a:pPr marL="800100" lvl="1" indent="-342900">
              <a:buAutoNum type="arabicPeriod"/>
            </a:pPr>
            <a:r>
              <a:rPr lang="en-IN" dirty="0">
                <a:solidFill>
                  <a:schemeClr val="bg1"/>
                </a:solidFill>
                <a:hlinkClick r:id="rId6"/>
              </a:rPr>
              <a:t>www.stackoverflow.com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301"/>
            <a:ext cx="90364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sz="48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01" y="1772816"/>
            <a:ext cx="9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5900" y="2564904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</a:rPr>
              <a:t>THANK YOU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1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620688"/>
            <a:ext cx="7632848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PROBLEM STATEMENT</a:t>
            </a:r>
            <a:endParaRPr lang="en-US" sz="52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98884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the increased </a:t>
            </a:r>
            <a:r>
              <a:rPr lang="en-US" dirty="0" smtClean="0">
                <a:solidFill>
                  <a:schemeClr val="bg1"/>
                </a:solidFill>
              </a:rPr>
              <a:t>ideas on Internet </a:t>
            </a:r>
            <a:r>
              <a:rPr lang="en-US" dirty="0">
                <a:solidFill>
                  <a:schemeClr val="bg1"/>
                </a:solidFill>
              </a:rPr>
              <a:t>over the </a:t>
            </a:r>
            <a:r>
              <a:rPr lang="en-US" dirty="0" smtClean="0">
                <a:solidFill>
                  <a:schemeClr val="bg1"/>
                </a:solidFill>
              </a:rPr>
              <a:t>years , </a:t>
            </a:r>
            <a:r>
              <a:rPr lang="en-US" dirty="0">
                <a:solidFill>
                  <a:schemeClr val="bg1"/>
                </a:solidFill>
              </a:rPr>
              <a:t>students find it difficult to choose which project to work on</a:t>
            </a:r>
            <a:r>
              <a:rPr lang="en-US" dirty="0" smtClean="0">
                <a:solidFill>
                  <a:schemeClr val="bg1"/>
                </a:solidFill>
              </a:rPr>
              <a:t>. Students can’t decide their interest area to work with. So, our work is to recommend projects to students and also recommend other users to them to work with.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images.jp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46211"/>
            <a:ext cx="1259632" cy="1467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4981" y="240417"/>
            <a:ext cx="370011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200" dirty="0" smtClean="0">
                <a:solidFill>
                  <a:schemeClr val="bg1"/>
                </a:solidFill>
              </a:rPr>
              <a:t>TECHNIQUES</a:t>
            </a:r>
            <a:endParaRPr lang="en-IN" sz="5200" dirty="0">
              <a:solidFill>
                <a:schemeClr val="bg1"/>
              </a:solidFill>
            </a:endParaRPr>
          </a:p>
        </p:txBody>
      </p:sp>
      <p:pic>
        <p:nvPicPr>
          <p:cNvPr id="4" name="Picture 3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316" y="89600"/>
            <a:ext cx="1259632" cy="1467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1589975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Content based filtering  :  </a:t>
            </a:r>
            <a:r>
              <a:rPr lang="en-US" dirty="0" smtClean="0">
                <a:solidFill>
                  <a:schemeClr val="bg1"/>
                </a:solidFill>
              </a:rPr>
              <a:t>Works with the Historical data of User.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Collaborative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ased filtering : </a:t>
            </a:r>
            <a:r>
              <a:rPr lang="en-US" dirty="0" smtClean="0">
                <a:solidFill>
                  <a:schemeClr val="bg1"/>
                </a:solidFill>
              </a:rPr>
              <a:t>Works with preferences data of may users.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Vector Space Modeling : 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ach </a:t>
            </a:r>
            <a:r>
              <a:rPr lang="en-US" dirty="0">
                <a:solidFill>
                  <a:schemeClr val="bg1"/>
                </a:solidFill>
              </a:rPr>
              <a:t>item is stored as a vector of its attributes (which are also vectors) in a n-dimensional space and the angles between the vectors are calculated to determine the similarity between the vectors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Binary Representation of Data : </a:t>
            </a:r>
            <a:r>
              <a:rPr lang="en-US" dirty="0" smtClean="0">
                <a:solidFill>
                  <a:schemeClr val="bg1"/>
                </a:solidFill>
              </a:rPr>
              <a:t>Data input taken by user is in the form of three values that are interpreted as user-profile-vectors. Input values being 1,-1,0 representing likeness, dislikes and neutral approach towards the project domain.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Clustering : </a:t>
            </a:r>
            <a:r>
              <a:rPr lang="en-US" dirty="0">
                <a:solidFill>
                  <a:schemeClr val="bg1"/>
                </a:solidFill>
              </a:rPr>
              <a:t>Clustering is the task of grouping a set of objects in such a way that objects in the same group, known as a cluster are more familiar to each other than to those in other groups.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476672"/>
            <a:ext cx="622888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 Representation</a:t>
            </a:r>
            <a:endParaRPr lang="en-US" sz="5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9512" y="1772816"/>
                <a:ext cx="8712968" cy="4433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Data input by the user is taken through Google – Form.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The data is in the form of only 3 values being: 1, -1, and 0. Data is interpreted as if the user likes a particular field as his/her interest area or dislikes the field or cannot decide with the provided information respectively.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Fig4 represents the data taken from the user as depicted in the results section.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Once the input is taken then, the vectors are generated and are normalized as depicted in equation below: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𝑑𝑎𝑡𝑎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𝑖𝑛𝑝𝑢𝑡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𝑁𝑢𝑚𝑏𝑒𝑟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𝑜𝑓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𝑙𝑖𝑘𝑒𝑠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                                                    where u[i] represents user-vector for a specified                                                   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                                                               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user named i. 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                                                        </a:t>
                </a: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72816"/>
                <a:ext cx="8712968" cy="4433714"/>
              </a:xfrm>
              <a:prstGeom prst="rect">
                <a:avLst/>
              </a:prstGeom>
              <a:blipFill rotWithShape="1">
                <a:blip r:embed="rId3"/>
                <a:stretch>
                  <a:fillRect l="-559" t="-688" r="-18951" b="-1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1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1792" y="372971"/>
            <a:ext cx="705699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Content Based Filtering</a:t>
            </a:r>
            <a:endParaRPr lang="en-US" sz="5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9512" y="1537879"/>
                <a:ext cx="8712968" cy="5627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Content-based recommender works with the data that the user provides either explicitly or implicitly that generates a </a:t>
                </a:r>
                <a:r>
                  <a:rPr lang="en-US" dirty="0">
                    <a:solidFill>
                      <a:schemeClr val="bg1"/>
                    </a:solidFill>
                  </a:rPr>
                  <a:t>user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profile for suggestions to user. TF and IDF are used with this approach.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TF is simply the frequency of a word in a document.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IDF </a:t>
                </a:r>
                <a:r>
                  <a:rPr lang="en-US" dirty="0">
                    <a:solidFill>
                      <a:schemeClr val="bg1"/>
                    </a:solidFill>
                  </a:rPr>
                  <a:t>is the inverse of the document frequency among the whole corpus of documents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TF-IDF is used because TF-IDF weight negates the effect of high frequency words in determining the importance of an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item and weights are calculated as follows : 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,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,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 ,   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𝑖𝑓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,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&gt;0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0,                           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Inverse Document Frequency (IDF) is calculated by taking the logarithmic inverse of the document frequency among the whole corpus of documents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Vectors formed i.e. project vectors, domain vectors and user vectors using the weights are normalized.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37879"/>
                <a:ext cx="8712968" cy="5627694"/>
              </a:xfrm>
              <a:prstGeom prst="rect">
                <a:avLst/>
              </a:prstGeom>
              <a:blipFill rotWithShape="1">
                <a:blip r:embed="rId3"/>
                <a:stretch>
                  <a:fillRect l="-559" t="-542" r="-839" b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0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7214" y="620688"/>
            <a:ext cx="5621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Vector Space Modeling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512" y="1537879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ach </a:t>
            </a:r>
            <a:r>
              <a:rPr lang="en-US" dirty="0">
                <a:solidFill>
                  <a:schemeClr val="bg1"/>
                </a:solidFill>
              </a:rPr>
              <a:t>item is stored as a vector of its attributes (which are also vectors) in a n-dimensional space and the angles between the vectors are calculated to determine the similarity between the </a:t>
            </a:r>
            <a:r>
              <a:rPr lang="en-US" dirty="0" smtClean="0">
                <a:solidFill>
                  <a:schemeClr val="bg1"/>
                </a:solidFill>
              </a:rPr>
              <a:t>vectors.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our work, every item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i.e. project paper has a unique project vector consisting of attributes of the paper i.e. words appearing in the project paper.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he </a:t>
            </a:r>
            <a:r>
              <a:rPr lang="en-US" dirty="0">
                <a:solidFill>
                  <a:schemeClr val="bg1"/>
                </a:solidFill>
              </a:rPr>
              <a:t>domain vectors were constructed in the similar fashion consisting of all projects belonging to a separate domain ex: Machine Learning. 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user profile vectors were also created based on his/her actions on previous attributes of items and similarity between an item and a user is determined </a:t>
            </a:r>
            <a:r>
              <a:rPr lang="en-US" dirty="0" smtClean="0">
                <a:solidFill>
                  <a:schemeClr val="bg1"/>
                </a:solidFill>
              </a:rPr>
              <a:t>and user-user is determined.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Example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f vector </a:t>
            </a:r>
            <a:r>
              <a:rPr lang="en-US" smtClean="0">
                <a:solidFill>
                  <a:schemeClr val="bg1"/>
                </a:solidFill>
              </a:rPr>
              <a:t>space modeling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:\Users\sakshi\Desktop\Recommender System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606899"/>
            <a:ext cx="2057400" cy="91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6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620688"/>
            <a:ext cx="68244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Collaborative Based Filtering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9512" y="1537879"/>
                <a:ext cx="8712968" cy="4050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Collaborative-based recommender work on automatic predictions or filtering about the interests of a user by collecting preferences from many users.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In our work, user-user recommendation on the sub – domain data has been approached on this filtering.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Euclidean </a:t>
                </a:r>
                <a:r>
                  <a:rPr lang="en-US" dirty="0">
                    <a:solidFill>
                      <a:schemeClr val="bg1"/>
                    </a:solidFill>
                  </a:rPr>
                  <a:t>Distance was calculated for each user vector for each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sub - domain</a:t>
                </a:r>
                <a:r>
                  <a:rPr lang="en-US" dirty="0">
                    <a:solidFill>
                      <a:schemeClr val="bg1"/>
                    </a:solidFill>
                  </a:rPr>
                  <a:t>. This was calculated for single user with every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other user in the database </a:t>
                </a:r>
                <a:r>
                  <a:rPr lang="en-US" dirty="0">
                    <a:solidFill>
                      <a:schemeClr val="bg1"/>
                    </a:solidFill>
                  </a:rPr>
                  <a:t>(for all domains) as depicted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below : 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,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</a:rPr>
                      <m:t>= 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,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</a:rPr>
                      <m:t>− 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,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</a:rPr>
                      <m:t> )^2    </m:t>
                    </m:r>
                  </m:oMath>
                </a14:m>
                <a:endParaRPr lang="en-IN" dirty="0" smtClean="0">
                  <a:solidFill>
                    <a:schemeClr val="bg1"/>
                  </a:solidFill>
                </a:endParaRPr>
              </a:p>
              <a:p>
                <a:r>
                  <a:rPr lang="en-IN" dirty="0" smtClean="0">
                    <a:solidFill>
                      <a:schemeClr val="bg1"/>
                    </a:solidFill>
                  </a:rPr>
                  <a:t>                                                             where 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: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𝑤𝑒𝑖𝑔h𝑡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𝑜𝑓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𝑢𝑠𝑒𝑟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𝑖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𝑜𝑛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𝑠𝑢𝑏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𝑑𝑜𝑚𝑎𝑖𝑛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Results are shown for this recommendation using Scattered Dot-plot as every user gets a list of users on the plot (Only top 5 users ) for every sub – domain.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37879"/>
                <a:ext cx="8712968" cy="4050276"/>
              </a:xfrm>
              <a:prstGeom prst="rect">
                <a:avLst/>
              </a:prstGeom>
              <a:blipFill rotWithShape="1">
                <a:blip r:embed="rId3"/>
                <a:stretch>
                  <a:fillRect l="-559" t="-752" r="-909" b="-1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6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9792" y="372971"/>
            <a:ext cx="314098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Clustering</a:t>
            </a:r>
            <a:endParaRPr lang="en-US" sz="5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images.j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616" y="85425"/>
            <a:ext cx="1259632" cy="1467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9512" y="1537879"/>
                <a:ext cx="8712968" cy="5253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Cluster analysis is a iterative process and not an automatic task. Appropriate clustering algorithm and parameter setting like the distance function etc. depend on the individual data-set and intended use of the results.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K-means clustering being a method of vector quantization, aims to partition n observations into k clusters in which each observation belongs to the cluster with the nearest mean, serving as a prototype for the cluster.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HAC starts by initializing each sample in its own cluster. On every iteration process, clusters that are most similar are merged together. This is a “bottom-up” approach: each observation starts in its own cluster and pair of clusters are merged as one moves up the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hierarchy.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ore </a:t>
                </a:r>
                <a:r>
                  <a:rPr lang="en-US" dirty="0">
                    <a:solidFill>
                      <a:schemeClr val="bg1"/>
                    </a:solidFill>
                  </a:rPr>
                  <a:t>similar clusters are merged first, less similar clusters are merged later and dissimilar clusters are left unmerged. Similarity of the clusters is found using the Cosine Similarity Rule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shown below :  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/>
                      </a:rPr>
                      <m:t>                                                  </m:t>
                    </m:r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.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</a:rPr>
                              <m:t>𝐵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where </a:t>
                </a:r>
                <a:r>
                  <a:rPr lang="en-US" dirty="0">
                    <a:solidFill>
                      <a:schemeClr val="bg1"/>
                    </a:solidFill>
                  </a:rPr>
                  <a:t>A and B are the two word frequency vector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37879"/>
                <a:ext cx="8712968" cy="5253939"/>
              </a:xfrm>
              <a:prstGeom prst="rect">
                <a:avLst/>
              </a:prstGeom>
              <a:blipFill rotWithShape="1">
                <a:blip r:embed="rId3"/>
                <a:stretch>
                  <a:fillRect l="-559" t="-580" r="-839" b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5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1682</Words>
  <Application>Microsoft Office PowerPoint</Application>
  <PresentationFormat>On-screen Show (4:3)</PresentationFormat>
  <Paragraphs>160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Neerav</dc:creator>
  <cp:lastModifiedBy>sakshi mittal</cp:lastModifiedBy>
  <cp:revision>610</cp:revision>
  <dcterms:created xsi:type="dcterms:W3CDTF">2015-10-06T12:06:23Z</dcterms:created>
  <dcterms:modified xsi:type="dcterms:W3CDTF">2016-04-20T15:37:03Z</dcterms:modified>
</cp:coreProperties>
</file>