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42EE4-D41D-4FAA-BE1F-6BBA6CD4DD62}" type="datetimeFigureOut">
              <a:rPr lang="en-US" smtClean="0"/>
              <a:pPr/>
              <a:t>11/6/2019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82F34C-CEDC-46A6-9CB3-D27053CD82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82F34C-CEDC-46A6-9CB3-D27053CD820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82F34C-CEDC-46A6-9CB3-D27053CD820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DBDF64F-C726-400E-B4DC-A1F4BEE220CB}" type="datetimeFigureOut">
              <a:rPr lang="en-US" smtClean="0"/>
              <a:pPr/>
              <a:t>11/6/2019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3E74143-CDC6-4545-896C-B32FBFE7CF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BDF64F-C726-400E-B4DC-A1F4BEE220CB}"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74143-CDC6-4545-896C-B32FBFE7CF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BDF64F-C726-400E-B4DC-A1F4BEE220CB}"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74143-CDC6-4545-896C-B32FBFE7CF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BDF64F-C726-400E-B4DC-A1F4BEE220CB}"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74143-CDC6-4545-896C-B32FBFE7CF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BDF64F-C726-400E-B4DC-A1F4BEE220CB}" type="datetimeFigureOut">
              <a:rPr lang="en-US" smtClean="0"/>
              <a:pPr/>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74143-CDC6-4545-896C-B32FBFE7CF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BDF64F-C726-400E-B4DC-A1F4BEE220CB}"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74143-CDC6-4545-896C-B32FBFE7CF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DBDF64F-C726-400E-B4DC-A1F4BEE220CB}" type="datetimeFigureOut">
              <a:rPr lang="en-US" smtClean="0"/>
              <a:pPr/>
              <a:t>11/6/2019</a:t>
            </a:fld>
            <a:endParaRPr lang="en-US"/>
          </a:p>
        </p:txBody>
      </p:sp>
      <p:sp>
        <p:nvSpPr>
          <p:cNvPr id="27" name="Slide Number Placeholder 26"/>
          <p:cNvSpPr>
            <a:spLocks noGrp="1"/>
          </p:cNvSpPr>
          <p:nvPr>
            <p:ph type="sldNum" sz="quarter" idx="11"/>
          </p:nvPr>
        </p:nvSpPr>
        <p:spPr/>
        <p:txBody>
          <a:bodyPr rtlCol="0"/>
          <a:lstStyle/>
          <a:p>
            <a:fld id="{F3E74143-CDC6-4545-896C-B32FBFE7CF51}"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DBDF64F-C726-400E-B4DC-A1F4BEE220CB}" type="datetimeFigureOut">
              <a:rPr lang="en-US" smtClean="0"/>
              <a:pPr/>
              <a:t>11/6/2019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F3E74143-CDC6-4545-896C-B32FBFE7CF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DF64F-C726-400E-B4DC-A1F4BEE220CB}" type="datetimeFigureOut">
              <a:rPr lang="en-US" smtClean="0"/>
              <a:pPr/>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E74143-CDC6-4545-896C-B32FBFE7CF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DBDF64F-C726-400E-B4DC-A1F4BEE220CB}"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74143-CDC6-4545-896C-B32FBFE7CF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BDF64F-C726-400E-B4DC-A1F4BEE220CB}" type="datetimeFigureOut">
              <a:rPr lang="en-US" smtClean="0"/>
              <a:pPr/>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74143-CDC6-4545-896C-B32FBFE7CF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DBDF64F-C726-400E-B4DC-A1F4BEE220CB}" type="datetimeFigureOut">
              <a:rPr lang="en-US" smtClean="0"/>
              <a:pPr/>
              <a:t>11/6/2019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3E74143-CDC6-4545-896C-B32FBFE7CF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857232"/>
            <a:ext cx="7915300" cy="1357322"/>
          </a:xfrm>
        </p:spPr>
        <p:txBody>
          <a:bodyPr>
            <a:normAutofit fontScale="90000"/>
          </a:bodyPr>
          <a:lstStyle/>
          <a:p>
            <a:r>
              <a:rPr lang="en-US" dirty="0" smtClean="0"/>
              <a:t>ARDUINO BASED AUTOMATED           PLANT WATERING SYSTEM</a:t>
            </a:r>
            <a:endParaRPr lang="en-US" dirty="0"/>
          </a:p>
        </p:txBody>
      </p:sp>
      <p:sp>
        <p:nvSpPr>
          <p:cNvPr id="3" name="Subtitle 2"/>
          <p:cNvSpPr>
            <a:spLocks noGrp="1"/>
          </p:cNvSpPr>
          <p:nvPr>
            <p:ph type="subTitle" idx="1"/>
          </p:nvPr>
        </p:nvSpPr>
        <p:spPr>
          <a:xfrm>
            <a:off x="285720" y="428604"/>
            <a:ext cx="7829577" cy="285752"/>
          </a:xfrm>
        </p:spPr>
        <p:txBody>
          <a:bodyPr>
            <a:normAutofit fontScale="62500" lnSpcReduction="20000"/>
          </a:bodyPr>
          <a:lstStyle/>
          <a:p>
            <a:r>
              <a:rPr lang="en-US" dirty="0" smtClean="0">
                <a:solidFill>
                  <a:schemeClr val="bg1"/>
                </a:solidFill>
              </a:rPr>
              <a:t>A mini project  report on</a:t>
            </a:r>
            <a:endParaRPr lang="en-US" dirty="0">
              <a:solidFill>
                <a:schemeClr val="bg1"/>
              </a:solidFill>
            </a:endParaRPr>
          </a:p>
        </p:txBody>
      </p:sp>
      <p:sp>
        <p:nvSpPr>
          <p:cNvPr id="27650" name="AutoShape 2" descr="Image result for mgit"/>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Image result for mgit"/>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MGIT_logo.png"/>
          <p:cNvPicPr>
            <a:picLocks noChangeAspect="1"/>
          </p:cNvPicPr>
          <p:nvPr/>
        </p:nvPicPr>
        <p:blipFill>
          <a:blip r:embed="rId3" cstate="print"/>
          <a:stretch>
            <a:fillRect/>
          </a:stretch>
        </p:blipFill>
        <p:spPr>
          <a:xfrm>
            <a:off x="0" y="5297421"/>
            <a:ext cx="1560579" cy="1560579"/>
          </a:xfrm>
          <a:prstGeom prst="rect">
            <a:avLst/>
          </a:prstGeom>
        </p:spPr>
      </p:pic>
      <p:pic>
        <p:nvPicPr>
          <p:cNvPr id="8" name="Picture 7" descr="download (1).jpg"/>
          <p:cNvPicPr>
            <a:picLocks noChangeAspect="1"/>
          </p:cNvPicPr>
          <p:nvPr/>
        </p:nvPicPr>
        <p:blipFill>
          <a:blip r:embed="rId4"/>
          <a:stretch>
            <a:fillRect/>
          </a:stretch>
        </p:blipFill>
        <p:spPr>
          <a:xfrm>
            <a:off x="7447879" y="5286388"/>
            <a:ext cx="1696121" cy="1571612"/>
          </a:xfrm>
          <a:prstGeom prst="rect">
            <a:avLst/>
          </a:prstGeom>
        </p:spPr>
      </p:pic>
      <p:sp>
        <p:nvSpPr>
          <p:cNvPr id="12" name="TextBox 11"/>
          <p:cNvSpPr txBox="1"/>
          <p:nvPr/>
        </p:nvSpPr>
        <p:spPr>
          <a:xfrm>
            <a:off x="5286380" y="2285992"/>
            <a:ext cx="4071966" cy="1477328"/>
          </a:xfrm>
          <a:prstGeom prst="rect">
            <a:avLst/>
          </a:prstGeom>
          <a:noFill/>
        </p:spPr>
        <p:txBody>
          <a:bodyPr wrap="square" rtlCol="0">
            <a:spAutoFit/>
          </a:bodyPr>
          <a:lstStyle/>
          <a:p>
            <a:r>
              <a:rPr lang="en-US" dirty="0" smtClean="0">
                <a:solidFill>
                  <a:schemeClr val="bg1"/>
                </a:solidFill>
                <a:latin typeface="Arial Rounded MT Bold" pitchFamily="34" charset="0"/>
              </a:rPr>
              <a:t>Mini Project Done At </a:t>
            </a:r>
          </a:p>
          <a:p>
            <a:r>
              <a:rPr lang="en-US" dirty="0" smtClean="0">
                <a:solidFill>
                  <a:schemeClr val="bg1"/>
                </a:solidFill>
                <a:latin typeface="Arial Rounded MT Bold" pitchFamily="34" charset="0"/>
              </a:rPr>
              <a:t>PANTECH SOLUTIONS PVT.LTD.</a:t>
            </a:r>
          </a:p>
          <a:p>
            <a:r>
              <a:rPr lang="en-IN" dirty="0" err="1" smtClean="0">
                <a:solidFill>
                  <a:schemeClr val="bg1"/>
                </a:solidFill>
                <a:latin typeface="Arial Rounded MT Bold" pitchFamily="34" charset="0"/>
              </a:rPr>
              <a:t>Ameerpet,Hyderabad</a:t>
            </a:r>
            <a:r>
              <a:rPr lang="en-IN" dirty="0" smtClean="0">
                <a:solidFill>
                  <a:schemeClr val="bg1"/>
                </a:solidFill>
                <a:latin typeface="Arial Rounded MT Bold" pitchFamily="34" charset="0"/>
              </a:rPr>
              <a:t>.</a:t>
            </a:r>
            <a:endParaRPr lang="en-US" dirty="0" smtClean="0">
              <a:solidFill>
                <a:schemeClr val="bg1"/>
              </a:solidFill>
              <a:latin typeface="Arial Rounded MT Bold" pitchFamily="34" charset="0"/>
            </a:endParaRPr>
          </a:p>
          <a:p>
            <a:r>
              <a:rPr lang="en-IN" dirty="0" smtClean="0">
                <a:solidFill>
                  <a:schemeClr val="bg1"/>
                </a:solidFill>
                <a:latin typeface="Arial Rounded MT Bold" pitchFamily="34" charset="0"/>
              </a:rPr>
              <a:t>Under the guidance of  </a:t>
            </a:r>
          </a:p>
          <a:p>
            <a:r>
              <a:rPr lang="en-IN" dirty="0" err="1" smtClean="0">
                <a:solidFill>
                  <a:schemeClr val="bg1"/>
                </a:solidFill>
                <a:latin typeface="Arial Rounded MT Bold" pitchFamily="34" charset="0"/>
              </a:rPr>
              <a:t>Ms.Hemasri</a:t>
            </a:r>
            <a:r>
              <a:rPr lang="en-IN" dirty="0" smtClean="0">
                <a:solidFill>
                  <a:schemeClr val="bg1"/>
                </a:solidFill>
                <a:latin typeface="Arial Rounded MT Bold" pitchFamily="34" charset="0"/>
              </a:rPr>
              <a:t>(Project Engineer).</a:t>
            </a:r>
            <a:endParaRPr lang="en-US" dirty="0">
              <a:solidFill>
                <a:schemeClr val="bg1"/>
              </a:solidFill>
              <a:latin typeface="Arial Rounded MT Bold" pitchFamily="34" charset="0"/>
            </a:endParaRPr>
          </a:p>
        </p:txBody>
      </p:sp>
      <p:sp>
        <p:nvSpPr>
          <p:cNvPr id="14" name="TextBox 13"/>
          <p:cNvSpPr txBox="1"/>
          <p:nvPr/>
        </p:nvSpPr>
        <p:spPr>
          <a:xfrm>
            <a:off x="5357818" y="4214818"/>
            <a:ext cx="3571900" cy="1200329"/>
          </a:xfrm>
          <a:prstGeom prst="rect">
            <a:avLst/>
          </a:prstGeom>
          <a:noFill/>
        </p:spPr>
        <p:txBody>
          <a:bodyPr wrap="square" rtlCol="0">
            <a:spAutoFit/>
          </a:bodyPr>
          <a:lstStyle/>
          <a:p>
            <a:r>
              <a:rPr lang="en-IN" dirty="0" smtClean="0">
                <a:latin typeface="+mj-lt"/>
              </a:rPr>
              <a:t>BY,</a:t>
            </a:r>
          </a:p>
          <a:p>
            <a:r>
              <a:rPr lang="en-IN" dirty="0" err="1" smtClean="0">
                <a:latin typeface="+mj-lt"/>
              </a:rPr>
              <a:t>A.DhananjaySai</a:t>
            </a:r>
            <a:r>
              <a:rPr lang="en-IN" dirty="0" smtClean="0">
                <a:latin typeface="+mj-lt"/>
              </a:rPr>
              <a:t>   (17265A0201)</a:t>
            </a:r>
          </a:p>
          <a:p>
            <a:r>
              <a:rPr lang="en-IN" dirty="0" err="1" smtClean="0">
                <a:latin typeface="+mj-lt"/>
              </a:rPr>
              <a:t>P.Neeresh</a:t>
            </a:r>
            <a:r>
              <a:rPr lang="en-IN" dirty="0" smtClean="0">
                <a:latin typeface="+mj-lt"/>
              </a:rPr>
              <a:t> Kumar (16261A0260)</a:t>
            </a:r>
          </a:p>
          <a:p>
            <a:r>
              <a:rPr lang="en-IN" dirty="0" err="1" smtClean="0">
                <a:latin typeface="+mj-lt"/>
              </a:rPr>
              <a:t>J.Pratheek</a:t>
            </a:r>
            <a:r>
              <a:rPr lang="en-IN" dirty="0" smtClean="0">
                <a:latin typeface="+mj-lt"/>
              </a:rPr>
              <a:t>          (15261A0215)</a:t>
            </a:r>
            <a:endParaRPr lang="en-US"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isture sensor"/>
          <p:cNvPicPr/>
          <p:nvPr/>
        </p:nvPicPr>
        <p:blipFill>
          <a:blip r:embed="rId2" cstate="print"/>
          <a:srcRect/>
          <a:stretch>
            <a:fillRect/>
          </a:stretch>
        </p:blipFill>
        <p:spPr bwMode="auto">
          <a:xfrm>
            <a:off x="1785918" y="1928802"/>
            <a:ext cx="5357850" cy="4500594"/>
          </a:xfrm>
          <a:prstGeom prst="rect">
            <a:avLst/>
          </a:prstGeom>
          <a:noFill/>
          <a:ln w="9525">
            <a:noFill/>
            <a:miter lim="800000"/>
            <a:headEnd/>
            <a:tailEnd/>
          </a:ln>
        </p:spPr>
      </p:pic>
      <p:sp>
        <p:nvSpPr>
          <p:cNvPr id="3" name="TextBox 2"/>
          <p:cNvSpPr txBox="1"/>
          <p:nvPr/>
        </p:nvSpPr>
        <p:spPr>
          <a:xfrm>
            <a:off x="500034" y="1000108"/>
            <a:ext cx="3500462" cy="369332"/>
          </a:xfrm>
          <a:prstGeom prst="rect">
            <a:avLst/>
          </a:prstGeom>
          <a:noFill/>
        </p:spPr>
        <p:txBody>
          <a:bodyPr wrap="square" rtlCol="0">
            <a:spAutoFit/>
          </a:bodyPr>
          <a:lstStyle/>
          <a:p>
            <a:pPr>
              <a:buFont typeface="Wingdings" pitchFamily="2" charset="2"/>
              <a:buChar char="Ø"/>
            </a:pPr>
            <a:r>
              <a:rPr lang="en-US" dirty="0" smtClean="0"/>
              <a:t>YL-</a:t>
            </a:r>
            <a:r>
              <a:rPr lang="en-US" dirty="0" smtClean="0">
                <a:latin typeface="+mj-lt"/>
              </a:rPr>
              <a:t>69</a:t>
            </a:r>
            <a:r>
              <a:rPr lang="en-US" dirty="0" smtClean="0"/>
              <a:t> Soil Moisture Sensor.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928670"/>
            <a:ext cx="4071966" cy="400110"/>
          </a:xfrm>
          <a:prstGeom prst="rect">
            <a:avLst/>
          </a:prstGeom>
          <a:noFill/>
        </p:spPr>
        <p:txBody>
          <a:bodyPr wrap="square" rtlCol="0">
            <a:spAutoFit/>
          </a:bodyPr>
          <a:lstStyle/>
          <a:p>
            <a:r>
              <a:rPr lang="en-US" sz="2000" b="1" dirty="0" smtClean="0"/>
              <a:t>4.DC Motor</a:t>
            </a:r>
            <a:r>
              <a:rPr lang="en-US" sz="2000" dirty="0" smtClean="0"/>
              <a:t>.</a:t>
            </a:r>
            <a:endParaRPr lang="en-US" sz="2000" dirty="0"/>
          </a:p>
        </p:txBody>
      </p:sp>
      <p:pic>
        <p:nvPicPr>
          <p:cNvPr id="3" name="Picture 2" descr="http://douglasrepetto.com/classes/motor_mania/DC_simple1.jpg"/>
          <p:cNvPicPr/>
          <p:nvPr/>
        </p:nvPicPr>
        <p:blipFill>
          <a:blip r:embed="rId2" cstate="print"/>
          <a:srcRect/>
          <a:stretch>
            <a:fillRect/>
          </a:stretch>
        </p:blipFill>
        <p:spPr bwMode="auto">
          <a:xfrm>
            <a:off x="142844" y="2285992"/>
            <a:ext cx="4429124" cy="356513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Related image"/>
          <p:cNvPicPr>
            <a:picLocks noChangeAspect="1" noChangeArrowheads="1"/>
          </p:cNvPicPr>
          <p:nvPr/>
        </p:nvPicPr>
        <p:blipFill>
          <a:blip r:embed="rId2" cstate="print"/>
          <a:srcRect/>
          <a:stretch>
            <a:fillRect/>
          </a:stretch>
        </p:blipFill>
        <p:spPr bwMode="auto">
          <a:xfrm>
            <a:off x="214282" y="2214554"/>
            <a:ext cx="4572032" cy="4357718"/>
          </a:xfrm>
          <a:prstGeom prst="rect">
            <a:avLst/>
          </a:prstGeom>
          <a:noFill/>
        </p:spPr>
      </p:pic>
      <p:sp>
        <p:nvSpPr>
          <p:cNvPr id="3" name="TextBox 2"/>
          <p:cNvSpPr txBox="1"/>
          <p:nvPr/>
        </p:nvSpPr>
        <p:spPr>
          <a:xfrm>
            <a:off x="214282" y="928670"/>
            <a:ext cx="3214710" cy="400110"/>
          </a:xfrm>
          <a:prstGeom prst="rect">
            <a:avLst/>
          </a:prstGeom>
          <a:noFill/>
        </p:spPr>
        <p:txBody>
          <a:bodyPr wrap="square" rtlCol="0">
            <a:spAutoFit/>
          </a:bodyPr>
          <a:lstStyle/>
          <a:p>
            <a:r>
              <a:rPr lang="en-US" sz="2000" b="1" dirty="0" smtClean="0"/>
              <a:t>5.USB Type-B Cable</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356"/>
            <a:ext cx="7858180" cy="2923877"/>
          </a:xfrm>
          <a:prstGeom prst="rect">
            <a:avLst/>
          </a:prstGeom>
          <a:noFill/>
        </p:spPr>
        <p:txBody>
          <a:bodyPr wrap="square" rtlCol="0">
            <a:spAutoFit/>
          </a:bodyPr>
          <a:lstStyle/>
          <a:p>
            <a:r>
              <a:rPr lang="en-US" sz="2000" b="1" dirty="0" err="1" smtClean="0"/>
              <a:t>Arduino</a:t>
            </a:r>
            <a:r>
              <a:rPr lang="en-US" sz="2000" b="1" dirty="0" smtClean="0"/>
              <a:t> IDE(Integral Development Environment)</a:t>
            </a:r>
          </a:p>
          <a:p>
            <a:endParaRPr lang="en-US" sz="2000" b="1" dirty="0" smtClean="0"/>
          </a:p>
          <a:p>
            <a:pPr lvl="0">
              <a:buFont typeface="Wingdings" pitchFamily="2" charset="2"/>
              <a:buChar char="Ø"/>
            </a:pPr>
            <a:r>
              <a:rPr lang="en-US" dirty="0" smtClean="0"/>
              <a:t>     The </a:t>
            </a:r>
            <a:r>
              <a:rPr lang="en-US" dirty="0" err="1" smtClean="0"/>
              <a:t>Arduino</a:t>
            </a:r>
            <a:r>
              <a:rPr lang="en-US" dirty="0" smtClean="0"/>
              <a:t> integrated development environment (IDE) is a cross-platform application written in Java, and is derived from the IDE for the Processing programming language and the Wiring </a:t>
            </a:r>
            <a:r>
              <a:rPr lang="en-US" dirty="0" smtClean="0"/>
              <a:t>projects.</a:t>
            </a:r>
            <a:endParaRPr lang="en-US" dirty="0" smtClean="0"/>
          </a:p>
          <a:p>
            <a:pPr lvl="0">
              <a:buFont typeface="Wingdings" pitchFamily="2" charset="2"/>
              <a:buChar char="Ø"/>
            </a:pPr>
            <a:endParaRPr lang="en-US" dirty="0" smtClean="0"/>
          </a:p>
          <a:p>
            <a:pPr>
              <a:buFont typeface="Wingdings" pitchFamily="2" charset="2"/>
              <a:buChar char="Ø"/>
            </a:pPr>
            <a:r>
              <a:rPr lang="en-US" dirty="0" smtClean="0"/>
              <a:t>The </a:t>
            </a:r>
            <a:r>
              <a:rPr lang="en-US" dirty="0" err="1" smtClean="0"/>
              <a:t>Arduino</a:t>
            </a:r>
            <a:r>
              <a:rPr lang="en-US" dirty="0" smtClean="0"/>
              <a:t> Uno board can be programmed with the </a:t>
            </a:r>
            <a:r>
              <a:rPr lang="en-US" dirty="0" err="1" smtClean="0"/>
              <a:t>Arduino</a:t>
            </a:r>
            <a:r>
              <a:rPr lang="en-US" dirty="0" smtClean="0"/>
              <a:t> software.</a:t>
            </a:r>
          </a:p>
          <a:p>
            <a:pPr lvl="0">
              <a:buFont typeface="Wingdings" pitchFamily="2" charset="2"/>
              <a:buChar char="Ø"/>
            </a:pPr>
            <a:endParaRPr lang="en-US" dirty="0" smtClean="0"/>
          </a:p>
          <a:p>
            <a:pPr lvl="0">
              <a:buFont typeface="Wingdings" pitchFamily="2" charset="2"/>
              <a:buChar char="Ø"/>
            </a:pPr>
            <a:r>
              <a:rPr lang="en-US" dirty="0" smtClean="0"/>
              <a:t>For the basic Circuit </a:t>
            </a:r>
            <a:r>
              <a:rPr lang="en-US" dirty="0" err="1" smtClean="0"/>
              <a:t>shown,it</a:t>
            </a:r>
            <a:r>
              <a:rPr lang="en-US" dirty="0" smtClean="0"/>
              <a:t> is designed to turn On the water pump </a:t>
            </a:r>
            <a:r>
              <a:rPr lang="en-US" dirty="0" smtClean="0"/>
              <a:t>    when </a:t>
            </a:r>
            <a:r>
              <a:rPr lang="en-US" dirty="0" smtClean="0"/>
              <a:t>the moisture level of soil crosses a predefined value . </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000108"/>
            <a:ext cx="8501122" cy="707886"/>
          </a:xfrm>
          <a:prstGeom prst="rect">
            <a:avLst/>
          </a:prstGeom>
          <a:noFill/>
        </p:spPr>
        <p:txBody>
          <a:bodyPr wrap="square" rtlCol="0">
            <a:spAutoFit/>
          </a:bodyPr>
          <a:lstStyle/>
          <a:p>
            <a:r>
              <a:rPr lang="en-US" sz="2000" b="1" u="sng" dirty="0" err="1" smtClean="0"/>
              <a:t>Construction&amp;Working</a:t>
            </a:r>
            <a:endParaRPr lang="en-US" sz="2000" b="1" u="sng" dirty="0" smtClean="0"/>
          </a:p>
          <a:p>
            <a:endParaRPr lang="en-US" sz="2000" b="1" dirty="0"/>
          </a:p>
        </p:txBody>
      </p:sp>
      <p:pic>
        <p:nvPicPr>
          <p:cNvPr id="3" name="Picture 2" descr="CIRCUIT.png"/>
          <p:cNvPicPr/>
          <p:nvPr/>
        </p:nvPicPr>
        <p:blipFill>
          <a:blip r:embed="rId2" cstate="print"/>
          <a:stretch>
            <a:fillRect/>
          </a:stretch>
        </p:blipFill>
        <p:spPr>
          <a:xfrm>
            <a:off x="857224" y="2071678"/>
            <a:ext cx="6500858" cy="3571900"/>
          </a:xfrm>
          <a:prstGeom prst="rect">
            <a:avLst/>
          </a:prstGeom>
        </p:spPr>
      </p:pic>
      <p:sp>
        <p:nvSpPr>
          <p:cNvPr id="4" name="TextBox 3"/>
          <p:cNvSpPr txBox="1"/>
          <p:nvPr/>
        </p:nvSpPr>
        <p:spPr>
          <a:xfrm>
            <a:off x="2928926" y="5572140"/>
            <a:ext cx="2643206" cy="369332"/>
          </a:xfrm>
          <a:prstGeom prst="rect">
            <a:avLst/>
          </a:prstGeom>
          <a:noFill/>
        </p:spPr>
        <p:txBody>
          <a:bodyPr wrap="square" rtlCol="0">
            <a:spAutoFit/>
          </a:bodyPr>
          <a:lstStyle/>
          <a:p>
            <a:r>
              <a:rPr lang="en-US" dirty="0" smtClean="0"/>
              <a:t>Connection diagram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190815-WA0001.jpg"/>
          <p:cNvPicPr>
            <a:picLocks noChangeAspect="1"/>
          </p:cNvPicPr>
          <p:nvPr/>
        </p:nvPicPr>
        <p:blipFill>
          <a:blip r:embed="rId2"/>
          <a:stretch>
            <a:fillRect/>
          </a:stretch>
        </p:blipFill>
        <p:spPr>
          <a:xfrm>
            <a:off x="928662" y="1428736"/>
            <a:ext cx="6572296" cy="4929222"/>
          </a:xfrm>
          <a:prstGeom prst="rect">
            <a:avLst/>
          </a:prstGeom>
        </p:spPr>
      </p:pic>
      <p:sp>
        <p:nvSpPr>
          <p:cNvPr id="4" name="TextBox 3"/>
          <p:cNvSpPr txBox="1"/>
          <p:nvPr/>
        </p:nvSpPr>
        <p:spPr>
          <a:xfrm>
            <a:off x="428596" y="785794"/>
            <a:ext cx="3000396" cy="369332"/>
          </a:xfrm>
          <a:prstGeom prst="rect">
            <a:avLst/>
          </a:prstGeom>
          <a:noFill/>
        </p:spPr>
        <p:txBody>
          <a:bodyPr wrap="square" rtlCol="0">
            <a:spAutoFit/>
          </a:bodyPr>
          <a:lstStyle/>
          <a:p>
            <a:pPr>
              <a:buFont typeface="Wingdings" pitchFamily="2" charset="2"/>
              <a:buChar char="Ø"/>
            </a:pPr>
            <a:r>
              <a:rPr lang="en-US" dirty="0" smtClean="0"/>
              <a:t>Wiring Diagram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857232"/>
            <a:ext cx="4429156" cy="646331"/>
          </a:xfrm>
          <a:prstGeom prst="rect">
            <a:avLst/>
          </a:prstGeom>
          <a:noFill/>
        </p:spPr>
        <p:txBody>
          <a:bodyPr wrap="square" rtlCol="0">
            <a:spAutoFit/>
          </a:bodyPr>
          <a:lstStyle/>
          <a:p>
            <a:r>
              <a:rPr lang="en-US" b="1" dirty="0" smtClean="0"/>
              <a:t>Working:</a:t>
            </a:r>
          </a:p>
          <a:p>
            <a:r>
              <a:rPr lang="en-US" dirty="0" smtClean="0"/>
              <a:t>Modes Of Operation</a:t>
            </a:r>
            <a:endParaRPr lang="en-US" dirty="0"/>
          </a:p>
        </p:txBody>
      </p:sp>
      <p:pic>
        <p:nvPicPr>
          <p:cNvPr id="3" name="Picture 2" descr="soil moisture sensor"/>
          <p:cNvPicPr/>
          <p:nvPr/>
        </p:nvPicPr>
        <p:blipFill>
          <a:blip r:embed="rId2" cstate="print"/>
          <a:srcRect/>
          <a:stretch>
            <a:fillRect/>
          </a:stretch>
        </p:blipFill>
        <p:spPr bwMode="auto">
          <a:xfrm>
            <a:off x="428596" y="1928802"/>
            <a:ext cx="8215370" cy="421484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53363"/>
            <a:ext cx="7286676" cy="5386090"/>
          </a:xfrm>
          <a:prstGeom prst="rect">
            <a:avLst/>
          </a:prstGeom>
          <a:noFill/>
        </p:spPr>
        <p:txBody>
          <a:bodyPr wrap="square" rtlCol="0">
            <a:spAutoFit/>
          </a:bodyPr>
          <a:lstStyle/>
          <a:p>
            <a:endParaRPr lang="en-US" sz="2000" b="1" u="sng" dirty="0" smtClean="0"/>
          </a:p>
          <a:p>
            <a:r>
              <a:rPr lang="en-US" sz="2000" b="1" u="sng" dirty="0" smtClean="0"/>
              <a:t>Advancements</a:t>
            </a:r>
          </a:p>
          <a:p>
            <a:endParaRPr lang="en-US" sz="2000" b="1" u="sng" dirty="0" smtClean="0"/>
          </a:p>
          <a:p>
            <a:pPr>
              <a:buFont typeface="Wingdings" pitchFamily="2" charset="2"/>
              <a:buChar char="Ø"/>
            </a:pPr>
            <a:r>
              <a:rPr lang="en-US" dirty="0" smtClean="0"/>
              <a:t>Use of wired systems in remote areas is usually unfeasible due to high costs, wireless is the best </a:t>
            </a:r>
            <a:r>
              <a:rPr lang="en-US" dirty="0" smtClean="0"/>
              <a:t>solution.</a:t>
            </a:r>
          </a:p>
          <a:p>
            <a:pPr>
              <a:buFont typeface="Wingdings" pitchFamily="2" charset="2"/>
              <a:buChar char="Ø"/>
            </a:pPr>
            <a:endParaRPr lang="en-US" dirty="0" smtClean="0"/>
          </a:p>
          <a:p>
            <a:pPr>
              <a:buFont typeface="Wingdings" pitchFamily="2" charset="2"/>
              <a:buChar char="Ø"/>
            </a:pPr>
            <a:r>
              <a:rPr lang="en-US" b="1" dirty="0" smtClean="0"/>
              <a:t>GSM (Global System for Mobile Communications</a:t>
            </a:r>
            <a:r>
              <a:rPr lang="en-US" b="1" dirty="0" smtClean="0"/>
              <a:t>,) </a:t>
            </a:r>
            <a:r>
              <a:rPr lang="en-US" b="1" dirty="0" smtClean="0"/>
              <a:t>module</a:t>
            </a:r>
            <a:r>
              <a:rPr lang="en-US" dirty="0" smtClean="0"/>
              <a:t> is used for sending SMS to the </a:t>
            </a:r>
            <a:r>
              <a:rPr lang="en-US" dirty="0" err="1" smtClean="0"/>
              <a:t>user.So</a:t>
            </a:r>
            <a:r>
              <a:rPr lang="en-US" dirty="0" smtClean="0"/>
              <a:t> that the user gets  message/remainder </a:t>
            </a:r>
            <a:r>
              <a:rPr lang="en-US" dirty="0" err="1" smtClean="0"/>
              <a:t>everytime</a:t>
            </a:r>
            <a:r>
              <a:rPr lang="en-US" dirty="0" smtClean="0"/>
              <a:t> on his/her mobile phone when the motor is turned </a:t>
            </a:r>
            <a:r>
              <a:rPr lang="en-US" dirty="0" smtClean="0"/>
              <a:t>ON/</a:t>
            </a:r>
            <a:r>
              <a:rPr lang="en-US" dirty="0" err="1" smtClean="0"/>
              <a:t>OFF,If</a:t>
            </a:r>
            <a:r>
              <a:rPr lang="en-US" dirty="0" smtClean="0"/>
              <a:t> required.</a:t>
            </a:r>
          </a:p>
          <a:p>
            <a:endParaRPr lang="en-US" dirty="0" smtClean="0"/>
          </a:p>
          <a:p>
            <a:r>
              <a:rPr lang="en-US" sz="2000" b="1" u="sng" dirty="0" smtClean="0"/>
              <a:t>Conclusion</a:t>
            </a:r>
            <a:endParaRPr lang="en-US" dirty="0" smtClean="0"/>
          </a:p>
          <a:p>
            <a:pPr>
              <a:buFont typeface="Wingdings" pitchFamily="2" charset="2"/>
              <a:buChar char="Ø"/>
            </a:pPr>
            <a:endParaRPr lang="en-US" sz="2000" dirty="0" smtClean="0"/>
          </a:p>
          <a:p>
            <a:pPr>
              <a:buFont typeface="Wingdings" pitchFamily="2" charset="2"/>
              <a:buChar char="Ø"/>
            </a:pPr>
            <a:r>
              <a:rPr lang="en-US" sz="2000" dirty="0" smtClean="0"/>
              <a:t>Overall</a:t>
            </a:r>
            <a:r>
              <a:rPr lang="en-US" sz="2000" dirty="0" smtClean="0"/>
              <a:t>, this </a:t>
            </a:r>
            <a:r>
              <a:rPr lang="en-US" sz="2000" dirty="0" err="1" smtClean="0"/>
              <a:t>Arduino</a:t>
            </a:r>
            <a:r>
              <a:rPr lang="en-US" sz="2000" dirty="0" smtClean="0"/>
              <a:t> based automatic plant watering system is beneficial in terms of encouraging planting without the need of human effort. We hope that, through this prototype people will enjoy having plants without the challenges related to absent or forgetfulness.</a:t>
            </a:r>
            <a:endParaRPr lang="en-US" sz="2000"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Related image"/>
          <p:cNvPicPr>
            <a:picLocks noChangeAspect="1" noChangeArrowheads="1"/>
          </p:cNvPicPr>
          <p:nvPr/>
        </p:nvPicPr>
        <p:blipFill>
          <a:blip r:embed="rId2"/>
          <a:srcRect/>
          <a:stretch>
            <a:fillRect/>
          </a:stretch>
        </p:blipFill>
        <p:spPr bwMode="auto">
          <a:xfrm>
            <a:off x="-1" y="0"/>
            <a:ext cx="9144001" cy="6858000"/>
          </a:xfrm>
          <a:prstGeom prst="rect">
            <a:avLst/>
          </a:prstGeom>
          <a:noFill/>
        </p:spPr>
      </p:pic>
      <p:sp>
        <p:nvSpPr>
          <p:cNvPr id="3" name="TextBox 2"/>
          <p:cNvSpPr txBox="1"/>
          <p:nvPr/>
        </p:nvSpPr>
        <p:spPr>
          <a:xfrm>
            <a:off x="5857884" y="6143644"/>
            <a:ext cx="3500430" cy="523220"/>
          </a:xfrm>
          <a:prstGeom prst="rect">
            <a:avLst/>
          </a:prstGeom>
          <a:noFill/>
        </p:spPr>
        <p:txBody>
          <a:bodyPr wrap="square" rtlCol="0">
            <a:spAutoFit/>
          </a:bodyPr>
          <a:lstStyle/>
          <a:p>
            <a:r>
              <a:rPr lang="en-US" sz="2800" dirty="0" smtClean="0">
                <a:latin typeface="BankGothic Md BT" pitchFamily="34" charset="0"/>
              </a:rPr>
              <a:t>THANK YOU….</a:t>
            </a:r>
            <a:endParaRPr lang="en-US" sz="2800" dirty="0">
              <a:latin typeface="BankGothic Md B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7715304" cy="2677656"/>
          </a:xfrm>
          <a:prstGeom prst="rect">
            <a:avLst/>
          </a:prstGeom>
          <a:noFill/>
        </p:spPr>
        <p:txBody>
          <a:bodyPr wrap="square" rtlCol="0">
            <a:spAutoFit/>
          </a:bodyPr>
          <a:lstStyle/>
          <a:p>
            <a:r>
              <a:rPr lang="en-IN" sz="2400" b="1" u="sng" dirty="0" smtClean="0"/>
              <a:t>What the project is all abou</a:t>
            </a:r>
            <a:r>
              <a:rPr lang="en-IN" sz="2400" b="1" u="sng" dirty="0"/>
              <a:t>t</a:t>
            </a:r>
            <a:r>
              <a:rPr lang="en-IN" sz="2400" b="1" u="sng" dirty="0" smtClean="0"/>
              <a:t>..!</a:t>
            </a:r>
          </a:p>
          <a:p>
            <a:endParaRPr lang="en-IN" b="1" u="sng" dirty="0"/>
          </a:p>
          <a:p>
            <a:pPr>
              <a:buFont typeface="Arial" pitchFamily="34" charset="0"/>
              <a:buChar char="•"/>
            </a:pPr>
            <a:r>
              <a:rPr lang="en-IN" b="1" u="sng" dirty="0" smtClean="0"/>
              <a:t> </a:t>
            </a:r>
            <a:r>
              <a:rPr lang="en-US" dirty="0"/>
              <a:t>An important aspect of this project is that: “when and how much to water”. To reduce manual activities for the human to watering plant, an idea of automatic plant watering system is adopted</a:t>
            </a:r>
            <a:r>
              <a:rPr lang="en-US" dirty="0" smtClean="0"/>
              <a:t>.</a:t>
            </a:r>
          </a:p>
          <a:p>
            <a:pPr>
              <a:buFont typeface="Arial" pitchFamily="34" charset="0"/>
              <a:buChar char="•"/>
            </a:pPr>
            <a:endParaRPr lang="en-IN" b="1" u="sng" dirty="0"/>
          </a:p>
          <a:p>
            <a:pPr>
              <a:buFont typeface="Arial" pitchFamily="34" charset="0"/>
              <a:buChar char="•"/>
            </a:pPr>
            <a:r>
              <a:rPr lang="en-US" dirty="0"/>
              <a:t>This project uses </a:t>
            </a:r>
            <a:r>
              <a:rPr lang="en-US" dirty="0" err="1"/>
              <a:t>Arduino</a:t>
            </a:r>
            <a:r>
              <a:rPr lang="en-US" dirty="0"/>
              <a:t> board, which consists of ATmega328 Microcontroller. It is programmed in such a way that it will sense the moisture level of the soil (plants) and supply the water if required.</a:t>
            </a:r>
            <a:endParaRPr lang="en-US" b="1" u="sng" dirty="0"/>
          </a:p>
        </p:txBody>
      </p:sp>
      <p:pic>
        <p:nvPicPr>
          <p:cNvPr id="5" name="Picture 4" descr="New Doc 2019-07-14 19.18.14 - Page 1.jpg"/>
          <p:cNvPicPr/>
          <p:nvPr/>
        </p:nvPicPr>
        <p:blipFill>
          <a:blip r:embed="rId2" cstate="print"/>
          <a:stretch>
            <a:fillRect/>
          </a:stretch>
        </p:blipFill>
        <p:spPr>
          <a:xfrm>
            <a:off x="1285852" y="3643314"/>
            <a:ext cx="5732145" cy="29289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142984"/>
            <a:ext cx="7215238" cy="4893647"/>
          </a:xfrm>
          <a:prstGeom prst="rect">
            <a:avLst/>
          </a:prstGeom>
          <a:noFill/>
        </p:spPr>
        <p:txBody>
          <a:bodyPr wrap="square" rtlCol="0">
            <a:spAutoFit/>
          </a:bodyPr>
          <a:lstStyle/>
          <a:p>
            <a:r>
              <a:rPr lang="en-IN" sz="2400" b="1" dirty="0" smtClean="0"/>
              <a:t>What is  ‘Automation’..?</a:t>
            </a:r>
          </a:p>
          <a:p>
            <a:endParaRPr lang="en-IN" dirty="0"/>
          </a:p>
          <a:p>
            <a:pPr>
              <a:buFont typeface="Arial" pitchFamily="34" charset="0"/>
              <a:buChar char="•"/>
            </a:pPr>
            <a:r>
              <a:rPr lang="en-US" sz="2000" dirty="0"/>
              <a:t>Automation is the creation of technology and its application in order to control and monitor the production and delivery of various goods and services</a:t>
            </a:r>
            <a:r>
              <a:rPr lang="en-US" sz="2000" dirty="0" smtClean="0"/>
              <a:t>.</a:t>
            </a:r>
          </a:p>
          <a:p>
            <a:pPr>
              <a:buFont typeface="Arial" pitchFamily="34" charset="0"/>
              <a:buChar char="•"/>
            </a:pPr>
            <a:endParaRPr lang="en-IN" sz="2000" dirty="0"/>
          </a:p>
          <a:p>
            <a:pPr>
              <a:buFont typeface="Arial" pitchFamily="34" charset="0"/>
              <a:buChar char="•"/>
            </a:pPr>
            <a:r>
              <a:rPr lang="en-US" sz="2000" dirty="0"/>
              <a:t>It performs tasks that were previously performed by humans.</a:t>
            </a:r>
            <a:endParaRPr lang="en-US" sz="2000" dirty="0" smtClean="0"/>
          </a:p>
          <a:p>
            <a:endParaRPr lang="en-IN" dirty="0" smtClean="0"/>
          </a:p>
          <a:p>
            <a:r>
              <a:rPr lang="en-IN" sz="2400" b="1" dirty="0" smtClean="0"/>
              <a:t>Advantages of Automated System</a:t>
            </a:r>
          </a:p>
          <a:p>
            <a:endParaRPr lang="en-IN" dirty="0" smtClean="0"/>
          </a:p>
          <a:p>
            <a:pPr>
              <a:buFont typeface="Arial" pitchFamily="34" charset="0"/>
              <a:buChar char="•"/>
            </a:pPr>
            <a:r>
              <a:rPr lang="en-IN" sz="2000" dirty="0" smtClean="0"/>
              <a:t>Conserves </a:t>
            </a:r>
            <a:r>
              <a:rPr lang="en-IN" sz="2000" dirty="0" err="1" smtClean="0"/>
              <a:t>water&amp;time</a:t>
            </a:r>
            <a:r>
              <a:rPr lang="en-IN" sz="2000" dirty="0" smtClean="0"/>
              <a:t>.</a:t>
            </a:r>
          </a:p>
          <a:p>
            <a:pPr>
              <a:buFont typeface="Arial" pitchFamily="34" charset="0"/>
              <a:buChar char="•"/>
            </a:pPr>
            <a:r>
              <a:rPr lang="en-IN" sz="2000" dirty="0" smtClean="0"/>
              <a:t>Preserves soil </a:t>
            </a:r>
            <a:r>
              <a:rPr lang="en-IN" sz="2000" dirty="0" err="1" smtClean="0"/>
              <a:t>structure&amp;nutrients</a:t>
            </a:r>
            <a:r>
              <a:rPr lang="en-IN" sz="2000" dirty="0" smtClean="0"/>
              <a:t>.</a:t>
            </a:r>
          </a:p>
          <a:p>
            <a:pPr>
              <a:buFont typeface="Arial" pitchFamily="34" charset="0"/>
              <a:buChar char="•"/>
            </a:pPr>
            <a:r>
              <a:rPr lang="en-IN" sz="2000" dirty="0" smtClean="0"/>
              <a:t>Gardening flexibility.</a:t>
            </a:r>
          </a:p>
          <a:p>
            <a:pPr>
              <a:buFont typeface="Arial" pitchFamily="34" charset="0"/>
              <a:buChar char="•"/>
            </a:pPr>
            <a:r>
              <a:rPr lang="en-IN" sz="2000" dirty="0" smtClean="0"/>
              <a:t>Improved </a:t>
            </a:r>
            <a:r>
              <a:rPr lang="en-IN" sz="2000" dirty="0" err="1" smtClean="0"/>
              <a:t>safety&amp;less</a:t>
            </a:r>
            <a:r>
              <a:rPr lang="en-IN" sz="2000" dirty="0" smtClean="0"/>
              <a:t> power consumption.</a:t>
            </a:r>
            <a:endParaRPr lang="en-IN" sz="2000" dirty="0"/>
          </a:p>
          <a:p>
            <a:pPr>
              <a:buFont typeface="Arial"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356"/>
            <a:ext cx="8229600" cy="1066800"/>
          </a:xfrm>
        </p:spPr>
        <p:txBody>
          <a:bodyPr>
            <a:normAutofit/>
          </a:bodyPr>
          <a:lstStyle/>
          <a:p>
            <a:r>
              <a:rPr lang="en-US" sz="2400" b="1" dirty="0" smtClean="0"/>
              <a:t>Background Of The System</a:t>
            </a:r>
            <a:endParaRPr lang="en-US" sz="2400" b="1" dirty="0"/>
          </a:p>
        </p:txBody>
      </p:sp>
      <p:sp>
        <p:nvSpPr>
          <p:cNvPr id="3" name="Content Placeholder 2"/>
          <p:cNvSpPr>
            <a:spLocks noGrp="1"/>
          </p:cNvSpPr>
          <p:nvPr>
            <p:ph sz="half" idx="1"/>
          </p:nvPr>
        </p:nvSpPr>
        <p:spPr>
          <a:xfrm>
            <a:off x="428596" y="1857364"/>
            <a:ext cx="4038600" cy="4525963"/>
          </a:xfrm>
        </p:spPr>
        <p:txBody>
          <a:bodyPr/>
          <a:lstStyle/>
          <a:p>
            <a:r>
              <a:rPr lang="en-US" dirty="0" smtClean="0"/>
              <a:t>Indoor Drip Watering System</a:t>
            </a:r>
          </a:p>
          <a:p>
            <a:pPr>
              <a:buNone/>
            </a:pPr>
            <a:endParaRPr lang="en-US" dirty="0"/>
          </a:p>
        </p:txBody>
      </p:sp>
      <p:sp>
        <p:nvSpPr>
          <p:cNvPr id="4" name="Content Placeholder 3"/>
          <p:cNvSpPr>
            <a:spLocks noGrp="1"/>
          </p:cNvSpPr>
          <p:nvPr>
            <p:ph sz="half" idx="2"/>
          </p:nvPr>
        </p:nvSpPr>
        <p:spPr>
          <a:xfrm>
            <a:off x="4572000" y="1928802"/>
            <a:ext cx="4038600" cy="4525963"/>
          </a:xfrm>
        </p:spPr>
        <p:txBody>
          <a:bodyPr/>
          <a:lstStyle/>
          <a:p>
            <a:r>
              <a:rPr lang="en-US" dirty="0" smtClean="0"/>
              <a:t>Using </a:t>
            </a:r>
            <a:r>
              <a:rPr lang="en-US" dirty="0" err="1" smtClean="0"/>
              <a:t>Globes&amp;Spikes</a:t>
            </a:r>
            <a:endParaRPr lang="en-US" dirty="0"/>
          </a:p>
        </p:txBody>
      </p:sp>
      <p:pic>
        <p:nvPicPr>
          <p:cNvPr id="5" name="Picture 4" descr="images.jpg"/>
          <p:cNvPicPr>
            <a:picLocks noChangeAspect="1"/>
          </p:cNvPicPr>
          <p:nvPr/>
        </p:nvPicPr>
        <p:blipFill>
          <a:blip r:embed="rId2"/>
          <a:stretch>
            <a:fillRect/>
          </a:stretch>
        </p:blipFill>
        <p:spPr>
          <a:xfrm>
            <a:off x="571472" y="2428868"/>
            <a:ext cx="3714776" cy="3714776"/>
          </a:xfrm>
          <a:prstGeom prst="rect">
            <a:avLst/>
          </a:prstGeom>
        </p:spPr>
      </p:pic>
      <p:pic>
        <p:nvPicPr>
          <p:cNvPr id="6" name="Picture 5" descr="globes&amp;spikes.jpg"/>
          <p:cNvPicPr>
            <a:picLocks noChangeAspect="1"/>
          </p:cNvPicPr>
          <p:nvPr/>
        </p:nvPicPr>
        <p:blipFill>
          <a:blip r:embed="rId3"/>
          <a:stretch>
            <a:fillRect/>
          </a:stretch>
        </p:blipFill>
        <p:spPr>
          <a:xfrm>
            <a:off x="4857752" y="2500306"/>
            <a:ext cx="3429024" cy="30948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71546"/>
            <a:ext cx="7786742" cy="2954655"/>
          </a:xfrm>
          <a:prstGeom prst="rect">
            <a:avLst/>
          </a:prstGeom>
          <a:noFill/>
        </p:spPr>
        <p:txBody>
          <a:bodyPr wrap="square" rtlCol="0">
            <a:spAutoFit/>
          </a:bodyPr>
          <a:lstStyle/>
          <a:p>
            <a:r>
              <a:rPr lang="en-US" sz="2400" b="1" dirty="0" smtClean="0"/>
              <a:t>Hardware Required.</a:t>
            </a:r>
          </a:p>
          <a:p>
            <a:endParaRPr lang="en-US" dirty="0" smtClean="0"/>
          </a:p>
          <a:p>
            <a:pPr>
              <a:buFont typeface="Arial" pitchFamily="34" charset="0"/>
              <a:buChar char="•"/>
            </a:pPr>
            <a:r>
              <a:rPr lang="en-US" sz="2400" dirty="0" err="1" smtClean="0"/>
              <a:t>Arduino</a:t>
            </a:r>
            <a:r>
              <a:rPr lang="en-US" sz="2400" dirty="0" smtClean="0"/>
              <a:t> UNO.</a:t>
            </a:r>
          </a:p>
          <a:p>
            <a:pPr>
              <a:buFont typeface="Arial" pitchFamily="34" charset="0"/>
              <a:buChar char="•"/>
            </a:pPr>
            <a:r>
              <a:rPr lang="en-US" sz="2400" dirty="0" smtClean="0"/>
              <a:t> YL-</a:t>
            </a:r>
            <a:r>
              <a:rPr lang="en-US" sz="2400" dirty="0" smtClean="0">
                <a:latin typeface="+mj-lt"/>
              </a:rPr>
              <a:t>69 </a:t>
            </a:r>
            <a:r>
              <a:rPr lang="en-US" sz="2400" dirty="0" smtClean="0"/>
              <a:t>Soil Moisture Sensor.</a:t>
            </a:r>
          </a:p>
          <a:p>
            <a:pPr>
              <a:buFont typeface="Arial" pitchFamily="34" charset="0"/>
              <a:buChar char="•"/>
            </a:pPr>
            <a:r>
              <a:rPr lang="en-US" sz="2400" dirty="0" smtClean="0"/>
              <a:t>LM-</a:t>
            </a:r>
            <a:r>
              <a:rPr lang="en-US" sz="2400" dirty="0" smtClean="0">
                <a:latin typeface="+mj-lt"/>
              </a:rPr>
              <a:t>393 </a:t>
            </a:r>
            <a:r>
              <a:rPr lang="en-US" sz="2400" dirty="0" smtClean="0"/>
              <a:t>IC</a:t>
            </a:r>
            <a:r>
              <a:rPr lang="en-US" sz="2400" dirty="0" smtClean="0">
                <a:latin typeface="+mj-lt"/>
              </a:rPr>
              <a:t> </a:t>
            </a:r>
            <a:r>
              <a:rPr lang="en-US" sz="2400" dirty="0" smtClean="0"/>
              <a:t>(Electronic Board ).</a:t>
            </a:r>
          </a:p>
          <a:p>
            <a:pPr>
              <a:buFont typeface="Arial" pitchFamily="34" charset="0"/>
              <a:buChar char="•"/>
            </a:pPr>
            <a:r>
              <a:rPr lang="en-US" sz="2400" dirty="0" smtClean="0"/>
              <a:t>DC-Motor(0.5-6volts).</a:t>
            </a:r>
          </a:p>
          <a:p>
            <a:pPr>
              <a:buFont typeface="Arial" pitchFamily="34" charset="0"/>
              <a:buChar char="•"/>
            </a:pPr>
            <a:r>
              <a:rPr lang="en-US" sz="2400" dirty="0" smtClean="0"/>
              <a:t>USB Type-B Cable.</a:t>
            </a:r>
          </a:p>
          <a:p>
            <a:pPr>
              <a:buFont typeface="Arial" pitchFamily="34" charset="0"/>
              <a:buChar char="•"/>
            </a:pPr>
            <a:r>
              <a:rPr lang="en-US" sz="2400" dirty="0" smtClean="0"/>
              <a:t>Personal Computer.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857232"/>
            <a:ext cx="8215370" cy="677108"/>
          </a:xfrm>
          <a:prstGeom prst="rect">
            <a:avLst/>
          </a:prstGeom>
          <a:noFill/>
        </p:spPr>
        <p:txBody>
          <a:bodyPr wrap="square" rtlCol="0">
            <a:spAutoFit/>
          </a:bodyPr>
          <a:lstStyle/>
          <a:p>
            <a:r>
              <a:rPr lang="en-US" sz="2000" b="1" dirty="0" smtClean="0"/>
              <a:t>1.Arduino Uno.</a:t>
            </a:r>
          </a:p>
          <a:p>
            <a:endParaRPr lang="en-US" b="1" dirty="0"/>
          </a:p>
        </p:txBody>
      </p:sp>
      <p:pic>
        <p:nvPicPr>
          <p:cNvPr id="3" name="Picture 2" descr="Arduino-Pin-Diagram.jpg"/>
          <p:cNvPicPr/>
          <p:nvPr/>
        </p:nvPicPr>
        <p:blipFill>
          <a:blip r:embed="rId3" cstate="print"/>
          <a:stretch>
            <a:fillRect/>
          </a:stretch>
        </p:blipFill>
        <p:spPr>
          <a:xfrm>
            <a:off x="0" y="1571612"/>
            <a:ext cx="5072066" cy="4286280"/>
          </a:xfrm>
          <a:prstGeom prst="rect">
            <a:avLst/>
          </a:prstGeom>
        </p:spPr>
      </p:pic>
      <p:pic>
        <p:nvPicPr>
          <p:cNvPr id="1026" name="Picture 2" descr="https://lh3.googleusercontent.com/M9MbePFoc2F8cqmffgxyCrWW4vr86jZoSuIoHlkILwkaLw1VJX6CqDpBRhb7TdcX53bkkvXqZr0SBYwmMTCdC7ZnhmD9VXcgqDq7iWWAhKRkGp1DZbr9WiV5VN9S1acaXKSdavN4FXcyXgB0DGkW4NZXVljhZlQgDPTvWBHDS9EjN-pkFxHR-ecBaxNQY64mNqP2zuzJP7onr-4oVs-LkWKLUqSpuU_Iaq8oY4EwHfN7mWZB_LTeeqgXMa51Ko3w0QgHh8riUkrgOV_QGnSkqhbxmkkpTQPikmQ6Qehc0yOm4SYnZn8NmPbtiMmdvBILmFHn9yAESwsz3f9AluuaQQeM1mFRE9ucAmvKF6nX6OUkYtWmL2-UJYg4zkieFenRW7eFxdXoxsVbRTfKbhZNBrpmNmaIN061B7K0A5fM0sMMSFkJZytDN5HCGFVWkFX9BJ9hyz0gWozJ5KxI53bfyD9IRqR9BBzJ-MCH_AuC3n83zHycVpo_q4SU5CWJhWfLIkr4CNZwr7MtTPwKZGZzkPBlwDIxbRwWQozvpLn05VSji5lTHSR5dZRWySC5PanymnapIJp4y6_tdHNK7XXuYvJX0_4mAQp9aCdaQbf-y03_hEwFIIo0ZvJJho9XEXNvJq4dXN2cWMC0FTcaQU2m0bo2KFYZzmacKUKCAV-9A83q41qpDpieNw=w456-h608-no"/>
          <p:cNvPicPr>
            <a:picLocks noChangeAspect="1" noChangeArrowheads="1"/>
          </p:cNvPicPr>
          <p:nvPr/>
        </p:nvPicPr>
        <p:blipFill>
          <a:blip r:embed="rId4"/>
          <a:srcRect/>
          <a:stretch>
            <a:fillRect/>
          </a:stretch>
        </p:blipFill>
        <p:spPr bwMode="auto">
          <a:xfrm>
            <a:off x="5157822" y="1500174"/>
            <a:ext cx="3986210" cy="435771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85794"/>
            <a:ext cx="7643866" cy="1538883"/>
          </a:xfrm>
          <a:prstGeom prst="rect">
            <a:avLst/>
          </a:prstGeom>
          <a:noFill/>
        </p:spPr>
        <p:txBody>
          <a:bodyPr wrap="square" rtlCol="0">
            <a:spAutoFit/>
          </a:bodyPr>
          <a:lstStyle/>
          <a:p>
            <a:r>
              <a:rPr lang="en-US" sz="2000" b="1" dirty="0" smtClean="0"/>
              <a:t>2.Soil Moisture Sensor.</a:t>
            </a:r>
          </a:p>
          <a:p>
            <a:r>
              <a:rPr lang="en-US" dirty="0" smtClean="0"/>
              <a:t>               </a:t>
            </a:r>
          </a:p>
          <a:p>
            <a:r>
              <a:rPr lang="en-US" dirty="0" smtClean="0"/>
              <a:t>                This sensor is used to detect the moisture in the soil and give the readings back to the microcontroller. It is consisting of two probes which are used to measure the volumetric content of water around it</a:t>
            </a:r>
            <a:r>
              <a:rPr lang="en-US" sz="2000" dirty="0" smtClean="0"/>
              <a:t>.</a:t>
            </a:r>
            <a:endParaRPr lang="en-US" sz="2000" b="1" dirty="0" smtClean="0"/>
          </a:p>
        </p:txBody>
      </p:sp>
      <p:pic>
        <p:nvPicPr>
          <p:cNvPr id="22530" name="Picture 2" descr="https://lh3.googleusercontent.com/VQtRwx64N0P3un9-MIcDPr10rnE_r7pdqgdUmIKV84DW8WamwEiR09aV3C1OFUULpLZrxKavu-NBWlSXfHPdIgyzaeq2ho74kmRY3g3wwE9pPM8GTrjhFx28o2TSS_rGB24Vc0fk8ZI2Parvs8SdgIjKoeSZ9vC6cFooJdIXQmMZG9UD7KfS0s0AUOk8ouaxWpcegbU6P06SuawINkfhFlNoqWFSR27IjgriJ9ES0I5accSot7pGgYiQWzl5kgQhi0Z39bm4q_pGH4lwkfWgZzh6QE0kJplxVWgrxeAgB7D1ZSa_ivP5jFgnAOsGfgaS46FLTC-AQOq-HMbTtQFXp0JYBHAnlBCgSlVMmA0f_lsRhOa7pzQxiLoY3UKx85xSI-YGAp4JxtJUDxl9KhXXhOAavfbqcLJnOwyDSkkTpkAfscvqIYapjT9hOxro_nC2K0EShz-m6heFNyb9PfAdhu9CnN2RPhrm0pEl0E0TRx4sfEB9eC7VZQXr6vWWBDEKjQ_GBjAvTyVfqb_ch09ngPp7AzCB7A9u1yl2CnFi9sEPPzUUzrjTDqXyns618wI45Bd68223oE4EEd23AoPTmjv3ezbHP6vTyXY3Yf2zx9K0p-IB4A4Ir_7ONzT2X52UdUJchma2rkXJzYzp0gwPlEx3rAhZb73cX19p4Mg_sY-rgU_eqDb4Fg=w456-h608-no"/>
          <p:cNvPicPr>
            <a:picLocks noChangeAspect="1" noChangeArrowheads="1"/>
          </p:cNvPicPr>
          <p:nvPr/>
        </p:nvPicPr>
        <p:blipFill>
          <a:blip r:embed="rId2"/>
          <a:srcRect/>
          <a:stretch>
            <a:fillRect/>
          </a:stretch>
        </p:blipFill>
        <p:spPr bwMode="auto">
          <a:xfrm rot="16200000">
            <a:off x="2645536" y="1783565"/>
            <a:ext cx="3929090" cy="57912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 SOIL.jpg"/>
          <p:cNvPicPr/>
          <p:nvPr/>
        </p:nvPicPr>
        <p:blipFill>
          <a:blip r:embed="rId2" cstate="print"/>
          <a:stretch>
            <a:fillRect/>
          </a:stretch>
        </p:blipFill>
        <p:spPr>
          <a:xfrm>
            <a:off x="1357290" y="1928802"/>
            <a:ext cx="6215106" cy="4000528"/>
          </a:xfrm>
          <a:prstGeom prst="rect">
            <a:avLst/>
          </a:prstGeom>
        </p:spPr>
      </p:pic>
      <p:sp>
        <p:nvSpPr>
          <p:cNvPr id="3" name="TextBox 2"/>
          <p:cNvSpPr txBox="1"/>
          <p:nvPr/>
        </p:nvSpPr>
        <p:spPr>
          <a:xfrm>
            <a:off x="642910" y="857232"/>
            <a:ext cx="6000792" cy="369332"/>
          </a:xfrm>
          <a:prstGeom prst="rect">
            <a:avLst/>
          </a:prstGeom>
          <a:noFill/>
        </p:spPr>
        <p:txBody>
          <a:bodyPr wrap="square" rtlCol="0">
            <a:spAutoFit/>
          </a:bodyPr>
          <a:lstStyle/>
          <a:p>
            <a:pPr>
              <a:buFont typeface="Wingdings" pitchFamily="2" charset="2"/>
              <a:buChar char="Ø"/>
            </a:pPr>
            <a:r>
              <a:rPr lang="en-US" dirty="0" smtClean="0"/>
              <a:t>Soil Moisture Sensor When Inserted In Soil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00108"/>
            <a:ext cx="8358214" cy="1508105"/>
          </a:xfrm>
          <a:prstGeom prst="rect">
            <a:avLst/>
          </a:prstGeom>
          <a:noFill/>
        </p:spPr>
        <p:txBody>
          <a:bodyPr wrap="square" rtlCol="0">
            <a:spAutoFit/>
          </a:bodyPr>
          <a:lstStyle/>
          <a:p>
            <a:r>
              <a:rPr lang="en-US" sz="2000" b="1" dirty="0" smtClean="0"/>
              <a:t>3.LM-</a:t>
            </a:r>
            <a:r>
              <a:rPr lang="en-US" sz="2000" b="1" dirty="0" smtClean="0">
                <a:latin typeface="+mj-lt"/>
              </a:rPr>
              <a:t>393</a:t>
            </a:r>
            <a:r>
              <a:rPr lang="en-US" sz="2000" b="1" dirty="0" smtClean="0"/>
              <a:t> IC</a:t>
            </a:r>
            <a:r>
              <a:rPr lang="en-US" dirty="0" smtClean="0"/>
              <a:t>(Electronic Board).</a:t>
            </a:r>
          </a:p>
          <a:p>
            <a:endParaRPr lang="en-US" dirty="0" smtClean="0"/>
          </a:p>
          <a:p>
            <a:r>
              <a:rPr lang="en-US" dirty="0" smtClean="0"/>
              <a:t>             The sensor has a built-in potentiometer for sensitivity adjustment of the digital output (D0).</a:t>
            </a:r>
          </a:p>
          <a:p>
            <a:endParaRPr lang="en-US" dirty="0"/>
          </a:p>
        </p:txBody>
      </p:sp>
      <p:pic>
        <p:nvPicPr>
          <p:cNvPr id="4" name="Picture 3" descr="labeled sensor"/>
          <p:cNvPicPr/>
          <p:nvPr/>
        </p:nvPicPr>
        <p:blipFill>
          <a:blip r:embed="rId2" cstate="print"/>
          <a:srcRect/>
          <a:stretch>
            <a:fillRect/>
          </a:stretch>
        </p:blipFill>
        <p:spPr bwMode="auto">
          <a:xfrm>
            <a:off x="-285784" y="2500306"/>
            <a:ext cx="5000660" cy="350046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308</TotalTime>
  <Words>425</Words>
  <Application>Microsoft Office PowerPoint</Application>
  <PresentationFormat>On-screen Show (4:3)</PresentationFormat>
  <Paragraphs>75</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Urban</vt:lpstr>
      <vt:lpstr>ARDUINO BASED AUTOMATED           PLANT WATERING SYSTEM</vt:lpstr>
      <vt:lpstr>Slide 2</vt:lpstr>
      <vt:lpstr>Slide 3</vt:lpstr>
      <vt:lpstr>Background Of The System</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AUTOMATED           PLANT WATERING SYSTEM</dc:title>
  <dc:creator>lenovo</dc:creator>
  <cp:lastModifiedBy>lenovo</cp:lastModifiedBy>
  <cp:revision>31</cp:revision>
  <dcterms:created xsi:type="dcterms:W3CDTF">2019-11-03T15:07:50Z</dcterms:created>
  <dcterms:modified xsi:type="dcterms:W3CDTF">2019-11-06T17:45:24Z</dcterms:modified>
</cp:coreProperties>
</file>