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alibri" pitchFamily="34" charset="0"/>
      <p:regular r:id="rId16"/>
      <p:bold r:id="rId17"/>
      <p:italic r:id="rId18"/>
      <p:boldItalic r:id="rId19"/>
    </p:embeddedFont>
    <p:embeddedFont>
      <p:font typeface="Raleway" charset="0"/>
      <p:regular r:id="rId20"/>
    </p:embeddedFont>
    <p:embeddedFont>
      <p:font typeface="Raleway Bold" charset="0"/>
      <p:regular r:id="rId21"/>
    </p:embeddedFont>
    <p:embeddedFont>
      <p:font typeface="Fredoka"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22" autoAdjust="0"/>
  </p:normalViewPr>
  <p:slideViewPr>
    <p:cSldViewPr>
      <p:cViewPr varScale="1">
        <p:scale>
          <a:sx n="43" d="100"/>
          <a:sy n="43" d="100"/>
        </p:scale>
        <p:origin x="-840"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895B2"/>
        </a:solidFill>
        <a:effectLst/>
      </p:bgPr>
    </p:bg>
    <p:spTree>
      <p:nvGrpSpPr>
        <p:cNvPr id="1" name=""/>
        <p:cNvGrpSpPr/>
        <p:nvPr/>
      </p:nvGrpSpPr>
      <p:grpSpPr>
        <a:xfrm>
          <a:off x="0" y="0"/>
          <a:ext cx="0" cy="0"/>
          <a:chOff x="0" y="0"/>
          <a:chExt cx="0" cy="0"/>
        </a:xfrm>
      </p:grpSpPr>
      <p:sp>
        <p:nvSpPr>
          <p:cNvPr id="2" name="Freeform 2"/>
          <p:cNvSpPr/>
          <p:nvPr/>
        </p:nvSpPr>
        <p:spPr>
          <a:xfrm>
            <a:off x="5209807" y="-309859"/>
            <a:ext cx="7868385" cy="10906460"/>
          </a:xfrm>
          <a:custGeom>
            <a:avLst/>
            <a:gdLst/>
            <a:ahLst/>
            <a:cxnLst/>
            <a:rect l="l" t="t" r="r" b="b"/>
            <a:pathLst>
              <a:path w="7868385" h="10906460">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sp>
        <p:nvSpPr>
          <p:cNvPr id="3" name="Freeform 3"/>
          <p:cNvSpPr/>
          <p:nvPr/>
        </p:nvSpPr>
        <p:spPr>
          <a:xfrm>
            <a:off x="-2649053"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sp>
        <p:nvSpPr>
          <p:cNvPr id="4" name="Freeform 4"/>
          <p:cNvSpPr/>
          <p:nvPr/>
        </p:nvSpPr>
        <p:spPr>
          <a:xfrm>
            <a:off x="13068668"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grpSp>
        <p:nvGrpSpPr>
          <p:cNvPr id="5" name="Group 5"/>
          <p:cNvGrpSpPr/>
          <p:nvPr/>
        </p:nvGrpSpPr>
        <p:grpSpPr>
          <a:xfrm>
            <a:off x="1000125" y="1028700"/>
            <a:ext cx="16230600" cy="8229600"/>
            <a:chOff x="0" y="0"/>
            <a:chExt cx="5274950" cy="2674622"/>
          </a:xfrm>
        </p:grpSpPr>
        <p:sp>
          <p:nvSpPr>
            <p:cNvPr id="6" name="Freeform 6"/>
            <p:cNvSpPr/>
            <p:nvPr/>
          </p:nvSpPr>
          <p:spPr>
            <a:xfrm>
              <a:off x="0" y="0"/>
              <a:ext cx="5274950" cy="2674622"/>
            </a:xfrm>
            <a:custGeom>
              <a:avLst/>
              <a:gdLst/>
              <a:ahLst/>
              <a:cxnLst/>
              <a:rect l="l" t="t" r="r" b="b"/>
              <a:pathLst>
                <a:path w="5274950" h="2674622">
                  <a:moveTo>
                    <a:pt x="23850" y="0"/>
                  </a:moveTo>
                  <a:lnTo>
                    <a:pt x="5251100" y="0"/>
                  </a:lnTo>
                  <a:cubicBezTo>
                    <a:pt x="5264272" y="0"/>
                    <a:pt x="5274950" y="10678"/>
                    <a:pt x="5274950" y="23850"/>
                  </a:cubicBezTo>
                  <a:lnTo>
                    <a:pt x="5274950" y="2650773"/>
                  </a:lnTo>
                  <a:cubicBezTo>
                    <a:pt x="5274950" y="2657098"/>
                    <a:pt x="5272437" y="2663164"/>
                    <a:pt x="5267964" y="2667637"/>
                  </a:cubicBezTo>
                  <a:cubicBezTo>
                    <a:pt x="5263492" y="2672110"/>
                    <a:pt x="5257425" y="2674622"/>
                    <a:pt x="5251100" y="2674622"/>
                  </a:cubicBezTo>
                  <a:lnTo>
                    <a:pt x="23850" y="2674622"/>
                  </a:lnTo>
                  <a:cubicBezTo>
                    <a:pt x="17524" y="2674622"/>
                    <a:pt x="11458" y="2672110"/>
                    <a:pt x="6985" y="2667637"/>
                  </a:cubicBezTo>
                  <a:cubicBezTo>
                    <a:pt x="2513" y="2663164"/>
                    <a:pt x="0" y="2657098"/>
                    <a:pt x="0" y="2650773"/>
                  </a:cubicBezTo>
                  <a:lnTo>
                    <a:pt x="0" y="23850"/>
                  </a:lnTo>
                  <a:cubicBezTo>
                    <a:pt x="0" y="17524"/>
                    <a:pt x="2513" y="11458"/>
                    <a:pt x="6985" y="6985"/>
                  </a:cubicBezTo>
                  <a:cubicBezTo>
                    <a:pt x="11458" y="2513"/>
                    <a:pt x="17524" y="0"/>
                    <a:pt x="23850" y="0"/>
                  </a:cubicBezTo>
                  <a:close/>
                </a:path>
              </a:pathLst>
            </a:custGeom>
            <a:solidFill>
              <a:srgbClr val="FFFFFF"/>
            </a:solidFill>
            <a:ln w="38100" cap="rnd">
              <a:solidFill>
                <a:srgbClr val="000000"/>
              </a:solidFill>
              <a:prstDash val="solid"/>
              <a:round/>
            </a:ln>
          </p:spPr>
        </p:sp>
        <p:sp>
          <p:nvSpPr>
            <p:cNvPr id="7" name="TextBox 7"/>
            <p:cNvSpPr txBox="1"/>
            <p:nvPr/>
          </p:nvSpPr>
          <p:spPr>
            <a:xfrm>
              <a:off x="0" y="-57150"/>
              <a:ext cx="5274950" cy="2731772"/>
            </a:xfrm>
            <a:prstGeom prst="rect">
              <a:avLst/>
            </a:prstGeom>
          </p:spPr>
          <p:txBody>
            <a:bodyPr lIns="50800" tIns="50800" rIns="50800" bIns="50800" rtlCol="0" anchor="ctr"/>
            <a:lstStyle/>
            <a:p>
              <a:pPr algn="ctr">
                <a:lnSpc>
                  <a:spcPts val="3219"/>
                </a:lnSpc>
              </a:pPr>
              <a:endParaRPr/>
            </a:p>
          </p:txBody>
        </p:sp>
      </p:grpSp>
      <p:sp>
        <p:nvSpPr>
          <p:cNvPr id="8" name="Freeform 8"/>
          <p:cNvSpPr/>
          <p:nvPr/>
        </p:nvSpPr>
        <p:spPr>
          <a:xfrm>
            <a:off x="1382336" y="4497921"/>
            <a:ext cx="4362220" cy="6254078"/>
          </a:xfrm>
          <a:custGeom>
            <a:avLst/>
            <a:gdLst/>
            <a:ahLst/>
            <a:cxnLst/>
            <a:rect l="l" t="t" r="r" b="b"/>
            <a:pathLst>
              <a:path w="4362220" h="6254078">
                <a:moveTo>
                  <a:pt x="0" y="0"/>
                </a:moveTo>
                <a:lnTo>
                  <a:pt x="4362220" y="0"/>
                </a:lnTo>
                <a:lnTo>
                  <a:pt x="4362220" y="6254078"/>
                </a:lnTo>
                <a:lnTo>
                  <a:pt x="0" y="625407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TextBox 9"/>
          <p:cNvSpPr txBox="1"/>
          <p:nvPr/>
        </p:nvSpPr>
        <p:spPr>
          <a:xfrm>
            <a:off x="7634622" y="6085085"/>
            <a:ext cx="8318964" cy="873125"/>
          </a:xfrm>
          <a:prstGeom prst="rect">
            <a:avLst/>
          </a:prstGeom>
        </p:spPr>
        <p:txBody>
          <a:bodyPr lIns="0" tIns="0" rIns="0" bIns="0" rtlCol="0" anchor="t">
            <a:spAutoFit/>
          </a:bodyPr>
          <a:lstStyle/>
          <a:p>
            <a:pPr algn="r">
              <a:lnSpc>
                <a:spcPts val="7000"/>
              </a:lnSpc>
              <a:spcBef>
                <a:spcPct val="0"/>
              </a:spcBef>
            </a:pPr>
            <a:r>
              <a:rPr lang="en-US" sz="5000">
                <a:solidFill>
                  <a:srgbClr val="000000"/>
                </a:solidFill>
                <a:latin typeface="Raleway"/>
                <a:ea typeface="Raleway"/>
                <a:cs typeface="Raleway"/>
                <a:sym typeface="Raleway"/>
              </a:rPr>
              <a:t>presented by:</a:t>
            </a:r>
          </a:p>
        </p:txBody>
      </p:sp>
      <p:sp>
        <p:nvSpPr>
          <p:cNvPr id="10" name="TextBox 10"/>
          <p:cNvSpPr txBox="1"/>
          <p:nvPr/>
        </p:nvSpPr>
        <p:spPr>
          <a:xfrm>
            <a:off x="7634622" y="7558285"/>
            <a:ext cx="8187540" cy="547370"/>
          </a:xfrm>
          <a:prstGeom prst="rect">
            <a:avLst/>
          </a:prstGeom>
        </p:spPr>
        <p:txBody>
          <a:bodyPr lIns="0" tIns="0" rIns="0" bIns="0" rtlCol="0" anchor="t">
            <a:spAutoFit/>
          </a:bodyPr>
          <a:lstStyle/>
          <a:p>
            <a:pPr algn="r">
              <a:lnSpc>
                <a:spcPts val="4480"/>
              </a:lnSpc>
              <a:spcBef>
                <a:spcPct val="0"/>
              </a:spcBef>
            </a:pPr>
            <a:r>
              <a:rPr lang="en-US" sz="3200" b="1">
                <a:solidFill>
                  <a:srgbClr val="000000"/>
                </a:solidFill>
                <a:latin typeface="Raleway Bold"/>
                <a:ea typeface="Raleway Bold"/>
                <a:cs typeface="Raleway Bold"/>
                <a:sym typeface="Raleway Bold"/>
              </a:rPr>
              <a:t>NRIJALA DANGOL</a:t>
            </a:r>
          </a:p>
        </p:txBody>
      </p:sp>
      <p:sp>
        <p:nvSpPr>
          <p:cNvPr id="11" name="TextBox 11"/>
          <p:cNvSpPr txBox="1"/>
          <p:nvPr/>
        </p:nvSpPr>
        <p:spPr>
          <a:xfrm>
            <a:off x="835225" y="1762355"/>
            <a:ext cx="15573070" cy="3072123"/>
          </a:xfrm>
          <a:prstGeom prst="rect">
            <a:avLst/>
          </a:prstGeom>
        </p:spPr>
        <p:txBody>
          <a:bodyPr lIns="0" tIns="0" rIns="0" bIns="0" rtlCol="0" anchor="t">
            <a:spAutoFit/>
          </a:bodyPr>
          <a:lstStyle/>
          <a:p>
            <a:pPr algn="r">
              <a:lnSpc>
                <a:spcPts val="12320"/>
              </a:lnSpc>
            </a:pPr>
            <a:r>
              <a:rPr lang="en-US" sz="8800">
                <a:solidFill>
                  <a:srgbClr val="000000"/>
                </a:solidFill>
                <a:latin typeface="Fredoka"/>
                <a:ea typeface="Fredoka"/>
                <a:cs typeface="Fredoka"/>
                <a:sym typeface="Fredoka"/>
              </a:rPr>
              <a:t>DATA MINNING &amp;WAREHOUSING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895B2"/>
        </a:solidFill>
        <a:effectLst/>
      </p:bgPr>
    </p:bg>
    <p:spTree>
      <p:nvGrpSpPr>
        <p:cNvPr id="1" name=""/>
        <p:cNvGrpSpPr/>
        <p:nvPr/>
      </p:nvGrpSpPr>
      <p:grpSpPr>
        <a:xfrm>
          <a:off x="0" y="0"/>
          <a:ext cx="0" cy="0"/>
          <a:chOff x="0" y="0"/>
          <a:chExt cx="0" cy="0"/>
        </a:xfrm>
      </p:grpSpPr>
      <p:sp>
        <p:nvSpPr>
          <p:cNvPr id="2" name="Freeform 2"/>
          <p:cNvSpPr/>
          <p:nvPr/>
        </p:nvSpPr>
        <p:spPr>
          <a:xfrm>
            <a:off x="5219332" y="0"/>
            <a:ext cx="7868385" cy="10906460"/>
          </a:xfrm>
          <a:custGeom>
            <a:avLst/>
            <a:gdLst/>
            <a:ahLst/>
            <a:cxnLst/>
            <a:rect l="l" t="t" r="r" b="b"/>
            <a:pathLst>
              <a:path w="7868385" h="10906460">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sp>
        <p:nvSpPr>
          <p:cNvPr id="3" name="Freeform 3"/>
          <p:cNvSpPr/>
          <p:nvPr/>
        </p:nvSpPr>
        <p:spPr>
          <a:xfrm>
            <a:off x="-2649053"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sp>
        <p:nvSpPr>
          <p:cNvPr id="4" name="Freeform 4"/>
          <p:cNvSpPr/>
          <p:nvPr/>
        </p:nvSpPr>
        <p:spPr>
          <a:xfrm>
            <a:off x="13068668"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grpSp>
        <p:nvGrpSpPr>
          <p:cNvPr id="5" name="Group 5"/>
          <p:cNvGrpSpPr/>
          <p:nvPr/>
        </p:nvGrpSpPr>
        <p:grpSpPr>
          <a:xfrm>
            <a:off x="1496983" y="1028571"/>
            <a:ext cx="15294034" cy="8229600"/>
            <a:chOff x="0" y="0"/>
            <a:chExt cx="4970565" cy="2674622"/>
          </a:xfrm>
        </p:grpSpPr>
        <p:sp>
          <p:nvSpPr>
            <p:cNvPr id="6" name="Freeform 6"/>
            <p:cNvSpPr/>
            <p:nvPr/>
          </p:nvSpPr>
          <p:spPr>
            <a:xfrm>
              <a:off x="0" y="0"/>
              <a:ext cx="4970565" cy="2674622"/>
            </a:xfrm>
            <a:custGeom>
              <a:avLst/>
              <a:gdLst/>
              <a:ahLst/>
              <a:cxnLst/>
              <a:rect l="l" t="t" r="r" b="b"/>
              <a:pathLst>
                <a:path w="4970565" h="2674622">
                  <a:moveTo>
                    <a:pt x="25310" y="0"/>
                  </a:moveTo>
                  <a:lnTo>
                    <a:pt x="4945255" y="0"/>
                  </a:lnTo>
                  <a:cubicBezTo>
                    <a:pt x="4951968" y="0"/>
                    <a:pt x="4958405" y="2667"/>
                    <a:pt x="4963152" y="7413"/>
                  </a:cubicBezTo>
                  <a:cubicBezTo>
                    <a:pt x="4967899" y="12160"/>
                    <a:pt x="4970565" y="18598"/>
                    <a:pt x="4970565" y="25310"/>
                  </a:cubicBezTo>
                  <a:lnTo>
                    <a:pt x="4970565" y="2649312"/>
                  </a:lnTo>
                  <a:cubicBezTo>
                    <a:pt x="4970565" y="2663291"/>
                    <a:pt x="4959233" y="2674622"/>
                    <a:pt x="4945255" y="2674622"/>
                  </a:cubicBezTo>
                  <a:lnTo>
                    <a:pt x="25310" y="2674622"/>
                  </a:lnTo>
                  <a:cubicBezTo>
                    <a:pt x="11332" y="2674622"/>
                    <a:pt x="0" y="2663291"/>
                    <a:pt x="0" y="2649312"/>
                  </a:cubicBezTo>
                  <a:lnTo>
                    <a:pt x="0" y="25310"/>
                  </a:lnTo>
                  <a:cubicBezTo>
                    <a:pt x="0" y="11332"/>
                    <a:pt x="11332" y="0"/>
                    <a:pt x="25310" y="0"/>
                  </a:cubicBezTo>
                  <a:close/>
                </a:path>
              </a:pathLst>
            </a:custGeom>
            <a:solidFill>
              <a:srgbClr val="FFFFFF"/>
            </a:solidFill>
            <a:ln w="38100" cap="rnd">
              <a:solidFill>
                <a:srgbClr val="000000"/>
              </a:solidFill>
              <a:prstDash val="solid"/>
              <a:round/>
            </a:ln>
          </p:spPr>
        </p:sp>
        <p:sp>
          <p:nvSpPr>
            <p:cNvPr id="7" name="TextBox 7"/>
            <p:cNvSpPr txBox="1"/>
            <p:nvPr/>
          </p:nvSpPr>
          <p:spPr>
            <a:xfrm>
              <a:off x="0" y="-47625"/>
              <a:ext cx="4970565" cy="2722247"/>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681178" y="1472565"/>
            <a:ext cx="14925645" cy="8814435"/>
          </a:xfrm>
          <a:prstGeom prst="rect">
            <a:avLst/>
          </a:prstGeom>
        </p:spPr>
        <p:txBody>
          <a:bodyPr lIns="0" tIns="0" rIns="0" bIns="0" rtlCol="0" anchor="t">
            <a:spAutoFit/>
          </a:bodyPr>
          <a:lstStyle/>
          <a:p>
            <a:pPr algn="just">
              <a:lnSpc>
                <a:spcPts val="5039"/>
              </a:lnSpc>
            </a:pPr>
            <a:r>
              <a:rPr lang="en-US" sz="3599" b="1">
                <a:solidFill>
                  <a:srgbClr val="000000"/>
                </a:solidFill>
                <a:latin typeface="Raleway Bold"/>
                <a:ea typeface="Raleway Bold"/>
                <a:cs typeface="Raleway Bold"/>
                <a:sym typeface="Raleway Bold"/>
              </a:rPr>
              <a:t>Data Collection</a:t>
            </a:r>
            <a:r>
              <a:rPr lang="en-US" sz="3599">
                <a:solidFill>
                  <a:srgbClr val="000000"/>
                </a:solidFill>
                <a:latin typeface="Raleway"/>
                <a:ea typeface="Raleway"/>
                <a:cs typeface="Raleway"/>
                <a:sym typeface="Raleway"/>
              </a:rPr>
              <a:t>: Gather data from various sources.</a:t>
            </a:r>
          </a:p>
          <a:p>
            <a:pPr algn="just">
              <a:lnSpc>
                <a:spcPts val="5039"/>
              </a:lnSpc>
            </a:pPr>
            <a:r>
              <a:rPr lang="en-US" sz="3599" b="1">
                <a:solidFill>
                  <a:srgbClr val="000000"/>
                </a:solidFill>
                <a:latin typeface="Raleway Bold"/>
                <a:ea typeface="Raleway Bold"/>
                <a:cs typeface="Raleway Bold"/>
                <a:sym typeface="Raleway Bold"/>
              </a:rPr>
              <a:t>Data Preprocessing</a:t>
            </a:r>
            <a:r>
              <a:rPr lang="en-US" sz="3599">
                <a:solidFill>
                  <a:srgbClr val="000000"/>
                </a:solidFill>
                <a:latin typeface="Raleway"/>
                <a:ea typeface="Raleway"/>
                <a:cs typeface="Raleway"/>
                <a:sym typeface="Raleway"/>
              </a:rPr>
              <a:t>: Clean and prepare data by handling missing values and transformations</a:t>
            </a:r>
          </a:p>
          <a:p>
            <a:pPr algn="just">
              <a:lnSpc>
                <a:spcPts val="5039"/>
              </a:lnSpc>
            </a:pPr>
            <a:r>
              <a:rPr lang="en-US" sz="3599" b="1">
                <a:solidFill>
                  <a:srgbClr val="000000"/>
                </a:solidFill>
                <a:latin typeface="Raleway Bold"/>
                <a:ea typeface="Raleway Bold"/>
                <a:cs typeface="Raleway Bold"/>
                <a:sym typeface="Raleway Bold"/>
              </a:rPr>
              <a:t>Data Exploration</a:t>
            </a:r>
            <a:r>
              <a:rPr lang="en-US" sz="3599">
                <a:solidFill>
                  <a:srgbClr val="000000"/>
                </a:solidFill>
                <a:latin typeface="Raleway"/>
                <a:ea typeface="Raleway"/>
                <a:cs typeface="Raleway"/>
                <a:sym typeface="Raleway"/>
              </a:rPr>
              <a:t>: Use visualizations and statistics to find patterns.</a:t>
            </a:r>
          </a:p>
          <a:p>
            <a:pPr algn="just">
              <a:lnSpc>
                <a:spcPts val="5039"/>
              </a:lnSpc>
            </a:pPr>
            <a:r>
              <a:rPr lang="en-US" sz="3599" b="1">
                <a:solidFill>
                  <a:srgbClr val="000000"/>
                </a:solidFill>
                <a:latin typeface="Raleway Bold"/>
                <a:ea typeface="Raleway Bold"/>
                <a:cs typeface="Raleway Bold"/>
                <a:sym typeface="Raleway Bold"/>
              </a:rPr>
              <a:t>Model Building</a:t>
            </a:r>
            <a:r>
              <a:rPr lang="en-US" sz="3599">
                <a:solidFill>
                  <a:srgbClr val="000000"/>
                </a:solidFill>
                <a:latin typeface="Raleway"/>
                <a:ea typeface="Raleway"/>
                <a:cs typeface="Raleway"/>
                <a:sym typeface="Raleway"/>
              </a:rPr>
              <a:t>: Apply mining techniques to uncover insights or make predictions</a:t>
            </a:r>
          </a:p>
          <a:p>
            <a:pPr algn="just">
              <a:lnSpc>
                <a:spcPts val="5039"/>
              </a:lnSpc>
            </a:pPr>
            <a:r>
              <a:rPr lang="en-US" sz="3599" b="1">
                <a:solidFill>
                  <a:srgbClr val="000000"/>
                </a:solidFill>
                <a:latin typeface="Raleway Bold"/>
                <a:ea typeface="Raleway Bold"/>
                <a:cs typeface="Raleway Bold"/>
                <a:sym typeface="Raleway Bold"/>
              </a:rPr>
              <a:t>Evaluation</a:t>
            </a:r>
            <a:r>
              <a:rPr lang="en-US" sz="3599">
                <a:solidFill>
                  <a:srgbClr val="000000"/>
                </a:solidFill>
                <a:latin typeface="Raleway"/>
                <a:ea typeface="Raleway"/>
                <a:cs typeface="Raleway"/>
                <a:sym typeface="Raleway"/>
              </a:rPr>
              <a:t>: Assess model accuracy and relevance.</a:t>
            </a:r>
          </a:p>
          <a:p>
            <a:pPr algn="just">
              <a:lnSpc>
                <a:spcPts val="5039"/>
              </a:lnSpc>
            </a:pPr>
            <a:r>
              <a:rPr lang="en-US" sz="3599" b="1">
                <a:solidFill>
                  <a:srgbClr val="000000"/>
                </a:solidFill>
                <a:latin typeface="Raleway Bold"/>
                <a:ea typeface="Raleway Bold"/>
                <a:cs typeface="Raleway Bold"/>
                <a:sym typeface="Raleway Bold"/>
              </a:rPr>
              <a:t>Interpretation &amp; Presentation</a:t>
            </a:r>
            <a:r>
              <a:rPr lang="en-US" sz="3599">
                <a:solidFill>
                  <a:srgbClr val="000000"/>
                </a:solidFill>
                <a:latin typeface="Raleway"/>
                <a:ea typeface="Raleway"/>
                <a:cs typeface="Raleway"/>
                <a:sym typeface="Raleway"/>
              </a:rPr>
              <a:t>: Present results to stakeholders with reports and visuals.</a:t>
            </a:r>
          </a:p>
          <a:p>
            <a:pPr algn="just">
              <a:lnSpc>
                <a:spcPts val="5039"/>
              </a:lnSpc>
            </a:pPr>
            <a:r>
              <a:rPr lang="en-US" sz="3599" b="1">
                <a:solidFill>
                  <a:srgbClr val="000000"/>
                </a:solidFill>
                <a:latin typeface="Raleway Bold"/>
                <a:ea typeface="Raleway Bold"/>
                <a:cs typeface="Raleway Bold"/>
                <a:sym typeface="Raleway Bold"/>
              </a:rPr>
              <a:t>Deployment</a:t>
            </a:r>
            <a:r>
              <a:rPr lang="en-US" sz="3599">
                <a:solidFill>
                  <a:srgbClr val="000000"/>
                </a:solidFill>
                <a:latin typeface="Raleway"/>
                <a:ea typeface="Raleway"/>
                <a:cs typeface="Raleway"/>
                <a:sym typeface="Raleway"/>
              </a:rPr>
              <a:t>: Implement the model into real-world applications</a:t>
            </a:r>
          </a:p>
          <a:p>
            <a:pPr algn="just">
              <a:lnSpc>
                <a:spcPts val="4619"/>
              </a:lnSpc>
            </a:pPr>
            <a:r>
              <a:rPr lang="en-US" sz="3299" b="1">
                <a:solidFill>
                  <a:srgbClr val="000000"/>
                </a:solidFill>
                <a:latin typeface="Raleway Bold"/>
                <a:ea typeface="Raleway Bold"/>
                <a:cs typeface="Raleway Bold"/>
                <a:sym typeface="Raleway Bold"/>
              </a:rPr>
              <a:t>Monitoring &amp; Maintenance</a:t>
            </a:r>
            <a:r>
              <a:rPr lang="en-US" sz="3299">
                <a:solidFill>
                  <a:srgbClr val="000000"/>
                </a:solidFill>
                <a:latin typeface="Raleway"/>
                <a:ea typeface="Raleway"/>
                <a:cs typeface="Raleway"/>
                <a:sym typeface="Raleway"/>
              </a:rPr>
              <a:t>: Regularly update the model to maintain accuracy.</a:t>
            </a:r>
          </a:p>
          <a:p>
            <a:pPr algn="just">
              <a:lnSpc>
                <a:spcPts val="5039"/>
              </a:lnSpc>
            </a:pPr>
            <a:endParaRPr/>
          </a:p>
          <a:p>
            <a:pPr algn="just">
              <a:lnSpc>
                <a:spcPts val="5039"/>
              </a:lnSpc>
            </a:pPr>
            <a:endParaRPr/>
          </a:p>
        </p:txBody>
      </p:sp>
      <p:sp>
        <p:nvSpPr>
          <p:cNvPr id="9" name="TextBox 9"/>
          <p:cNvSpPr txBox="1"/>
          <p:nvPr/>
        </p:nvSpPr>
        <p:spPr>
          <a:xfrm>
            <a:off x="2310982" y="69879"/>
            <a:ext cx="13666036" cy="1111250"/>
          </a:xfrm>
          <a:prstGeom prst="rect">
            <a:avLst/>
          </a:prstGeom>
        </p:spPr>
        <p:txBody>
          <a:bodyPr lIns="0" tIns="0" rIns="0" bIns="0" rtlCol="0" anchor="t">
            <a:spAutoFit/>
          </a:bodyPr>
          <a:lstStyle/>
          <a:p>
            <a:pPr algn="ctr">
              <a:lnSpc>
                <a:spcPts val="9100"/>
              </a:lnSpc>
            </a:pPr>
            <a:r>
              <a:rPr lang="en-US" sz="6500">
                <a:solidFill>
                  <a:srgbClr val="000000"/>
                </a:solidFill>
                <a:latin typeface="Fredoka"/>
                <a:ea typeface="Fredoka"/>
                <a:cs typeface="Fredoka"/>
                <a:sym typeface="Fredoka"/>
              </a:rPr>
              <a:t>PROCESS OF DATA MINNIG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895B2"/>
        </a:solidFill>
        <a:effectLst/>
      </p:bgPr>
    </p:bg>
    <p:spTree>
      <p:nvGrpSpPr>
        <p:cNvPr id="1" name=""/>
        <p:cNvGrpSpPr/>
        <p:nvPr/>
      </p:nvGrpSpPr>
      <p:grpSpPr>
        <a:xfrm>
          <a:off x="0" y="0"/>
          <a:ext cx="0" cy="0"/>
          <a:chOff x="0" y="0"/>
          <a:chExt cx="0" cy="0"/>
        </a:xfrm>
      </p:grpSpPr>
      <p:sp>
        <p:nvSpPr>
          <p:cNvPr id="2" name="Freeform 2"/>
          <p:cNvSpPr/>
          <p:nvPr/>
        </p:nvSpPr>
        <p:spPr>
          <a:xfrm>
            <a:off x="5209807" y="-309859"/>
            <a:ext cx="7868385" cy="10906460"/>
          </a:xfrm>
          <a:custGeom>
            <a:avLst/>
            <a:gdLst/>
            <a:ahLst/>
            <a:cxnLst/>
            <a:rect l="l" t="t" r="r" b="b"/>
            <a:pathLst>
              <a:path w="7868385" h="10906460">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sp>
        <p:nvSpPr>
          <p:cNvPr id="3" name="Freeform 3"/>
          <p:cNvSpPr/>
          <p:nvPr/>
        </p:nvSpPr>
        <p:spPr>
          <a:xfrm>
            <a:off x="-2649053"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sp>
        <p:nvSpPr>
          <p:cNvPr id="4" name="Freeform 4"/>
          <p:cNvSpPr/>
          <p:nvPr/>
        </p:nvSpPr>
        <p:spPr>
          <a:xfrm>
            <a:off x="13068668"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grpSp>
        <p:nvGrpSpPr>
          <p:cNvPr id="5" name="Group 5"/>
          <p:cNvGrpSpPr/>
          <p:nvPr/>
        </p:nvGrpSpPr>
        <p:grpSpPr>
          <a:xfrm>
            <a:off x="1965266" y="1028571"/>
            <a:ext cx="15294034" cy="8229600"/>
            <a:chOff x="0" y="0"/>
            <a:chExt cx="4970565" cy="2674622"/>
          </a:xfrm>
        </p:grpSpPr>
        <p:sp>
          <p:nvSpPr>
            <p:cNvPr id="6" name="Freeform 6"/>
            <p:cNvSpPr/>
            <p:nvPr/>
          </p:nvSpPr>
          <p:spPr>
            <a:xfrm>
              <a:off x="0" y="0"/>
              <a:ext cx="4970565" cy="2674622"/>
            </a:xfrm>
            <a:custGeom>
              <a:avLst/>
              <a:gdLst/>
              <a:ahLst/>
              <a:cxnLst/>
              <a:rect l="l" t="t" r="r" b="b"/>
              <a:pathLst>
                <a:path w="4970565" h="2674622">
                  <a:moveTo>
                    <a:pt x="25310" y="0"/>
                  </a:moveTo>
                  <a:lnTo>
                    <a:pt x="4945255" y="0"/>
                  </a:lnTo>
                  <a:cubicBezTo>
                    <a:pt x="4951968" y="0"/>
                    <a:pt x="4958405" y="2667"/>
                    <a:pt x="4963152" y="7413"/>
                  </a:cubicBezTo>
                  <a:cubicBezTo>
                    <a:pt x="4967899" y="12160"/>
                    <a:pt x="4970565" y="18598"/>
                    <a:pt x="4970565" y="25310"/>
                  </a:cubicBezTo>
                  <a:lnTo>
                    <a:pt x="4970565" y="2649312"/>
                  </a:lnTo>
                  <a:cubicBezTo>
                    <a:pt x="4970565" y="2663291"/>
                    <a:pt x="4959233" y="2674622"/>
                    <a:pt x="4945255" y="2674622"/>
                  </a:cubicBezTo>
                  <a:lnTo>
                    <a:pt x="25310" y="2674622"/>
                  </a:lnTo>
                  <a:cubicBezTo>
                    <a:pt x="11332" y="2674622"/>
                    <a:pt x="0" y="2663291"/>
                    <a:pt x="0" y="2649312"/>
                  </a:cubicBezTo>
                  <a:lnTo>
                    <a:pt x="0" y="25310"/>
                  </a:lnTo>
                  <a:cubicBezTo>
                    <a:pt x="0" y="11332"/>
                    <a:pt x="11332" y="0"/>
                    <a:pt x="25310" y="0"/>
                  </a:cubicBezTo>
                  <a:close/>
                </a:path>
              </a:pathLst>
            </a:custGeom>
            <a:solidFill>
              <a:srgbClr val="FFFFFF"/>
            </a:solidFill>
            <a:ln w="38100" cap="rnd">
              <a:solidFill>
                <a:srgbClr val="000000"/>
              </a:solidFill>
              <a:prstDash val="solid"/>
              <a:round/>
            </a:ln>
          </p:spPr>
        </p:sp>
        <p:sp>
          <p:nvSpPr>
            <p:cNvPr id="7" name="TextBox 7"/>
            <p:cNvSpPr txBox="1"/>
            <p:nvPr/>
          </p:nvSpPr>
          <p:spPr>
            <a:xfrm>
              <a:off x="0" y="-47625"/>
              <a:ext cx="4970565" cy="2722247"/>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302289" y="1875207"/>
            <a:ext cx="14700571" cy="7023100"/>
          </a:xfrm>
          <a:prstGeom prst="rect">
            <a:avLst/>
          </a:prstGeom>
        </p:spPr>
        <p:txBody>
          <a:bodyPr lIns="0" tIns="0" rIns="0" bIns="0" rtlCol="0" anchor="t">
            <a:spAutoFit/>
          </a:bodyPr>
          <a:lstStyle/>
          <a:p>
            <a:pPr algn="just">
              <a:lnSpc>
                <a:spcPts val="5599"/>
              </a:lnSpc>
            </a:pPr>
            <a:r>
              <a:rPr lang="en-US" sz="3999">
                <a:solidFill>
                  <a:srgbClr val="000000"/>
                </a:solidFill>
                <a:latin typeface="Raleway"/>
                <a:ea typeface="Raleway"/>
                <a:cs typeface="Raleway"/>
                <a:sym typeface="Raleway"/>
              </a:rPr>
              <a:t>Data warehousing provides a foundation for data mining, by providing a structured, integrated repository of information. Data mining, in turn, leverages this warehouse to uncover hidden patterns, trends, and insights that drive strategic decision-making. A data warehouse acts as the foundation for data mining by providing a centralized, organized repository of data from various sources, which allows data mining algorithms to efficiently analyze large volumes of structured and integrated information to discover hidden patterns, trends, and insights, ultimately supporting informed decision-making </a:t>
            </a:r>
          </a:p>
        </p:txBody>
      </p:sp>
      <p:sp>
        <p:nvSpPr>
          <p:cNvPr id="9" name="Freeform 9"/>
          <p:cNvSpPr/>
          <p:nvPr/>
        </p:nvSpPr>
        <p:spPr>
          <a:xfrm>
            <a:off x="-644380" y="5143371"/>
            <a:ext cx="4470559" cy="5091470"/>
          </a:xfrm>
          <a:custGeom>
            <a:avLst/>
            <a:gdLst/>
            <a:ahLst/>
            <a:cxnLst/>
            <a:rect l="l" t="t" r="r" b="b"/>
            <a:pathLst>
              <a:path w="4470559" h="5091470">
                <a:moveTo>
                  <a:pt x="0" y="0"/>
                </a:moveTo>
                <a:lnTo>
                  <a:pt x="4470559" y="0"/>
                </a:lnTo>
                <a:lnTo>
                  <a:pt x="4470559" y="5091470"/>
                </a:lnTo>
                <a:lnTo>
                  <a:pt x="0" y="5091470"/>
                </a:lnTo>
                <a:lnTo>
                  <a:pt x="0" y="0"/>
                </a:lnTo>
                <a:close/>
              </a:path>
            </a:pathLst>
          </a:custGeom>
          <a:blipFill>
            <a:blip r:embed="rId4">
              <a:alphaModFix amt="51000"/>
            </a:blip>
            <a:stretch>
              <a:fillRect/>
            </a:stretch>
          </a:blipFill>
        </p:spPr>
      </p:sp>
      <p:sp>
        <p:nvSpPr>
          <p:cNvPr id="10" name="TextBox 10"/>
          <p:cNvSpPr txBox="1"/>
          <p:nvPr/>
        </p:nvSpPr>
        <p:spPr>
          <a:xfrm>
            <a:off x="1590900" y="608202"/>
            <a:ext cx="15668400" cy="755014"/>
          </a:xfrm>
          <a:prstGeom prst="rect">
            <a:avLst/>
          </a:prstGeom>
        </p:spPr>
        <p:txBody>
          <a:bodyPr lIns="0" tIns="0" rIns="0" bIns="0" rtlCol="0" anchor="t">
            <a:spAutoFit/>
          </a:bodyPr>
          <a:lstStyle/>
          <a:p>
            <a:pPr algn="ctr">
              <a:lnSpc>
                <a:spcPts val="6160"/>
              </a:lnSpc>
            </a:pPr>
            <a:r>
              <a:rPr lang="en-US" sz="4400">
                <a:solidFill>
                  <a:srgbClr val="000000"/>
                </a:solidFill>
                <a:latin typeface="Fredoka"/>
                <a:ea typeface="Fredoka"/>
                <a:cs typeface="Fredoka"/>
                <a:sym typeface="Fredoka"/>
              </a:rPr>
              <a:t>RELATION BETWEEN DATA MINING AND WAREHOUSING </a:t>
            </a:r>
          </a:p>
        </p:txBody>
      </p:sp>
      <p:sp>
        <p:nvSpPr>
          <p:cNvPr id="11" name="Freeform 11"/>
          <p:cNvSpPr/>
          <p:nvPr/>
        </p:nvSpPr>
        <p:spPr>
          <a:xfrm>
            <a:off x="15844802" y="274924"/>
            <a:ext cx="2828995" cy="2828995"/>
          </a:xfrm>
          <a:custGeom>
            <a:avLst/>
            <a:gdLst/>
            <a:ahLst/>
            <a:cxnLst/>
            <a:rect l="l" t="t" r="r" b="b"/>
            <a:pathLst>
              <a:path w="2828995" h="2828995">
                <a:moveTo>
                  <a:pt x="0" y="0"/>
                </a:moveTo>
                <a:lnTo>
                  <a:pt x="2828996" y="0"/>
                </a:lnTo>
                <a:lnTo>
                  <a:pt x="2828996" y="2828995"/>
                </a:lnTo>
                <a:lnTo>
                  <a:pt x="0" y="2828995"/>
                </a:lnTo>
                <a:lnTo>
                  <a:pt x="0" y="0"/>
                </a:lnTo>
                <a:close/>
              </a:path>
            </a:pathLst>
          </a:custGeom>
          <a:blipFill>
            <a:blip r:embed="rId5">
              <a:alphaModFix amt="36000"/>
            </a:blip>
            <a:stretch>
              <a:fillRect/>
            </a:stretch>
          </a:blipFill>
        </p:spPr>
      </p:sp>
      <p:sp>
        <p:nvSpPr>
          <p:cNvPr id="12" name="Freeform 12"/>
          <p:cNvSpPr/>
          <p:nvPr/>
        </p:nvSpPr>
        <p:spPr>
          <a:xfrm>
            <a:off x="14356302" y="6665161"/>
            <a:ext cx="3931698" cy="3931698"/>
          </a:xfrm>
          <a:custGeom>
            <a:avLst/>
            <a:gdLst/>
            <a:ahLst/>
            <a:cxnLst/>
            <a:rect l="l" t="t" r="r" b="b"/>
            <a:pathLst>
              <a:path w="3931698" h="3931698">
                <a:moveTo>
                  <a:pt x="0" y="0"/>
                </a:moveTo>
                <a:lnTo>
                  <a:pt x="3931698" y="0"/>
                </a:lnTo>
                <a:lnTo>
                  <a:pt x="3931698" y="3931698"/>
                </a:lnTo>
                <a:lnTo>
                  <a:pt x="0" y="3931698"/>
                </a:lnTo>
                <a:lnTo>
                  <a:pt x="0" y="0"/>
                </a:lnTo>
                <a:close/>
              </a:path>
            </a:pathLst>
          </a:custGeom>
          <a:blipFill>
            <a:blip r:embed="rId6">
              <a:alphaModFix amt="27000"/>
            </a:blip>
            <a:stretch>
              <a:fillRect/>
            </a:stretch>
          </a:blipFill>
        </p:spPr>
      </p:sp>
      <p:sp>
        <p:nvSpPr>
          <p:cNvPr id="13" name="Freeform 13"/>
          <p:cNvSpPr/>
          <p:nvPr/>
        </p:nvSpPr>
        <p:spPr>
          <a:xfrm>
            <a:off x="2114215" y="1434897"/>
            <a:ext cx="4702520" cy="5094397"/>
          </a:xfrm>
          <a:custGeom>
            <a:avLst/>
            <a:gdLst/>
            <a:ahLst/>
            <a:cxnLst/>
            <a:rect l="l" t="t" r="r" b="b"/>
            <a:pathLst>
              <a:path w="4702520" h="5094397">
                <a:moveTo>
                  <a:pt x="0" y="0"/>
                </a:moveTo>
                <a:lnTo>
                  <a:pt x="4702520" y="0"/>
                </a:lnTo>
                <a:lnTo>
                  <a:pt x="4702520" y="5094397"/>
                </a:lnTo>
                <a:lnTo>
                  <a:pt x="0" y="5094397"/>
                </a:lnTo>
                <a:lnTo>
                  <a:pt x="0" y="0"/>
                </a:lnTo>
                <a:close/>
              </a:path>
            </a:pathLst>
          </a:custGeom>
          <a:blipFill>
            <a:blip r:embed="rId7">
              <a:alphaModFix amt="59000"/>
            </a:blip>
            <a:stretch>
              <a:fillRect/>
            </a:stretch>
          </a:blipFill>
        </p:spPr>
      </p:sp>
      <p:sp>
        <p:nvSpPr>
          <p:cNvPr id="14" name="Freeform 14"/>
          <p:cNvSpPr/>
          <p:nvPr/>
        </p:nvSpPr>
        <p:spPr>
          <a:xfrm>
            <a:off x="10257815" y="2257353"/>
            <a:ext cx="5778062" cy="5778062"/>
          </a:xfrm>
          <a:custGeom>
            <a:avLst/>
            <a:gdLst/>
            <a:ahLst/>
            <a:cxnLst/>
            <a:rect l="l" t="t" r="r" b="b"/>
            <a:pathLst>
              <a:path w="5778062" h="5778062">
                <a:moveTo>
                  <a:pt x="0" y="0"/>
                </a:moveTo>
                <a:lnTo>
                  <a:pt x="5778063" y="0"/>
                </a:lnTo>
                <a:lnTo>
                  <a:pt x="5778063" y="5778062"/>
                </a:lnTo>
                <a:lnTo>
                  <a:pt x="0" y="5778062"/>
                </a:lnTo>
                <a:lnTo>
                  <a:pt x="0" y="0"/>
                </a:lnTo>
                <a:close/>
              </a:path>
            </a:pathLst>
          </a:custGeom>
          <a:blipFill>
            <a:blip r:embed="rId8">
              <a:alphaModFix amt="19999"/>
            </a:blip>
            <a:stretch>
              <a:fillRect/>
            </a:stretch>
          </a:blipFill>
        </p:spPr>
      </p:sp>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895B2"/>
        </a:solidFill>
        <a:effectLst/>
      </p:bgPr>
    </p:bg>
    <p:spTree>
      <p:nvGrpSpPr>
        <p:cNvPr id="1" name=""/>
        <p:cNvGrpSpPr/>
        <p:nvPr/>
      </p:nvGrpSpPr>
      <p:grpSpPr>
        <a:xfrm>
          <a:off x="0" y="0"/>
          <a:ext cx="0" cy="0"/>
          <a:chOff x="0" y="0"/>
          <a:chExt cx="0" cy="0"/>
        </a:xfrm>
      </p:grpSpPr>
      <p:sp>
        <p:nvSpPr>
          <p:cNvPr id="2" name="Freeform 2"/>
          <p:cNvSpPr/>
          <p:nvPr/>
        </p:nvSpPr>
        <p:spPr>
          <a:xfrm>
            <a:off x="5209807" y="-309859"/>
            <a:ext cx="7868385" cy="10906460"/>
          </a:xfrm>
          <a:custGeom>
            <a:avLst/>
            <a:gdLst/>
            <a:ahLst/>
            <a:cxnLst/>
            <a:rect l="l" t="t" r="r" b="b"/>
            <a:pathLst>
              <a:path w="7868385" h="10906460">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sp>
        <p:nvSpPr>
          <p:cNvPr id="3" name="Freeform 3"/>
          <p:cNvSpPr/>
          <p:nvPr/>
        </p:nvSpPr>
        <p:spPr>
          <a:xfrm>
            <a:off x="-2649053"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sp>
        <p:nvSpPr>
          <p:cNvPr id="4" name="Freeform 4"/>
          <p:cNvSpPr/>
          <p:nvPr/>
        </p:nvSpPr>
        <p:spPr>
          <a:xfrm>
            <a:off x="13068668"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grpSp>
        <p:nvGrpSpPr>
          <p:cNvPr id="5" name="Group 5"/>
          <p:cNvGrpSpPr/>
          <p:nvPr/>
        </p:nvGrpSpPr>
        <p:grpSpPr>
          <a:xfrm>
            <a:off x="1028700" y="1028700"/>
            <a:ext cx="12049493" cy="8229600"/>
            <a:chOff x="0" y="0"/>
            <a:chExt cx="3916088" cy="2674622"/>
          </a:xfrm>
        </p:grpSpPr>
        <p:sp>
          <p:nvSpPr>
            <p:cNvPr id="6" name="Freeform 6"/>
            <p:cNvSpPr/>
            <p:nvPr/>
          </p:nvSpPr>
          <p:spPr>
            <a:xfrm>
              <a:off x="0" y="0"/>
              <a:ext cx="3916088" cy="2674622"/>
            </a:xfrm>
            <a:custGeom>
              <a:avLst/>
              <a:gdLst/>
              <a:ahLst/>
              <a:cxnLst/>
              <a:rect l="l" t="t" r="r" b="b"/>
              <a:pathLst>
                <a:path w="3916088" h="2674622">
                  <a:moveTo>
                    <a:pt x="32126" y="0"/>
                  </a:moveTo>
                  <a:lnTo>
                    <a:pt x="3883963" y="0"/>
                  </a:lnTo>
                  <a:cubicBezTo>
                    <a:pt x="3901705" y="0"/>
                    <a:pt x="3916088" y="14383"/>
                    <a:pt x="3916088" y="32126"/>
                  </a:cubicBezTo>
                  <a:lnTo>
                    <a:pt x="3916088" y="2642497"/>
                  </a:lnTo>
                  <a:cubicBezTo>
                    <a:pt x="3916088" y="2651017"/>
                    <a:pt x="3912704" y="2659188"/>
                    <a:pt x="3906679" y="2665213"/>
                  </a:cubicBezTo>
                  <a:cubicBezTo>
                    <a:pt x="3900655" y="2671238"/>
                    <a:pt x="3892483" y="2674622"/>
                    <a:pt x="3883963" y="2674622"/>
                  </a:cubicBezTo>
                  <a:lnTo>
                    <a:pt x="32126" y="2674622"/>
                  </a:lnTo>
                  <a:cubicBezTo>
                    <a:pt x="14383" y="2674622"/>
                    <a:pt x="0" y="2660239"/>
                    <a:pt x="0" y="2642497"/>
                  </a:cubicBezTo>
                  <a:lnTo>
                    <a:pt x="0" y="32126"/>
                  </a:lnTo>
                  <a:cubicBezTo>
                    <a:pt x="0" y="23605"/>
                    <a:pt x="3385" y="15434"/>
                    <a:pt x="9409" y="9409"/>
                  </a:cubicBezTo>
                  <a:cubicBezTo>
                    <a:pt x="15434" y="3385"/>
                    <a:pt x="23605" y="0"/>
                    <a:pt x="32126" y="0"/>
                  </a:cubicBezTo>
                  <a:close/>
                </a:path>
              </a:pathLst>
            </a:custGeom>
            <a:solidFill>
              <a:srgbClr val="FFFFFF"/>
            </a:solidFill>
            <a:ln w="38100" cap="rnd">
              <a:solidFill>
                <a:srgbClr val="000000"/>
              </a:solidFill>
              <a:prstDash val="solid"/>
              <a:round/>
            </a:ln>
          </p:spPr>
        </p:sp>
        <p:sp>
          <p:nvSpPr>
            <p:cNvPr id="7" name="TextBox 7"/>
            <p:cNvSpPr txBox="1"/>
            <p:nvPr/>
          </p:nvSpPr>
          <p:spPr>
            <a:xfrm>
              <a:off x="0" y="-47625"/>
              <a:ext cx="3916088" cy="2722247"/>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2308231" y="4052668"/>
            <a:ext cx="5694673" cy="7407705"/>
          </a:xfrm>
          <a:custGeom>
            <a:avLst/>
            <a:gdLst/>
            <a:ahLst/>
            <a:cxnLst/>
            <a:rect l="l" t="t" r="r" b="b"/>
            <a:pathLst>
              <a:path w="5694673" h="7407705">
                <a:moveTo>
                  <a:pt x="0" y="0"/>
                </a:moveTo>
                <a:lnTo>
                  <a:pt x="5694673" y="0"/>
                </a:lnTo>
                <a:lnTo>
                  <a:pt x="5694673" y="7407705"/>
                </a:lnTo>
                <a:lnTo>
                  <a:pt x="0" y="740770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TextBox 9"/>
          <p:cNvSpPr txBox="1"/>
          <p:nvPr/>
        </p:nvSpPr>
        <p:spPr>
          <a:xfrm>
            <a:off x="1545689" y="1974780"/>
            <a:ext cx="10762542" cy="6791336"/>
          </a:xfrm>
          <a:prstGeom prst="rect">
            <a:avLst/>
          </a:prstGeom>
        </p:spPr>
        <p:txBody>
          <a:bodyPr lIns="0" tIns="0" rIns="0" bIns="0" rtlCol="0" anchor="t">
            <a:spAutoFit/>
          </a:bodyPr>
          <a:lstStyle/>
          <a:p>
            <a:pPr algn="l">
              <a:lnSpc>
                <a:spcPts val="5372"/>
              </a:lnSpc>
            </a:pPr>
            <a:r>
              <a:rPr lang="en-US" sz="3837">
                <a:solidFill>
                  <a:srgbClr val="000000"/>
                </a:solidFill>
                <a:latin typeface="Raleway"/>
                <a:ea typeface="Raleway"/>
                <a:cs typeface="Raleway"/>
                <a:sym typeface="Raleway"/>
              </a:rPr>
              <a:t>E-Commerce: it is used in e commerce for personalized recommendation</a:t>
            </a:r>
          </a:p>
          <a:p>
            <a:pPr algn="l">
              <a:lnSpc>
                <a:spcPts val="5372"/>
              </a:lnSpc>
            </a:pPr>
            <a:r>
              <a:rPr lang="en-US" sz="3837">
                <a:solidFill>
                  <a:srgbClr val="000000"/>
                </a:solidFill>
                <a:latin typeface="Raleway"/>
                <a:ea typeface="Raleway"/>
                <a:cs typeface="Raleway"/>
                <a:sym typeface="Raleway"/>
              </a:rPr>
              <a:t>Banking :its used to detect fraud</a:t>
            </a:r>
          </a:p>
          <a:p>
            <a:pPr algn="l">
              <a:lnSpc>
                <a:spcPts val="5372"/>
              </a:lnSpc>
            </a:pPr>
            <a:r>
              <a:rPr lang="en-US" sz="3837">
                <a:solidFill>
                  <a:srgbClr val="000000"/>
                </a:solidFill>
                <a:latin typeface="Raleway"/>
                <a:ea typeface="Raleway"/>
                <a:cs typeface="Raleway"/>
                <a:sym typeface="Raleway"/>
              </a:rPr>
              <a:t>Retail:walmart uses data warehousing and mining to analyze sales pattern and optimize supply chain</a:t>
            </a:r>
          </a:p>
          <a:p>
            <a:pPr algn="l">
              <a:lnSpc>
                <a:spcPts val="5372"/>
              </a:lnSpc>
            </a:pPr>
            <a:r>
              <a:rPr lang="en-US" sz="3837">
                <a:solidFill>
                  <a:srgbClr val="000000"/>
                </a:solidFill>
                <a:latin typeface="Raleway"/>
                <a:ea typeface="Raleway"/>
                <a:cs typeface="Raleway"/>
                <a:sym typeface="Raleway"/>
              </a:rPr>
              <a:t>Health care: used to analyze patients data to prevent diseases outbreaks and optimize treatments.</a:t>
            </a:r>
          </a:p>
          <a:p>
            <a:pPr algn="l">
              <a:lnSpc>
                <a:spcPts val="5372"/>
              </a:lnSpc>
            </a:pPr>
            <a:endParaRPr/>
          </a:p>
        </p:txBody>
      </p:sp>
      <p:sp>
        <p:nvSpPr>
          <p:cNvPr id="10" name="TextBox 10"/>
          <p:cNvSpPr txBox="1"/>
          <p:nvPr/>
        </p:nvSpPr>
        <p:spPr>
          <a:xfrm>
            <a:off x="1793260" y="314325"/>
            <a:ext cx="10514971" cy="1285875"/>
          </a:xfrm>
          <a:prstGeom prst="rect">
            <a:avLst/>
          </a:prstGeom>
        </p:spPr>
        <p:txBody>
          <a:bodyPr lIns="0" tIns="0" rIns="0" bIns="0" rtlCol="0" anchor="t">
            <a:spAutoFit/>
          </a:bodyPr>
          <a:lstStyle/>
          <a:p>
            <a:pPr algn="ctr">
              <a:lnSpc>
                <a:spcPts val="10500"/>
              </a:lnSpc>
            </a:pPr>
            <a:r>
              <a:rPr lang="en-US" sz="7500">
                <a:solidFill>
                  <a:srgbClr val="000000"/>
                </a:solidFill>
                <a:latin typeface="Fredoka"/>
                <a:ea typeface="Fredoka"/>
                <a:cs typeface="Fredoka"/>
                <a:sym typeface="Fredoka"/>
              </a:rPr>
              <a:t>APPLICATION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895B2"/>
        </a:solidFill>
        <a:effectLst/>
      </p:bgPr>
    </p:bg>
    <p:spTree>
      <p:nvGrpSpPr>
        <p:cNvPr id="1" name=""/>
        <p:cNvGrpSpPr/>
        <p:nvPr/>
      </p:nvGrpSpPr>
      <p:grpSpPr>
        <a:xfrm>
          <a:off x="0" y="0"/>
          <a:ext cx="0" cy="0"/>
          <a:chOff x="0" y="0"/>
          <a:chExt cx="0" cy="0"/>
        </a:xfrm>
      </p:grpSpPr>
      <p:sp>
        <p:nvSpPr>
          <p:cNvPr id="2" name="Freeform 2"/>
          <p:cNvSpPr/>
          <p:nvPr/>
        </p:nvSpPr>
        <p:spPr>
          <a:xfrm>
            <a:off x="5209807" y="-309859"/>
            <a:ext cx="7868385" cy="10906460"/>
          </a:xfrm>
          <a:custGeom>
            <a:avLst/>
            <a:gdLst/>
            <a:ahLst/>
            <a:cxnLst/>
            <a:rect l="l" t="t" r="r" b="b"/>
            <a:pathLst>
              <a:path w="7868385" h="10906460">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sp>
        <p:nvSpPr>
          <p:cNvPr id="3" name="Freeform 3"/>
          <p:cNvSpPr/>
          <p:nvPr/>
        </p:nvSpPr>
        <p:spPr>
          <a:xfrm>
            <a:off x="-2649053"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sp>
        <p:nvSpPr>
          <p:cNvPr id="4" name="Freeform 4"/>
          <p:cNvSpPr/>
          <p:nvPr/>
        </p:nvSpPr>
        <p:spPr>
          <a:xfrm>
            <a:off x="13068668"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grpSp>
        <p:nvGrpSpPr>
          <p:cNvPr id="5" name="Group 5"/>
          <p:cNvGrpSpPr/>
          <p:nvPr/>
        </p:nvGrpSpPr>
        <p:grpSpPr>
          <a:xfrm>
            <a:off x="3370647" y="1028700"/>
            <a:ext cx="11546706" cy="8229600"/>
            <a:chOff x="0" y="0"/>
            <a:chExt cx="3752683" cy="2674622"/>
          </a:xfrm>
        </p:grpSpPr>
        <p:sp>
          <p:nvSpPr>
            <p:cNvPr id="6" name="Freeform 6"/>
            <p:cNvSpPr/>
            <p:nvPr/>
          </p:nvSpPr>
          <p:spPr>
            <a:xfrm>
              <a:off x="0" y="0"/>
              <a:ext cx="3752683" cy="2674622"/>
            </a:xfrm>
            <a:custGeom>
              <a:avLst/>
              <a:gdLst/>
              <a:ahLst/>
              <a:cxnLst/>
              <a:rect l="l" t="t" r="r" b="b"/>
              <a:pathLst>
                <a:path w="3752683" h="2674622">
                  <a:moveTo>
                    <a:pt x="33524" y="0"/>
                  </a:moveTo>
                  <a:lnTo>
                    <a:pt x="3719158" y="0"/>
                  </a:lnTo>
                  <a:cubicBezTo>
                    <a:pt x="3728050" y="0"/>
                    <a:pt x="3736577" y="3532"/>
                    <a:pt x="3742863" y="9819"/>
                  </a:cubicBezTo>
                  <a:cubicBezTo>
                    <a:pt x="3749151" y="16106"/>
                    <a:pt x="3752683" y="24633"/>
                    <a:pt x="3752683" y="33524"/>
                  </a:cubicBezTo>
                  <a:lnTo>
                    <a:pt x="3752683" y="2641098"/>
                  </a:lnTo>
                  <a:cubicBezTo>
                    <a:pt x="3752683" y="2659613"/>
                    <a:pt x="3737673" y="2674622"/>
                    <a:pt x="3719158" y="2674622"/>
                  </a:cubicBezTo>
                  <a:lnTo>
                    <a:pt x="33524" y="2674622"/>
                  </a:lnTo>
                  <a:cubicBezTo>
                    <a:pt x="15009" y="2674622"/>
                    <a:pt x="0" y="2659613"/>
                    <a:pt x="0" y="2641098"/>
                  </a:cubicBezTo>
                  <a:lnTo>
                    <a:pt x="0" y="33524"/>
                  </a:lnTo>
                  <a:cubicBezTo>
                    <a:pt x="0" y="24633"/>
                    <a:pt x="3532" y="16106"/>
                    <a:pt x="9819" y="9819"/>
                  </a:cubicBezTo>
                  <a:cubicBezTo>
                    <a:pt x="16106" y="3532"/>
                    <a:pt x="24633" y="0"/>
                    <a:pt x="33524" y="0"/>
                  </a:cubicBezTo>
                  <a:close/>
                </a:path>
              </a:pathLst>
            </a:custGeom>
            <a:solidFill>
              <a:srgbClr val="FFFFFF"/>
            </a:solidFill>
            <a:ln w="38100" cap="rnd">
              <a:solidFill>
                <a:srgbClr val="000000"/>
              </a:solidFill>
              <a:prstDash val="solid"/>
              <a:round/>
            </a:ln>
          </p:spPr>
        </p:sp>
        <p:sp>
          <p:nvSpPr>
            <p:cNvPr id="7" name="TextBox 7"/>
            <p:cNvSpPr txBox="1"/>
            <p:nvPr/>
          </p:nvSpPr>
          <p:spPr>
            <a:xfrm>
              <a:off x="0" y="-47625"/>
              <a:ext cx="3752683" cy="2722247"/>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4139258" y="2377332"/>
            <a:ext cx="10009483" cy="6000115"/>
          </a:xfrm>
          <a:prstGeom prst="rect">
            <a:avLst/>
          </a:prstGeom>
        </p:spPr>
        <p:txBody>
          <a:bodyPr lIns="0" tIns="0" rIns="0" bIns="0" rtlCol="0" anchor="t">
            <a:spAutoFit/>
          </a:bodyPr>
          <a:lstStyle/>
          <a:p>
            <a:pPr algn="l">
              <a:lnSpc>
                <a:spcPts val="4759"/>
              </a:lnSpc>
            </a:pPr>
            <a:r>
              <a:rPr lang="en-US" sz="3399">
                <a:solidFill>
                  <a:srgbClr val="000000"/>
                </a:solidFill>
                <a:latin typeface="Raleway"/>
                <a:ea typeface="Raleway"/>
                <a:cs typeface="Raleway"/>
                <a:sym typeface="Raleway"/>
              </a:rPr>
              <a:t>1. Amazon Redshift: cloud-based warehouse service for fast querying and analytics</a:t>
            </a:r>
          </a:p>
          <a:p>
            <a:pPr algn="l">
              <a:lnSpc>
                <a:spcPts val="4759"/>
              </a:lnSpc>
            </a:pPr>
            <a:r>
              <a:rPr lang="en-US" sz="3399">
                <a:solidFill>
                  <a:srgbClr val="000000"/>
                </a:solidFill>
                <a:latin typeface="Raleway"/>
                <a:ea typeface="Raleway"/>
                <a:cs typeface="Raleway"/>
                <a:sym typeface="Raleway"/>
              </a:rPr>
              <a:t>2. Google Bigquery:serverless data warehousing solution designed for large scale data analysis </a:t>
            </a:r>
          </a:p>
          <a:p>
            <a:pPr algn="l">
              <a:lnSpc>
                <a:spcPts val="4759"/>
              </a:lnSpc>
            </a:pPr>
            <a:r>
              <a:rPr lang="en-US" sz="3399">
                <a:solidFill>
                  <a:srgbClr val="000000"/>
                </a:solidFill>
                <a:latin typeface="Raleway"/>
                <a:ea typeface="Raleway"/>
                <a:cs typeface="Raleway"/>
                <a:sym typeface="Raleway"/>
              </a:rPr>
              <a:t>For data mining</a:t>
            </a:r>
          </a:p>
          <a:p>
            <a:pPr algn="l">
              <a:lnSpc>
                <a:spcPts val="4759"/>
              </a:lnSpc>
            </a:pPr>
            <a:r>
              <a:rPr lang="en-US" sz="3399">
                <a:solidFill>
                  <a:srgbClr val="000000"/>
                </a:solidFill>
                <a:latin typeface="Raleway"/>
                <a:ea typeface="Raleway"/>
                <a:cs typeface="Raleway"/>
                <a:sym typeface="Raleway"/>
              </a:rPr>
              <a:t>1.RAPIDMINER: powerful tool for data preparation, machine learning, and model deployment.</a:t>
            </a:r>
          </a:p>
          <a:p>
            <a:pPr algn="l">
              <a:lnSpc>
                <a:spcPts val="4759"/>
              </a:lnSpc>
            </a:pPr>
            <a:r>
              <a:rPr lang="en-US" sz="3399">
                <a:solidFill>
                  <a:srgbClr val="000000"/>
                </a:solidFill>
                <a:latin typeface="Raleway"/>
                <a:ea typeface="Raleway"/>
                <a:cs typeface="Raleway"/>
                <a:sym typeface="Raleway"/>
              </a:rPr>
              <a:t>2.PYTHON LIBRARIES: flexible programming solution for data analysis and predictive modeling</a:t>
            </a:r>
          </a:p>
          <a:p>
            <a:pPr algn="l">
              <a:lnSpc>
                <a:spcPts val="4759"/>
              </a:lnSpc>
            </a:pPr>
            <a:endParaRPr/>
          </a:p>
        </p:txBody>
      </p:sp>
      <p:sp>
        <p:nvSpPr>
          <p:cNvPr id="9" name="Freeform 9"/>
          <p:cNvSpPr/>
          <p:nvPr/>
        </p:nvSpPr>
        <p:spPr>
          <a:xfrm rot="-10800000">
            <a:off x="191542" y="114300"/>
            <a:ext cx="3776266" cy="6005990"/>
          </a:xfrm>
          <a:custGeom>
            <a:avLst/>
            <a:gdLst/>
            <a:ahLst/>
            <a:cxnLst/>
            <a:rect l="l" t="t" r="r" b="b"/>
            <a:pathLst>
              <a:path w="3776266" h="6005990">
                <a:moveTo>
                  <a:pt x="0" y="0"/>
                </a:moveTo>
                <a:lnTo>
                  <a:pt x="3776266" y="0"/>
                </a:lnTo>
                <a:lnTo>
                  <a:pt x="3776266" y="6005990"/>
                </a:lnTo>
                <a:lnTo>
                  <a:pt x="0" y="600599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TextBox 10"/>
          <p:cNvSpPr txBox="1"/>
          <p:nvPr/>
        </p:nvSpPr>
        <p:spPr>
          <a:xfrm>
            <a:off x="2587426" y="234475"/>
            <a:ext cx="13957199" cy="1502725"/>
          </a:xfrm>
          <a:prstGeom prst="rect">
            <a:avLst/>
          </a:prstGeom>
        </p:spPr>
        <p:txBody>
          <a:bodyPr lIns="0" tIns="0" rIns="0" bIns="0" rtlCol="0" anchor="t">
            <a:spAutoFit/>
          </a:bodyPr>
          <a:lstStyle/>
          <a:p>
            <a:pPr algn="ctr">
              <a:lnSpc>
                <a:spcPts val="5739"/>
              </a:lnSpc>
            </a:pPr>
            <a:r>
              <a:rPr lang="en-US" sz="4099">
                <a:solidFill>
                  <a:srgbClr val="000000"/>
                </a:solidFill>
                <a:latin typeface="Fredoka"/>
                <a:ea typeface="Fredoka"/>
                <a:cs typeface="Fredoka"/>
                <a:sym typeface="Fredoka"/>
              </a:rPr>
              <a:t>TOOLS USED IN DATA WAREHOUSING AND DATA MINNING</a:t>
            </a:r>
          </a:p>
          <a:p>
            <a:pPr algn="ctr">
              <a:lnSpc>
                <a:spcPts val="104"/>
              </a:lnSpc>
            </a:pPr>
            <a:endParaRPr/>
          </a:p>
        </p:txBody>
      </p:sp>
      <p:sp>
        <p:nvSpPr>
          <p:cNvPr id="11" name="Freeform 11"/>
          <p:cNvSpPr/>
          <p:nvPr/>
        </p:nvSpPr>
        <p:spPr>
          <a:xfrm>
            <a:off x="14320192" y="4101057"/>
            <a:ext cx="3776266" cy="6005990"/>
          </a:xfrm>
          <a:custGeom>
            <a:avLst/>
            <a:gdLst/>
            <a:ahLst/>
            <a:cxnLst/>
            <a:rect l="l" t="t" r="r" b="b"/>
            <a:pathLst>
              <a:path w="3776266" h="6005990">
                <a:moveTo>
                  <a:pt x="0" y="0"/>
                </a:moveTo>
                <a:lnTo>
                  <a:pt x="3776266" y="0"/>
                </a:lnTo>
                <a:lnTo>
                  <a:pt x="3776266" y="6005991"/>
                </a:lnTo>
                <a:lnTo>
                  <a:pt x="0" y="600599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Tree>
  </p:cSld>
  <p:clrMapOvr>
    <a:masterClrMapping/>
  </p:clrMapOvr>
  <p:transition>
    <p:wipe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895B2"/>
        </a:solidFill>
        <a:effectLst/>
      </p:bgPr>
    </p:bg>
    <p:spTree>
      <p:nvGrpSpPr>
        <p:cNvPr id="1" name=""/>
        <p:cNvGrpSpPr/>
        <p:nvPr/>
      </p:nvGrpSpPr>
      <p:grpSpPr>
        <a:xfrm>
          <a:off x="0" y="0"/>
          <a:ext cx="0" cy="0"/>
          <a:chOff x="0" y="0"/>
          <a:chExt cx="0" cy="0"/>
        </a:xfrm>
      </p:grpSpPr>
      <p:sp>
        <p:nvSpPr>
          <p:cNvPr id="2" name="TextBox 2"/>
          <p:cNvSpPr txBox="1"/>
          <p:nvPr/>
        </p:nvSpPr>
        <p:spPr>
          <a:xfrm>
            <a:off x="3733800" y="2781300"/>
            <a:ext cx="8990514" cy="1968340"/>
          </a:xfrm>
          <a:prstGeom prst="rect">
            <a:avLst/>
          </a:prstGeom>
        </p:spPr>
        <p:txBody>
          <a:bodyPr lIns="0" tIns="0" rIns="0" bIns="0" rtlCol="0" anchor="t">
            <a:spAutoFit/>
          </a:bodyPr>
          <a:lstStyle/>
          <a:p>
            <a:pPr algn="ctr">
              <a:lnSpc>
                <a:spcPts val="16231"/>
              </a:lnSpc>
              <a:spcBef>
                <a:spcPct val="0"/>
              </a:spcBef>
            </a:pPr>
            <a:r>
              <a:rPr lang="en-US" sz="11593" dirty="0">
                <a:solidFill>
                  <a:srgbClr val="FFE8C0"/>
                </a:solidFill>
                <a:latin typeface="Raleway"/>
                <a:ea typeface="Raleway"/>
                <a:cs typeface="Raleway"/>
                <a:sym typeface="Raleway"/>
              </a:rPr>
              <a:t>THANK YOU </a:t>
            </a:r>
          </a:p>
        </p:txBody>
      </p:sp>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895B2"/>
        </a:solidFill>
        <a:effectLst/>
      </p:bgPr>
    </p:bg>
    <p:spTree>
      <p:nvGrpSpPr>
        <p:cNvPr id="1" name=""/>
        <p:cNvGrpSpPr/>
        <p:nvPr/>
      </p:nvGrpSpPr>
      <p:grpSpPr>
        <a:xfrm>
          <a:off x="0" y="0"/>
          <a:ext cx="0" cy="0"/>
          <a:chOff x="0" y="0"/>
          <a:chExt cx="0" cy="0"/>
        </a:xfrm>
      </p:grpSpPr>
      <p:sp>
        <p:nvSpPr>
          <p:cNvPr id="2" name="Freeform 2"/>
          <p:cNvSpPr/>
          <p:nvPr/>
        </p:nvSpPr>
        <p:spPr>
          <a:xfrm>
            <a:off x="5209807" y="-309859"/>
            <a:ext cx="7868385" cy="10906460"/>
          </a:xfrm>
          <a:custGeom>
            <a:avLst/>
            <a:gdLst/>
            <a:ahLst/>
            <a:cxnLst/>
            <a:rect l="l" t="t" r="r" b="b"/>
            <a:pathLst>
              <a:path w="7868385" h="10906460">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sp>
        <p:nvSpPr>
          <p:cNvPr id="3" name="Freeform 3"/>
          <p:cNvSpPr/>
          <p:nvPr/>
        </p:nvSpPr>
        <p:spPr>
          <a:xfrm>
            <a:off x="-2649053"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sp>
        <p:nvSpPr>
          <p:cNvPr id="4" name="Freeform 4"/>
          <p:cNvSpPr/>
          <p:nvPr/>
        </p:nvSpPr>
        <p:spPr>
          <a:xfrm>
            <a:off x="13068668"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grpSp>
        <p:nvGrpSpPr>
          <p:cNvPr id="5" name="Group 5"/>
          <p:cNvGrpSpPr/>
          <p:nvPr/>
        </p:nvGrpSpPr>
        <p:grpSpPr>
          <a:xfrm>
            <a:off x="1028700" y="1028700"/>
            <a:ext cx="15294034" cy="8229600"/>
            <a:chOff x="0" y="0"/>
            <a:chExt cx="4970565" cy="2674622"/>
          </a:xfrm>
        </p:grpSpPr>
        <p:sp>
          <p:nvSpPr>
            <p:cNvPr id="6" name="Freeform 6"/>
            <p:cNvSpPr/>
            <p:nvPr/>
          </p:nvSpPr>
          <p:spPr>
            <a:xfrm>
              <a:off x="0" y="0"/>
              <a:ext cx="4970565" cy="2674622"/>
            </a:xfrm>
            <a:custGeom>
              <a:avLst/>
              <a:gdLst/>
              <a:ahLst/>
              <a:cxnLst/>
              <a:rect l="l" t="t" r="r" b="b"/>
              <a:pathLst>
                <a:path w="4970565" h="2674622">
                  <a:moveTo>
                    <a:pt x="25310" y="0"/>
                  </a:moveTo>
                  <a:lnTo>
                    <a:pt x="4945255" y="0"/>
                  </a:lnTo>
                  <a:cubicBezTo>
                    <a:pt x="4951968" y="0"/>
                    <a:pt x="4958405" y="2667"/>
                    <a:pt x="4963152" y="7413"/>
                  </a:cubicBezTo>
                  <a:cubicBezTo>
                    <a:pt x="4967899" y="12160"/>
                    <a:pt x="4970565" y="18598"/>
                    <a:pt x="4970565" y="25310"/>
                  </a:cubicBezTo>
                  <a:lnTo>
                    <a:pt x="4970565" y="2649312"/>
                  </a:lnTo>
                  <a:cubicBezTo>
                    <a:pt x="4970565" y="2663291"/>
                    <a:pt x="4959233" y="2674622"/>
                    <a:pt x="4945255" y="2674622"/>
                  </a:cubicBezTo>
                  <a:lnTo>
                    <a:pt x="25310" y="2674622"/>
                  </a:lnTo>
                  <a:cubicBezTo>
                    <a:pt x="11332" y="2674622"/>
                    <a:pt x="0" y="2663291"/>
                    <a:pt x="0" y="2649312"/>
                  </a:cubicBezTo>
                  <a:lnTo>
                    <a:pt x="0" y="25310"/>
                  </a:lnTo>
                  <a:cubicBezTo>
                    <a:pt x="0" y="11332"/>
                    <a:pt x="11332" y="0"/>
                    <a:pt x="25310" y="0"/>
                  </a:cubicBezTo>
                  <a:close/>
                </a:path>
              </a:pathLst>
            </a:custGeom>
            <a:solidFill>
              <a:srgbClr val="FFFFFF"/>
            </a:solidFill>
            <a:ln w="38100" cap="rnd">
              <a:solidFill>
                <a:srgbClr val="000000"/>
              </a:solidFill>
              <a:prstDash val="solid"/>
              <a:round/>
            </a:ln>
          </p:spPr>
        </p:sp>
        <p:sp>
          <p:nvSpPr>
            <p:cNvPr id="7" name="TextBox 7"/>
            <p:cNvSpPr txBox="1"/>
            <p:nvPr/>
          </p:nvSpPr>
          <p:spPr>
            <a:xfrm>
              <a:off x="0" y="-47625"/>
              <a:ext cx="4970565" cy="2722247"/>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783735" y="4075559"/>
            <a:ext cx="11284933" cy="3823335"/>
          </a:xfrm>
          <a:prstGeom prst="rect">
            <a:avLst/>
          </a:prstGeom>
        </p:spPr>
        <p:txBody>
          <a:bodyPr lIns="0" tIns="0" rIns="0" bIns="0" rtlCol="0" anchor="t">
            <a:spAutoFit/>
          </a:bodyPr>
          <a:lstStyle/>
          <a:p>
            <a:pPr algn="l">
              <a:lnSpc>
                <a:spcPts val="5039"/>
              </a:lnSpc>
            </a:pPr>
            <a:r>
              <a:rPr lang="en-US" sz="3599">
                <a:solidFill>
                  <a:srgbClr val="000000"/>
                </a:solidFill>
                <a:latin typeface="Raleway"/>
                <a:ea typeface="Raleway"/>
                <a:cs typeface="Raleway"/>
                <a:sym typeface="Raleway"/>
              </a:rPr>
              <a:t>A data warehousing create a centralized and organized database for efficient querying and reporting, and data mining digs deep into these data sets to uncover hidden patterns and valuable insights</a:t>
            </a:r>
          </a:p>
          <a:p>
            <a:pPr algn="l">
              <a:lnSpc>
                <a:spcPts val="5039"/>
              </a:lnSpc>
            </a:pPr>
            <a:r>
              <a:rPr lang="en-US" sz="3599">
                <a:solidFill>
                  <a:srgbClr val="000000"/>
                </a:solidFill>
                <a:latin typeface="Raleway"/>
                <a:ea typeface="Raleway"/>
                <a:cs typeface="Raleway"/>
                <a:sym typeface="Raleway"/>
              </a:rPr>
              <a:t> </a:t>
            </a:r>
          </a:p>
        </p:txBody>
      </p:sp>
      <p:sp>
        <p:nvSpPr>
          <p:cNvPr id="9" name="Freeform 9"/>
          <p:cNvSpPr/>
          <p:nvPr/>
        </p:nvSpPr>
        <p:spPr>
          <a:xfrm>
            <a:off x="12337150" y="4508938"/>
            <a:ext cx="5778062" cy="5778062"/>
          </a:xfrm>
          <a:custGeom>
            <a:avLst/>
            <a:gdLst/>
            <a:ahLst/>
            <a:cxnLst/>
            <a:rect l="l" t="t" r="r" b="b"/>
            <a:pathLst>
              <a:path w="5778062" h="5778062">
                <a:moveTo>
                  <a:pt x="0" y="0"/>
                </a:moveTo>
                <a:lnTo>
                  <a:pt x="5778063" y="0"/>
                </a:lnTo>
                <a:lnTo>
                  <a:pt x="5778063" y="5778062"/>
                </a:lnTo>
                <a:lnTo>
                  <a:pt x="0" y="5778062"/>
                </a:lnTo>
                <a:lnTo>
                  <a:pt x="0" y="0"/>
                </a:lnTo>
                <a:close/>
              </a:path>
            </a:pathLst>
          </a:custGeom>
          <a:blipFill>
            <a:blip r:embed="rId4"/>
            <a:stretch>
              <a:fillRect/>
            </a:stretch>
          </a:blipFill>
        </p:spPr>
      </p:sp>
      <p:sp>
        <p:nvSpPr>
          <p:cNvPr id="10" name="TextBox 10"/>
          <p:cNvSpPr txBox="1"/>
          <p:nvPr/>
        </p:nvSpPr>
        <p:spPr>
          <a:xfrm>
            <a:off x="1793260" y="1735029"/>
            <a:ext cx="13666036" cy="1464943"/>
          </a:xfrm>
          <a:prstGeom prst="rect">
            <a:avLst/>
          </a:prstGeom>
        </p:spPr>
        <p:txBody>
          <a:bodyPr lIns="0" tIns="0" rIns="0" bIns="0" rtlCol="0" anchor="t">
            <a:spAutoFit/>
          </a:bodyPr>
          <a:lstStyle/>
          <a:p>
            <a:pPr algn="ctr">
              <a:lnSpc>
                <a:spcPts val="5880"/>
              </a:lnSpc>
            </a:pPr>
            <a:r>
              <a:rPr lang="en-US" sz="4200">
                <a:solidFill>
                  <a:srgbClr val="000000"/>
                </a:solidFill>
                <a:latin typeface="Fredoka"/>
                <a:ea typeface="Fredoka"/>
                <a:cs typeface="Fredoka"/>
                <a:sym typeface="Fredoka"/>
              </a:rPr>
              <a:t>BASIC INTRODUCTION TO DATA MINNING AND WAREHOUSING</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895B2"/>
        </a:solidFill>
        <a:effectLst/>
      </p:bgPr>
    </p:bg>
    <p:spTree>
      <p:nvGrpSpPr>
        <p:cNvPr id="1" name=""/>
        <p:cNvGrpSpPr/>
        <p:nvPr/>
      </p:nvGrpSpPr>
      <p:grpSpPr>
        <a:xfrm>
          <a:off x="0" y="0"/>
          <a:ext cx="0" cy="0"/>
          <a:chOff x="0" y="0"/>
          <a:chExt cx="0" cy="0"/>
        </a:xfrm>
      </p:grpSpPr>
      <p:sp>
        <p:nvSpPr>
          <p:cNvPr id="2" name="Freeform 2"/>
          <p:cNvSpPr/>
          <p:nvPr/>
        </p:nvSpPr>
        <p:spPr>
          <a:xfrm>
            <a:off x="5209807" y="-309859"/>
            <a:ext cx="7868385" cy="10906460"/>
          </a:xfrm>
          <a:custGeom>
            <a:avLst/>
            <a:gdLst/>
            <a:ahLst/>
            <a:cxnLst/>
            <a:rect l="l" t="t" r="r" b="b"/>
            <a:pathLst>
              <a:path w="7868385" h="10906460">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sp>
        <p:nvSpPr>
          <p:cNvPr id="3" name="Freeform 3"/>
          <p:cNvSpPr/>
          <p:nvPr/>
        </p:nvSpPr>
        <p:spPr>
          <a:xfrm>
            <a:off x="-2649053"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sp>
        <p:nvSpPr>
          <p:cNvPr id="4" name="Freeform 4"/>
          <p:cNvSpPr/>
          <p:nvPr/>
        </p:nvSpPr>
        <p:spPr>
          <a:xfrm>
            <a:off x="13068668"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grpSp>
        <p:nvGrpSpPr>
          <p:cNvPr id="5" name="Group 5"/>
          <p:cNvGrpSpPr/>
          <p:nvPr/>
        </p:nvGrpSpPr>
        <p:grpSpPr>
          <a:xfrm>
            <a:off x="1028700" y="1028700"/>
            <a:ext cx="12049493" cy="8229600"/>
            <a:chOff x="0" y="0"/>
            <a:chExt cx="3916088" cy="2674622"/>
          </a:xfrm>
        </p:grpSpPr>
        <p:sp>
          <p:nvSpPr>
            <p:cNvPr id="6" name="Freeform 6"/>
            <p:cNvSpPr/>
            <p:nvPr/>
          </p:nvSpPr>
          <p:spPr>
            <a:xfrm>
              <a:off x="0" y="0"/>
              <a:ext cx="3916088" cy="2674622"/>
            </a:xfrm>
            <a:custGeom>
              <a:avLst/>
              <a:gdLst/>
              <a:ahLst/>
              <a:cxnLst/>
              <a:rect l="l" t="t" r="r" b="b"/>
              <a:pathLst>
                <a:path w="3916088" h="2674622">
                  <a:moveTo>
                    <a:pt x="32126" y="0"/>
                  </a:moveTo>
                  <a:lnTo>
                    <a:pt x="3883963" y="0"/>
                  </a:lnTo>
                  <a:cubicBezTo>
                    <a:pt x="3901705" y="0"/>
                    <a:pt x="3916088" y="14383"/>
                    <a:pt x="3916088" y="32126"/>
                  </a:cubicBezTo>
                  <a:lnTo>
                    <a:pt x="3916088" y="2642497"/>
                  </a:lnTo>
                  <a:cubicBezTo>
                    <a:pt x="3916088" y="2651017"/>
                    <a:pt x="3912704" y="2659188"/>
                    <a:pt x="3906679" y="2665213"/>
                  </a:cubicBezTo>
                  <a:cubicBezTo>
                    <a:pt x="3900655" y="2671238"/>
                    <a:pt x="3892483" y="2674622"/>
                    <a:pt x="3883963" y="2674622"/>
                  </a:cubicBezTo>
                  <a:lnTo>
                    <a:pt x="32126" y="2674622"/>
                  </a:lnTo>
                  <a:cubicBezTo>
                    <a:pt x="14383" y="2674622"/>
                    <a:pt x="0" y="2660239"/>
                    <a:pt x="0" y="2642497"/>
                  </a:cubicBezTo>
                  <a:lnTo>
                    <a:pt x="0" y="32126"/>
                  </a:lnTo>
                  <a:cubicBezTo>
                    <a:pt x="0" y="23605"/>
                    <a:pt x="3385" y="15434"/>
                    <a:pt x="9409" y="9409"/>
                  </a:cubicBezTo>
                  <a:cubicBezTo>
                    <a:pt x="15434" y="3385"/>
                    <a:pt x="23605" y="0"/>
                    <a:pt x="32126" y="0"/>
                  </a:cubicBezTo>
                  <a:close/>
                </a:path>
              </a:pathLst>
            </a:custGeom>
            <a:solidFill>
              <a:srgbClr val="FFFFFF"/>
            </a:solidFill>
            <a:ln w="38100" cap="rnd">
              <a:solidFill>
                <a:srgbClr val="000000"/>
              </a:solidFill>
              <a:prstDash val="solid"/>
              <a:round/>
            </a:ln>
          </p:spPr>
        </p:sp>
        <p:sp>
          <p:nvSpPr>
            <p:cNvPr id="7" name="TextBox 7"/>
            <p:cNvSpPr txBox="1"/>
            <p:nvPr/>
          </p:nvSpPr>
          <p:spPr>
            <a:xfrm>
              <a:off x="0" y="-47625"/>
              <a:ext cx="3916088" cy="2722247"/>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019175" y="1028829"/>
            <a:ext cx="12049493" cy="8229600"/>
            <a:chOff x="0" y="0"/>
            <a:chExt cx="3916088" cy="2674622"/>
          </a:xfrm>
        </p:grpSpPr>
        <p:sp>
          <p:nvSpPr>
            <p:cNvPr id="9" name="Freeform 9"/>
            <p:cNvSpPr/>
            <p:nvPr/>
          </p:nvSpPr>
          <p:spPr>
            <a:xfrm>
              <a:off x="0" y="0"/>
              <a:ext cx="3916088" cy="2674622"/>
            </a:xfrm>
            <a:custGeom>
              <a:avLst/>
              <a:gdLst/>
              <a:ahLst/>
              <a:cxnLst/>
              <a:rect l="l" t="t" r="r" b="b"/>
              <a:pathLst>
                <a:path w="3916088" h="2674622">
                  <a:moveTo>
                    <a:pt x="32126" y="0"/>
                  </a:moveTo>
                  <a:lnTo>
                    <a:pt x="3883963" y="0"/>
                  </a:lnTo>
                  <a:cubicBezTo>
                    <a:pt x="3901705" y="0"/>
                    <a:pt x="3916088" y="14383"/>
                    <a:pt x="3916088" y="32126"/>
                  </a:cubicBezTo>
                  <a:lnTo>
                    <a:pt x="3916088" y="2642497"/>
                  </a:lnTo>
                  <a:cubicBezTo>
                    <a:pt x="3916088" y="2651017"/>
                    <a:pt x="3912704" y="2659188"/>
                    <a:pt x="3906679" y="2665213"/>
                  </a:cubicBezTo>
                  <a:cubicBezTo>
                    <a:pt x="3900655" y="2671238"/>
                    <a:pt x="3892483" y="2674622"/>
                    <a:pt x="3883963" y="2674622"/>
                  </a:cubicBezTo>
                  <a:lnTo>
                    <a:pt x="32126" y="2674622"/>
                  </a:lnTo>
                  <a:cubicBezTo>
                    <a:pt x="14383" y="2674622"/>
                    <a:pt x="0" y="2660239"/>
                    <a:pt x="0" y="2642497"/>
                  </a:cubicBezTo>
                  <a:lnTo>
                    <a:pt x="0" y="32126"/>
                  </a:lnTo>
                  <a:cubicBezTo>
                    <a:pt x="0" y="23605"/>
                    <a:pt x="3385" y="15434"/>
                    <a:pt x="9409" y="9409"/>
                  </a:cubicBezTo>
                  <a:cubicBezTo>
                    <a:pt x="15434" y="3385"/>
                    <a:pt x="23605" y="0"/>
                    <a:pt x="32126" y="0"/>
                  </a:cubicBezTo>
                  <a:close/>
                </a:path>
              </a:pathLst>
            </a:custGeom>
            <a:solidFill>
              <a:srgbClr val="FFFFFF"/>
            </a:solidFill>
            <a:ln w="38100" cap="rnd">
              <a:solidFill>
                <a:srgbClr val="000000"/>
              </a:solidFill>
              <a:prstDash val="solid"/>
              <a:round/>
            </a:ln>
          </p:spPr>
        </p:sp>
        <p:sp>
          <p:nvSpPr>
            <p:cNvPr id="10" name="TextBox 10"/>
            <p:cNvSpPr txBox="1"/>
            <p:nvPr/>
          </p:nvSpPr>
          <p:spPr>
            <a:xfrm>
              <a:off x="0" y="-47625"/>
              <a:ext cx="3916088" cy="2722247"/>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11665781" y="4645123"/>
            <a:ext cx="7341660" cy="5432828"/>
          </a:xfrm>
          <a:custGeom>
            <a:avLst/>
            <a:gdLst/>
            <a:ahLst/>
            <a:cxnLst/>
            <a:rect l="l" t="t" r="r" b="b"/>
            <a:pathLst>
              <a:path w="7341660" h="5432828">
                <a:moveTo>
                  <a:pt x="0" y="0"/>
                </a:moveTo>
                <a:lnTo>
                  <a:pt x="7341660" y="0"/>
                </a:lnTo>
                <a:lnTo>
                  <a:pt x="7341660" y="5432828"/>
                </a:lnTo>
                <a:lnTo>
                  <a:pt x="0" y="543282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TextBox 12"/>
          <p:cNvSpPr txBox="1"/>
          <p:nvPr/>
        </p:nvSpPr>
        <p:spPr>
          <a:xfrm>
            <a:off x="1328755" y="3204064"/>
            <a:ext cx="9872521" cy="1109345"/>
          </a:xfrm>
          <a:prstGeom prst="rect">
            <a:avLst/>
          </a:prstGeom>
        </p:spPr>
        <p:txBody>
          <a:bodyPr lIns="0" tIns="0" rIns="0" bIns="0" rtlCol="0" anchor="t">
            <a:spAutoFit/>
          </a:bodyPr>
          <a:lstStyle/>
          <a:p>
            <a:pPr algn="l">
              <a:lnSpc>
                <a:spcPts val="4480"/>
              </a:lnSpc>
            </a:pPr>
            <a:r>
              <a:rPr lang="en-US" sz="3200" b="1">
                <a:solidFill>
                  <a:srgbClr val="000000"/>
                </a:solidFill>
                <a:latin typeface="Raleway Bold"/>
                <a:ea typeface="Raleway Bold"/>
                <a:cs typeface="Raleway Bold"/>
                <a:sym typeface="Raleway Bold"/>
              </a:rPr>
              <a:t>Historical analysis: Enables trend analysis and timely information to support tracking over time.</a:t>
            </a:r>
          </a:p>
        </p:txBody>
      </p:sp>
      <p:sp>
        <p:nvSpPr>
          <p:cNvPr id="13" name="TextBox 13"/>
          <p:cNvSpPr txBox="1"/>
          <p:nvPr/>
        </p:nvSpPr>
        <p:spPr>
          <a:xfrm>
            <a:off x="1328755" y="5902831"/>
            <a:ext cx="11449383" cy="2233295"/>
          </a:xfrm>
          <a:prstGeom prst="rect">
            <a:avLst/>
          </a:prstGeom>
        </p:spPr>
        <p:txBody>
          <a:bodyPr lIns="0" tIns="0" rIns="0" bIns="0" rtlCol="0" anchor="t">
            <a:spAutoFit/>
          </a:bodyPr>
          <a:lstStyle/>
          <a:p>
            <a:pPr marL="0" lvl="1" indent="0" algn="l">
              <a:lnSpc>
                <a:spcPts val="4480"/>
              </a:lnSpc>
              <a:spcBef>
                <a:spcPct val="0"/>
              </a:spcBef>
            </a:pPr>
            <a:r>
              <a:rPr lang="en-US" sz="3200" b="1" u="none" strike="noStrike">
                <a:solidFill>
                  <a:srgbClr val="000000"/>
                </a:solidFill>
                <a:latin typeface="Raleway Bold"/>
                <a:ea typeface="Raleway Bold"/>
                <a:cs typeface="Raleway Bold"/>
                <a:sym typeface="Raleway Bold"/>
              </a:rPr>
              <a:t>¢Predictive analysis: Forecasts future trends such as sales or market changes. </a:t>
            </a:r>
          </a:p>
          <a:p>
            <a:pPr marL="0" lvl="1" indent="0" algn="l">
              <a:lnSpc>
                <a:spcPts val="4480"/>
              </a:lnSpc>
              <a:spcBef>
                <a:spcPct val="0"/>
              </a:spcBef>
            </a:pPr>
            <a:endParaRPr/>
          </a:p>
          <a:p>
            <a:pPr marL="0" lvl="1" indent="0" algn="l">
              <a:lnSpc>
                <a:spcPts val="4480"/>
              </a:lnSpc>
              <a:spcBef>
                <a:spcPct val="0"/>
              </a:spcBef>
            </a:pPr>
            <a:endParaRPr/>
          </a:p>
        </p:txBody>
      </p:sp>
      <p:sp>
        <p:nvSpPr>
          <p:cNvPr id="14" name="TextBox 14"/>
          <p:cNvSpPr txBox="1"/>
          <p:nvPr/>
        </p:nvSpPr>
        <p:spPr>
          <a:xfrm>
            <a:off x="1809927" y="1293333"/>
            <a:ext cx="10487039" cy="1668778"/>
          </a:xfrm>
          <a:prstGeom prst="rect">
            <a:avLst/>
          </a:prstGeom>
        </p:spPr>
        <p:txBody>
          <a:bodyPr lIns="0" tIns="0" rIns="0" bIns="0" rtlCol="0" anchor="t">
            <a:spAutoFit/>
          </a:bodyPr>
          <a:lstStyle/>
          <a:p>
            <a:pPr algn="ctr">
              <a:lnSpc>
                <a:spcPts val="6720"/>
              </a:lnSpc>
            </a:pPr>
            <a:r>
              <a:rPr lang="en-US" sz="4800">
                <a:solidFill>
                  <a:srgbClr val="000000"/>
                </a:solidFill>
                <a:latin typeface="Fredoka"/>
                <a:ea typeface="Fredoka"/>
                <a:cs typeface="Fredoka"/>
                <a:sym typeface="Fredoka"/>
              </a:rPr>
              <a:t>IMPORTANCES OF THESE IN MODERN DAY</a:t>
            </a:r>
          </a:p>
        </p:txBody>
      </p:sp>
      <p:sp>
        <p:nvSpPr>
          <p:cNvPr id="15" name="TextBox 15"/>
          <p:cNvSpPr txBox="1"/>
          <p:nvPr/>
        </p:nvSpPr>
        <p:spPr>
          <a:xfrm>
            <a:off x="1328755" y="4555361"/>
            <a:ext cx="11449383" cy="1109345"/>
          </a:xfrm>
          <a:prstGeom prst="rect">
            <a:avLst/>
          </a:prstGeom>
        </p:spPr>
        <p:txBody>
          <a:bodyPr lIns="0" tIns="0" rIns="0" bIns="0" rtlCol="0" anchor="t">
            <a:spAutoFit/>
          </a:bodyPr>
          <a:lstStyle/>
          <a:p>
            <a:pPr algn="l">
              <a:lnSpc>
                <a:spcPts val="4480"/>
              </a:lnSpc>
            </a:pPr>
            <a:r>
              <a:rPr lang="en-US" sz="3200" b="1">
                <a:solidFill>
                  <a:srgbClr val="000000"/>
                </a:solidFill>
                <a:latin typeface="Raleway Bold"/>
                <a:ea typeface="Raleway Bold"/>
                <a:cs typeface="Raleway Bold"/>
                <a:sym typeface="Raleway Bold"/>
              </a:rPr>
              <a:t>Customer insights: identifies pattern in customer behavior to improve marketing strategies.</a:t>
            </a:r>
          </a:p>
        </p:txBody>
      </p:sp>
      <p:sp>
        <p:nvSpPr>
          <p:cNvPr id="16" name="TextBox 16"/>
          <p:cNvSpPr txBox="1"/>
          <p:nvPr/>
        </p:nvSpPr>
        <p:spPr>
          <a:xfrm>
            <a:off x="1328755" y="7318735"/>
            <a:ext cx="11449383" cy="1109345"/>
          </a:xfrm>
          <a:prstGeom prst="rect">
            <a:avLst/>
          </a:prstGeom>
        </p:spPr>
        <p:txBody>
          <a:bodyPr lIns="0" tIns="0" rIns="0" bIns="0" rtlCol="0" anchor="t">
            <a:spAutoFit/>
          </a:bodyPr>
          <a:lstStyle/>
          <a:p>
            <a:pPr algn="l">
              <a:lnSpc>
                <a:spcPts val="4480"/>
              </a:lnSpc>
            </a:pPr>
            <a:r>
              <a:rPr lang="en-US" sz="3200" b="1">
                <a:solidFill>
                  <a:srgbClr val="000000"/>
                </a:solidFill>
                <a:latin typeface="Raleway Bold"/>
                <a:ea typeface="Raleway Bold"/>
                <a:cs typeface="Raleway Bold"/>
                <a:sym typeface="Raleway Bold"/>
              </a:rPr>
              <a:t>Data interpretation: consolidates data from multiple sources for unified view of business operation.</a:t>
            </a:r>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895B2"/>
        </a:solidFill>
        <a:effectLst/>
      </p:bgPr>
    </p:bg>
    <p:spTree>
      <p:nvGrpSpPr>
        <p:cNvPr id="1" name=""/>
        <p:cNvGrpSpPr/>
        <p:nvPr/>
      </p:nvGrpSpPr>
      <p:grpSpPr>
        <a:xfrm>
          <a:off x="0" y="0"/>
          <a:ext cx="0" cy="0"/>
          <a:chOff x="0" y="0"/>
          <a:chExt cx="0" cy="0"/>
        </a:xfrm>
      </p:grpSpPr>
      <p:sp>
        <p:nvSpPr>
          <p:cNvPr id="2" name="Freeform 2"/>
          <p:cNvSpPr/>
          <p:nvPr/>
        </p:nvSpPr>
        <p:spPr>
          <a:xfrm>
            <a:off x="5209807" y="-309859"/>
            <a:ext cx="7868385" cy="10906460"/>
          </a:xfrm>
          <a:custGeom>
            <a:avLst/>
            <a:gdLst/>
            <a:ahLst/>
            <a:cxnLst/>
            <a:rect l="l" t="t" r="r" b="b"/>
            <a:pathLst>
              <a:path w="7868385" h="10906460">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sp>
        <p:nvSpPr>
          <p:cNvPr id="3" name="Freeform 3"/>
          <p:cNvSpPr/>
          <p:nvPr/>
        </p:nvSpPr>
        <p:spPr>
          <a:xfrm>
            <a:off x="-2649053"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sp>
        <p:nvSpPr>
          <p:cNvPr id="4" name="Freeform 4"/>
          <p:cNvSpPr/>
          <p:nvPr/>
        </p:nvSpPr>
        <p:spPr>
          <a:xfrm>
            <a:off x="13068668"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grpSp>
        <p:nvGrpSpPr>
          <p:cNvPr id="5" name="Group 5"/>
          <p:cNvGrpSpPr/>
          <p:nvPr/>
        </p:nvGrpSpPr>
        <p:grpSpPr>
          <a:xfrm>
            <a:off x="4249803" y="1028829"/>
            <a:ext cx="9788393" cy="8229600"/>
            <a:chOff x="0" y="0"/>
            <a:chExt cx="3181230" cy="2674622"/>
          </a:xfrm>
        </p:grpSpPr>
        <p:sp>
          <p:nvSpPr>
            <p:cNvPr id="6" name="Freeform 6"/>
            <p:cNvSpPr/>
            <p:nvPr/>
          </p:nvSpPr>
          <p:spPr>
            <a:xfrm>
              <a:off x="0" y="0"/>
              <a:ext cx="3181230" cy="2674622"/>
            </a:xfrm>
            <a:custGeom>
              <a:avLst/>
              <a:gdLst/>
              <a:ahLst/>
              <a:cxnLst/>
              <a:rect l="l" t="t" r="r" b="b"/>
              <a:pathLst>
                <a:path w="3181230" h="2674622">
                  <a:moveTo>
                    <a:pt x="39546" y="0"/>
                  </a:moveTo>
                  <a:lnTo>
                    <a:pt x="3141684" y="0"/>
                  </a:lnTo>
                  <a:cubicBezTo>
                    <a:pt x="3152172" y="0"/>
                    <a:pt x="3162231" y="4166"/>
                    <a:pt x="3169648" y="11583"/>
                  </a:cubicBezTo>
                  <a:cubicBezTo>
                    <a:pt x="3177064" y="18999"/>
                    <a:pt x="3181230" y="29058"/>
                    <a:pt x="3181230" y="39546"/>
                  </a:cubicBezTo>
                  <a:lnTo>
                    <a:pt x="3181230" y="2635076"/>
                  </a:lnTo>
                  <a:cubicBezTo>
                    <a:pt x="3181230" y="2656917"/>
                    <a:pt x="3163525" y="2674622"/>
                    <a:pt x="3141684" y="2674622"/>
                  </a:cubicBezTo>
                  <a:lnTo>
                    <a:pt x="39546" y="2674622"/>
                  </a:lnTo>
                  <a:cubicBezTo>
                    <a:pt x="17706" y="2674622"/>
                    <a:pt x="0" y="2656917"/>
                    <a:pt x="0" y="2635076"/>
                  </a:cubicBezTo>
                  <a:lnTo>
                    <a:pt x="0" y="39546"/>
                  </a:lnTo>
                  <a:cubicBezTo>
                    <a:pt x="0" y="17706"/>
                    <a:pt x="17706" y="0"/>
                    <a:pt x="39546" y="0"/>
                  </a:cubicBezTo>
                  <a:close/>
                </a:path>
              </a:pathLst>
            </a:custGeom>
            <a:solidFill>
              <a:srgbClr val="FFFFFF"/>
            </a:solidFill>
            <a:ln w="38100" cap="rnd">
              <a:solidFill>
                <a:srgbClr val="000000"/>
              </a:solidFill>
              <a:prstDash val="solid"/>
              <a:round/>
            </a:ln>
          </p:spPr>
        </p:sp>
        <p:sp>
          <p:nvSpPr>
            <p:cNvPr id="7" name="TextBox 7"/>
            <p:cNvSpPr txBox="1"/>
            <p:nvPr/>
          </p:nvSpPr>
          <p:spPr>
            <a:xfrm>
              <a:off x="0" y="-47625"/>
              <a:ext cx="3181230" cy="2722247"/>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5241062" y="3706606"/>
            <a:ext cx="7837131" cy="5004765"/>
          </a:xfrm>
          <a:prstGeom prst="rect">
            <a:avLst/>
          </a:prstGeom>
        </p:spPr>
        <p:txBody>
          <a:bodyPr lIns="0" tIns="0" rIns="0" bIns="0" rtlCol="0" anchor="t">
            <a:spAutoFit/>
          </a:bodyPr>
          <a:lstStyle/>
          <a:p>
            <a:pPr algn="ctr">
              <a:lnSpc>
                <a:spcPts val="4984"/>
              </a:lnSpc>
            </a:pPr>
            <a:r>
              <a:rPr lang="en-US" sz="3560" b="1">
                <a:solidFill>
                  <a:srgbClr val="000000"/>
                </a:solidFill>
                <a:latin typeface="Raleway Bold"/>
                <a:ea typeface="Raleway Bold"/>
                <a:cs typeface="Raleway Bold"/>
                <a:sym typeface="Raleway Bold"/>
              </a:rPr>
              <a:t>Data warehousing is the process of compiling information into a data warehouse. A data warehouse is designed to support the management decision making process by providing a platform for data cleaning, data integration and data consolidation</a:t>
            </a:r>
          </a:p>
        </p:txBody>
      </p:sp>
      <p:sp>
        <p:nvSpPr>
          <p:cNvPr id="9" name="Freeform 9"/>
          <p:cNvSpPr/>
          <p:nvPr/>
        </p:nvSpPr>
        <p:spPr>
          <a:xfrm>
            <a:off x="13740732" y="-137903"/>
            <a:ext cx="5120602" cy="5120602"/>
          </a:xfrm>
          <a:custGeom>
            <a:avLst/>
            <a:gdLst/>
            <a:ahLst/>
            <a:cxnLst/>
            <a:rect l="l" t="t" r="r" b="b"/>
            <a:pathLst>
              <a:path w="5120602" h="5120602">
                <a:moveTo>
                  <a:pt x="0" y="0"/>
                </a:moveTo>
                <a:lnTo>
                  <a:pt x="5120601" y="0"/>
                </a:lnTo>
                <a:lnTo>
                  <a:pt x="5120601" y="5120601"/>
                </a:lnTo>
                <a:lnTo>
                  <a:pt x="0" y="5120601"/>
                </a:lnTo>
                <a:lnTo>
                  <a:pt x="0" y="0"/>
                </a:lnTo>
                <a:close/>
              </a:path>
            </a:pathLst>
          </a:custGeom>
          <a:blipFill>
            <a:blip r:embed="rId4"/>
            <a:stretch>
              <a:fillRect/>
            </a:stretch>
          </a:blipFill>
        </p:spPr>
      </p:sp>
      <p:sp>
        <p:nvSpPr>
          <p:cNvPr id="10" name="Freeform 10"/>
          <p:cNvSpPr/>
          <p:nvPr/>
        </p:nvSpPr>
        <p:spPr>
          <a:xfrm>
            <a:off x="1285140" y="5502204"/>
            <a:ext cx="4702520" cy="5094397"/>
          </a:xfrm>
          <a:custGeom>
            <a:avLst/>
            <a:gdLst/>
            <a:ahLst/>
            <a:cxnLst/>
            <a:rect l="l" t="t" r="r" b="b"/>
            <a:pathLst>
              <a:path w="4702520" h="5094397">
                <a:moveTo>
                  <a:pt x="0" y="0"/>
                </a:moveTo>
                <a:lnTo>
                  <a:pt x="4702520" y="0"/>
                </a:lnTo>
                <a:lnTo>
                  <a:pt x="4702520" y="5094397"/>
                </a:lnTo>
                <a:lnTo>
                  <a:pt x="0" y="5094397"/>
                </a:lnTo>
                <a:lnTo>
                  <a:pt x="0" y="0"/>
                </a:lnTo>
                <a:close/>
              </a:path>
            </a:pathLst>
          </a:custGeom>
          <a:blipFill>
            <a:blip r:embed="rId5"/>
            <a:stretch>
              <a:fillRect/>
            </a:stretch>
          </a:blipFill>
        </p:spPr>
      </p:sp>
      <p:sp>
        <p:nvSpPr>
          <p:cNvPr id="11" name="TextBox 11"/>
          <p:cNvSpPr txBox="1"/>
          <p:nvPr/>
        </p:nvSpPr>
        <p:spPr>
          <a:xfrm>
            <a:off x="4741525" y="1847405"/>
            <a:ext cx="8804950" cy="1035684"/>
          </a:xfrm>
          <a:prstGeom prst="rect">
            <a:avLst/>
          </a:prstGeom>
        </p:spPr>
        <p:txBody>
          <a:bodyPr lIns="0" tIns="0" rIns="0" bIns="0" rtlCol="0" anchor="t">
            <a:spAutoFit/>
          </a:bodyPr>
          <a:lstStyle/>
          <a:p>
            <a:pPr algn="ctr">
              <a:lnSpc>
                <a:spcPts val="8540"/>
              </a:lnSpc>
            </a:pPr>
            <a:r>
              <a:rPr lang="en-US" sz="6100">
                <a:solidFill>
                  <a:srgbClr val="000000"/>
                </a:solidFill>
                <a:latin typeface="Fredoka"/>
                <a:ea typeface="Fredoka"/>
                <a:cs typeface="Fredoka"/>
                <a:sym typeface="Fredoka"/>
              </a:rPr>
              <a:t>DATA WAREHOUSING</a:t>
            </a:r>
          </a:p>
        </p:txBody>
      </p:sp>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895B2"/>
        </a:solidFill>
        <a:effectLst/>
      </p:bgPr>
    </p:bg>
    <p:spTree>
      <p:nvGrpSpPr>
        <p:cNvPr id="1" name=""/>
        <p:cNvGrpSpPr/>
        <p:nvPr/>
      </p:nvGrpSpPr>
      <p:grpSpPr>
        <a:xfrm>
          <a:off x="0" y="0"/>
          <a:ext cx="0" cy="0"/>
          <a:chOff x="0" y="0"/>
          <a:chExt cx="0" cy="0"/>
        </a:xfrm>
      </p:grpSpPr>
      <p:sp>
        <p:nvSpPr>
          <p:cNvPr id="2" name="Freeform 2"/>
          <p:cNvSpPr/>
          <p:nvPr/>
        </p:nvSpPr>
        <p:spPr>
          <a:xfrm>
            <a:off x="5209807" y="-309859"/>
            <a:ext cx="7868385" cy="10906460"/>
          </a:xfrm>
          <a:custGeom>
            <a:avLst/>
            <a:gdLst/>
            <a:ahLst/>
            <a:cxnLst/>
            <a:rect l="l" t="t" r="r" b="b"/>
            <a:pathLst>
              <a:path w="7868385" h="10906460">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sp>
        <p:nvSpPr>
          <p:cNvPr id="3" name="Freeform 3"/>
          <p:cNvSpPr/>
          <p:nvPr/>
        </p:nvSpPr>
        <p:spPr>
          <a:xfrm>
            <a:off x="-2649053"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sp>
        <p:nvSpPr>
          <p:cNvPr id="4" name="Freeform 4"/>
          <p:cNvSpPr/>
          <p:nvPr/>
        </p:nvSpPr>
        <p:spPr>
          <a:xfrm>
            <a:off x="13068668"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grpSp>
        <p:nvGrpSpPr>
          <p:cNvPr id="5" name="Group 5"/>
          <p:cNvGrpSpPr/>
          <p:nvPr/>
        </p:nvGrpSpPr>
        <p:grpSpPr>
          <a:xfrm>
            <a:off x="1028700" y="1028700"/>
            <a:ext cx="15294034" cy="8229600"/>
            <a:chOff x="0" y="0"/>
            <a:chExt cx="4970565" cy="2674622"/>
          </a:xfrm>
        </p:grpSpPr>
        <p:sp>
          <p:nvSpPr>
            <p:cNvPr id="6" name="Freeform 6"/>
            <p:cNvSpPr/>
            <p:nvPr/>
          </p:nvSpPr>
          <p:spPr>
            <a:xfrm>
              <a:off x="0" y="0"/>
              <a:ext cx="4970565" cy="2674622"/>
            </a:xfrm>
            <a:custGeom>
              <a:avLst/>
              <a:gdLst/>
              <a:ahLst/>
              <a:cxnLst/>
              <a:rect l="l" t="t" r="r" b="b"/>
              <a:pathLst>
                <a:path w="4970565" h="2674622">
                  <a:moveTo>
                    <a:pt x="25310" y="0"/>
                  </a:moveTo>
                  <a:lnTo>
                    <a:pt x="4945255" y="0"/>
                  </a:lnTo>
                  <a:cubicBezTo>
                    <a:pt x="4951968" y="0"/>
                    <a:pt x="4958405" y="2667"/>
                    <a:pt x="4963152" y="7413"/>
                  </a:cubicBezTo>
                  <a:cubicBezTo>
                    <a:pt x="4967899" y="12160"/>
                    <a:pt x="4970565" y="18598"/>
                    <a:pt x="4970565" y="25310"/>
                  </a:cubicBezTo>
                  <a:lnTo>
                    <a:pt x="4970565" y="2649312"/>
                  </a:lnTo>
                  <a:cubicBezTo>
                    <a:pt x="4970565" y="2663291"/>
                    <a:pt x="4959233" y="2674622"/>
                    <a:pt x="4945255" y="2674622"/>
                  </a:cubicBezTo>
                  <a:lnTo>
                    <a:pt x="25310" y="2674622"/>
                  </a:lnTo>
                  <a:cubicBezTo>
                    <a:pt x="11332" y="2674622"/>
                    <a:pt x="0" y="2663291"/>
                    <a:pt x="0" y="2649312"/>
                  </a:cubicBezTo>
                  <a:lnTo>
                    <a:pt x="0" y="25310"/>
                  </a:lnTo>
                  <a:cubicBezTo>
                    <a:pt x="0" y="11332"/>
                    <a:pt x="11332" y="0"/>
                    <a:pt x="25310" y="0"/>
                  </a:cubicBezTo>
                  <a:close/>
                </a:path>
              </a:pathLst>
            </a:custGeom>
            <a:solidFill>
              <a:srgbClr val="FFFFFF"/>
            </a:solidFill>
            <a:ln w="38100" cap="rnd">
              <a:solidFill>
                <a:srgbClr val="000000"/>
              </a:solidFill>
              <a:prstDash val="solid"/>
              <a:round/>
            </a:ln>
          </p:spPr>
        </p:sp>
        <p:sp>
          <p:nvSpPr>
            <p:cNvPr id="7" name="TextBox 7"/>
            <p:cNvSpPr txBox="1"/>
            <p:nvPr/>
          </p:nvSpPr>
          <p:spPr>
            <a:xfrm>
              <a:off x="0" y="-47625"/>
              <a:ext cx="4970565" cy="2722247"/>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793260" y="3299643"/>
            <a:ext cx="11284933" cy="7014210"/>
          </a:xfrm>
          <a:prstGeom prst="rect">
            <a:avLst/>
          </a:prstGeom>
        </p:spPr>
        <p:txBody>
          <a:bodyPr lIns="0" tIns="0" rIns="0" bIns="0" rtlCol="0" anchor="t">
            <a:spAutoFit/>
          </a:bodyPr>
          <a:lstStyle/>
          <a:p>
            <a:pPr marL="0" lvl="0" indent="0" algn="l">
              <a:lnSpc>
                <a:spcPts val="5039"/>
              </a:lnSpc>
              <a:spcBef>
                <a:spcPct val="0"/>
              </a:spcBef>
            </a:pPr>
            <a:r>
              <a:rPr lang="en-US" sz="3599" b="1" u="none" strike="noStrike">
                <a:solidFill>
                  <a:srgbClr val="000000"/>
                </a:solidFill>
                <a:latin typeface="Raleway Bold"/>
                <a:ea typeface="Raleway Bold"/>
                <a:cs typeface="Raleway Bold"/>
                <a:sym typeface="Raleway Bold"/>
              </a:rPr>
              <a:t>¢Data Understanding: </a:t>
            </a:r>
            <a:r>
              <a:rPr lang="en-US" sz="3599" u="none" strike="noStrike">
                <a:solidFill>
                  <a:srgbClr val="000000"/>
                </a:solidFill>
                <a:latin typeface="Raleway"/>
                <a:ea typeface="Raleway"/>
                <a:cs typeface="Raleway"/>
                <a:sym typeface="Raleway"/>
              </a:rPr>
              <a:t>A data warehouse simplifies corporate data for easier understanding</a:t>
            </a:r>
            <a:r>
              <a:rPr lang="en-US" sz="3599" b="1" u="none" strike="noStrike">
                <a:solidFill>
                  <a:srgbClr val="000000"/>
                </a:solidFill>
                <a:latin typeface="Raleway Bold"/>
                <a:ea typeface="Raleway Bold"/>
                <a:cs typeface="Raleway Bold"/>
                <a:sym typeface="Raleway Bold"/>
              </a:rPr>
              <a:t>.</a:t>
            </a:r>
          </a:p>
          <a:p>
            <a:pPr marL="0" lvl="0" indent="0" algn="l">
              <a:lnSpc>
                <a:spcPts val="5039"/>
              </a:lnSpc>
              <a:spcBef>
                <a:spcPct val="0"/>
              </a:spcBef>
            </a:pPr>
            <a:r>
              <a:rPr lang="en-US" sz="3599" b="1" u="none" strike="noStrike">
                <a:solidFill>
                  <a:srgbClr val="000000"/>
                </a:solidFill>
                <a:latin typeface="Raleway Bold"/>
                <a:ea typeface="Raleway Bold"/>
                <a:cs typeface="Raleway Bold"/>
                <a:sym typeface="Raleway Bold"/>
              </a:rPr>
              <a:t>¢Continuous Updates: </a:t>
            </a:r>
            <a:r>
              <a:rPr lang="en-US" sz="3599" u="none" strike="noStrike">
                <a:solidFill>
                  <a:srgbClr val="000000"/>
                </a:solidFill>
                <a:latin typeface="Raleway"/>
                <a:ea typeface="Raleway"/>
                <a:cs typeface="Raleway"/>
                <a:sym typeface="Raleway"/>
              </a:rPr>
              <a:t>It allows for frequent updates, helping businesses stay current.</a:t>
            </a:r>
          </a:p>
          <a:p>
            <a:pPr marL="0" lvl="0" indent="0" algn="l">
              <a:lnSpc>
                <a:spcPts val="5039"/>
              </a:lnSpc>
              <a:spcBef>
                <a:spcPct val="0"/>
              </a:spcBef>
            </a:pPr>
            <a:r>
              <a:rPr lang="en-US" sz="3599" b="1" u="none" strike="noStrike">
                <a:solidFill>
                  <a:srgbClr val="000000"/>
                </a:solidFill>
                <a:latin typeface="Raleway Bold"/>
                <a:ea typeface="Raleway Bold"/>
                <a:cs typeface="Raleway Bold"/>
                <a:sym typeface="Raleway Bold"/>
              </a:rPr>
              <a:t>¢Accessibility: </a:t>
            </a:r>
            <a:r>
              <a:rPr lang="en-US" sz="3599" u="none" strike="noStrike">
                <a:solidFill>
                  <a:srgbClr val="000000"/>
                </a:solidFill>
                <a:latin typeface="Raleway"/>
                <a:ea typeface="Raleway"/>
                <a:cs typeface="Raleway"/>
                <a:sym typeface="Raleway"/>
              </a:rPr>
              <a:t>It makes data more accessible to businesses and organizations.</a:t>
            </a:r>
          </a:p>
          <a:p>
            <a:pPr marL="0" lvl="0" indent="0" algn="l">
              <a:lnSpc>
                <a:spcPts val="5039"/>
              </a:lnSpc>
              <a:spcBef>
                <a:spcPct val="0"/>
              </a:spcBef>
            </a:pPr>
            <a:r>
              <a:rPr lang="en-US" sz="3599" b="1" u="none" strike="noStrike">
                <a:solidFill>
                  <a:srgbClr val="000000"/>
                </a:solidFill>
                <a:latin typeface="Raleway Bold"/>
                <a:ea typeface="Raleway Bold"/>
                <a:cs typeface="Raleway Bold"/>
                <a:sym typeface="Raleway Bold"/>
              </a:rPr>
              <a:t>¢Historical Analysis: </a:t>
            </a:r>
            <a:r>
              <a:rPr lang="en-US" sz="3599" u="none" strike="noStrike">
                <a:solidFill>
                  <a:srgbClr val="000000"/>
                </a:solidFill>
                <a:latin typeface="Raleway"/>
                <a:ea typeface="Raleway"/>
                <a:cs typeface="Raleway"/>
                <a:sym typeface="Raleway"/>
              </a:rPr>
              <a:t>It stores large volumes of historical data for trend analysis and future predictions.</a:t>
            </a:r>
          </a:p>
          <a:p>
            <a:pPr marL="0" lvl="0" indent="0" algn="l">
              <a:lnSpc>
                <a:spcPts val="5039"/>
              </a:lnSpc>
              <a:spcBef>
                <a:spcPct val="0"/>
              </a:spcBef>
            </a:pPr>
            <a:endParaRPr/>
          </a:p>
          <a:p>
            <a:pPr marL="0" lvl="0" indent="0" algn="l">
              <a:lnSpc>
                <a:spcPts val="5039"/>
              </a:lnSpc>
              <a:spcBef>
                <a:spcPct val="0"/>
              </a:spcBef>
            </a:pPr>
            <a:endParaRPr/>
          </a:p>
        </p:txBody>
      </p:sp>
      <p:sp>
        <p:nvSpPr>
          <p:cNvPr id="9" name="TextBox 9"/>
          <p:cNvSpPr txBox="1"/>
          <p:nvPr/>
        </p:nvSpPr>
        <p:spPr>
          <a:xfrm>
            <a:off x="1579889" y="1546752"/>
            <a:ext cx="14191656" cy="1111250"/>
          </a:xfrm>
          <a:prstGeom prst="rect">
            <a:avLst/>
          </a:prstGeom>
        </p:spPr>
        <p:txBody>
          <a:bodyPr lIns="0" tIns="0" rIns="0" bIns="0" rtlCol="0" anchor="t">
            <a:spAutoFit/>
          </a:bodyPr>
          <a:lstStyle/>
          <a:p>
            <a:pPr algn="ctr">
              <a:lnSpc>
                <a:spcPts val="9100"/>
              </a:lnSpc>
            </a:pPr>
            <a:r>
              <a:rPr lang="en-US" sz="6500">
                <a:solidFill>
                  <a:srgbClr val="000000"/>
                </a:solidFill>
                <a:latin typeface="Fredoka"/>
                <a:ea typeface="Fredoka"/>
                <a:cs typeface="Fredoka"/>
                <a:sym typeface="Fredoka"/>
              </a:rPr>
              <a:t>BENIFITS OF DATA WAREHOUSING </a:t>
            </a:r>
          </a:p>
        </p:txBody>
      </p:sp>
      <p:sp>
        <p:nvSpPr>
          <p:cNvPr id="10" name="Freeform 10"/>
          <p:cNvSpPr/>
          <p:nvPr/>
        </p:nvSpPr>
        <p:spPr>
          <a:xfrm flipH="1">
            <a:off x="12838022" y="4244880"/>
            <a:ext cx="4421278" cy="5855998"/>
          </a:xfrm>
          <a:custGeom>
            <a:avLst/>
            <a:gdLst/>
            <a:ahLst/>
            <a:cxnLst/>
            <a:rect l="l" t="t" r="r" b="b"/>
            <a:pathLst>
              <a:path w="4421278" h="5855998">
                <a:moveTo>
                  <a:pt x="4421278" y="0"/>
                </a:moveTo>
                <a:lnTo>
                  <a:pt x="0" y="0"/>
                </a:lnTo>
                <a:lnTo>
                  <a:pt x="0" y="5855998"/>
                </a:lnTo>
                <a:lnTo>
                  <a:pt x="4421278" y="5855998"/>
                </a:lnTo>
                <a:lnTo>
                  <a:pt x="4421278" y="0"/>
                </a:lnTo>
                <a:close/>
              </a:path>
            </a:pathLst>
          </a:custGeom>
          <a:blipFill>
            <a:blip r:embed="rId4">
              <a:extLst>
                <a:ext uri="{96DAC541-7B7A-43D3-8B79-37D633B846F1}">
                  <asvg:svgBlip xmlns:asvg="http://schemas.microsoft.com/office/drawing/2016/SVG/main" xmlns="" r:embed="rId5"/>
                </a:ext>
              </a:extLst>
            </a:blip>
            <a:stretch>
              <a:fillRect/>
            </a:stretch>
          </a:blipFill>
        </p:spPr>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895B2"/>
        </a:solidFill>
        <a:effectLst/>
      </p:bgPr>
    </p:bg>
    <p:spTree>
      <p:nvGrpSpPr>
        <p:cNvPr id="1" name=""/>
        <p:cNvGrpSpPr/>
        <p:nvPr/>
      </p:nvGrpSpPr>
      <p:grpSpPr>
        <a:xfrm>
          <a:off x="0" y="0"/>
          <a:ext cx="0" cy="0"/>
          <a:chOff x="0" y="0"/>
          <a:chExt cx="0" cy="0"/>
        </a:xfrm>
      </p:grpSpPr>
      <p:sp>
        <p:nvSpPr>
          <p:cNvPr id="2" name="Freeform 2"/>
          <p:cNvSpPr/>
          <p:nvPr/>
        </p:nvSpPr>
        <p:spPr>
          <a:xfrm>
            <a:off x="5209807" y="-309859"/>
            <a:ext cx="7868385" cy="10906460"/>
          </a:xfrm>
          <a:custGeom>
            <a:avLst/>
            <a:gdLst/>
            <a:ahLst/>
            <a:cxnLst/>
            <a:rect l="l" t="t" r="r" b="b"/>
            <a:pathLst>
              <a:path w="7868385" h="10906460">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sp>
        <p:nvSpPr>
          <p:cNvPr id="3" name="Freeform 3"/>
          <p:cNvSpPr/>
          <p:nvPr/>
        </p:nvSpPr>
        <p:spPr>
          <a:xfrm>
            <a:off x="-2649053"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sp>
        <p:nvSpPr>
          <p:cNvPr id="4" name="Freeform 4"/>
          <p:cNvSpPr/>
          <p:nvPr/>
        </p:nvSpPr>
        <p:spPr>
          <a:xfrm>
            <a:off x="13068668"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grpSp>
        <p:nvGrpSpPr>
          <p:cNvPr id="5" name="Group 5"/>
          <p:cNvGrpSpPr/>
          <p:nvPr/>
        </p:nvGrpSpPr>
        <p:grpSpPr>
          <a:xfrm>
            <a:off x="1285140" y="1028829"/>
            <a:ext cx="15974160" cy="8229600"/>
            <a:chOff x="0" y="0"/>
            <a:chExt cx="5191607" cy="2674622"/>
          </a:xfrm>
        </p:grpSpPr>
        <p:sp>
          <p:nvSpPr>
            <p:cNvPr id="6" name="Freeform 6"/>
            <p:cNvSpPr/>
            <p:nvPr/>
          </p:nvSpPr>
          <p:spPr>
            <a:xfrm>
              <a:off x="0" y="0"/>
              <a:ext cx="5191607" cy="2674622"/>
            </a:xfrm>
            <a:custGeom>
              <a:avLst/>
              <a:gdLst/>
              <a:ahLst/>
              <a:cxnLst/>
              <a:rect l="l" t="t" r="r" b="b"/>
              <a:pathLst>
                <a:path w="5191607" h="2674622">
                  <a:moveTo>
                    <a:pt x="24233" y="0"/>
                  </a:moveTo>
                  <a:lnTo>
                    <a:pt x="5167374" y="0"/>
                  </a:lnTo>
                  <a:cubicBezTo>
                    <a:pt x="5173801" y="0"/>
                    <a:pt x="5179965" y="2553"/>
                    <a:pt x="5184509" y="7098"/>
                  </a:cubicBezTo>
                  <a:cubicBezTo>
                    <a:pt x="5189054" y="11642"/>
                    <a:pt x="5191607" y="17806"/>
                    <a:pt x="5191607" y="24233"/>
                  </a:cubicBezTo>
                  <a:lnTo>
                    <a:pt x="5191607" y="2650390"/>
                  </a:lnTo>
                  <a:cubicBezTo>
                    <a:pt x="5191607" y="2656817"/>
                    <a:pt x="5189054" y="2662980"/>
                    <a:pt x="5184509" y="2667525"/>
                  </a:cubicBezTo>
                  <a:cubicBezTo>
                    <a:pt x="5179965" y="2672069"/>
                    <a:pt x="5173801" y="2674622"/>
                    <a:pt x="5167374" y="2674622"/>
                  </a:cubicBezTo>
                  <a:lnTo>
                    <a:pt x="24233" y="2674622"/>
                  </a:lnTo>
                  <a:cubicBezTo>
                    <a:pt x="10849" y="2674622"/>
                    <a:pt x="0" y="2663773"/>
                    <a:pt x="0" y="2650390"/>
                  </a:cubicBezTo>
                  <a:lnTo>
                    <a:pt x="0" y="24233"/>
                  </a:lnTo>
                  <a:cubicBezTo>
                    <a:pt x="0" y="17806"/>
                    <a:pt x="2553" y="11642"/>
                    <a:pt x="7098" y="7098"/>
                  </a:cubicBezTo>
                  <a:cubicBezTo>
                    <a:pt x="11642" y="2553"/>
                    <a:pt x="17806" y="0"/>
                    <a:pt x="24233" y="0"/>
                  </a:cubicBezTo>
                  <a:close/>
                </a:path>
              </a:pathLst>
            </a:custGeom>
            <a:solidFill>
              <a:srgbClr val="FFFFFF"/>
            </a:solidFill>
            <a:ln w="38100" cap="rnd">
              <a:solidFill>
                <a:srgbClr val="000000"/>
              </a:solidFill>
              <a:prstDash val="solid"/>
              <a:round/>
            </a:ln>
          </p:spPr>
        </p:sp>
        <p:sp>
          <p:nvSpPr>
            <p:cNvPr id="7" name="TextBox 7"/>
            <p:cNvSpPr txBox="1"/>
            <p:nvPr/>
          </p:nvSpPr>
          <p:spPr>
            <a:xfrm>
              <a:off x="0" y="-47625"/>
              <a:ext cx="5191607" cy="2722247"/>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285140" y="1028829"/>
            <a:ext cx="15974160" cy="8229600"/>
            <a:chOff x="0" y="0"/>
            <a:chExt cx="5191607" cy="2674622"/>
          </a:xfrm>
        </p:grpSpPr>
        <p:sp>
          <p:nvSpPr>
            <p:cNvPr id="9" name="Freeform 9"/>
            <p:cNvSpPr/>
            <p:nvPr/>
          </p:nvSpPr>
          <p:spPr>
            <a:xfrm>
              <a:off x="0" y="0"/>
              <a:ext cx="5191607" cy="2674622"/>
            </a:xfrm>
            <a:custGeom>
              <a:avLst/>
              <a:gdLst/>
              <a:ahLst/>
              <a:cxnLst/>
              <a:rect l="l" t="t" r="r" b="b"/>
              <a:pathLst>
                <a:path w="5191607" h="2674622">
                  <a:moveTo>
                    <a:pt x="24233" y="0"/>
                  </a:moveTo>
                  <a:lnTo>
                    <a:pt x="5167374" y="0"/>
                  </a:lnTo>
                  <a:cubicBezTo>
                    <a:pt x="5173801" y="0"/>
                    <a:pt x="5179965" y="2553"/>
                    <a:pt x="5184509" y="7098"/>
                  </a:cubicBezTo>
                  <a:cubicBezTo>
                    <a:pt x="5189054" y="11642"/>
                    <a:pt x="5191607" y="17806"/>
                    <a:pt x="5191607" y="24233"/>
                  </a:cubicBezTo>
                  <a:lnTo>
                    <a:pt x="5191607" y="2650390"/>
                  </a:lnTo>
                  <a:cubicBezTo>
                    <a:pt x="5191607" y="2656817"/>
                    <a:pt x="5189054" y="2662980"/>
                    <a:pt x="5184509" y="2667525"/>
                  </a:cubicBezTo>
                  <a:cubicBezTo>
                    <a:pt x="5179965" y="2672069"/>
                    <a:pt x="5173801" y="2674622"/>
                    <a:pt x="5167374" y="2674622"/>
                  </a:cubicBezTo>
                  <a:lnTo>
                    <a:pt x="24233" y="2674622"/>
                  </a:lnTo>
                  <a:cubicBezTo>
                    <a:pt x="10849" y="2674622"/>
                    <a:pt x="0" y="2663773"/>
                    <a:pt x="0" y="2650390"/>
                  </a:cubicBezTo>
                  <a:lnTo>
                    <a:pt x="0" y="24233"/>
                  </a:lnTo>
                  <a:cubicBezTo>
                    <a:pt x="0" y="17806"/>
                    <a:pt x="2553" y="11642"/>
                    <a:pt x="7098" y="7098"/>
                  </a:cubicBezTo>
                  <a:cubicBezTo>
                    <a:pt x="11642" y="2553"/>
                    <a:pt x="17806" y="0"/>
                    <a:pt x="24233" y="0"/>
                  </a:cubicBezTo>
                  <a:close/>
                </a:path>
              </a:pathLst>
            </a:custGeom>
            <a:solidFill>
              <a:srgbClr val="FFFFFF"/>
            </a:solidFill>
            <a:ln w="38100" cap="rnd">
              <a:solidFill>
                <a:srgbClr val="000000"/>
              </a:solidFill>
              <a:prstDash val="solid"/>
              <a:round/>
            </a:ln>
          </p:spPr>
        </p:sp>
        <p:sp>
          <p:nvSpPr>
            <p:cNvPr id="10" name="TextBox 10"/>
            <p:cNvSpPr txBox="1"/>
            <p:nvPr/>
          </p:nvSpPr>
          <p:spPr>
            <a:xfrm>
              <a:off x="0" y="-47625"/>
              <a:ext cx="5191607" cy="2722247"/>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1606271" y="1115960"/>
            <a:ext cx="2553897" cy="2553897"/>
          </a:xfrm>
          <a:custGeom>
            <a:avLst/>
            <a:gdLst/>
            <a:ahLst/>
            <a:cxnLst/>
            <a:rect l="l" t="t" r="r" b="b"/>
            <a:pathLst>
              <a:path w="2553897" h="2553897">
                <a:moveTo>
                  <a:pt x="0" y="0"/>
                </a:moveTo>
                <a:lnTo>
                  <a:pt x="2553896" y="0"/>
                </a:lnTo>
                <a:lnTo>
                  <a:pt x="2553896" y="2553897"/>
                </a:lnTo>
                <a:lnTo>
                  <a:pt x="0" y="2553897"/>
                </a:lnTo>
                <a:lnTo>
                  <a:pt x="0" y="0"/>
                </a:lnTo>
                <a:close/>
              </a:path>
            </a:pathLst>
          </a:custGeom>
          <a:blipFill>
            <a:blip r:embed="rId4"/>
            <a:stretch>
              <a:fillRect/>
            </a:stretch>
          </a:blipFill>
        </p:spPr>
      </p:sp>
      <p:sp>
        <p:nvSpPr>
          <p:cNvPr id="12" name="Freeform 12"/>
          <p:cNvSpPr/>
          <p:nvPr/>
        </p:nvSpPr>
        <p:spPr>
          <a:xfrm>
            <a:off x="2076630" y="3397373"/>
            <a:ext cx="1613179" cy="1498615"/>
          </a:xfrm>
          <a:custGeom>
            <a:avLst/>
            <a:gdLst/>
            <a:ahLst/>
            <a:cxnLst/>
            <a:rect l="l" t="t" r="r" b="b"/>
            <a:pathLst>
              <a:path w="1613179" h="1498615">
                <a:moveTo>
                  <a:pt x="0" y="0"/>
                </a:moveTo>
                <a:lnTo>
                  <a:pt x="1613178" y="0"/>
                </a:lnTo>
                <a:lnTo>
                  <a:pt x="1613178" y="1498615"/>
                </a:lnTo>
                <a:lnTo>
                  <a:pt x="0" y="1498615"/>
                </a:lnTo>
                <a:lnTo>
                  <a:pt x="0" y="0"/>
                </a:lnTo>
                <a:close/>
              </a:path>
            </a:pathLst>
          </a:custGeom>
          <a:blipFill>
            <a:blip r:embed="rId5"/>
            <a:stretch>
              <a:fillRect t="-3822" b="-3822"/>
            </a:stretch>
          </a:blipFill>
        </p:spPr>
      </p:sp>
      <p:sp>
        <p:nvSpPr>
          <p:cNvPr id="13" name="Freeform 13"/>
          <p:cNvSpPr/>
          <p:nvPr/>
        </p:nvSpPr>
        <p:spPr>
          <a:xfrm>
            <a:off x="2212409" y="5716713"/>
            <a:ext cx="1477399" cy="1477399"/>
          </a:xfrm>
          <a:custGeom>
            <a:avLst/>
            <a:gdLst/>
            <a:ahLst/>
            <a:cxnLst/>
            <a:rect l="l" t="t" r="r" b="b"/>
            <a:pathLst>
              <a:path w="1477399" h="1477399">
                <a:moveTo>
                  <a:pt x="0" y="0"/>
                </a:moveTo>
                <a:lnTo>
                  <a:pt x="1477399" y="0"/>
                </a:lnTo>
                <a:lnTo>
                  <a:pt x="1477399" y="1477399"/>
                </a:lnTo>
                <a:lnTo>
                  <a:pt x="0" y="1477399"/>
                </a:lnTo>
                <a:lnTo>
                  <a:pt x="0" y="0"/>
                </a:lnTo>
                <a:close/>
              </a:path>
            </a:pathLst>
          </a:custGeom>
          <a:blipFill>
            <a:blip r:embed="rId6"/>
            <a:stretch>
              <a:fillRect/>
            </a:stretch>
          </a:blipFill>
        </p:spPr>
      </p:sp>
      <p:sp>
        <p:nvSpPr>
          <p:cNvPr id="14" name="Freeform 14"/>
          <p:cNvSpPr/>
          <p:nvPr/>
        </p:nvSpPr>
        <p:spPr>
          <a:xfrm>
            <a:off x="2314894" y="7441707"/>
            <a:ext cx="1272428" cy="1272428"/>
          </a:xfrm>
          <a:custGeom>
            <a:avLst/>
            <a:gdLst/>
            <a:ahLst/>
            <a:cxnLst/>
            <a:rect l="l" t="t" r="r" b="b"/>
            <a:pathLst>
              <a:path w="1272428" h="1272428">
                <a:moveTo>
                  <a:pt x="0" y="0"/>
                </a:moveTo>
                <a:lnTo>
                  <a:pt x="1272429" y="0"/>
                </a:lnTo>
                <a:lnTo>
                  <a:pt x="1272429" y="1272428"/>
                </a:lnTo>
                <a:lnTo>
                  <a:pt x="0" y="1272428"/>
                </a:lnTo>
                <a:lnTo>
                  <a:pt x="0" y="0"/>
                </a:lnTo>
                <a:close/>
              </a:path>
            </a:pathLst>
          </a:custGeom>
          <a:blipFill>
            <a:blip r:embed="rId7"/>
            <a:stretch>
              <a:fillRect/>
            </a:stretch>
          </a:blipFill>
        </p:spPr>
      </p:sp>
      <p:sp>
        <p:nvSpPr>
          <p:cNvPr id="15" name="TextBox 15"/>
          <p:cNvSpPr txBox="1"/>
          <p:nvPr/>
        </p:nvSpPr>
        <p:spPr>
          <a:xfrm>
            <a:off x="1467679" y="322845"/>
            <a:ext cx="15352642" cy="1500507"/>
          </a:xfrm>
          <a:prstGeom prst="rect">
            <a:avLst/>
          </a:prstGeom>
        </p:spPr>
        <p:txBody>
          <a:bodyPr lIns="0" tIns="0" rIns="0" bIns="0" rtlCol="0" anchor="t">
            <a:spAutoFit/>
          </a:bodyPr>
          <a:lstStyle/>
          <a:p>
            <a:pPr algn="ctr">
              <a:lnSpc>
                <a:spcPts val="6019"/>
              </a:lnSpc>
            </a:pPr>
            <a:r>
              <a:rPr lang="en-US" sz="4299">
                <a:solidFill>
                  <a:srgbClr val="000000"/>
                </a:solidFill>
                <a:latin typeface="Fredoka"/>
                <a:ea typeface="Fredoka"/>
                <a:cs typeface="Fredoka"/>
                <a:sym typeface="Fredoka"/>
              </a:rPr>
              <a:t>COMPONENTS OF DATA WAREHOUSING ARE:</a:t>
            </a:r>
          </a:p>
          <a:p>
            <a:pPr algn="ctr">
              <a:lnSpc>
                <a:spcPts val="6019"/>
              </a:lnSpc>
            </a:pPr>
            <a:endParaRPr/>
          </a:p>
        </p:txBody>
      </p:sp>
      <p:sp>
        <p:nvSpPr>
          <p:cNvPr id="16" name="TextBox 16"/>
          <p:cNvSpPr txBox="1"/>
          <p:nvPr/>
        </p:nvSpPr>
        <p:spPr>
          <a:xfrm>
            <a:off x="3801459" y="1737626"/>
            <a:ext cx="12842693" cy="1199515"/>
          </a:xfrm>
          <a:prstGeom prst="rect">
            <a:avLst/>
          </a:prstGeom>
        </p:spPr>
        <p:txBody>
          <a:bodyPr lIns="0" tIns="0" rIns="0" bIns="0" rtlCol="0" anchor="t">
            <a:spAutoFit/>
          </a:bodyPr>
          <a:lstStyle/>
          <a:p>
            <a:pPr algn="l">
              <a:lnSpc>
                <a:spcPts val="4760"/>
              </a:lnSpc>
            </a:pPr>
            <a:r>
              <a:rPr lang="en-US" sz="3400" b="1">
                <a:solidFill>
                  <a:srgbClr val="000000"/>
                </a:solidFill>
                <a:latin typeface="Raleway Bold"/>
                <a:ea typeface="Raleway Bold"/>
                <a:cs typeface="Raleway Bold"/>
                <a:sym typeface="Raleway Bold"/>
              </a:rPr>
              <a:t>DATA SOURCE:</a:t>
            </a:r>
            <a:r>
              <a:rPr lang="en-US" sz="3400">
                <a:solidFill>
                  <a:srgbClr val="000000"/>
                </a:solidFill>
                <a:latin typeface="Raleway"/>
                <a:ea typeface="Raleway"/>
                <a:cs typeface="Raleway"/>
                <a:sym typeface="Raleway"/>
              </a:rPr>
              <a:t>These are the original systems or applications where data is created or stored</a:t>
            </a:r>
          </a:p>
        </p:txBody>
      </p:sp>
      <p:sp>
        <p:nvSpPr>
          <p:cNvPr id="17" name="TextBox 17"/>
          <p:cNvSpPr txBox="1"/>
          <p:nvPr/>
        </p:nvSpPr>
        <p:spPr>
          <a:xfrm>
            <a:off x="3689808" y="3166179"/>
            <a:ext cx="13569492" cy="2941165"/>
          </a:xfrm>
          <a:prstGeom prst="rect">
            <a:avLst/>
          </a:prstGeom>
        </p:spPr>
        <p:txBody>
          <a:bodyPr lIns="0" tIns="0" rIns="0" bIns="0" rtlCol="0" anchor="t">
            <a:spAutoFit/>
          </a:bodyPr>
          <a:lstStyle/>
          <a:p>
            <a:pPr algn="l">
              <a:lnSpc>
                <a:spcPts val="3558"/>
              </a:lnSpc>
            </a:pPr>
            <a:r>
              <a:rPr lang="en-US" sz="2541" b="1">
                <a:solidFill>
                  <a:srgbClr val="000000"/>
                </a:solidFill>
                <a:latin typeface="Raleway Bold"/>
                <a:ea typeface="Raleway Bold"/>
                <a:cs typeface="Raleway Bold"/>
                <a:sym typeface="Raleway Bold"/>
              </a:rPr>
              <a:t>. ELT Process (Extract, Load, Transform):</a:t>
            </a:r>
          </a:p>
          <a:p>
            <a:pPr algn="l">
              <a:lnSpc>
                <a:spcPts val="3558"/>
              </a:lnSpc>
            </a:pPr>
            <a:r>
              <a:rPr lang="en-US" sz="2541" b="1">
                <a:solidFill>
                  <a:srgbClr val="000000"/>
                </a:solidFill>
                <a:latin typeface="Raleway Bold"/>
                <a:ea typeface="Raleway Bold"/>
                <a:cs typeface="Raleway Bold"/>
                <a:sym typeface="Raleway Bold"/>
              </a:rPr>
              <a:t>   Extract: </a:t>
            </a:r>
            <a:r>
              <a:rPr lang="en-US" sz="2541">
                <a:solidFill>
                  <a:srgbClr val="000000"/>
                </a:solidFill>
                <a:latin typeface="Raleway"/>
                <a:ea typeface="Raleway"/>
                <a:cs typeface="Raleway"/>
                <a:sym typeface="Raleway"/>
              </a:rPr>
              <a:t>Data is pulled from source systems with minimal processing and stored in a staging area</a:t>
            </a:r>
          </a:p>
          <a:p>
            <a:pPr algn="l">
              <a:lnSpc>
                <a:spcPts val="3558"/>
              </a:lnSpc>
            </a:pPr>
            <a:r>
              <a:rPr lang="en-US" sz="2541">
                <a:solidFill>
                  <a:srgbClr val="000000"/>
                </a:solidFill>
                <a:latin typeface="Raleway"/>
                <a:ea typeface="Raleway"/>
                <a:cs typeface="Raleway"/>
                <a:sym typeface="Raleway"/>
              </a:rPr>
              <a:t>   </a:t>
            </a:r>
            <a:r>
              <a:rPr lang="en-US" sz="2541" b="1">
                <a:solidFill>
                  <a:srgbClr val="000000"/>
                </a:solidFill>
                <a:latin typeface="Raleway Bold"/>
                <a:ea typeface="Raleway Bold"/>
                <a:cs typeface="Raleway Bold"/>
                <a:sym typeface="Raleway Bold"/>
              </a:rPr>
              <a:t>Load: </a:t>
            </a:r>
            <a:r>
              <a:rPr lang="en-US" sz="2541">
                <a:solidFill>
                  <a:srgbClr val="000000"/>
                </a:solidFill>
                <a:latin typeface="Raleway"/>
                <a:ea typeface="Raleway"/>
                <a:cs typeface="Raleway"/>
                <a:sym typeface="Raleway"/>
              </a:rPr>
              <a:t>Raw data is loaded into the data warehouse, either incrementally or in bulk.</a:t>
            </a:r>
          </a:p>
          <a:p>
            <a:pPr algn="l">
              <a:lnSpc>
                <a:spcPts val="3558"/>
              </a:lnSpc>
            </a:pPr>
            <a:r>
              <a:rPr lang="en-US" sz="2541">
                <a:solidFill>
                  <a:srgbClr val="000000"/>
                </a:solidFill>
                <a:latin typeface="Raleway"/>
                <a:ea typeface="Raleway"/>
                <a:cs typeface="Raleway"/>
                <a:sym typeface="Raleway"/>
              </a:rPr>
              <a:t>  </a:t>
            </a:r>
            <a:r>
              <a:rPr lang="en-US" sz="2541" b="1">
                <a:solidFill>
                  <a:srgbClr val="000000"/>
                </a:solidFill>
                <a:latin typeface="Raleway Bold"/>
                <a:ea typeface="Raleway Bold"/>
                <a:cs typeface="Raleway Bold"/>
                <a:sym typeface="Raleway Bold"/>
              </a:rPr>
              <a:t>Transform</a:t>
            </a:r>
            <a:r>
              <a:rPr lang="en-US" sz="2541">
                <a:solidFill>
                  <a:srgbClr val="000000"/>
                </a:solidFill>
                <a:latin typeface="Raleway"/>
                <a:ea typeface="Raleway"/>
                <a:cs typeface="Raleway"/>
                <a:sym typeface="Raleway"/>
              </a:rPr>
              <a:t>: Data is cleaned, formatted, aggregated, and validated within the data</a:t>
            </a:r>
            <a:r>
              <a:rPr lang="en-US" sz="2541" b="1">
                <a:solidFill>
                  <a:srgbClr val="000000"/>
                </a:solidFill>
                <a:latin typeface="Raleway Bold"/>
                <a:ea typeface="Raleway Bold"/>
                <a:cs typeface="Raleway Bold"/>
                <a:sym typeface="Raleway Bold"/>
              </a:rPr>
              <a:t> </a:t>
            </a:r>
            <a:r>
              <a:rPr lang="en-US" sz="2541">
                <a:solidFill>
                  <a:srgbClr val="000000"/>
                </a:solidFill>
                <a:latin typeface="Raleway"/>
                <a:ea typeface="Raleway"/>
                <a:cs typeface="Raleway"/>
                <a:sym typeface="Raleway"/>
              </a:rPr>
              <a:t>warehouse.</a:t>
            </a:r>
          </a:p>
          <a:p>
            <a:pPr algn="l">
              <a:lnSpc>
                <a:spcPts val="1919"/>
              </a:lnSpc>
            </a:pPr>
            <a:endParaRPr/>
          </a:p>
        </p:txBody>
      </p:sp>
      <p:sp>
        <p:nvSpPr>
          <p:cNvPr id="18" name="TextBox 18"/>
          <p:cNvSpPr txBox="1"/>
          <p:nvPr/>
        </p:nvSpPr>
        <p:spPr>
          <a:xfrm>
            <a:off x="4054381" y="6050194"/>
            <a:ext cx="12336849" cy="834389"/>
          </a:xfrm>
          <a:prstGeom prst="rect">
            <a:avLst/>
          </a:prstGeom>
        </p:spPr>
        <p:txBody>
          <a:bodyPr lIns="0" tIns="0" rIns="0" bIns="0" rtlCol="0" anchor="t">
            <a:spAutoFit/>
          </a:bodyPr>
          <a:lstStyle/>
          <a:p>
            <a:pPr algn="l">
              <a:lnSpc>
                <a:spcPts val="3360"/>
              </a:lnSpc>
            </a:pPr>
            <a:r>
              <a:rPr lang="en-US" sz="2400" b="1">
                <a:solidFill>
                  <a:srgbClr val="000000"/>
                </a:solidFill>
                <a:latin typeface="Raleway Bold"/>
                <a:ea typeface="Raleway Bold"/>
                <a:cs typeface="Raleway Bold"/>
                <a:sym typeface="Raleway Bold"/>
              </a:rPr>
              <a:t>DATA WAREHOUSE</a:t>
            </a:r>
            <a:r>
              <a:rPr lang="en-US" sz="2400">
                <a:solidFill>
                  <a:srgbClr val="000000"/>
                </a:solidFill>
                <a:latin typeface="Raleway"/>
                <a:ea typeface="Raleway"/>
                <a:cs typeface="Raleway"/>
                <a:sym typeface="Raleway"/>
              </a:rPr>
              <a:t>: The core of the data warehouse is where transformed data is stored for long-term analysis. This storage structure includes:</a:t>
            </a:r>
          </a:p>
        </p:txBody>
      </p:sp>
      <p:sp>
        <p:nvSpPr>
          <p:cNvPr id="19" name="TextBox 19"/>
          <p:cNvSpPr txBox="1"/>
          <p:nvPr/>
        </p:nvSpPr>
        <p:spPr>
          <a:xfrm>
            <a:off x="4054381" y="7632152"/>
            <a:ext cx="12336849" cy="834389"/>
          </a:xfrm>
          <a:prstGeom prst="rect">
            <a:avLst/>
          </a:prstGeom>
        </p:spPr>
        <p:txBody>
          <a:bodyPr lIns="0" tIns="0" rIns="0" bIns="0" rtlCol="0" anchor="t">
            <a:spAutoFit/>
          </a:bodyPr>
          <a:lstStyle/>
          <a:p>
            <a:pPr algn="l">
              <a:lnSpc>
                <a:spcPts val="3360"/>
              </a:lnSpc>
            </a:pPr>
            <a:r>
              <a:rPr lang="en-US" sz="2400" b="1">
                <a:solidFill>
                  <a:srgbClr val="000000"/>
                </a:solidFill>
                <a:latin typeface="Raleway Bold"/>
                <a:ea typeface="Raleway Bold"/>
                <a:cs typeface="Raleway Bold"/>
                <a:sym typeface="Raleway Bold"/>
              </a:rPr>
              <a:t>. Data Marts: </a:t>
            </a:r>
            <a:r>
              <a:rPr lang="en-US" sz="2400">
                <a:solidFill>
                  <a:srgbClr val="000000"/>
                </a:solidFill>
                <a:latin typeface="Raleway"/>
                <a:ea typeface="Raleway"/>
                <a:cs typeface="Raleway"/>
                <a:sym typeface="Raleway"/>
              </a:rPr>
              <a:t>Data marts are subsets of the data warehouse, typically focused onspecific business areas.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895B2"/>
        </a:solidFill>
        <a:effectLst/>
      </p:bgPr>
    </p:bg>
    <p:spTree>
      <p:nvGrpSpPr>
        <p:cNvPr id="1" name=""/>
        <p:cNvGrpSpPr/>
        <p:nvPr/>
      </p:nvGrpSpPr>
      <p:grpSpPr>
        <a:xfrm>
          <a:off x="0" y="0"/>
          <a:ext cx="0" cy="0"/>
          <a:chOff x="0" y="0"/>
          <a:chExt cx="0" cy="0"/>
        </a:xfrm>
      </p:grpSpPr>
      <p:sp>
        <p:nvSpPr>
          <p:cNvPr id="2" name="Freeform 2"/>
          <p:cNvSpPr/>
          <p:nvPr/>
        </p:nvSpPr>
        <p:spPr>
          <a:xfrm>
            <a:off x="2064157" y="201149"/>
            <a:ext cx="13760731" cy="9905111"/>
          </a:xfrm>
          <a:custGeom>
            <a:avLst/>
            <a:gdLst/>
            <a:ahLst/>
            <a:cxnLst/>
            <a:rect l="l" t="t" r="r" b="b"/>
            <a:pathLst>
              <a:path w="13760731" h="9905111">
                <a:moveTo>
                  <a:pt x="0" y="0"/>
                </a:moveTo>
                <a:lnTo>
                  <a:pt x="13760731" y="0"/>
                </a:lnTo>
                <a:lnTo>
                  <a:pt x="13760731" y="9905111"/>
                </a:lnTo>
                <a:lnTo>
                  <a:pt x="0" y="9905111"/>
                </a:lnTo>
                <a:lnTo>
                  <a:pt x="0" y="0"/>
                </a:lnTo>
                <a:close/>
              </a:path>
            </a:pathLst>
          </a:custGeom>
          <a:blipFill>
            <a:blip r:embed="rId2"/>
            <a:stretch>
              <a:fillRect t="-3399" b="-3399"/>
            </a:stretch>
          </a:blipFill>
        </p:spPr>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895B2"/>
        </a:solidFill>
        <a:effectLst/>
      </p:bgPr>
    </p:bg>
    <p:spTree>
      <p:nvGrpSpPr>
        <p:cNvPr id="1" name=""/>
        <p:cNvGrpSpPr/>
        <p:nvPr/>
      </p:nvGrpSpPr>
      <p:grpSpPr>
        <a:xfrm>
          <a:off x="0" y="0"/>
          <a:ext cx="0" cy="0"/>
          <a:chOff x="0" y="0"/>
          <a:chExt cx="0" cy="0"/>
        </a:xfrm>
      </p:grpSpPr>
      <p:sp>
        <p:nvSpPr>
          <p:cNvPr id="2" name="Freeform 2"/>
          <p:cNvSpPr/>
          <p:nvPr/>
        </p:nvSpPr>
        <p:spPr>
          <a:xfrm>
            <a:off x="5209807" y="-309859"/>
            <a:ext cx="7868385" cy="10906460"/>
          </a:xfrm>
          <a:custGeom>
            <a:avLst/>
            <a:gdLst/>
            <a:ahLst/>
            <a:cxnLst/>
            <a:rect l="l" t="t" r="r" b="b"/>
            <a:pathLst>
              <a:path w="7868385" h="10906460">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sp>
        <p:nvSpPr>
          <p:cNvPr id="3" name="Freeform 3"/>
          <p:cNvSpPr/>
          <p:nvPr/>
        </p:nvSpPr>
        <p:spPr>
          <a:xfrm>
            <a:off x="-2649053"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sp>
        <p:nvSpPr>
          <p:cNvPr id="4" name="Freeform 4"/>
          <p:cNvSpPr/>
          <p:nvPr/>
        </p:nvSpPr>
        <p:spPr>
          <a:xfrm>
            <a:off x="13068668"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grpSp>
        <p:nvGrpSpPr>
          <p:cNvPr id="5" name="Group 5"/>
          <p:cNvGrpSpPr/>
          <p:nvPr/>
        </p:nvGrpSpPr>
        <p:grpSpPr>
          <a:xfrm>
            <a:off x="1965266" y="1028571"/>
            <a:ext cx="15294034" cy="8229600"/>
            <a:chOff x="0" y="0"/>
            <a:chExt cx="4970565" cy="2674622"/>
          </a:xfrm>
        </p:grpSpPr>
        <p:sp>
          <p:nvSpPr>
            <p:cNvPr id="6" name="Freeform 6"/>
            <p:cNvSpPr/>
            <p:nvPr/>
          </p:nvSpPr>
          <p:spPr>
            <a:xfrm>
              <a:off x="0" y="0"/>
              <a:ext cx="4970565" cy="2674622"/>
            </a:xfrm>
            <a:custGeom>
              <a:avLst/>
              <a:gdLst/>
              <a:ahLst/>
              <a:cxnLst/>
              <a:rect l="l" t="t" r="r" b="b"/>
              <a:pathLst>
                <a:path w="4970565" h="2674622">
                  <a:moveTo>
                    <a:pt x="25310" y="0"/>
                  </a:moveTo>
                  <a:lnTo>
                    <a:pt x="4945255" y="0"/>
                  </a:lnTo>
                  <a:cubicBezTo>
                    <a:pt x="4951968" y="0"/>
                    <a:pt x="4958405" y="2667"/>
                    <a:pt x="4963152" y="7413"/>
                  </a:cubicBezTo>
                  <a:cubicBezTo>
                    <a:pt x="4967899" y="12160"/>
                    <a:pt x="4970565" y="18598"/>
                    <a:pt x="4970565" y="25310"/>
                  </a:cubicBezTo>
                  <a:lnTo>
                    <a:pt x="4970565" y="2649312"/>
                  </a:lnTo>
                  <a:cubicBezTo>
                    <a:pt x="4970565" y="2663291"/>
                    <a:pt x="4959233" y="2674622"/>
                    <a:pt x="4945255" y="2674622"/>
                  </a:cubicBezTo>
                  <a:lnTo>
                    <a:pt x="25310" y="2674622"/>
                  </a:lnTo>
                  <a:cubicBezTo>
                    <a:pt x="11332" y="2674622"/>
                    <a:pt x="0" y="2663291"/>
                    <a:pt x="0" y="2649312"/>
                  </a:cubicBezTo>
                  <a:lnTo>
                    <a:pt x="0" y="25310"/>
                  </a:lnTo>
                  <a:cubicBezTo>
                    <a:pt x="0" y="11332"/>
                    <a:pt x="11332" y="0"/>
                    <a:pt x="25310" y="0"/>
                  </a:cubicBezTo>
                  <a:close/>
                </a:path>
              </a:pathLst>
            </a:custGeom>
            <a:solidFill>
              <a:srgbClr val="FFFFFF"/>
            </a:solidFill>
            <a:ln w="38100" cap="rnd">
              <a:solidFill>
                <a:srgbClr val="000000"/>
              </a:solidFill>
              <a:prstDash val="solid"/>
              <a:round/>
            </a:ln>
          </p:spPr>
        </p:sp>
        <p:sp>
          <p:nvSpPr>
            <p:cNvPr id="7" name="TextBox 7"/>
            <p:cNvSpPr txBox="1"/>
            <p:nvPr/>
          </p:nvSpPr>
          <p:spPr>
            <a:xfrm>
              <a:off x="0" y="-47625"/>
              <a:ext cx="4970565" cy="2722247"/>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950140" y="4841728"/>
            <a:ext cx="4470559" cy="5091470"/>
          </a:xfrm>
          <a:custGeom>
            <a:avLst/>
            <a:gdLst/>
            <a:ahLst/>
            <a:cxnLst/>
            <a:rect l="l" t="t" r="r" b="b"/>
            <a:pathLst>
              <a:path w="4470559" h="5091470">
                <a:moveTo>
                  <a:pt x="0" y="0"/>
                </a:moveTo>
                <a:lnTo>
                  <a:pt x="4470559" y="0"/>
                </a:lnTo>
                <a:lnTo>
                  <a:pt x="4470559" y="5091470"/>
                </a:lnTo>
                <a:lnTo>
                  <a:pt x="0" y="5091470"/>
                </a:lnTo>
                <a:lnTo>
                  <a:pt x="0" y="0"/>
                </a:lnTo>
                <a:close/>
              </a:path>
            </a:pathLst>
          </a:custGeom>
          <a:blipFill>
            <a:blip r:embed="rId4"/>
            <a:stretch>
              <a:fillRect/>
            </a:stretch>
          </a:blipFill>
        </p:spPr>
      </p:sp>
      <p:sp>
        <p:nvSpPr>
          <p:cNvPr id="9" name="TextBox 9"/>
          <p:cNvSpPr txBox="1"/>
          <p:nvPr/>
        </p:nvSpPr>
        <p:spPr>
          <a:xfrm>
            <a:off x="3679534" y="3207680"/>
            <a:ext cx="11766619" cy="2794000"/>
          </a:xfrm>
          <a:prstGeom prst="rect">
            <a:avLst/>
          </a:prstGeom>
        </p:spPr>
        <p:txBody>
          <a:bodyPr lIns="0" tIns="0" rIns="0" bIns="0" rtlCol="0" anchor="t">
            <a:spAutoFit/>
          </a:bodyPr>
          <a:lstStyle/>
          <a:p>
            <a:pPr algn="just">
              <a:lnSpc>
                <a:spcPts val="5599"/>
              </a:lnSpc>
            </a:pPr>
            <a:r>
              <a:rPr lang="en-US" sz="3999" b="1">
                <a:solidFill>
                  <a:srgbClr val="000000"/>
                </a:solidFill>
                <a:latin typeface="Raleway Bold"/>
                <a:ea typeface="Raleway Bold"/>
                <a:cs typeface="Raleway Bold"/>
                <a:sym typeface="Raleway Bold"/>
              </a:rPr>
              <a:t>It is the process of finding patterns and correlations within large data sets to identify relationships between data.</a:t>
            </a:r>
          </a:p>
          <a:p>
            <a:pPr algn="r">
              <a:lnSpc>
                <a:spcPts val="5599"/>
              </a:lnSpc>
            </a:pPr>
            <a:endParaRPr/>
          </a:p>
        </p:txBody>
      </p:sp>
      <p:sp>
        <p:nvSpPr>
          <p:cNvPr id="10" name="TextBox 10"/>
          <p:cNvSpPr txBox="1"/>
          <p:nvPr/>
        </p:nvSpPr>
        <p:spPr>
          <a:xfrm>
            <a:off x="2729826" y="1696800"/>
            <a:ext cx="13666036" cy="1111250"/>
          </a:xfrm>
          <a:prstGeom prst="rect">
            <a:avLst/>
          </a:prstGeom>
        </p:spPr>
        <p:txBody>
          <a:bodyPr lIns="0" tIns="0" rIns="0" bIns="0" rtlCol="0" anchor="t">
            <a:spAutoFit/>
          </a:bodyPr>
          <a:lstStyle/>
          <a:p>
            <a:pPr algn="ctr">
              <a:lnSpc>
                <a:spcPts val="9100"/>
              </a:lnSpc>
            </a:pPr>
            <a:r>
              <a:rPr lang="en-US" sz="6500">
                <a:solidFill>
                  <a:srgbClr val="000000"/>
                </a:solidFill>
                <a:latin typeface="Fredoka"/>
                <a:ea typeface="Fredoka"/>
                <a:cs typeface="Fredoka"/>
                <a:sym typeface="Fredoka"/>
              </a:rPr>
              <a:t>DATA MINNING</a:t>
            </a:r>
          </a:p>
        </p:txBody>
      </p:sp>
      <p:sp>
        <p:nvSpPr>
          <p:cNvPr id="11" name="TextBox 11"/>
          <p:cNvSpPr txBox="1"/>
          <p:nvPr/>
        </p:nvSpPr>
        <p:spPr>
          <a:xfrm>
            <a:off x="1915827" y="4604680"/>
            <a:ext cx="15294034" cy="3091180"/>
          </a:xfrm>
          <a:prstGeom prst="rect">
            <a:avLst/>
          </a:prstGeom>
        </p:spPr>
        <p:txBody>
          <a:bodyPr lIns="0" tIns="0" rIns="0" bIns="0" rtlCol="0" anchor="t">
            <a:spAutoFit/>
          </a:bodyPr>
          <a:lstStyle/>
          <a:p>
            <a:pPr algn="l">
              <a:lnSpc>
                <a:spcPts val="2799"/>
              </a:lnSpc>
            </a:pPr>
            <a:endParaRPr/>
          </a:p>
          <a:p>
            <a:pPr algn="ctr">
              <a:lnSpc>
                <a:spcPts val="3779"/>
              </a:lnSpc>
            </a:pPr>
            <a:endParaRPr/>
          </a:p>
          <a:p>
            <a:pPr algn="ctr">
              <a:lnSpc>
                <a:spcPts val="3779"/>
              </a:lnSpc>
            </a:pPr>
            <a:r>
              <a:rPr lang="en-US" sz="2699">
                <a:solidFill>
                  <a:srgbClr val="000000"/>
                </a:solidFill>
                <a:latin typeface="Raleway"/>
                <a:ea typeface="Raleway"/>
                <a:cs typeface="Raleway"/>
                <a:sym typeface="Raleway"/>
              </a:rPr>
              <a:t>¢</a:t>
            </a:r>
            <a:r>
              <a:rPr lang="en-US" sz="2699" b="1">
                <a:solidFill>
                  <a:srgbClr val="000000"/>
                </a:solidFill>
                <a:latin typeface="Raleway Bold"/>
                <a:ea typeface="Raleway Bold"/>
                <a:cs typeface="Raleway Bold"/>
                <a:sym typeface="Raleway Bold"/>
              </a:rPr>
              <a:t>-Data Cleaning- removes error ,inconsistencies, and redundant informationto ensure high quality data for mining</a:t>
            </a:r>
          </a:p>
          <a:p>
            <a:pPr algn="ctr">
              <a:lnSpc>
                <a:spcPts val="3779"/>
              </a:lnSpc>
            </a:pPr>
            <a:r>
              <a:rPr lang="en-US" sz="2699">
                <a:solidFill>
                  <a:srgbClr val="000000"/>
                </a:solidFill>
                <a:latin typeface="Raleway"/>
                <a:ea typeface="Raleway"/>
                <a:cs typeface="Raleway"/>
                <a:sym typeface="Raleway"/>
              </a:rPr>
              <a:t>¢</a:t>
            </a:r>
            <a:r>
              <a:rPr lang="en-US" sz="2699" b="1">
                <a:solidFill>
                  <a:srgbClr val="000000"/>
                </a:solidFill>
                <a:latin typeface="Raleway Bold"/>
                <a:ea typeface="Raleway Bold"/>
                <a:cs typeface="Raleway Bold"/>
                <a:sym typeface="Raleway Bold"/>
              </a:rPr>
              <a:t>-Pattern discovery-identifies meaningful patterns trends or relationships.</a:t>
            </a:r>
          </a:p>
          <a:p>
            <a:pPr algn="ctr">
              <a:lnSpc>
                <a:spcPts val="3779"/>
              </a:lnSpc>
            </a:pPr>
            <a:r>
              <a:rPr lang="en-US" sz="2699">
                <a:solidFill>
                  <a:srgbClr val="000000"/>
                </a:solidFill>
                <a:latin typeface="Raleway"/>
                <a:ea typeface="Raleway"/>
                <a:cs typeface="Raleway"/>
                <a:sym typeface="Raleway"/>
              </a:rPr>
              <a:t>¢</a:t>
            </a:r>
            <a:r>
              <a:rPr lang="en-US" sz="2699" b="1">
                <a:solidFill>
                  <a:srgbClr val="000000"/>
                </a:solidFill>
                <a:latin typeface="Raleway Bold"/>
                <a:ea typeface="Raleway Bold"/>
                <a:cs typeface="Raleway Bold"/>
                <a:sym typeface="Raleway Bold"/>
              </a:rPr>
              <a:t>-Data visualization-Presents mined data results in graphical format for easier interpretation.</a:t>
            </a:r>
          </a:p>
          <a:p>
            <a:pPr algn="ctr">
              <a:lnSpc>
                <a:spcPts val="2939"/>
              </a:lnSpc>
              <a:spcBef>
                <a:spcPct val="0"/>
              </a:spcBef>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895B2"/>
        </a:solidFill>
        <a:effectLst/>
      </p:bgPr>
    </p:bg>
    <p:spTree>
      <p:nvGrpSpPr>
        <p:cNvPr id="1" name=""/>
        <p:cNvGrpSpPr/>
        <p:nvPr/>
      </p:nvGrpSpPr>
      <p:grpSpPr>
        <a:xfrm>
          <a:off x="0" y="0"/>
          <a:ext cx="0" cy="0"/>
          <a:chOff x="0" y="0"/>
          <a:chExt cx="0" cy="0"/>
        </a:xfrm>
      </p:grpSpPr>
      <p:sp>
        <p:nvSpPr>
          <p:cNvPr id="2" name="Freeform 2"/>
          <p:cNvSpPr/>
          <p:nvPr/>
        </p:nvSpPr>
        <p:spPr>
          <a:xfrm>
            <a:off x="5209807" y="-309859"/>
            <a:ext cx="7868385" cy="10906460"/>
          </a:xfrm>
          <a:custGeom>
            <a:avLst/>
            <a:gdLst/>
            <a:ahLst/>
            <a:cxnLst/>
            <a:rect l="l" t="t" r="r" b="b"/>
            <a:pathLst>
              <a:path w="7868385" h="10906460">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sp>
        <p:nvSpPr>
          <p:cNvPr id="3" name="Freeform 3"/>
          <p:cNvSpPr/>
          <p:nvPr/>
        </p:nvSpPr>
        <p:spPr>
          <a:xfrm>
            <a:off x="-2649053"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sp>
        <p:nvSpPr>
          <p:cNvPr id="4" name="Freeform 4"/>
          <p:cNvSpPr/>
          <p:nvPr/>
        </p:nvSpPr>
        <p:spPr>
          <a:xfrm>
            <a:off x="13068668" y="-309601"/>
            <a:ext cx="7868385" cy="10906460"/>
          </a:xfrm>
          <a:custGeom>
            <a:avLst/>
            <a:gdLst/>
            <a:ahLst/>
            <a:cxnLst/>
            <a:rect l="l" t="t" r="r" b="b"/>
            <a:pathLst>
              <a:path w="7868385" h="10906460">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xmlns="" r:embed="rId3"/>
                </a:ext>
              </a:extLst>
            </a:blip>
            <a:stretch>
              <a:fillRect t="-45125" r="-101160"/>
            </a:stretch>
          </a:blipFill>
        </p:spPr>
      </p:sp>
      <p:grpSp>
        <p:nvGrpSpPr>
          <p:cNvPr id="5" name="Group 5"/>
          <p:cNvGrpSpPr/>
          <p:nvPr/>
        </p:nvGrpSpPr>
        <p:grpSpPr>
          <a:xfrm>
            <a:off x="1496983" y="1028571"/>
            <a:ext cx="15294034" cy="8229600"/>
            <a:chOff x="0" y="0"/>
            <a:chExt cx="4970565" cy="2674622"/>
          </a:xfrm>
        </p:grpSpPr>
        <p:sp>
          <p:nvSpPr>
            <p:cNvPr id="6" name="Freeform 6"/>
            <p:cNvSpPr/>
            <p:nvPr/>
          </p:nvSpPr>
          <p:spPr>
            <a:xfrm>
              <a:off x="0" y="0"/>
              <a:ext cx="4970565" cy="2674622"/>
            </a:xfrm>
            <a:custGeom>
              <a:avLst/>
              <a:gdLst/>
              <a:ahLst/>
              <a:cxnLst/>
              <a:rect l="l" t="t" r="r" b="b"/>
              <a:pathLst>
                <a:path w="4970565" h="2674622">
                  <a:moveTo>
                    <a:pt x="25310" y="0"/>
                  </a:moveTo>
                  <a:lnTo>
                    <a:pt x="4945255" y="0"/>
                  </a:lnTo>
                  <a:cubicBezTo>
                    <a:pt x="4951968" y="0"/>
                    <a:pt x="4958405" y="2667"/>
                    <a:pt x="4963152" y="7413"/>
                  </a:cubicBezTo>
                  <a:cubicBezTo>
                    <a:pt x="4967899" y="12160"/>
                    <a:pt x="4970565" y="18598"/>
                    <a:pt x="4970565" y="25310"/>
                  </a:cubicBezTo>
                  <a:lnTo>
                    <a:pt x="4970565" y="2649312"/>
                  </a:lnTo>
                  <a:cubicBezTo>
                    <a:pt x="4970565" y="2663291"/>
                    <a:pt x="4959233" y="2674622"/>
                    <a:pt x="4945255" y="2674622"/>
                  </a:cubicBezTo>
                  <a:lnTo>
                    <a:pt x="25310" y="2674622"/>
                  </a:lnTo>
                  <a:cubicBezTo>
                    <a:pt x="11332" y="2674622"/>
                    <a:pt x="0" y="2663291"/>
                    <a:pt x="0" y="2649312"/>
                  </a:cubicBezTo>
                  <a:lnTo>
                    <a:pt x="0" y="25310"/>
                  </a:lnTo>
                  <a:cubicBezTo>
                    <a:pt x="0" y="11332"/>
                    <a:pt x="11332" y="0"/>
                    <a:pt x="25310" y="0"/>
                  </a:cubicBezTo>
                  <a:close/>
                </a:path>
              </a:pathLst>
            </a:custGeom>
            <a:solidFill>
              <a:srgbClr val="FFFFFF"/>
            </a:solidFill>
            <a:ln w="38100" cap="rnd">
              <a:solidFill>
                <a:srgbClr val="000000"/>
              </a:solidFill>
              <a:prstDash val="solid"/>
              <a:round/>
            </a:ln>
          </p:spPr>
        </p:sp>
        <p:sp>
          <p:nvSpPr>
            <p:cNvPr id="7" name="TextBox 7"/>
            <p:cNvSpPr txBox="1"/>
            <p:nvPr/>
          </p:nvSpPr>
          <p:spPr>
            <a:xfrm>
              <a:off x="0" y="-47625"/>
              <a:ext cx="4970565" cy="2722247"/>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496983" y="1281247"/>
            <a:ext cx="11581210" cy="7788363"/>
          </a:xfrm>
          <a:custGeom>
            <a:avLst/>
            <a:gdLst/>
            <a:ahLst/>
            <a:cxnLst/>
            <a:rect l="l" t="t" r="r" b="b"/>
            <a:pathLst>
              <a:path w="11581210" h="7788363">
                <a:moveTo>
                  <a:pt x="0" y="0"/>
                </a:moveTo>
                <a:lnTo>
                  <a:pt x="11581210" y="0"/>
                </a:lnTo>
                <a:lnTo>
                  <a:pt x="11581210" y="7788364"/>
                </a:lnTo>
                <a:lnTo>
                  <a:pt x="0" y="7788364"/>
                </a:lnTo>
                <a:lnTo>
                  <a:pt x="0" y="0"/>
                </a:lnTo>
                <a:close/>
              </a:path>
            </a:pathLst>
          </a:custGeom>
          <a:blipFill>
            <a:blip r:embed="rId4"/>
            <a:stretch>
              <a:fillRect/>
            </a:stretch>
          </a:blipFill>
        </p:spPr>
      </p:sp>
      <p:sp>
        <p:nvSpPr>
          <p:cNvPr id="9" name="TextBox 9"/>
          <p:cNvSpPr txBox="1"/>
          <p:nvPr/>
        </p:nvSpPr>
        <p:spPr>
          <a:xfrm>
            <a:off x="5219332" y="3690570"/>
            <a:ext cx="10708246" cy="632460"/>
          </a:xfrm>
          <a:prstGeom prst="rect">
            <a:avLst/>
          </a:prstGeom>
        </p:spPr>
        <p:txBody>
          <a:bodyPr lIns="0" tIns="0" rIns="0" bIns="0" rtlCol="0" anchor="t">
            <a:spAutoFit/>
          </a:bodyPr>
          <a:lstStyle/>
          <a:p>
            <a:pPr algn="r">
              <a:lnSpc>
                <a:spcPts val="5039"/>
              </a:lnSpc>
            </a:pPr>
            <a:endParaRPr/>
          </a:p>
        </p:txBody>
      </p:sp>
      <p:sp>
        <p:nvSpPr>
          <p:cNvPr id="10" name="TextBox 10"/>
          <p:cNvSpPr txBox="1"/>
          <p:nvPr/>
        </p:nvSpPr>
        <p:spPr>
          <a:xfrm>
            <a:off x="2310982" y="169997"/>
            <a:ext cx="13666036" cy="1111250"/>
          </a:xfrm>
          <a:prstGeom prst="rect">
            <a:avLst/>
          </a:prstGeom>
        </p:spPr>
        <p:txBody>
          <a:bodyPr lIns="0" tIns="0" rIns="0" bIns="0" rtlCol="0" anchor="t">
            <a:spAutoFit/>
          </a:bodyPr>
          <a:lstStyle/>
          <a:p>
            <a:pPr algn="ctr">
              <a:lnSpc>
                <a:spcPts val="9100"/>
              </a:lnSpc>
            </a:pPr>
            <a:r>
              <a:rPr lang="en-US" sz="6500">
                <a:solidFill>
                  <a:srgbClr val="000000"/>
                </a:solidFill>
                <a:latin typeface="Fredoka"/>
                <a:ea typeface="Fredoka"/>
                <a:cs typeface="Fredoka"/>
                <a:sym typeface="Fredoka"/>
              </a:rPr>
              <a:t>PROCESS FOR DATA MINING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711</Words>
  <Application>Microsoft Office PowerPoint</Application>
  <PresentationFormat>Custom</PresentationFormat>
  <Paragraphs>57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Raleway</vt:lpstr>
      <vt:lpstr>Raleway Bold</vt:lpstr>
      <vt:lpstr>Fredoka</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MINNING &amp;warehousing</dc:title>
  <cp:lastModifiedBy>hp</cp:lastModifiedBy>
  <cp:revision>2</cp:revision>
  <dcterms:created xsi:type="dcterms:W3CDTF">2006-08-16T00:00:00Z</dcterms:created>
  <dcterms:modified xsi:type="dcterms:W3CDTF">2025-02-11T13:09:09Z</dcterms:modified>
  <dc:identifier>DAGeOZ6fmgw</dc:identifier>
</cp:coreProperties>
</file>