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0052050"/>
  <p:notesSz cx="20104100" cy="100520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1D08F-21F8-4940-BFDB-1900F1D73B57}" v="6" dt="2025-05-30T02:41:46.0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96" y="-14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khashanmukhi pasupuleti" userId="d48b4827b4bb4327" providerId="LiveId" clId="{3511D08F-21F8-4940-BFDB-1900F1D73B57}"/>
    <pc:docChg chg="undo custSel modSld">
      <pc:chgData name="Rekhashanmukhi pasupuleti" userId="d48b4827b4bb4327" providerId="LiveId" clId="{3511D08F-21F8-4940-BFDB-1900F1D73B57}" dt="2025-05-30T02:45:32.840" v="137" actId="20577"/>
      <pc:docMkLst>
        <pc:docMk/>
      </pc:docMkLst>
      <pc:sldChg chg="addSp modSp mod">
        <pc:chgData name="Rekhashanmukhi pasupuleti" userId="d48b4827b4bb4327" providerId="LiveId" clId="{3511D08F-21F8-4940-BFDB-1900F1D73B57}" dt="2025-05-30T02:45:32.840" v="137" actId="20577"/>
        <pc:sldMkLst>
          <pc:docMk/>
          <pc:sldMk cId="0" sldId="256"/>
        </pc:sldMkLst>
        <pc:spChg chg="mod">
          <ac:chgData name="Rekhashanmukhi pasupuleti" userId="d48b4827b4bb4327" providerId="LiveId" clId="{3511D08F-21F8-4940-BFDB-1900F1D73B57}" dt="2025-05-30T02:42:54.104" v="69" actId="14100"/>
          <ac:spMkLst>
            <pc:docMk/>
            <pc:sldMk cId="0" sldId="256"/>
            <ac:spMk id="2" creationId="{00000000-0000-0000-0000-000000000000}"/>
          </ac:spMkLst>
        </pc:spChg>
        <pc:spChg chg="mod">
          <ac:chgData name="Rekhashanmukhi pasupuleti" userId="d48b4827b4bb4327" providerId="LiveId" clId="{3511D08F-21F8-4940-BFDB-1900F1D73B57}" dt="2025-05-30T02:43:01.213" v="70" actId="1076"/>
          <ac:spMkLst>
            <pc:docMk/>
            <pc:sldMk cId="0" sldId="256"/>
            <ac:spMk id="3" creationId="{00000000-0000-0000-0000-000000000000}"/>
          </ac:spMkLst>
        </pc:spChg>
        <pc:spChg chg="mod">
          <ac:chgData name="Rekhashanmukhi pasupuleti" userId="d48b4827b4bb4327" providerId="LiveId" clId="{3511D08F-21F8-4940-BFDB-1900F1D73B57}" dt="2025-05-30T02:44:26.491" v="130" actId="20577"/>
          <ac:spMkLst>
            <pc:docMk/>
            <pc:sldMk cId="0" sldId="256"/>
            <ac:spMk id="4" creationId="{00000000-0000-0000-0000-000000000000}"/>
          </ac:spMkLst>
        </pc:spChg>
        <pc:spChg chg="mod">
          <ac:chgData name="Rekhashanmukhi pasupuleti" userId="d48b4827b4bb4327" providerId="LiveId" clId="{3511D08F-21F8-4940-BFDB-1900F1D73B57}" dt="2025-05-30T02:43:57.434" v="94" actId="20577"/>
          <ac:spMkLst>
            <pc:docMk/>
            <pc:sldMk cId="0" sldId="256"/>
            <ac:spMk id="20" creationId="{00000000-0000-0000-0000-000000000000}"/>
          </ac:spMkLst>
        </pc:spChg>
        <pc:spChg chg="mod">
          <ac:chgData name="Rekhashanmukhi pasupuleti" userId="d48b4827b4bb4327" providerId="LiveId" clId="{3511D08F-21F8-4940-BFDB-1900F1D73B57}" dt="2025-05-30T02:45:32.840" v="137" actId="20577"/>
          <ac:spMkLst>
            <pc:docMk/>
            <pc:sldMk cId="0" sldId="256"/>
            <ac:spMk id="24" creationId="{00000000-0000-0000-0000-000000000000}"/>
          </ac:spMkLst>
        </pc:spChg>
        <pc:picChg chg="add mod">
          <ac:chgData name="Rekhashanmukhi pasupuleti" userId="d48b4827b4bb4327" providerId="LiveId" clId="{3511D08F-21F8-4940-BFDB-1900F1D73B57}" dt="2025-05-30T02:41:46.001" v="5" actId="1076"/>
          <ac:picMkLst>
            <pc:docMk/>
            <pc:sldMk cId="0" sldId="256"/>
            <ac:picMk id="11" creationId="{0FAE9EBE-C4F7-494A-B2AF-57DE032B20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032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03238"/>
          </a:xfrm>
          <a:prstGeom prst="rect">
            <a:avLst/>
          </a:prstGeom>
        </p:spPr>
        <p:txBody>
          <a:bodyPr vert="horz" lIns="91440" tIns="45720" rIns="91440" bIns="45720" rtlCol="0"/>
          <a:lstStyle>
            <a:lvl1pPr algn="r">
              <a:defRPr sz="1200"/>
            </a:lvl1pPr>
          </a:lstStyle>
          <a:p>
            <a:fld id="{FDBE7006-55A1-4FF5-925C-E23CD495B116}" type="datetimeFigureOut">
              <a:rPr lang="en-IN" smtClean="0"/>
              <a:t>30-05-2025</a:t>
            </a:fld>
            <a:endParaRPr lang="en-IN"/>
          </a:p>
        </p:txBody>
      </p:sp>
      <p:sp>
        <p:nvSpPr>
          <p:cNvPr id="4" name="Slide Image Placeholder 3"/>
          <p:cNvSpPr>
            <a:spLocks noGrp="1" noRot="1" noChangeAspect="1"/>
          </p:cNvSpPr>
          <p:nvPr>
            <p:ph type="sldImg" idx="2"/>
          </p:nvPr>
        </p:nvSpPr>
        <p:spPr>
          <a:xfrm>
            <a:off x="6659563" y="1257300"/>
            <a:ext cx="6784975" cy="33924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4837113"/>
            <a:ext cx="16084550" cy="3959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48813"/>
            <a:ext cx="8712200" cy="5032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9548813"/>
            <a:ext cx="8712200" cy="503237"/>
          </a:xfrm>
          <a:prstGeom prst="rect">
            <a:avLst/>
          </a:prstGeom>
        </p:spPr>
        <p:txBody>
          <a:bodyPr vert="horz" lIns="91440" tIns="45720" rIns="91440" bIns="45720" rtlCol="0" anchor="b"/>
          <a:lstStyle>
            <a:lvl1pPr algn="r">
              <a:defRPr sz="1200"/>
            </a:lvl1pPr>
          </a:lstStyle>
          <a:p>
            <a:fld id="{C93569CC-ABCA-4CF8-ACD7-7FA9C84972AE}" type="slidenum">
              <a:rPr lang="en-IN" smtClean="0"/>
              <a:t>‹#›</a:t>
            </a:fld>
            <a:endParaRPr lang="en-IN"/>
          </a:p>
        </p:txBody>
      </p:sp>
    </p:spTree>
    <p:extLst>
      <p:ext uri="{BB962C8B-B14F-4D97-AF65-F5344CB8AC3E}">
        <p14:creationId xmlns:p14="http://schemas.microsoft.com/office/powerpoint/2010/main" val="60782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3569CC-ABCA-4CF8-ACD7-7FA9C84972AE}" type="slidenum">
              <a:rPr lang="en-IN" smtClean="0"/>
              <a:t>1</a:t>
            </a:fld>
            <a:endParaRPr lang="en-IN"/>
          </a:p>
        </p:txBody>
      </p:sp>
    </p:spTree>
    <p:extLst>
      <p:ext uri="{BB962C8B-B14F-4D97-AF65-F5344CB8AC3E}">
        <p14:creationId xmlns:p14="http://schemas.microsoft.com/office/powerpoint/2010/main" val="168467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116135"/>
            <a:ext cx="17088486" cy="2110930"/>
          </a:xfrm>
          <a:prstGeom prst="rect">
            <a:avLst/>
          </a:prstGeom>
        </p:spPr>
        <p:txBody>
          <a:bodyPr wrap="square" lIns="0" tIns="0" rIns="0" bIns="0">
            <a:spAutoFit/>
          </a:bodyPr>
          <a:lstStyle>
            <a:lvl1pPr>
              <a:defRPr sz="3000" b="1" i="0">
                <a:solidFill>
                  <a:schemeClr val="bg1"/>
                </a:solidFill>
                <a:latin typeface="Verdana"/>
                <a:cs typeface="Verdana"/>
              </a:defRPr>
            </a:lvl1pPr>
          </a:lstStyle>
          <a:p>
            <a:endParaRPr/>
          </a:p>
        </p:txBody>
      </p:sp>
      <p:sp>
        <p:nvSpPr>
          <p:cNvPr id="3" name="Holder 3"/>
          <p:cNvSpPr>
            <a:spLocks noGrp="1"/>
          </p:cNvSpPr>
          <p:nvPr>
            <p:ph type="subTitle" idx="4"/>
          </p:nvPr>
        </p:nvSpPr>
        <p:spPr>
          <a:xfrm>
            <a:off x="3015615" y="5629148"/>
            <a:ext cx="14072870" cy="25130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sz="half" idx="2"/>
          </p:nvPr>
        </p:nvSpPr>
        <p:spPr>
          <a:xfrm>
            <a:off x="1005205" y="2311971"/>
            <a:ext cx="8745284" cy="663435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311971"/>
            <a:ext cx="8745284" cy="663435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
            <a:ext cx="20097115" cy="10048240"/>
          </a:xfrm>
          <a:custGeom>
            <a:avLst/>
            <a:gdLst/>
            <a:ahLst/>
            <a:cxnLst/>
            <a:rect l="l" t="t" r="r" b="b"/>
            <a:pathLst>
              <a:path w="20097115" h="10048240">
                <a:moveTo>
                  <a:pt x="3349282" y="1673936"/>
                </a:moveTo>
                <a:lnTo>
                  <a:pt x="0" y="1673936"/>
                </a:lnTo>
                <a:lnTo>
                  <a:pt x="0" y="10047859"/>
                </a:lnTo>
                <a:lnTo>
                  <a:pt x="3349282" y="10047859"/>
                </a:lnTo>
                <a:lnTo>
                  <a:pt x="3349282" y="1673936"/>
                </a:lnTo>
                <a:close/>
              </a:path>
              <a:path w="20097115" h="10048240">
                <a:moveTo>
                  <a:pt x="20097115" y="0"/>
                </a:moveTo>
                <a:lnTo>
                  <a:pt x="3349282" y="0"/>
                </a:lnTo>
                <a:lnTo>
                  <a:pt x="3349282" y="1673936"/>
                </a:lnTo>
                <a:lnTo>
                  <a:pt x="20097115" y="1673936"/>
                </a:lnTo>
                <a:lnTo>
                  <a:pt x="20097115" y="0"/>
                </a:lnTo>
                <a:close/>
              </a:path>
            </a:pathLst>
          </a:custGeom>
          <a:solidFill>
            <a:srgbClr val="375F92"/>
          </a:solidFill>
        </p:spPr>
        <p:txBody>
          <a:bodyPr wrap="square" lIns="0" tIns="0" rIns="0" bIns="0" rtlCol="0"/>
          <a:lstStyle/>
          <a:p>
            <a:endParaRPr/>
          </a:p>
        </p:txBody>
      </p:sp>
      <p:sp>
        <p:nvSpPr>
          <p:cNvPr id="17" name="bg object 17"/>
          <p:cNvSpPr/>
          <p:nvPr/>
        </p:nvSpPr>
        <p:spPr>
          <a:xfrm>
            <a:off x="3349287" y="1673944"/>
            <a:ext cx="16748125" cy="8374380"/>
          </a:xfrm>
          <a:custGeom>
            <a:avLst/>
            <a:gdLst/>
            <a:ahLst/>
            <a:cxnLst/>
            <a:rect l="l" t="t" r="r" b="b"/>
            <a:pathLst>
              <a:path w="16748125" h="8374380">
                <a:moveTo>
                  <a:pt x="16747832" y="0"/>
                </a:moveTo>
                <a:lnTo>
                  <a:pt x="0" y="0"/>
                </a:lnTo>
                <a:lnTo>
                  <a:pt x="0" y="8373916"/>
                </a:lnTo>
                <a:lnTo>
                  <a:pt x="16747832" y="8373916"/>
                </a:lnTo>
                <a:lnTo>
                  <a:pt x="16747832" y="0"/>
                </a:lnTo>
                <a:close/>
              </a:path>
            </a:pathLst>
          </a:custGeom>
          <a:solidFill>
            <a:srgbClr val="EDEBE0"/>
          </a:solidFill>
        </p:spPr>
        <p:txBody>
          <a:bodyPr wrap="square" lIns="0" tIns="0" rIns="0" bIns="0" rtlCol="0"/>
          <a:lstStyle/>
          <a:p>
            <a:endParaRPr/>
          </a:p>
        </p:txBody>
      </p:sp>
      <p:sp>
        <p:nvSpPr>
          <p:cNvPr id="18" name="bg object 18"/>
          <p:cNvSpPr/>
          <p:nvPr/>
        </p:nvSpPr>
        <p:spPr>
          <a:xfrm>
            <a:off x="698" y="697"/>
            <a:ext cx="20097115" cy="10049510"/>
          </a:xfrm>
          <a:custGeom>
            <a:avLst/>
            <a:gdLst/>
            <a:ahLst/>
            <a:cxnLst/>
            <a:rect l="l" t="t" r="r" b="b"/>
            <a:pathLst>
              <a:path w="20097115" h="10049510">
                <a:moveTo>
                  <a:pt x="3349287" y="0"/>
                </a:moveTo>
                <a:lnTo>
                  <a:pt x="3349287" y="10049257"/>
                </a:lnTo>
              </a:path>
              <a:path w="20097115" h="10049510">
                <a:moveTo>
                  <a:pt x="0" y="1675341"/>
                </a:moveTo>
                <a:lnTo>
                  <a:pt x="20097119" y="1675341"/>
                </a:lnTo>
              </a:path>
            </a:pathLst>
          </a:custGeom>
          <a:ln w="34902">
            <a:solidFill>
              <a:srgbClr val="000000"/>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7591087" y="9912437"/>
            <a:ext cx="2426453" cy="85163"/>
          </a:xfrm>
          <a:prstGeom prst="rect">
            <a:avLst/>
          </a:prstGeom>
        </p:spPr>
      </p:pic>
      <p:sp>
        <p:nvSpPr>
          <p:cNvPr id="2" name="Holder 2"/>
          <p:cNvSpPr>
            <a:spLocks noGrp="1"/>
          </p:cNvSpPr>
          <p:nvPr>
            <p:ph type="title"/>
          </p:nvPr>
        </p:nvSpPr>
        <p:spPr>
          <a:xfrm>
            <a:off x="5947735" y="48031"/>
            <a:ext cx="10926444" cy="486409"/>
          </a:xfrm>
          <a:prstGeom prst="rect">
            <a:avLst/>
          </a:prstGeom>
        </p:spPr>
        <p:txBody>
          <a:bodyPr wrap="square" lIns="0" tIns="0" rIns="0" bIns="0">
            <a:spAutoFit/>
          </a:bodyPr>
          <a:lstStyle>
            <a:lvl1pPr>
              <a:defRPr sz="3000" b="1" i="0">
                <a:solidFill>
                  <a:schemeClr val="bg1"/>
                </a:solidFill>
                <a:latin typeface="Verdana"/>
                <a:cs typeface="Verdana"/>
              </a:defRPr>
            </a:lvl1pPr>
          </a:lstStyle>
          <a:p>
            <a:endParaRPr/>
          </a:p>
        </p:txBody>
      </p:sp>
      <p:sp>
        <p:nvSpPr>
          <p:cNvPr id="3" name="Holder 3"/>
          <p:cNvSpPr>
            <a:spLocks noGrp="1"/>
          </p:cNvSpPr>
          <p:nvPr>
            <p:ph type="body" idx="1"/>
          </p:nvPr>
        </p:nvSpPr>
        <p:spPr>
          <a:xfrm>
            <a:off x="1005205" y="2311971"/>
            <a:ext cx="18093690" cy="663435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9348407"/>
            <a:ext cx="6433312" cy="50260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9348407"/>
            <a:ext cx="4623943" cy="50260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14474953" y="9348407"/>
            <a:ext cx="4623943" cy="50260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vtu19523@veltech.edu.in"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vtu20582@veltech.edu.in" TargetMode="External"/><Relationship Id="rId10" Type="http://schemas.openxmlformats.org/officeDocument/2006/relationships/image" Target="../media/image6.jpeg"/><Relationship Id="rId4" Type="http://schemas.openxmlformats.org/officeDocument/2006/relationships/hyperlink" Target="mailto:vtu19522@veltech.edu.in"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1250" y="48031"/>
            <a:ext cx="15756583" cy="477054"/>
          </a:xfrm>
          <a:prstGeom prst="rect">
            <a:avLst/>
          </a:prstGeom>
        </p:spPr>
        <p:txBody>
          <a:bodyPr vert="horz" wrap="square" lIns="0" tIns="15240" rIns="0" bIns="0" rtlCol="0">
            <a:spAutoFit/>
          </a:bodyPr>
          <a:lstStyle/>
          <a:p>
            <a:pPr marL="12700">
              <a:lnSpc>
                <a:spcPct val="100000"/>
              </a:lnSpc>
              <a:spcBef>
                <a:spcPts val="120"/>
              </a:spcBef>
              <a:tabLst>
                <a:tab pos="5994400" algn="l"/>
              </a:tabLst>
            </a:pPr>
            <a:r>
              <a:rPr lang="en-IN" spc="-10" dirty="0"/>
              <a:t>PREVENTION OF CARDIOMETABOLIC RISK USING SMART GAS ANALYZER</a:t>
            </a:r>
          </a:p>
        </p:txBody>
      </p:sp>
      <p:sp>
        <p:nvSpPr>
          <p:cNvPr id="3" name="object 3"/>
          <p:cNvSpPr txBox="1"/>
          <p:nvPr/>
        </p:nvSpPr>
        <p:spPr>
          <a:xfrm>
            <a:off x="17484556" y="788073"/>
            <a:ext cx="2109470" cy="248285"/>
          </a:xfrm>
          <a:prstGeom prst="rect">
            <a:avLst/>
          </a:prstGeom>
        </p:spPr>
        <p:txBody>
          <a:bodyPr vert="horz" wrap="square" lIns="0" tIns="13970" rIns="0" bIns="0" rtlCol="0">
            <a:spAutoFit/>
          </a:bodyPr>
          <a:lstStyle/>
          <a:p>
            <a:pPr marL="12700">
              <a:lnSpc>
                <a:spcPct val="100000"/>
              </a:lnSpc>
              <a:spcBef>
                <a:spcPts val="110"/>
              </a:spcBef>
            </a:pPr>
            <a:r>
              <a:rPr sz="1450" b="1" dirty="0">
                <a:solidFill>
                  <a:srgbClr val="FFFFFF"/>
                </a:solidFill>
                <a:latin typeface="Verdana"/>
                <a:cs typeface="Verdana"/>
              </a:rPr>
              <a:t>Batch:</a:t>
            </a:r>
            <a:r>
              <a:rPr sz="1450" b="1" spc="60" dirty="0">
                <a:solidFill>
                  <a:srgbClr val="FFFFFF"/>
                </a:solidFill>
                <a:latin typeface="Verdana"/>
                <a:cs typeface="Verdana"/>
              </a:rPr>
              <a:t> </a:t>
            </a:r>
            <a:r>
              <a:rPr sz="1450" b="1" dirty="0">
                <a:solidFill>
                  <a:srgbClr val="FFFFFF"/>
                </a:solidFill>
                <a:latin typeface="Verdana"/>
                <a:cs typeface="Verdana"/>
              </a:rPr>
              <a:t>(2021-</a:t>
            </a:r>
            <a:r>
              <a:rPr sz="1450" b="1" spc="-10" dirty="0">
                <a:solidFill>
                  <a:srgbClr val="FFFFFF"/>
                </a:solidFill>
                <a:latin typeface="Verdana"/>
                <a:cs typeface="Verdana"/>
              </a:rPr>
              <a:t>2025)</a:t>
            </a:r>
            <a:endParaRPr sz="1450" dirty="0">
              <a:latin typeface="Verdana"/>
              <a:cs typeface="Verdana"/>
            </a:endParaRPr>
          </a:p>
        </p:txBody>
      </p:sp>
      <p:sp>
        <p:nvSpPr>
          <p:cNvPr id="4" name="object 4"/>
          <p:cNvSpPr txBox="1"/>
          <p:nvPr/>
        </p:nvSpPr>
        <p:spPr>
          <a:xfrm>
            <a:off x="8476279" y="538650"/>
            <a:ext cx="5252085" cy="1121013"/>
          </a:xfrm>
          <a:prstGeom prst="rect">
            <a:avLst/>
          </a:prstGeom>
        </p:spPr>
        <p:txBody>
          <a:bodyPr vert="horz" wrap="square" lIns="0" tIns="13970" rIns="0" bIns="0" rtlCol="0">
            <a:spAutoFit/>
          </a:bodyPr>
          <a:lstStyle/>
          <a:p>
            <a:pPr marL="12700">
              <a:lnSpc>
                <a:spcPct val="100000"/>
              </a:lnSpc>
              <a:spcBef>
                <a:spcPts val="110"/>
              </a:spcBef>
            </a:pPr>
            <a:r>
              <a:rPr sz="1450" b="1" dirty="0">
                <a:solidFill>
                  <a:srgbClr val="FFFFFF"/>
                </a:solidFill>
                <a:latin typeface="Verdana"/>
                <a:cs typeface="Verdana"/>
              </a:rPr>
              <a:t>Department</a:t>
            </a:r>
            <a:r>
              <a:rPr sz="1450" b="1" spc="25" dirty="0">
                <a:solidFill>
                  <a:srgbClr val="FFFFFF"/>
                </a:solidFill>
                <a:latin typeface="Verdana"/>
                <a:cs typeface="Verdana"/>
              </a:rPr>
              <a:t> </a:t>
            </a:r>
            <a:r>
              <a:rPr sz="1450" b="1" dirty="0">
                <a:solidFill>
                  <a:srgbClr val="FFFFFF"/>
                </a:solidFill>
                <a:latin typeface="Verdana"/>
                <a:cs typeface="Verdana"/>
              </a:rPr>
              <a:t>of Computer</a:t>
            </a:r>
            <a:r>
              <a:rPr sz="1450" b="1" spc="15" dirty="0">
                <a:solidFill>
                  <a:srgbClr val="FFFFFF"/>
                </a:solidFill>
                <a:latin typeface="Verdana"/>
                <a:cs typeface="Verdana"/>
              </a:rPr>
              <a:t> </a:t>
            </a:r>
            <a:r>
              <a:rPr sz="1450" b="1" dirty="0">
                <a:solidFill>
                  <a:srgbClr val="FFFFFF"/>
                </a:solidFill>
                <a:latin typeface="Verdana"/>
                <a:cs typeface="Verdana"/>
              </a:rPr>
              <a:t>Science</a:t>
            </a:r>
            <a:r>
              <a:rPr sz="1450" b="1" spc="25" dirty="0">
                <a:solidFill>
                  <a:srgbClr val="FFFFFF"/>
                </a:solidFill>
                <a:latin typeface="Verdana"/>
                <a:cs typeface="Verdana"/>
              </a:rPr>
              <a:t> </a:t>
            </a:r>
            <a:r>
              <a:rPr sz="1450" b="1" dirty="0">
                <a:solidFill>
                  <a:srgbClr val="FFFFFF"/>
                </a:solidFill>
                <a:latin typeface="Verdana"/>
                <a:cs typeface="Verdana"/>
              </a:rPr>
              <a:t>and</a:t>
            </a:r>
            <a:r>
              <a:rPr sz="1450" b="1" spc="-5" dirty="0">
                <a:solidFill>
                  <a:srgbClr val="FFFFFF"/>
                </a:solidFill>
                <a:latin typeface="Verdana"/>
                <a:cs typeface="Verdana"/>
              </a:rPr>
              <a:t> </a:t>
            </a:r>
            <a:r>
              <a:rPr sz="1450" b="1" spc="-10" dirty="0">
                <a:solidFill>
                  <a:srgbClr val="FFFFFF"/>
                </a:solidFill>
                <a:latin typeface="Verdana"/>
                <a:cs typeface="Verdana"/>
              </a:rPr>
              <a:t>Engineering</a:t>
            </a:r>
            <a:endParaRPr sz="1450" dirty="0">
              <a:latin typeface="Verdana"/>
              <a:cs typeface="Verdana"/>
            </a:endParaRPr>
          </a:p>
          <a:p>
            <a:pPr marL="1228090" marR="771525" indent="639445">
              <a:lnSpc>
                <a:spcPct val="101099"/>
              </a:lnSpc>
            </a:pPr>
            <a:r>
              <a:rPr sz="1450" b="1" dirty="0">
                <a:solidFill>
                  <a:srgbClr val="FFFFFF"/>
                </a:solidFill>
                <a:latin typeface="Verdana"/>
                <a:cs typeface="Verdana"/>
              </a:rPr>
              <a:t>School</a:t>
            </a:r>
            <a:r>
              <a:rPr sz="1450" b="1" spc="20" dirty="0">
                <a:solidFill>
                  <a:srgbClr val="FFFFFF"/>
                </a:solidFill>
                <a:latin typeface="Verdana"/>
                <a:cs typeface="Verdana"/>
              </a:rPr>
              <a:t> </a:t>
            </a:r>
            <a:r>
              <a:rPr sz="1450" b="1" dirty="0">
                <a:solidFill>
                  <a:srgbClr val="FFFFFF"/>
                </a:solidFill>
                <a:latin typeface="Verdana"/>
                <a:cs typeface="Verdana"/>
              </a:rPr>
              <a:t>of</a:t>
            </a:r>
            <a:r>
              <a:rPr sz="1450" b="1" spc="10" dirty="0">
                <a:solidFill>
                  <a:srgbClr val="FFFFFF"/>
                </a:solidFill>
                <a:latin typeface="Verdana"/>
                <a:cs typeface="Verdana"/>
              </a:rPr>
              <a:t> </a:t>
            </a:r>
            <a:r>
              <a:rPr sz="1450" b="1" spc="-10" dirty="0">
                <a:solidFill>
                  <a:srgbClr val="FFFFFF"/>
                </a:solidFill>
                <a:latin typeface="Verdana"/>
                <a:cs typeface="Verdana"/>
              </a:rPr>
              <a:t>Computing </a:t>
            </a:r>
            <a:r>
              <a:rPr sz="1450" b="1" dirty="0">
                <a:solidFill>
                  <a:srgbClr val="FFFFFF"/>
                </a:solidFill>
                <a:latin typeface="Verdana"/>
                <a:cs typeface="Verdana"/>
              </a:rPr>
              <a:t>10214CS701-MAJOR</a:t>
            </a:r>
            <a:r>
              <a:rPr sz="1450" b="1" spc="95" dirty="0">
                <a:solidFill>
                  <a:srgbClr val="FFFFFF"/>
                </a:solidFill>
                <a:latin typeface="Verdana"/>
                <a:cs typeface="Verdana"/>
              </a:rPr>
              <a:t> </a:t>
            </a:r>
            <a:r>
              <a:rPr sz="1450" b="1" spc="-10" dirty="0">
                <a:solidFill>
                  <a:srgbClr val="FFFFFF"/>
                </a:solidFill>
                <a:latin typeface="Verdana"/>
                <a:cs typeface="Verdana"/>
              </a:rPr>
              <a:t>PROJECT </a:t>
            </a:r>
            <a:endParaRPr lang="en-IN" sz="1450" b="1" spc="-10" dirty="0">
              <a:solidFill>
                <a:srgbClr val="FFFFFF"/>
              </a:solidFill>
              <a:latin typeface="Verdana"/>
              <a:cs typeface="Verdana"/>
            </a:endParaRPr>
          </a:p>
          <a:p>
            <a:pPr marL="1228090" marR="771525" indent="639445">
              <a:lnSpc>
                <a:spcPct val="101099"/>
              </a:lnSpc>
            </a:pPr>
            <a:r>
              <a:rPr lang="en-IN" sz="1450" b="1" spc="-10" dirty="0">
                <a:solidFill>
                  <a:srgbClr val="FFFFFF"/>
                </a:solidFill>
                <a:latin typeface="Verdana"/>
                <a:cs typeface="Verdana"/>
              </a:rPr>
              <a:t>       INHOUSE             </a:t>
            </a:r>
            <a:r>
              <a:rPr sz="1450" b="1" spc="-20" dirty="0">
                <a:solidFill>
                  <a:srgbClr val="FFFFFF"/>
                </a:solidFill>
                <a:latin typeface="Verdana"/>
                <a:cs typeface="Verdana"/>
              </a:rPr>
              <a:t> </a:t>
            </a:r>
            <a:r>
              <a:rPr sz="1450" b="1" dirty="0">
                <a:solidFill>
                  <a:srgbClr val="FFFFFF"/>
                </a:solidFill>
                <a:latin typeface="Verdana"/>
                <a:cs typeface="Verdana"/>
              </a:rPr>
              <a:t>WINTER</a:t>
            </a:r>
            <a:r>
              <a:rPr sz="1450" b="1" spc="40" dirty="0">
                <a:solidFill>
                  <a:srgbClr val="FFFFFF"/>
                </a:solidFill>
                <a:latin typeface="Verdana"/>
                <a:cs typeface="Verdana"/>
              </a:rPr>
              <a:t> </a:t>
            </a:r>
            <a:r>
              <a:rPr sz="1450" b="1" dirty="0">
                <a:solidFill>
                  <a:srgbClr val="FFFFFF"/>
                </a:solidFill>
                <a:latin typeface="Verdana"/>
                <a:cs typeface="Verdana"/>
              </a:rPr>
              <a:t>SEMESTER</a:t>
            </a:r>
            <a:r>
              <a:rPr sz="1450" b="1" spc="60" dirty="0">
                <a:solidFill>
                  <a:srgbClr val="FFFFFF"/>
                </a:solidFill>
                <a:latin typeface="Verdana"/>
                <a:cs typeface="Verdana"/>
              </a:rPr>
              <a:t> </a:t>
            </a:r>
            <a:r>
              <a:rPr sz="1450" b="1" dirty="0">
                <a:solidFill>
                  <a:srgbClr val="FFFFFF"/>
                </a:solidFill>
                <a:latin typeface="Verdana"/>
                <a:cs typeface="Verdana"/>
              </a:rPr>
              <a:t>2024-</a:t>
            </a:r>
            <a:r>
              <a:rPr sz="1450" b="1" spc="-20" dirty="0">
                <a:solidFill>
                  <a:srgbClr val="FFFFFF"/>
                </a:solidFill>
                <a:latin typeface="Verdana"/>
                <a:cs typeface="Verdana"/>
              </a:rPr>
              <a:t>2025</a:t>
            </a:r>
            <a:endParaRPr sz="1450" dirty="0">
              <a:latin typeface="Verdana"/>
              <a:cs typeface="Verdana"/>
            </a:endParaRPr>
          </a:p>
        </p:txBody>
      </p:sp>
      <p:sp>
        <p:nvSpPr>
          <p:cNvPr id="5" name="object 5"/>
          <p:cNvSpPr txBox="1"/>
          <p:nvPr/>
        </p:nvSpPr>
        <p:spPr>
          <a:xfrm>
            <a:off x="5406230" y="6518914"/>
            <a:ext cx="1751330" cy="305435"/>
          </a:xfrm>
          <a:prstGeom prst="rect">
            <a:avLst/>
          </a:prstGeom>
        </p:spPr>
        <p:txBody>
          <a:bodyPr vert="horz" wrap="square" lIns="0" tIns="17145" rIns="0" bIns="0" rtlCol="0">
            <a:spAutoFit/>
          </a:bodyPr>
          <a:lstStyle/>
          <a:p>
            <a:pPr marL="12700">
              <a:lnSpc>
                <a:spcPct val="100000"/>
              </a:lnSpc>
              <a:spcBef>
                <a:spcPts val="135"/>
              </a:spcBef>
            </a:pPr>
            <a:r>
              <a:rPr sz="1800" b="1" spc="-10" dirty="0">
                <a:latin typeface="Calibri"/>
                <a:cs typeface="Calibri"/>
              </a:rPr>
              <a:t>METHODOLOGIES</a:t>
            </a:r>
            <a:endParaRPr sz="1800" dirty="0">
              <a:latin typeface="Calibri"/>
              <a:cs typeface="Calibri"/>
            </a:endParaRPr>
          </a:p>
        </p:txBody>
      </p:sp>
      <p:sp>
        <p:nvSpPr>
          <p:cNvPr id="6" name="object 6"/>
          <p:cNvSpPr txBox="1"/>
          <p:nvPr/>
        </p:nvSpPr>
        <p:spPr>
          <a:xfrm>
            <a:off x="11310515" y="1717381"/>
            <a:ext cx="7988934" cy="305435"/>
          </a:xfrm>
          <a:prstGeom prst="rect">
            <a:avLst/>
          </a:prstGeom>
        </p:spPr>
        <p:txBody>
          <a:bodyPr vert="horz" wrap="square" lIns="0" tIns="17145" rIns="0" bIns="0" rtlCol="0">
            <a:spAutoFit/>
          </a:bodyPr>
          <a:lstStyle/>
          <a:p>
            <a:pPr marL="12700">
              <a:lnSpc>
                <a:spcPct val="100000"/>
              </a:lnSpc>
              <a:spcBef>
                <a:spcPts val="135"/>
              </a:spcBef>
              <a:tabLst>
                <a:tab pos="3750310" algn="l"/>
              </a:tabLst>
            </a:pPr>
            <a:r>
              <a:rPr sz="1800" b="1" spc="-10" dirty="0">
                <a:latin typeface="Calibri"/>
                <a:cs typeface="Calibri"/>
              </a:rPr>
              <a:t>RESULTS</a:t>
            </a:r>
            <a:r>
              <a:rPr sz="1800" b="1" dirty="0">
                <a:latin typeface="Calibri"/>
                <a:cs typeface="Calibri"/>
              </a:rPr>
              <a:t>	SUSTAINABLE</a:t>
            </a:r>
            <a:r>
              <a:rPr sz="1800" b="1" spc="55" dirty="0">
                <a:latin typeface="Calibri"/>
                <a:cs typeface="Calibri"/>
              </a:rPr>
              <a:t> </a:t>
            </a:r>
            <a:r>
              <a:rPr sz="1800" b="1" dirty="0">
                <a:latin typeface="Calibri"/>
                <a:cs typeface="Calibri"/>
              </a:rPr>
              <a:t>DEVELOPMENT</a:t>
            </a:r>
            <a:r>
              <a:rPr sz="1800" b="1" spc="90" dirty="0">
                <a:latin typeface="Calibri"/>
                <a:cs typeface="Calibri"/>
              </a:rPr>
              <a:t> </a:t>
            </a:r>
            <a:r>
              <a:rPr sz="1800" b="1" spc="-10" dirty="0">
                <a:latin typeface="Calibri"/>
                <a:cs typeface="Calibri"/>
              </a:rPr>
              <a:t>GOALS(SDG’s)</a:t>
            </a:r>
            <a:endParaRPr sz="1800" dirty="0">
              <a:latin typeface="Calibri"/>
              <a:cs typeface="Calibri"/>
            </a:endParaRPr>
          </a:p>
        </p:txBody>
      </p:sp>
      <p:sp>
        <p:nvSpPr>
          <p:cNvPr id="7" name="object 7"/>
          <p:cNvSpPr txBox="1"/>
          <p:nvPr/>
        </p:nvSpPr>
        <p:spPr>
          <a:xfrm>
            <a:off x="16136312" y="8417158"/>
            <a:ext cx="2139315" cy="305435"/>
          </a:xfrm>
          <a:prstGeom prst="rect">
            <a:avLst/>
          </a:prstGeom>
        </p:spPr>
        <p:txBody>
          <a:bodyPr vert="horz" wrap="square" lIns="0" tIns="17145" rIns="0" bIns="0" rtlCol="0">
            <a:spAutoFit/>
          </a:bodyPr>
          <a:lstStyle/>
          <a:p>
            <a:pPr marL="12700">
              <a:lnSpc>
                <a:spcPct val="100000"/>
              </a:lnSpc>
              <a:spcBef>
                <a:spcPts val="135"/>
              </a:spcBef>
            </a:pPr>
            <a:r>
              <a:rPr sz="1800" b="1" spc="-10" dirty="0">
                <a:solidFill>
                  <a:srgbClr val="244060"/>
                </a:solidFill>
                <a:latin typeface="Calibri"/>
                <a:cs typeface="Calibri"/>
              </a:rPr>
              <a:t>ACKNOWLEDGEMENT</a:t>
            </a:r>
            <a:endParaRPr sz="1800" dirty="0">
              <a:latin typeface="Calibri"/>
              <a:cs typeface="Calibri"/>
            </a:endParaRPr>
          </a:p>
        </p:txBody>
      </p:sp>
      <p:sp>
        <p:nvSpPr>
          <p:cNvPr id="8" name="object 8"/>
          <p:cNvSpPr txBox="1"/>
          <p:nvPr/>
        </p:nvSpPr>
        <p:spPr>
          <a:xfrm>
            <a:off x="15004108" y="5920150"/>
            <a:ext cx="4403725" cy="434975"/>
          </a:xfrm>
          <a:prstGeom prst="rect">
            <a:avLst/>
          </a:prstGeom>
        </p:spPr>
        <p:txBody>
          <a:bodyPr vert="horz" wrap="square" lIns="0" tIns="13970" rIns="0" bIns="0" rtlCol="0">
            <a:spAutoFit/>
          </a:bodyPr>
          <a:lstStyle/>
          <a:p>
            <a:pPr algn="ctr">
              <a:lnSpc>
                <a:spcPts val="1060"/>
              </a:lnSpc>
              <a:spcBef>
                <a:spcPts val="110"/>
              </a:spcBef>
              <a:tabLst>
                <a:tab pos="2689225" algn="l"/>
              </a:tabLst>
            </a:pPr>
            <a:r>
              <a:rPr sz="900" b="1" dirty="0">
                <a:solidFill>
                  <a:srgbClr val="244060"/>
                </a:solidFill>
                <a:latin typeface="Calibri"/>
                <a:cs typeface="Calibri"/>
              </a:rPr>
              <a:t>Figure</a:t>
            </a:r>
            <a:r>
              <a:rPr sz="900" b="1" spc="-10" dirty="0">
                <a:solidFill>
                  <a:srgbClr val="244060"/>
                </a:solidFill>
                <a:latin typeface="Calibri"/>
                <a:cs typeface="Calibri"/>
              </a:rPr>
              <a:t> </a:t>
            </a:r>
            <a:r>
              <a:rPr sz="900" b="1" dirty="0">
                <a:solidFill>
                  <a:srgbClr val="244060"/>
                </a:solidFill>
                <a:latin typeface="Calibri"/>
                <a:cs typeface="Calibri"/>
              </a:rPr>
              <a:t>1.</a:t>
            </a:r>
            <a:r>
              <a:rPr lang="en-IN" sz="900" b="1" dirty="0">
                <a:solidFill>
                  <a:srgbClr val="244060"/>
                </a:solidFill>
                <a:latin typeface="Calibri"/>
                <a:cs typeface="Calibri"/>
              </a:rPr>
              <a:t>Gas Sensor Monitoring </a:t>
            </a:r>
            <a:r>
              <a:rPr sz="900" spc="-10" dirty="0">
                <a:solidFill>
                  <a:srgbClr val="244060"/>
                </a:solidFill>
                <a:latin typeface="Calibri"/>
                <a:cs typeface="Calibri"/>
              </a:rPr>
              <a:t>.</a:t>
            </a:r>
            <a:endParaRPr sz="900" dirty="0">
              <a:latin typeface="Calibri"/>
              <a:cs typeface="Calibri"/>
            </a:endParaRPr>
          </a:p>
          <a:p>
            <a:pPr algn="ctr">
              <a:lnSpc>
                <a:spcPts val="2140"/>
              </a:lnSpc>
            </a:pPr>
            <a:r>
              <a:rPr sz="1800" b="1" spc="-10" dirty="0">
                <a:latin typeface="Calibri"/>
                <a:cs typeface="Calibri"/>
              </a:rPr>
              <a:t>CONCLUSIONS</a:t>
            </a:r>
            <a:endParaRPr sz="1800" dirty="0">
              <a:latin typeface="Calibri"/>
              <a:cs typeface="Calibri"/>
            </a:endParaRPr>
          </a:p>
        </p:txBody>
      </p:sp>
      <p:sp>
        <p:nvSpPr>
          <p:cNvPr id="9" name="object 9"/>
          <p:cNvSpPr txBox="1"/>
          <p:nvPr/>
        </p:nvSpPr>
        <p:spPr>
          <a:xfrm>
            <a:off x="317885" y="5940846"/>
            <a:ext cx="2317115" cy="3936847"/>
          </a:xfrm>
          <a:prstGeom prst="rect">
            <a:avLst/>
          </a:prstGeom>
        </p:spPr>
        <p:txBody>
          <a:bodyPr vert="horz" wrap="square" lIns="0" tIns="172085" rIns="0" bIns="0" rtlCol="0">
            <a:spAutoFit/>
          </a:bodyPr>
          <a:lstStyle/>
          <a:p>
            <a:pPr marL="12700">
              <a:lnSpc>
                <a:spcPct val="100000"/>
              </a:lnSpc>
              <a:spcBef>
                <a:spcPts val="1355"/>
              </a:spcBef>
            </a:pPr>
            <a:r>
              <a:rPr sz="1800" dirty="0">
                <a:solidFill>
                  <a:srgbClr val="FFFFFF"/>
                </a:solidFill>
                <a:latin typeface="Calibri"/>
                <a:cs typeface="Calibri"/>
              </a:rPr>
              <a:t>TEAM</a:t>
            </a:r>
            <a:r>
              <a:rPr sz="1800" spc="80" dirty="0">
                <a:solidFill>
                  <a:srgbClr val="FFFFFF"/>
                </a:solidFill>
                <a:latin typeface="Calibri"/>
                <a:cs typeface="Calibri"/>
              </a:rPr>
              <a:t> </a:t>
            </a:r>
            <a:r>
              <a:rPr sz="1800" dirty="0">
                <a:solidFill>
                  <a:srgbClr val="FFFFFF"/>
                </a:solidFill>
                <a:latin typeface="Calibri"/>
                <a:cs typeface="Calibri"/>
              </a:rPr>
              <a:t>MEMBER</a:t>
            </a:r>
            <a:r>
              <a:rPr sz="1800" spc="75" dirty="0">
                <a:solidFill>
                  <a:srgbClr val="FFFFFF"/>
                </a:solidFill>
                <a:latin typeface="Calibri"/>
                <a:cs typeface="Calibri"/>
              </a:rPr>
              <a:t> </a:t>
            </a:r>
            <a:r>
              <a:rPr sz="1800" spc="-10" dirty="0">
                <a:solidFill>
                  <a:srgbClr val="FFFFFF"/>
                </a:solidFill>
                <a:latin typeface="Calibri"/>
                <a:cs typeface="Calibri"/>
              </a:rPr>
              <a:t>DETAILS</a:t>
            </a:r>
            <a:endParaRPr sz="1800" dirty="0">
              <a:latin typeface="Calibri"/>
              <a:cs typeface="Calibri"/>
            </a:endParaRPr>
          </a:p>
          <a:p>
            <a:pPr marL="24765">
              <a:lnSpc>
                <a:spcPct val="100000"/>
              </a:lnSpc>
              <a:spcBef>
                <a:spcPts val="994"/>
              </a:spcBef>
            </a:pPr>
            <a:r>
              <a:rPr sz="1450" dirty="0">
                <a:solidFill>
                  <a:srgbClr val="FFFFFF"/>
                </a:solidFill>
                <a:latin typeface="Calibri"/>
                <a:cs typeface="Calibri"/>
              </a:rPr>
              <a:t>Student</a:t>
            </a:r>
            <a:r>
              <a:rPr sz="1450" spc="-10" dirty="0">
                <a:solidFill>
                  <a:srgbClr val="FFFFFF"/>
                </a:solidFill>
                <a:latin typeface="Calibri"/>
                <a:cs typeface="Calibri"/>
              </a:rPr>
              <a:t> </a:t>
            </a:r>
            <a:r>
              <a:rPr sz="1450" dirty="0">
                <a:solidFill>
                  <a:srgbClr val="FFFFFF"/>
                </a:solidFill>
                <a:latin typeface="Calibri"/>
                <a:cs typeface="Calibri"/>
              </a:rPr>
              <a:t>1.</a:t>
            </a:r>
            <a:r>
              <a:rPr sz="1450" spc="-5" dirty="0">
                <a:solidFill>
                  <a:srgbClr val="FFFFFF"/>
                </a:solidFill>
                <a:latin typeface="Calibri"/>
                <a:cs typeface="Calibri"/>
              </a:rPr>
              <a:t> </a:t>
            </a:r>
            <a:r>
              <a:rPr sz="1450" spc="-10" dirty="0">
                <a:solidFill>
                  <a:srgbClr val="FFFFFF"/>
                </a:solidFill>
                <a:latin typeface="Calibri"/>
                <a:cs typeface="Calibri"/>
              </a:rPr>
              <a:t>VTU195</a:t>
            </a:r>
            <a:r>
              <a:rPr lang="en-IN" sz="1450" spc="-10" dirty="0">
                <a:solidFill>
                  <a:srgbClr val="FFFFFF"/>
                </a:solidFill>
                <a:latin typeface="Calibri"/>
                <a:cs typeface="Calibri"/>
              </a:rPr>
              <a:t>23</a:t>
            </a:r>
            <a:r>
              <a:rPr sz="1450" spc="-10" dirty="0">
                <a:solidFill>
                  <a:srgbClr val="FFFFFF"/>
                </a:solidFill>
                <a:latin typeface="Calibri"/>
                <a:cs typeface="Calibri"/>
              </a:rPr>
              <a:t>/</a:t>
            </a:r>
            <a:endParaRPr sz="1450" dirty="0">
              <a:latin typeface="Calibri"/>
              <a:cs typeface="Calibri"/>
            </a:endParaRPr>
          </a:p>
          <a:p>
            <a:pPr marL="24765" marR="567690">
              <a:lnSpc>
                <a:spcPct val="101099"/>
              </a:lnSpc>
            </a:pPr>
            <a:r>
              <a:rPr sz="1450" spc="-100" dirty="0">
                <a:solidFill>
                  <a:srgbClr val="FFFFFF"/>
                </a:solidFill>
                <a:latin typeface="Calibri"/>
                <a:cs typeface="Calibri"/>
              </a:rPr>
              <a:t>P.</a:t>
            </a:r>
            <a:r>
              <a:rPr sz="1450" spc="5" dirty="0">
                <a:solidFill>
                  <a:srgbClr val="FFFFFF"/>
                </a:solidFill>
                <a:latin typeface="Calibri"/>
                <a:cs typeface="Calibri"/>
              </a:rPr>
              <a:t> </a:t>
            </a:r>
            <a:r>
              <a:rPr lang="en-IN" sz="1450" spc="5" dirty="0">
                <a:solidFill>
                  <a:srgbClr val="FFFFFF"/>
                </a:solidFill>
                <a:latin typeface="Calibri"/>
                <a:cs typeface="Calibri"/>
              </a:rPr>
              <a:t>Rekha </a:t>
            </a:r>
            <a:r>
              <a:rPr lang="en-IN" sz="1450" spc="5" dirty="0" err="1">
                <a:solidFill>
                  <a:srgbClr val="FFFFFF"/>
                </a:solidFill>
                <a:latin typeface="Calibri"/>
                <a:cs typeface="Calibri"/>
              </a:rPr>
              <a:t>shanmukhi</a:t>
            </a:r>
            <a:r>
              <a:rPr sz="1450" spc="-10" dirty="0">
                <a:solidFill>
                  <a:srgbClr val="FFFFFF"/>
                </a:solidFill>
                <a:latin typeface="Calibri"/>
                <a:cs typeface="Calibri"/>
              </a:rPr>
              <a:t> </a:t>
            </a:r>
            <a:r>
              <a:rPr sz="1450" dirty="0">
                <a:solidFill>
                  <a:srgbClr val="FFFFFF"/>
                </a:solidFill>
                <a:latin typeface="Calibri"/>
                <a:cs typeface="Calibri"/>
              </a:rPr>
              <a:t>Student</a:t>
            </a:r>
            <a:r>
              <a:rPr sz="1450" spc="-5" dirty="0">
                <a:solidFill>
                  <a:srgbClr val="FFFFFF"/>
                </a:solidFill>
                <a:latin typeface="Calibri"/>
                <a:cs typeface="Calibri"/>
              </a:rPr>
              <a:t> </a:t>
            </a:r>
            <a:r>
              <a:rPr sz="1450" dirty="0">
                <a:solidFill>
                  <a:srgbClr val="FFFFFF"/>
                </a:solidFill>
                <a:latin typeface="Calibri"/>
                <a:cs typeface="Calibri"/>
              </a:rPr>
              <a:t>2</a:t>
            </a:r>
            <a:r>
              <a:rPr sz="1450" spc="-5" dirty="0">
                <a:solidFill>
                  <a:srgbClr val="FFFFFF"/>
                </a:solidFill>
                <a:latin typeface="Calibri"/>
                <a:cs typeface="Calibri"/>
              </a:rPr>
              <a:t> </a:t>
            </a:r>
            <a:r>
              <a:rPr sz="1450" dirty="0">
                <a:solidFill>
                  <a:srgbClr val="FFFFFF"/>
                </a:solidFill>
                <a:latin typeface="Calibri"/>
                <a:cs typeface="Calibri"/>
              </a:rPr>
              <a:t>.</a:t>
            </a:r>
            <a:r>
              <a:rPr sz="1450" spc="-5" dirty="0">
                <a:solidFill>
                  <a:srgbClr val="FFFFFF"/>
                </a:solidFill>
                <a:latin typeface="Calibri"/>
                <a:cs typeface="Calibri"/>
              </a:rPr>
              <a:t> </a:t>
            </a:r>
            <a:r>
              <a:rPr sz="1450" spc="-10" dirty="0">
                <a:solidFill>
                  <a:srgbClr val="FFFFFF"/>
                </a:solidFill>
                <a:latin typeface="Calibri"/>
                <a:cs typeface="Calibri"/>
              </a:rPr>
              <a:t>VTU</a:t>
            </a:r>
            <a:r>
              <a:rPr lang="en-IN" sz="1450" spc="-10" dirty="0">
                <a:solidFill>
                  <a:srgbClr val="FFFFFF"/>
                </a:solidFill>
                <a:latin typeface="Calibri"/>
                <a:cs typeface="Calibri"/>
              </a:rPr>
              <a:t>19522</a:t>
            </a:r>
            <a:r>
              <a:rPr sz="1450" spc="-10" dirty="0">
                <a:solidFill>
                  <a:srgbClr val="FFFFFF"/>
                </a:solidFill>
                <a:latin typeface="Calibri"/>
                <a:cs typeface="Calibri"/>
              </a:rPr>
              <a:t>/</a:t>
            </a:r>
            <a:endParaRPr sz="1450" dirty="0">
              <a:latin typeface="Calibri"/>
              <a:cs typeface="Calibri"/>
            </a:endParaRPr>
          </a:p>
          <a:p>
            <a:pPr marL="24765">
              <a:lnSpc>
                <a:spcPct val="100000"/>
              </a:lnSpc>
              <a:spcBef>
                <a:spcPts val="20"/>
              </a:spcBef>
            </a:pPr>
            <a:r>
              <a:rPr lang="en-IN" sz="1450" spc="-100" dirty="0" err="1">
                <a:solidFill>
                  <a:srgbClr val="FFFFFF"/>
                </a:solidFill>
                <a:latin typeface="Calibri"/>
                <a:cs typeface="Calibri"/>
              </a:rPr>
              <a:t>S.Gopinadh</a:t>
            </a:r>
            <a:endParaRPr sz="1450" dirty="0">
              <a:latin typeface="Calibri"/>
              <a:cs typeface="Calibri"/>
            </a:endParaRPr>
          </a:p>
          <a:p>
            <a:pPr marL="24765">
              <a:lnSpc>
                <a:spcPct val="100000"/>
              </a:lnSpc>
              <a:spcBef>
                <a:spcPts val="20"/>
              </a:spcBef>
            </a:pPr>
            <a:r>
              <a:rPr sz="1450" dirty="0">
                <a:solidFill>
                  <a:srgbClr val="FFFFFF"/>
                </a:solidFill>
                <a:latin typeface="Calibri"/>
                <a:cs typeface="Calibri"/>
              </a:rPr>
              <a:t>Student</a:t>
            </a:r>
            <a:r>
              <a:rPr sz="1450" spc="-5" dirty="0">
                <a:solidFill>
                  <a:srgbClr val="FFFFFF"/>
                </a:solidFill>
                <a:latin typeface="Calibri"/>
                <a:cs typeface="Calibri"/>
              </a:rPr>
              <a:t> </a:t>
            </a:r>
            <a:r>
              <a:rPr sz="1450" dirty="0">
                <a:solidFill>
                  <a:srgbClr val="FFFFFF"/>
                </a:solidFill>
                <a:latin typeface="Calibri"/>
                <a:cs typeface="Calibri"/>
              </a:rPr>
              <a:t>3</a:t>
            </a:r>
            <a:r>
              <a:rPr sz="1450" spc="-5" dirty="0">
                <a:solidFill>
                  <a:srgbClr val="FFFFFF"/>
                </a:solidFill>
                <a:latin typeface="Calibri"/>
                <a:cs typeface="Calibri"/>
              </a:rPr>
              <a:t> </a:t>
            </a:r>
            <a:r>
              <a:rPr sz="1450" dirty="0">
                <a:solidFill>
                  <a:srgbClr val="FFFFFF"/>
                </a:solidFill>
                <a:latin typeface="Calibri"/>
                <a:cs typeface="Calibri"/>
              </a:rPr>
              <a:t>.</a:t>
            </a:r>
            <a:r>
              <a:rPr sz="1450" spc="-5" dirty="0">
                <a:solidFill>
                  <a:srgbClr val="FFFFFF"/>
                </a:solidFill>
                <a:latin typeface="Calibri"/>
                <a:cs typeface="Calibri"/>
              </a:rPr>
              <a:t> </a:t>
            </a:r>
            <a:r>
              <a:rPr sz="1450" spc="-10" dirty="0">
                <a:solidFill>
                  <a:srgbClr val="FFFFFF"/>
                </a:solidFill>
                <a:latin typeface="Calibri"/>
                <a:cs typeface="Calibri"/>
              </a:rPr>
              <a:t>VTU</a:t>
            </a:r>
            <a:r>
              <a:rPr lang="en-IN" sz="1450" spc="-10" dirty="0">
                <a:solidFill>
                  <a:srgbClr val="FFFFFF"/>
                </a:solidFill>
                <a:latin typeface="Calibri"/>
                <a:cs typeface="Calibri"/>
              </a:rPr>
              <a:t>19613</a:t>
            </a:r>
            <a:r>
              <a:rPr sz="1450" spc="-10" dirty="0">
                <a:solidFill>
                  <a:srgbClr val="FFFFFF"/>
                </a:solidFill>
                <a:latin typeface="Calibri"/>
                <a:cs typeface="Calibri"/>
              </a:rPr>
              <a:t>/</a:t>
            </a:r>
            <a:endParaRPr sz="1450" dirty="0">
              <a:latin typeface="Calibri"/>
              <a:cs typeface="Calibri"/>
            </a:endParaRPr>
          </a:p>
          <a:p>
            <a:pPr marL="24765">
              <a:lnSpc>
                <a:spcPct val="100000"/>
              </a:lnSpc>
              <a:spcBef>
                <a:spcPts val="20"/>
              </a:spcBef>
            </a:pPr>
            <a:r>
              <a:rPr lang="en-IN" sz="1450" dirty="0" err="1">
                <a:solidFill>
                  <a:srgbClr val="FFFFFF"/>
                </a:solidFill>
                <a:latin typeface="Calibri"/>
                <a:cs typeface="Calibri"/>
              </a:rPr>
              <a:t>P.Neeraja</a:t>
            </a:r>
            <a:endParaRPr lang="en-IN" sz="1450" dirty="0">
              <a:solidFill>
                <a:srgbClr val="FFFFFF"/>
              </a:solidFill>
              <a:latin typeface="Calibri"/>
              <a:cs typeface="Calibri"/>
            </a:endParaRPr>
          </a:p>
          <a:p>
            <a:pPr marL="24765">
              <a:lnSpc>
                <a:spcPct val="100000"/>
              </a:lnSpc>
              <a:spcBef>
                <a:spcPts val="20"/>
              </a:spcBef>
            </a:pPr>
            <a:r>
              <a:rPr sz="1450" dirty="0">
                <a:solidFill>
                  <a:srgbClr val="FFFFFF"/>
                </a:solidFill>
                <a:latin typeface="Calibri"/>
                <a:cs typeface="Calibri"/>
              </a:rPr>
              <a:t>Student</a:t>
            </a:r>
            <a:r>
              <a:rPr sz="1450" spc="-15" dirty="0">
                <a:solidFill>
                  <a:srgbClr val="FFFFFF"/>
                </a:solidFill>
                <a:latin typeface="Calibri"/>
                <a:cs typeface="Calibri"/>
              </a:rPr>
              <a:t> </a:t>
            </a:r>
            <a:r>
              <a:rPr sz="1450" dirty="0">
                <a:solidFill>
                  <a:srgbClr val="FFFFFF"/>
                </a:solidFill>
                <a:latin typeface="Calibri"/>
                <a:cs typeface="Calibri"/>
              </a:rPr>
              <a:t>1.</a:t>
            </a:r>
            <a:r>
              <a:rPr sz="1450" spc="-10" dirty="0">
                <a:solidFill>
                  <a:srgbClr val="FFFFFF"/>
                </a:solidFill>
                <a:latin typeface="Calibri"/>
                <a:cs typeface="Calibri"/>
              </a:rPr>
              <a:t> 9392</a:t>
            </a:r>
            <a:r>
              <a:rPr lang="en-IN" sz="1450" spc="-10" dirty="0">
                <a:solidFill>
                  <a:srgbClr val="FFFFFF"/>
                </a:solidFill>
                <a:latin typeface="Calibri"/>
                <a:cs typeface="Calibri"/>
              </a:rPr>
              <a:t>682559</a:t>
            </a:r>
            <a:endParaRPr sz="1450" dirty="0">
              <a:latin typeface="Calibri"/>
              <a:cs typeface="Calibri"/>
            </a:endParaRPr>
          </a:p>
          <a:p>
            <a:pPr marL="24765">
              <a:lnSpc>
                <a:spcPct val="100000"/>
              </a:lnSpc>
              <a:spcBef>
                <a:spcPts val="20"/>
              </a:spcBef>
            </a:pPr>
            <a:r>
              <a:rPr sz="1450" dirty="0">
                <a:solidFill>
                  <a:srgbClr val="FFFFFF"/>
                </a:solidFill>
                <a:latin typeface="Calibri"/>
                <a:cs typeface="Calibri"/>
              </a:rPr>
              <a:t>Student</a:t>
            </a:r>
            <a:r>
              <a:rPr sz="1450" spc="-10" dirty="0">
                <a:solidFill>
                  <a:srgbClr val="FFFFFF"/>
                </a:solidFill>
                <a:latin typeface="Calibri"/>
                <a:cs typeface="Calibri"/>
              </a:rPr>
              <a:t> </a:t>
            </a:r>
            <a:r>
              <a:rPr sz="1450" dirty="0">
                <a:solidFill>
                  <a:srgbClr val="FFFFFF"/>
                </a:solidFill>
                <a:latin typeface="Calibri"/>
                <a:cs typeface="Calibri"/>
              </a:rPr>
              <a:t>2.</a:t>
            </a:r>
            <a:r>
              <a:rPr sz="1450" spc="-5" dirty="0">
                <a:solidFill>
                  <a:srgbClr val="FFFFFF"/>
                </a:solidFill>
                <a:latin typeface="Calibri"/>
                <a:cs typeface="Calibri"/>
              </a:rPr>
              <a:t> </a:t>
            </a:r>
            <a:r>
              <a:rPr lang="en-IN" sz="1450" spc="-10" dirty="0">
                <a:solidFill>
                  <a:srgbClr val="FFFFFF"/>
                </a:solidFill>
                <a:latin typeface="Calibri"/>
                <a:cs typeface="Calibri"/>
              </a:rPr>
              <a:t>6305035042</a:t>
            </a:r>
            <a:endParaRPr sz="1450" dirty="0">
              <a:latin typeface="Calibri"/>
              <a:cs typeface="Calibri"/>
            </a:endParaRPr>
          </a:p>
          <a:p>
            <a:pPr marL="24765">
              <a:lnSpc>
                <a:spcPct val="100000"/>
              </a:lnSpc>
              <a:spcBef>
                <a:spcPts val="20"/>
              </a:spcBef>
            </a:pPr>
            <a:r>
              <a:rPr sz="1450" dirty="0">
                <a:solidFill>
                  <a:srgbClr val="FFFFFF"/>
                </a:solidFill>
                <a:latin typeface="Calibri"/>
                <a:cs typeface="Calibri"/>
              </a:rPr>
              <a:t>Student</a:t>
            </a:r>
            <a:r>
              <a:rPr sz="1450" spc="-10" dirty="0">
                <a:solidFill>
                  <a:srgbClr val="FFFFFF"/>
                </a:solidFill>
                <a:latin typeface="Calibri"/>
                <a:cs typeface="Calibri"/>
              </a:rPr>
              <a:t> </a:t>
            </a:r>
            <a:r>
              <a:rPr sz="1450" dirty="0">
                <a:solidFill>
                  <a:srgbClr val="FFFFFF"/>
                </a:solidFill>
                <a:latin typeface="Calibri"/>
                <a:cs typeface="Calibri"/>
              </a:rPr>
              <a:t>3.</a:t>
            </a:r>
            <a:r>
              <a:rPr sz="1450" spc="-5" dirty="0">
                <a:solidFill>
                  <a:srgbClr val="FFFFFF"/>
                </a:solidFill>
                <a:latin typeface="Calibri"/>
                <a:cs typeface="Calibri"/>
              </a:rPr>
              <a:t> </a:t>
            </a:r>
            <a:r>
              <a:rPr lang="en-IN" sz="1450" spc="-10" dirty="0">
                <a:solidFill>
                  <a:srgbClr val="FFFFFF"/>
                </a:solidFill>
                <a:latin typeface="Calibri"/>
                <a:cs typeface="Calibri"/>
              </a:rPr>
              <a:t>9392766950</a:t>
            </a:r>
            <a:endParaRPr sz="1450" dirty="0">
              <a:latin typeface="Calibri"/>
              <a:cs typeface="Calibri"/>
            </a:endParaRPr>
          </a:p>
          <a:p>
            <a:pPr marL="24765" marR="334645">
              <a:lnSpc>
                <a:spcPct val="101099"/>
              </a:lnSpc>
            </a:pPr>
            <a:r>
              <a:rPr sz="1450" dirty="0">
                <a:solidFill>
                  <a:srgbClr val="FFFFFF"/>
                </a:solidFill>
                <a:latin typeface="Calibri"/>
                <a:cs typeface="Calibri"/>
              </a:rPr>
              <a:t>Student</a:t>
            </a:r>
            <a:r>
              <a:rPr sz="1450" spc="-25" dirty="0">
                <a:solidFill>
                  <a:srgbClr val="FFFFFF"/>
                </a:solidFill>
                <a:latin typeface="Calibri"/>
                <a:cs typeface="Calibri"/>
              </a:rPr>
              <a:t> 1. </a:t>
            </a:r>
            <a:r>
              <a:rPr sz="1450" spc="-10" dirty="0">
                <a:solidFill>
                  <a:srgbClr val="FFFFFF"/>
                </a:solidFill>
                <a:latin typeface="Calibri"/>
                <a:cs typeface="Calibri"/>
                <a:hlinkClick r:id="rId3"/>
              </a:rPr>
              <a:t>vtu195</a:t>
            </a:r>
            <a:r>
              <a:rPr lang="en-IN" sz="1450" spc="-10" dirty="0">
                <a:solidFill>
                  <a:srgbClr val="FFFFFF"/>
                </a:solidFill>
                <a:latin typeface="Calibri"/>
                <a:cs typeface="Calibri"/>
                <a:hlinkClick r:id="rId3"/>
              </a:rPr>
              <a:t>23</a:t>
            </a:r>
            <a:r>
              <a:rPr sz="1450" spc="-10" dirty="0">
                <a:solidFill>
                  <a:srgbClr val="FFFFFF"/>
                </a:solidFill>
                <a:latin typeface="Calibri"/>
                <a:cs typeface="Calibri"/>
                <a:hlinkClick r:id="rId3"/>
              </a:rPr>
              <a:t>@veltech.edu.in</a:t>
            </a:r>
            <a:r>
              <a:rPr sz="1450" spc="-10" dirty="0">
                <a:solidFill>
                  <a:srgbClr val="FFFFFF"/>
                </a:solidFill>
                <a:latin typeface="Calibri"/>
                <a:cs typeface="Calibri"/>
              </a:rPr>
              <a:t> </a:t>
            </a:r>
            <a:r>
              <a:rPr sz="1450" dirty="0">
                <a:solidFill>
                  <a:srgbClr val="FFFFFF"/>
                </a:solidFill>
                <a:latin typeface="Calibri"/>
                <a:cs typeface="Calibri"/>
              </a:rPr>
              <a:t>Student</a:t>
            </a:r>
            <a:r>
              <a:rPr sz="1450" spc="-25" dirty="0">
                <a:solidFill>
                  <a:srgbClr val="FFFFFF"/>
                </a:solidFill>
                <a:latin typeface="Calibri"/>
                <a:cs typeface="Calibri"/>
              </a:rPr>
              <a:t> 2. </a:t>
            </a:r>
            <a:r>
              <a:rPr sz="1450" spc="-10" dirty="0" err="1">
                <a:solidFill>
                  <a:srgbClr val="FFFFFF"/>
                </a:solidFill>
                <a:latin typeface="Calibri"/>
                <a:cs typeface="Calibri"/>
                <a:hlinkClick r:id="rId4"/>
              </a:rPr>
              <a:t>vtu</a:t>
            </a:r>
            <a:r>
              <a:rPr lang="en-IN" sz="1450" spc="-10" dirty="0">
                <a:solidFill>
                  <a:srgbClr val="FFFFFF"/>
                </a:solidFill>
                <a:latin typeface="Calibri"/>
                <a:cs typeface="Calibri"/>
                <a:hlinkClick r:id="rId4"/>
              </a:rPr>
              <a:t>19522</a:t>
            </a:r>
            <a:r>
              <a:rPr sz="1450" spc="-10" dirty="0">
                <a:solidFill>
                  <a:srgbClr val="FFFFFF"/>
                </a:solidFill>
                <a:latin typeface="Calibri"/>
                <a:cs typeface="Calibri"/>
                <a:hlinkClick r:id="rId4"/>
              </a:rPr>
              <a:t>@veltech.edu.in</a:t>
            </a:r>
            <a:r>
              <a:rPr sz="1450" spc="-10" dirty="0">
                <a:solidFill>
                  <a:srgbClr val="FFFFFF"/>
                </a:solidFill>
                <a:latin typeface="Calibri"/>
                <a:cs typeface="Calibri"/>
              </a:rPr>
              <a:t> </a:t>
            </a:r>
            <a:r>
              <a:rPr sz="1450" dirty="0">
                <a:solidFill>
                  <a:srgbClr val="FFFFFF"/>
                </a:solidFill>
                <a:latin typeface="Calibri"/>
                <a:cs typeface="Calibri"/>
              </a:rPr>
              <a:t>Student</a:t>
            </a:r>
            <a:r>
              <a:rPr sz="1450" spc="-25" dirty="0">
                <a:solidFill>
                  <a:srgbClr val="FFFFFF"/>
                </a:solidFill>
                <a:latin typeface="Calibri"/>
                <a:cs typeface="Calibri"/>
              </a:rPr>
              <a:t> 3. </a:t>
            </a:r>
            <a:r>
              <a:rPr sz="1450" spc="-10" dirty="0" err="1">
                <a:solidFill>
                  <a:srgbClr val="FFFFFF"/>
                </a:solidFill>
                <a:latin typeface="Calibri"/>
                <a:cs typeface="Calibri"/>
                <a:hlinkClick r:id="rId5"/>
              </a:rPr>
              <a:t>vtu</a:t>
            </a:r>
            <a:r>
              <a:rPr lang="en-IN" sz="1450" spc="-10" dirty="0">
                <a:solidFill>
                  <a:srgbClr val="FFFFFF"/>
                </a:solidFill>
                <a:latin typeface="Calibri"/>
                <a:cs typeface="Calibri"/>
                <a:hlinkClick r:id="rId5"/>
              </a:rPr>
              <a:t>19613</a:t>
            </a:r>
            <a:r>
              <a:rPr sz="1450" spc="-10" dirty="0">
                <a:solidFill>
                  <a:srgbClr val="FFFFFF"/>
                </a:solidFill>
                <a:latin typeface="Calibri"/>
                <a:cs typeface="Calibri"/>
                <a:hlinkClick r:id="rId5"/>
              </a:rPr>
              <a:t>@veltech.edu.in</a:t>
            </a:r>
            <a:endParaRPr sz="1450" dirty="0">
              <a:latin typeface="Calibri"/>
              <a:cs typeface="Calibri"/>
            </a:endParaRPr>
          </a:p>
        </p:txBody>
      </p:sp>
      <p:sp>
        <p:nvSpPr>
          <p:cNvPr id="10" name="object 10"/>
          <p:cNvSpPr txBox="1"/>
          <p:nvPr/>
        </p:nvSpPr>
        <p:spPr>
          <a:xfrm>
            <a:off x="280830" y="1901825"/>
            <a:ext cx="2913220" cy="3861955"/>
          </a:xfrm>
          <a:prstGeom prst="rect">
            <a:avLst/>
          </a:prstGeom>
        </p:spPr>
        <p:txBody>
          <a:bodyPr vert="horz" wrap="square" lIns="0" tIns="17145" rIns="0" bIns="0" rtlCol="0">
            <a:spAutoFit/>
          </a:bodyPr>
          <a:lstStyle/>
          <a:p>
            <a:pPr marL="12700">
              <a:lnSpc>
                <a:spcPct val="100000"/>
              </a:lnSpc>
              <a:spcBef>
                <a:spcPts val="135"/>
              </a:spcBef>
            </a:pPr>
            <a:r>
              <a:rPr sz="1800" spc="-10" dirty="0">
                <a:solidFill>
                  <a:srgbClr val="FFFFFF"/>
                </a:solidFill>
                <a:latin typeface="Calibri"/>
                <a:cs typeface="Calibri"/>
              </a:rPr>
              <a:t>ABSTRACT</a:t>
            </a:r>
            <a:endParaRPr lang="en-IN" sz="1800" spc="-10" dirty="0">
              <a:solidFill>
                <a:srgbClr val="FFFFFF"/>
              </a:solidFill>
              <a:latin typeface="Calibri"/>
              <a:cs typeface="Calibri"/>
            </a:endParaRPr>
          </a:p>
          <a:p>
            <a:pPr marL="12700" algn="just">
              <a:lnSpc>
                <a:spcPct val="100000"/>
              </a:lnSpc>
              <a:spcBef>
                <a:spcPts val="135"/>
              </a:spcBef>
            </a:pPr>
            <a:r>
              <a:rPr lang="en-US" sz="1100" dirty="0">
                <a:latin typeface="Arial" panose="020B0604020202020204" pitchFamily="34" charset="0"/>
                <a:cs typeface="Arial" panose="020B0604020202020204" pitchFamily="34" charset="0"/>
              </a:rPr>
              <a:t>Cardiometabolic diseases, including diabetes, hypertension, obesity, and cardiovascular disorders, represent a growing global health burden. Early detection is critical to managing and preventing their progression. This project presents a non-invasive, sensor-based system for detecting exhaled gases associated with cardiometabolic risk. The system integrates multiple gas sensors specifically for carbon monoxide (CO), carbon dioxide (CO₂), alcohols (ethanol, isopropanol), and hydrogen sulfide (H₂S) which are known to vary in concentration in patients with metabolic disorders. A microcontroller processes the sensor outputs and triggers visual alerts on an LED screen when gas concentrations exceed predefined thresholds. This portable, low-cost prototype offers a potential screening tool for early risk assessment of cardiometabolic conditions, enabling proactive health monitoring outside clinical settings. </a:t>
            </a:r>
            <a:endParaRPr lang="en-IN" sz="1100" spc="-10" dirty="0">
              <a:solidFill>
                <a:srgbClr val="FFFFFF"/>
              </a:solidFill>
              <a:latin typeface="Arial" panose="020B0604020202020204" pitchFamily="34" charset="0"/>
              <a:cs typeface="Arial" panose="020B0604020202020204" pitchFamily="34" charset="0"/>
            </a:endParaRPr>
          </a:p>
        </p:txBody>
      </p:sp>
      <p:sp>
        <p:nvSpPr>
          <p:cNvPr id="20" name="object 20"/>
          <p:cNvSpPr txBox="1"/>
          <p:nvPr/>
        </p:nvSpPr>
        <p:spPr>
          <a:xfrm>
            <a:off x="9214378" y="1996510"/>
            <a:ext cx="5024755" cy="2866810"/>
          </a:xfrm>
          <a:prstGeom prst="rect">
            <a:avLst/>
          </a:prstGeom>
          <a:solidFill>
            <a:srgbClr val="FFFFFF"/>
          </a:solidFill>
        </p:spPr>
        <p:txBody>
          <a:bodyPr vert="horz" wrap="square" lIns="0" tIns="80645" rIns="0" bIns="0" rtlCol="0">
            <a:spAutoFit/>
          </a:bodyPr>
          <a:lstStyle/>
          <a:p>
            <a:pPr marL="84455" marR="73025" algn="just">
              <a:lnSpc>
                <a:spcPct val="99700"/>
              </a:lnSpc>
              <a:spcBef>
                <a:spcPts val="635"/>
              </a:spcBef>
            </a:pPr>
            <a:r>
              <a:rPr lang="en-US" sz="1100" dirty="0">
                <a:latin typeface="Arial MT"/>
                <a:cs typeface="Arial MT"/>
              </a:rPr>
              <a:t>The developed gas sensor system successfully detected variations in exhaled gases associated with cardiometabolic risk factors. During prototype testing, carbon monoxide (CO) levels were measured in the </a:t>
            </a:r>
            <a:r>
              <a:rPr lang="en-US" sz="1100" dirty="0" err="1">
                <a:latin typeface="Arial MT"/>
                <a:cs typeface="Arial MT"/>
              </a:rPr>
              <a:t>ra</a:t>
            </a:r>
            <a:endParaRPr lang="en-US" sz="1100" dirty="0">
              <a:latin typeface="Arial MT"/>
              <a:cs typeface="Arial MT"/>
            </a:endParaRPr>
          </a:p>
          <a:p>
            <a:pPr marL="84455" marR="73025" algn="just">
              <a:lnSpc>
                <a:spcPct val="99700"/>
              </a:lnSpc>
              <a:spcBef>
                <a:spcPts val="635"/>
              </a:spcBef>
            </a:pPr>
            <a:r>
              <a:rPr lang="en-US" sz="1100" dirty="0" err="1">
                <a:latin typeface="Arial MT"/>
                <a:cs typeface="Arial MT"/>
              </a:rPr>
              <a:t>nge</a:t>
            </a:r>
            <a:r>
              <a:rPr lang="en-US" sz="1100" dirty="0">
                <a:latin typeface="Arial MT"/>
                <a:cs typeface="Arial MT"/>
              </a:rPr>
              <a:t> of 5 to 15 ppm, with elevated readings correlating to simulated oxidative stress conditions. Carbon dioxide (CO₂) concentrations ranged from 600 to 1200 ppm, reflecting changes in metabolic rate during controlled breathing tests. The alcohol sensor detected ethanol and isopropanol levels varying between 0.2 and 2 ppm, consistent with metabolic dysfunction models. Hydrogen sulfide (H₂S) concentrations measured between 0.1 and 0.7 ppm, rising in simulated inflammation states. The microcontroller accurately processed sensor inputs and triggered LED alerts whenever gas levels surpassed preset thresholds, demonstrating reliable real-time monitoring. The LED display clearly indicated which gas exceeded its limit, providing immediate feedback. The system showed stable operation across multiple test cycles, confirming its potential as an effective non-invasive tool for early cardiometabolic risk screening.</a:t>
            </a:r>
            <a:endParaRPr sz="1100" dirty="0">
              <a:latin typeface="Arial MT"/>
              <a:cs typeface="Arial MT"/>
            </a:endParaRPr>
          </a:p>
        </p:txBody>
      </p:sp>
      <p:sp>
        <p:nvSpPr>
          <p:cNvPr id="21" name="object 21"/>
          <p:cNvSpPr txBox="1"/>
          <p:nvPr/>
        </p:nvSpPr>
        <p:spPr>
          <a:xfrm>
            <a:off x="14659240" y="2092780"/>
            <a:ext cx="5024755" cy="1943481"/>
          </a:xfrm>
          <a:prstGeom prst="rect">
            <a:avLst/>
          </a:prstGeom>
          <a:solidFill>
            <a:srgbClr val="FFFFFF"/>
          </a:solidFill>
        </p:spPr>
        <p:txBody>
          <a:bodyPr vert="horz" wrap="square" lIns="0" tIns="80645" rIns="0" bIns="0" rtlCol="0">
            <a:spAutoFit/>
          </a:bodyPr>
          <a:lstStyle/>
          <a:p>
            <a:pPr marL="84455" marR="73025" algn="just">
              <a:lnSpc>
                <a:spcPct val="99700"/>
              </a:lnSpc>
              <a:spcBef>
                <a:spcPts val="635"/>
              </a:spcBef>
            </a:pPr>
            <a:r>
              <a:rPr lang="en-US" sz="1100" dirty="0"/>
              <a:t>This project supports several UN Sustainable Development Goals (SDGs), primarily </a:t>
            </a:r>
            <a:r>
              <a:rPr lang="en-US" sz="1100" b="1" dirty="0"/>
              <a:t>SDG 3: Good Health and Well-Being</a:t>
            </a:r>
            <a:r>
              <a:rPr lang="en-US" sz="1100" dirty="0"/>
              <a:t>, by promoting early detection and prevention of cardiometabolic diseases through non-invasive breath monitoring. It contributes to </a:t>
            </a:r>
            <a:r>
              <a:rPr lang="en-US" sz="1100" b="1" dirty="0"/>
              <a:t>SDG 9: Industry, Innovation, and Infrastructure</a:t>
            </a:r>
            <a:r>
              <a:rPr lang="en-US" sz="1100" dirty="0"/>
              <a:t> by developing a low-cost, portable diagnostic tool. The device also supports </a:t>
            </a:r>
            <a:r>
              <a:rPr lang="en-US" sz="1100" b="1" dirty="0"/>
              <a:t>SDG 11</a:t>
            </a:r>
            <a:r>
              <a:rPr lang="en-US" sz="1100" dirty="0"/>
              <a:t> by enabling healthier, more resilient communities and </a:t>
            </a:r>
            <a:r>
              <a:rPr lang="en-US" sz="1100" b="1" dirty="0"/>
              <a:t>SDG 12</a:t>
            </a:r>
            <a:r>
              <a:rPr lang="en-US" sz="1100" dirty="0"/>
              <a:t> through energy-efficient, sustainable design. Additionally, it encourages collaboration aligned with </a:t>
            </a:r>
            <a:r>
              <a:rPr lang="en-US" sz="1100" b="1" dirty="0"/>
              <a:t>SDG 17: Partnerships for the Goals</a:t>
            </a:r>
            <a:r>
              <a:rPr lang="en-US" sz="1100" dirty="0"/>
              <a:t>. The system’s accessibility empowers individuals in low-resource settings to take proactive steps in managing their health. By integrating smart technology into public health, it advances sustainable, inclusive medical innovation.</a:t>
            </a:r>
            <a:endParaRPr sz="1100" dirty="0">
              <a:latin typeface="Arial MT"/>
              <a:cs typeface="Arial MT"/>
            </a:endParaRPr>
          </a:p>
        </p:txBody>
      </p:sp>
      <p:sp>
        <p:nvSpPr>
          <p:cNvPr id="22" name="object 22"/>
          <p:cNvSpPr txBox="1"/>
          <p:nvPr/>
        </p:nvSpPr>
        <p:spPr>
          <a:xfrm>
            <a:off x="3769517" y="6847168"/>
            <a:ext cx="5024755" cy="2998321"/>
          </a:xfrm>
          <a:prstGeom prst="rect">
            <a:avLst/>
          </a:prstGeom>
          <a:solidFill>
            <a:srgbClr val="FFFFFF"/>
          </a:solidFill>
        </p:spPr>
        <p:txBody>
          <a:bodyPr vert="horz" wrap="square" lIns="0" tIns="72390" rIns="0" bIns="0" rtlCol="0">
            <a:spAutoFit/>
          </a:bodyPr>
          <a:lstStyle/>
          <a:p>
            <a:pPr marL="117475" marR="72390" indent="58419" algn="just">
              <a:lnSpc>
                <a:spcPct val="101800"/>
              </a:lnSpc>
              <a:spcBef>
                <a:spcPts val="570"/>
              </a:spcBef>
            </a:pPr>
            <a:r>
              <a:rPr lang="en-US" sz="1100" dirty="0"/>
              <a:t>The proposed system is a portable, non-invasive breath analyzer designed to detect gases associated with cardiometabolic risk. It incorporates multiple gas sensors—specifically for carbon monoxide (CO), carbon dioxide (CO₂), alcohols (such as ethanol and isopropanol), and hydrogen sulfide (H₂S)—which are connected to a microcontroller (e.g., Arduino Uno or ESP32). Each sensor is carefully calibrated using known gas concentrations to ensure accurate detection within physiological ranges. The microcontroller continuously reads sensor data and compares the gas levels against predefined thresholds indicative of metabolic abnormalities. When a gas concentration exceeds its threshold, the system triggers a visual alert on an LED display, indicating the specific gas responsible. Optionally, an audible buzzer can also be activated for immediate attention. The device is powered by a USB or rechargeable battery, making it compact and portable for use in home or clinical settings. Users simply breathe into the device’s sensor intake, allowing real-time monitoring of exhaled breath biomarkers. This methodology enables early detection of cardiometabolic risks, facilitating timely intervention and improved health management.</a:t>
            </a:r>
            <a:endParaRPr sz="1100" dirty="0">
              <a:latin typeface="Times New Roman"/>
              <a:cs typeface="Times New Roman"/>
            </a:endParaRPr>
          </a:p>
        </p:txBody>
      </p:sp>
      <p:sp>
        <p:nvSpPr>
          <p:cNvPr id="23" name="object 23"/>
          <p:cNvSpPr txBox="1"/>
          <p:nvPr/>
        </p:nvSpPr>
        <p:spPr>
          <a:xfrm>
            <a:off x="14639769" y="6393748"/>
            <a:ext cx="5024755" cy="1943481"/>
          </a:xfrm>
          <a:prstGeom prst="rect">
            <a:avLst/>
          </a:prstGeom>
          <a:solidFill>
            <a:srgbClr val="FFFFFF"/>
          </a:solidFill>
        </p:spPr>
        <p:txBody>
          <a:bodyPr vert="horz" wrap="square" lIns="0" tIns="80645" rIns="0" bIns="0" rtlCol="0">
            <a:spAutoFit/>
          </a:bodyPr>
          <a:lstStyle/>
          <a:p>
            <a:pPr marL="84455" marR="73660" algn="just">
              <a:lnSpc>
                <a:spcPct val="100000"/>
              </a:lnSpc>
              <a:spcBef>
                <a:spcPts val="635"/>
              </a:spcBef>
            </a:pPr>
            <a:r>
              <a:rPr lang="en-US" sz="1100" dirty="0"/>
              <a:t>The proposed gas detection system offers a promising, non-invasive solution for the early identification of cardiometabolic risk factors through breath analysis. By integrating sensors for CO, CO₂, alcohols, and H₂S with a microcontroller and LED alert system, the device enables real-time monitoring of key biomarkers linked to metabolic disorders. Its affordability, portability, and ease of use make it suitable for both clinical and home-based applications, especially in low-resource settings. This innovation supports preventive healthcare by empowering individuals to take timely action, potentially reducing the long-term burden of chronic diseases. With further refinement and validation, the system could become a valuable tool in public health screening and personalized health monitoring.</a:t>
            </a:r>
            <a:endParaRPr sz="1100" dirty="0">
              <a:latin typeface="Arial MT"/>
              <a:cs typeface="Arial MT"/>
            </a:endParaRPr>
          </a:p>
        </p:txBody>
      </p:sp>
      <p:sp>
        <p:nvSpPr>
          <p:cNvPr id="24" name="object 24"/>
          <p:cNvSpPr txBox="1"/>
          <p:nvPr/>
        </p:nvSpPr>
        <p:spPr>
          <a:xfrm>
            <a:off x="14590830" y="8802523"/>
            <a:ext cx="5023485" cy="981038"/>
          </a:xfrm>
          <a:prstGeom prst="rect">
            <a:avLst/>
          </a:prstGeom>
          <a:solidFill>
            <a:srgbClr val="FFFFFF"/>
          </a:solidFill>
        </p:spPr>
        <p:txBody>
          <a:bodyPr vert="horz" wrap="square" lIns="0" tIns="74930" rIns="0" bIns="0" rtlCol="0">
            <a:spAutoFit/>
          </a:bodyPr>
          <a:lstStyle/>
          <a:p>
            <a:pPr marL="291465" indent="-207645">
              <a:lnSpc>
                <a:spcPct val="100000"/>
              </a:lnSpc>
              <a:spcBef>
                <a:spcPts val="590"/>
              </a:spcBef>
              <a:buAutoNum type="arabicPeriod"/>
              <a:tabLst>
                <a:tab pos="291465" algn="l"/>
              </a:tabLst>
            </a:pPr>
            <a:r>
              <a:rPr lang="en-IN" sz="1450" spc="-65" dirty="0">
                <a:latin typeface="Calibri"/>
                <a:cs typeface="Calibri"/>
              </a:rPr>
              <a:t>Dr. N. Gomathi</a:t>
            </a:r>
            <a:r>
              <a:rPr sz="1450" dirty="0">
                <a:latin typeface="Calibri"/>
                <a:cs typeface="Calibri"/>
              </a:rPr>
              <a:t>/B.E.,</a:t>
            </a:r>
            <a:r>
              <a:rPr sz="1450" spc="20" dirty="0">
                <a:latin typeface="Calibri"/>
                <a:cs typeface="Calibri"/>
              </a:rPr>
              <a:t> </a:t>
            </a:r>
            <a:r>
              <a:rPr sz="1450" dirty="0">
                <a:latin typeface="Calibri"/>
                <a:cs typeface="Calibri"/>
              </a:rPr>
              <a:t>M.E.,</a:t>
            </a:r>
            <a:r>
              <a:rPr sz="1450" spc="-10" dirty="0">
                <a:latin typeface="Calibri"/>
                <a:cs typeface="Calibri"/>
              </a:rPr>
              <a:t> </a:t>
            </a:r>
            <a:r>
              <a:rPr sz="1450" spc="-20" dirty="0">
                <a:latin typeface="Calibri"/>
                <a:cs typeface="Calibri"/>
              </a:rPr>
              <a:t>Ph</a:t>
            </a:r>
            <a:r>
              <a:rPr lang="en-IN" sz="1450" spc="-20" dirty="0">
                <a:latin typeface="Calibri"/>
                <a:cs typeface="Calibri"/>
              </a:rPr>
              <a:t>.</a:t>
            </a:r>
            <a:r>
              <a:rPr sz="1450" spc="-20" dirty="0">
                <a:latin typeface="Calibri"/>
                <a:cs typeface="Calibri"/>
              </a:rPr>
              <a:t>D</a:t>
            </a:r>
            <a:r>
              <a:rPr lang="en-IN" sz="1450" spc="-20" dirty="0">
                <a:latin typeface="Calibri"/>
                <a:cs typeface="Calibri"/>
              </a:rPr>
              <a:t>., PDF.,</a:t>
            </a:r>
            <a:endParaRPr lang="en-IN" sz="1450" dirty="0">
              <a:latin typeface="Calibri"/>
              <a:cs typeface="Calibri"/>
            </a:endParaRPr>
          </a:p>
          <a:p>
            <a:pPr marL="291465" indent="-207645">
              <a:lnSpc>
                <a:spcPct val="100000"/>
              </a:lnSpc>
              <a:spcBef>
                <a:spcPts val="900"/>
              </a:spcBef>
              <a:buAutoNum type="arabicPeriod"/>
              <a:tabLst>
                <a:tab pos="291465" algn="l"/>
              </a:tabLst>
            </a:pPr>
            <a:r>
              <a:rPr lang="en-IN" sz="1450" dirty="0">
                <a:latin typeface="Calibri"/>
                <a:cs typeface="Calibri"/>
              </a:rPr>
              <a:t> 9884195694</a:t>
            </a:r>
          </a:p>
          <a:p>
            <a:pPr marL="293370" indent="-209550">
              <a:lnSpc>
                <a:spcPct val="100000"/>
              </a:lnSpc>
              <a:spcBef>
                <a:spcPts val="955"/>
              </a:spcBef>
              <a:buAutoNum type="arabicPeriod"/>
              <a:tabLst>
                <a:tab pos="293370" algn="l"/>
              </a:tabLst>
            </a:pPr>
            <a:r>
              <a:rPr lang="en-IN" sz="1400" u="sng" spc="-10" dirty="0">
                <a:solidFill>
                  <a:srgbClr val="0000FF"/>
                </a:solidFill>
                <a:uFill>
                  <a:solidFill>
                    <a:srgbClr val="0000FF"/>
                  </a:solidFill>
                </a:uFill>
                <a:latin typeface="Times New Roman"/>
                <a:cs typeface="Times New Roman"/>
              </a:rPr>
              <a:t>gomathin@veltech.edu.in</a:t>
            </a:r>
            <a:endParaRPr lang="en-IN" sz="1400" dirty="0">
              <a:latin typeface="Times New Roman"/>
              <a:cs typeface="Times New Roman"/>
            </a:endParaRPr>
          </a:p>
        </p:txBody>
      </p:sp>
      <p:sp>
        <p:nvSpPr>
          <p:cNvPr id="26" name="object 26"/>
          <p:cNvSpPr txBox="1"/>
          <p:nvPr/>
        </p:nvSpPr>
        <p:spPr>
          <a:xfrm>
            <a:off x="9381427" y="4690330"/>
            <a:ext cx="3367404" cy="152606"/>
          </a:xfrm>
          <a:prstGeom prst="rect">
            <a:avLst/>
          </a:prstGeom>
        </p:spPr>
        <p:txBody>
          <a:bodyPr vert="horz" wrap="square" lIns="0" tIns="13970" rIns="0" bIns="0" rtlCol="0">
            <a:spAutoFit/>
          </a:bodyPr>
          <a:lstStyle/>
          <a:p>
            <a:pPr marL="12700">
              <a:lnSpc>
                <a:spcPct val="100000"/>
              </a:lnSpc>
              <a:spcBef>
                <a:spcPts val="110"/>
              </a:spcBef>
            </a:pPr>
            <a:r>
              <a:rPr sz="900" b="1" spc="-10" dirty="0">
                <a:solidFill>
                  <a:srgbClr val="244060"/>
                </a:solidFill>
                <a:latin typeface="Calibri"/>
                <a:cs typeface="Calibri"/>
              </a:rPr>
              <a:t>Table </a:t>
            </a:r>
            <a:r>
              <a:rPr sz="900" b="1" dirty="0">
                <a:solidFill>
                  <a:srgbClr val="244060"/>
                </a:solidFill>
                <a:latin typeface="Calibri"/>
                <a:cs typeface="Calibri"/>
              </a:rPr>
              <a:t>1. . </a:t>
            </a:r>
            <a:r>
              <a:rPr lang="en-IN" sz="900" b="1" dirty="0">
                <a:solidFill>
                  <a:srgbClr val="244060"/>
                </a:solidFill>
                <a:latin typeface="Calibri"/>
                <a:cs typeface="Calibri"/>
              </a:rPr>
              <a:t>Readings from Gas sensors</a:t>
            </a:r>
            <a:r>
              <a:rPr sz="900" spc="-10" dirty="0">
                <a:solidFill>
                  <a:srgbClr val="244060"/>
                </a:solidFill>
                <a:latin typeface="Calibri"/>
                <a:cs typeface="Calibri"/>
              </a:rPr>
              <a:t>.</a:t>
            </a:r>
            <a:endParaRPr sz="900" dirty="0">
              <a:latin typeface="Calibri"/>
              <a:cs typeface="Calibri"/>
            </a:endParaRPr>
          </a:p>
        </p:txBody>
      </p:sp>
      <p:sp>
        <p:nvSpPr>
          <p:cNvPr id="32" name="object 32"/>
          <p:cNvSpPr txBox="1"/>
          <p:nvPr/>
        </p:nvSpPr>
        <p:spPr>
          <a:xfrm>
            <a:off x="3833166" y="2022816"/>
            <a:ext cx="5001260" cy="4600618"/>
          </a:xfrm>
          <a:prstGeom prst="rect">
            <a:avLst/>
          </a:prstGeom>
        </p:spPr>
        <p:txBody>
          <a:bodyPr vert="horz" wrap="square" lIns="0" tIns="17145" rIns="0" bIns="0" rtlCol="0">
            <a:spAutoFit/>
          </a:bodyPr>
          <a:lstStyle/>
          <a:p>
            <a:pPr>
              <a:buNone/>
            </a:pPr>
            <a:r>
              <a:rPr lang="en-US" sz="1100" dirty="0">
                <a:latin typeface="Arial MT"/>
              </a:rPr>
              <a:t>Cardiometabolic diseases, including cardiovascular disease, type 2 diabetes, metabolic syndrome, and obesity, represent a group of interconnected conditions with shared risk factors. These include inflammation, oxidative stress, and abnormal metabolic function.</a:t>
            </a:r>
          </a:p>
          <a:p>
            <a:pPr>
              <a:buNone/>
            </a:pPr>
            <a:r>
              <a:rPr lang="en-US" sz="1100" dirty="0">
                <a:latin typeface="Arial MT"/>
              </a:rPr>
              <a:t>Early detection of these risks is essential for timely intervention and prevention. Among non-invasive diagnostic methods, </a:t>
            </a:r>
            <a:r>
              <a:rPr lang="en-US" sz="1100" b="1" dirty="0">
                <a:latin typeface="Arial MT"/>
              </a:rPr>
              <a:t>breath analysis</a:t>
            </a:r>
            <a:r>
              <a:rPr lang="en-US" sz="1100" dirty="0">
                <a:latin typeface="Arial MT"/>
              </a:rPr>
              <a:t> is emerging as a valuable tool, as it can detect </a:t>
            </a:r>
            <a:r>
              <a:rPr lang="en-US" sz="1100" b="1" dirty="0">
                <a:latin typeface="Arial MT"/>
              </a:rPr>
              <a:t>volatile organic compounds (VOCs)</a:t>
            </a:r>
            <a:r>
              <a:rPr lang="en-US" sz="1100" dirty="0">
                <a:latin typeface="Arial MT"/>
              </a:rPr>
              <a:t> and gases linked to metabolic changes.</a:t>
            </a:r>
          </a:p>
          <a:p>
            <a:pPr>
              <a:buNone/>
            </a:pPr>
            <a:r>
              <a:rPr lang="en-US" sz="1100" dirty="0">
                <a:latin typeface="Arial MT"/>
              </a:rPr>
              <a:t>Key breath biomarkers include:</a:t>
            </a:r>
          </a:p>
          <a:p>
            <a:pPr>
              <a:buFont typeface="Arial" panose="020B0604020202020204" pitchFamily="34" charset="0"/>
              <a:buChar char="•"/>
            </a:pPr>
            <a:r>
              <a:rPr lang="en-US" sz="1100" b="1" dirty="0">
                <a:latin typeface="Arial MT"/>
              </a:rPr>
              <a:t>Carbon monoxide (CO)</a:t>
            </a:r>
            <a:r>
              <a:rPr lang="en-US" sz="1100" dirty="0">
                <a:latin typeface="Arial MT"/>
              </a:rPr>
              <a:t> and </a:t>
            </a:r>
            <a:r>
              <a:rPr lang="en-US" sz="1100" b="1" dirty="0">
                <a:latin typeface="Arial MT"/>
              </a:rPr>
              <a:t>hydrogen sulfide (H₂S)</a:t>
            </a:r>
            <a:r>
              <a:rPr lang="en-US" sz="1100" dirty="0">
                <a:latin typeface="Arial MT"/>
              </a:rPr>
              <a:t>: markers of oxidative stress and vascular dysfunction.</a:t>
            </a:r>
          </a:p>
          <a:p>
            <a:pPr>
              <a:buFont typeface="Arial" panose="020B0604020202020204" pitchFamily="34" charset="0"/>
              <a:buChar char="•"/>
            </a:pPr>
            <a:r>
              <a:rPr lang="en-US" sz="1100" b="1" dirty="0">
                <a:latin typeface="Arial MT"/>
              </a:rPr>
              <a:t>Carbon dioxide (CO₂)</a:t>
            </a:r>
            <a:r>
              <a:rPr lang="en-US" sz="1100" dirty="0">
                <a:latin typeface="Arial MT"/>
              </a:rPr>
              <a:t>: reflects metabolic rate and respiratory efficiency.</a:t>
            </a:r>
          </a:p>
          <a:p>
            <a:pPr>
              <a:buFont typeface="Arial" panose="020B0604020202020204" pitchFamily="34" charset="0"/>
              <a:buChar char="•"/>
            </a:pPr>
            <a:r>
              <a:rPr lang="en-US" sz="1100" b="1" dirty="0">
                <a:latin typeface="Arial MT"/>
              </a:rPr>
              <a:t>Alcohols (ethanol, isopropanol)</a:t>
            </a:r>
            <a:r>
              <a:rPr lang="en-US" sz="1100" dirty="0">
                <a:latin typeface="Arial MT"/>
              </a:rPr>
              <a:t>: indicate disrupted glucose metabolism and liver function.</a:t>
            </a:r>
          </a:p>
          <a:p>
            <a:pPr>
              <a:buNone/>
            </a:pPr>
            <a:r>
              <a:rPr lang="en-US" sz="1100" dirty="0">
                <a:latin typeface="Arial MT"/>
              </a:rPr>
              <a:t>This project introduces a </a:t>
            </a:r>
            <a:r>
              <a:rPr lang="en-US" sz="1100" b="1" dirty="0">
                <a:latin typeface="Arial MT"/>
              </a:rPr>
              <a:t>smart gas-detection system</a:t>
            </a:r>
            <a:r>
              <a:rPr lang="en-US" sz="1100" dirty="0">
                <a:latin typeface="Arial MT"/>
              </a:rPr>
              <a:t> to monitor these gases in exhaled breath. It uses dedicated sensors connected to a </a:t>
            </a:r>
            <a:r>
              <a:rPr lang="en-US" sz="1100" b="1" dirty="0">
                <a:latin typeface="Arial MT"/>
              </a:rPr>
              <a:t>microcontroller</a:t>
            </a:r>
            <a:r>
              <a:rPr lang="en-US" sz="1100" dirty="0">
                <a:latin typeface="Arial MT"/>
              </a:rPr>
              <a:t>, which processes data in real time.</a:t>
            </a:r>
          </a:p>
          <a:p>
            <a:pPr>
              <a:buNone/>
            </a:pPr>
            <a:r>
              <a:rPr lang="en-US" sz="1100" dirty="0">
                <a:latin typeface="Arial MT"/>
              </a:rPr>
              <a:t>When gas levels exceed healthy thresholds, the system issues visual alerts via an </a:t>
            </a:r>
            <a:r>
              <a:rPr lang="en-US" sz="1100" b="1" dirty="0">
                <a:latin typeface="Arial MT"/>
              </a:rPr>
              <a:t>LED display</a:t>
            </a:r>
            <a:r>
              <a:rPr lang="en-US" sz="1100" dirty="0">
                <a:latin typeface="Arial MT"/>
              </a:rPr>
              <a:t>. This provides immediate feedback to the user regarding potential cardiometabolic risks.</a:t>
            </a:r>
          </a:p>
          <a:p>
            <a:r>
              <a:rPr lang="en-US" sz="1100" dirty="0">
                <a:latin typeface="Arial MT"/>
              </a:rPr>
              <a:t>The system is designed to be </a:t>
            </a:r>
            <a:r>
              <a:rPr lang="en-US" sz="1100" b="1" dirty="0">
                <a:latin typeface="Arial MT"/>
              </a:rPr>
              <a:t>affordable, portable</a:t>
            </a:r>
            <a:r>
              <a:rPr lang="en-US" sz="1100" dirty="0">
                <a:latin typeface="Arial MT"/>
              </a:rPr>
              <a:t>, and suitable for home or clinical use. It can help individuals take proactive steps toward managing their health through early warning and regular monitoring.</a:t>
            </a:r>
          </a:p>
          <a:p>
            <a:r>
              <a:rPr lang="en-US" sz="1100" dirty="0">
                <a:latin typeface="Arial MT"/>
              </a:rPr>
              <a:t>The device also enables continuous tracking, allowing users and healthcare providers to observe trends over time. Its simplicity and scalability make it a practical tool for community health screening.</a:t>
            </a:r>
          </a:p>
          <a:p>
            <a:pPr marR="59690" algn="ctr">
              <a:lnSpc>
                <a:spcPct val="100000"/>
              </a:lnSpc>
              <a:spcBef>
                <a:spcPts val="135"/>
              </a:spcBef>
            </a:pPr>
            <a:endParaRPr lang="en-IN" sz="1100" dirty="0">
              <a:latin typeface="Arial MT"/>
              <a:cs typeface="Arial" panose="020B0604020202020204" pitchFamily="34" charset="0"/>
            </a:endParaRPr>
          </a:p>
        </p:txBody>
      </p:sp>
      <p:pic>
        <p:nvPicPr>
          <p:cNvPr id="34" name="Picture 33">
            <a:extLst>
              <a:ext uri="{FF2B5EF4-FFF2-40B4-BE49-F238E27FC236}">
                <a16:creationId xmlns:a16="http://schemas.microsoft.com/office/drawing/2014/main" id="{F3EC8770-6740-AC41-14AD-C34804129AA4}"/>
              </a:ext>
            </a:extLst>
          </p:cNvPr>
          <p:cNvPicPr>
            <a:picLocks noChangeAspect="1"/>
          </p:cNvPicPr>
          <p:nvPr/>
        </p:nvPicPr>
        <p:blipFill>
          <a:blip r:embed="rId6"/>
          <a:stretch>
            <a:fillRect/>
          </a:stretch>
        </p:blipFill>
        <p:spPr>
          <a:xfrm>
            <a:off x="9343392" y="4849859"/>
            <a:ext cx="4747257" cy="2690766"/>
          </a:xfrm>
          <a:prstGeom prst="rect">
            <a:avLst/>
          </a:prstGeom>
        </p:spPr>
      </p:pic>
      <p:pic>
        <p:nvPicPr>
          <p:cNvPr id="36" name="Picture 35">
            <a:extLst>
              <a:ext uri="{FF2B5EF4-FFF2-40B4-BE49-F238E27FC236}">
                <a16:creationId xmlns:a16="http://schemas.microsoft.com/office/drawing/2014/main" id="{EBEE597C-57DB-C93E-F664-5DE1696DCD69}"/>
              </a:ext>
            </a:extLst>
          </p:cNvPr>
          <p:cNvPicPr>
            <a:picLocks noChangeAspect="1"/>
          </p:cNvPicPr>
          <p:nvPr/>
        </p:nvPicPr>
        <p:blipFill>
          <a:blip r:embed="rId7"/>
          <a:stretch>
            <a:fillRect/>
          </a:stretch>
        </p:blipFill>
        <p:spPr>
          <a:xfrm>
            <a:off x="9343392" y="7671483"/>
            <a:ext cx="4747257" cy="1912070"/>
          </a:xfrm>
          <a:prstGeom prst="rect">
            <a:avLst/>
          </a:prstGeom>
        </p:spPr>
      </p:pic>
      <p:pic>
        <p:nvPicPr>
          <p:cNvPr id="38" name="Picture 37">
            <a:extLst>
              <a:ext uri="{FF2B5EF4-FFF2-40B4-BE49-F238E27FC236}">
                <a16:creationId xmlns:a16="http://schemas.microsoft.com/office/drawing/2014/main" id="{64DABEED-4B16-649D-1F59-822234925AD5}"/>
              </a:ext>
            </a:extLst>
          </p:cNvPr>
          <p:cNvPicPr>
            <a:picLocks noChangeAspect="1"/>
          </p:cNvPicPr>
          <p:nvPr/>
        </p:nvPicPr>
        <p:blipFill>
          <a:blip r:embed="rId8"/>
          <a:stretch>
            <a:fillRect/>
          </a:stretch>
        </p:blipFill>
        <p:spPr>
          <a:xfrm>
            <a:off x="14659240" y="4238236"/>
            <a:ext cx="2563726" cy="1588498"/>
          </a:xfrm>
          <a:prstGeom prst="rect">
            <a:avLst/>
          </a:prstGeom>
        </p:spPr>
      </p:pic>
      <p:pic>
        <p:nvPicPr>
          <p:cNvPr id="40" name="Picture 39">
            <a:extLst>
              <a:ext uri="{FF2B5EF4-FFF2-40B4-BE49-F238E27FC236}">
                <a16:creationId xmlns:a16="http://schemas.microsoft.com/office/drawing/2014/main" id="{A9C0F3EA-5B1D-50F9-FDF7-2E82D86890A4}"/>
              </a:ext>
            </a:extLst>
          </p:cNvPr>
          <p:cNvPicPr>
            <a:picLocks noChangeAspect="1"/>
          </p:cNvPicPr>
          <p:nvPr/>
        </p:nvPicPr>
        <p:blipFill>
          <a:blip r:embed="rId9"/>
          <a:stretch>
            <a:fillRect/>
          </a:stretch>
        </p:blipFill>
        <p:spPr>
          <a:xfrm>
            <a:off x="17371449" y="4264025"/>
            <a:ext cx="2222577" cy="14997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2">
            <a:extLst>
              <a:ext uri="{FF2B5EF4-FFF2-40B4-BE49-F238E27FC236}">
                <a16:creationId xmlns:a16="http://schemas.microsoft.com/office/drawing/2014/main" id="{0FAE9EBE-C4F7-494A-B2AF-57DE032B20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4" y="48031"/>
            <a:ext cx="3230227"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1201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Calibri</vt:lpstr>
      <vt:lpstr>Times New Roman</vt:lpstr>
      <vt:lpstr>Verdana</vt:lpstr>
      <vt:lpstr>Office Theme</vt:lpstr>
      <vt:lpstr>PREVENTION OF CARDIOMETABOLIC RISK USING SMART GAS ANALYZER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Rekhashanmukhi pasupuleti</dc:creator>
  <cp:lastModifiedBy>Rekhashanmukhi pasupuleti</cp:lastModifiedBy>
  <cp:revision>1</cp:revision>
  <dcterms:created xsi:type="dcterms:W3CDTF">2025-05-29T11:17:51Z</dcterms:created>
  <dcterms:modified xsi:type="dcterms:W3CDTF">2025-05-30T02:45:40Z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2025-05-20T00:00:00Z</vt:filetime>
  </property>
  <property fmtid="{D5CDD505-2E9C-101B-9397-08002B2CF9AE}" pid="3" name="Creator">
    <vt:lpwstr>Microsoft® PowerPoint® 2016</vt:lpwstr>
  </property>
  <property fmtid="{D5CDD505-2E9C-101B-9397-08002B2CF9AE}" pid="4" name="LastSaved">
    <vt:filetime>2025-05-29T00:00:00Z</vt:filetime>
  </property>
  <property fmtid="{D5CDD505-2E9C-101B-9397-08002B2CF9AE}" pid="5" name="Producer">
    <vt:lpwstr>www.ilovepdf.com</vt:lpwstr>
  </property>
</Properties>
</file>