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78200" y="204215"/>
            <a:ext cx="1322832" cy="13228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954" y="858773"/>
            <a:ext cx="11546840" cy="185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304" y="2737231"/>
            <a:ext cx="16609694" cy="4676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72541" y="9711070"/>
            <a:ext cx="846455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641006" y="9711070"/>
            <a:ext cx="5283901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7E7E7E"/>
                </a:solidFill>
                <a:latin typeface="Corbel"/>
                <a:cs typeface="Corbel"/>
              </a:defRPr>
            </a:lvl1pPr>
          </a:lstStyle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913477" y="9704708"/>
            <a:ext cx="294766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40B9D2"/>
                </a:solidFill>
                <a:latin typeface="Corbel"/>
                <a:cs typeface="Corbel"/>
              </a:defRPr>
            </a:lvl1pPr>
          </a:lstStyle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94359"/>
            <a:ext cx="4297680" cy="114604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16304" y="6829624"/>
            <a:ext cx="4180840" cy="1014094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2750" spc="-365">
                <a:solidFill>
                  <a:srgbClr val="041D40"/>
                </a:solidFill>
                <a:latin typeface="Arial Black"/>
                <a:cs typeface="Arial Black"/>
              </a:rPr>
              <a:t>SUPERVISED</a:t>
            </a:r>
            <a:r>
              <a:rPr dirty="0" sz="2750" spc="-484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750" spc="-360">
                <a:solidFill>
                  <a:srgbClr val="041D40"/>
                </a:solidFill>
                <a:latin typeface="Arial Black"/>
                <a:cs typeface="Arial Black"/>
              </a:rPr>
              <a:t>BY</a:t>
            </a:r>
            <a:endParaRPr sz="27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2750" spc="-125">
                <a:solidFill>
                  <a:srgbClr val="041D40"/>
                </a:solidFill>
                <a:latin typeface="Arial Black"/>
                <a:cs typeface="Arial Black"/>
              </a:rPr>
              <a:t>Dr.N.Gomathi/Professor</a:t>
            </a:r>
            <a:endParaRPr sz="2750">
              <a:latin typeface="Arial Black"/>
              <a:cs typeface="Arial Black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57783" y="3341456"/>
            <a:ext cx="8646160" cy="281114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71120">
              <a:lnSpc>
                <a:spcPct val="100000"/>
              </a:lnSpc>
              <a:spcBef>
                <a:spcPts val="735"/>
              </a:spcBef>
            </a:pPr>
            <a:r>
              <a:rPr dirty="0" sz="2500" spc="-225">
                <a:solidFill>
                  <a:srgbClr val="041D40"/>
                </a:solidFill>
                <a:latin typeface="Arial Black"/>
                <a:cs typeface="Arial Black"/>
              </a:rPr>
              <a:t>SCHOOL</a:t>
            </a:r>
            <a:r>
              <a:rPr dirty="0" sz="2500" spc="-18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15">
                <a:solidFill>
                  <a:srgbClr val="041D40"/>
                </a:solidFill>
                <a:latin typeface="Arial Black"/>
                <a:cs typeface="Arial Black"/>
              </a:rPr>
              <a:t>OF</a:t>
            </a:r>
            <a:r>
              <a:rPr dirty="0" sz="2500" spc="-14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65">
                <a:solidFill>
                  <a:srgbClr val="041D40"/>
                </a:solidFill>
                <a:latin typeface="Arial Black"/>
                <a:cs typeface="Arial Black"/>
              </a:rPr>
              <a:t>COMPUTING</a:t>
            </a:r>
            <a:endParaRPr sz="2500">
              <a:latin typeface="Arial Black"/>
              <a:cs typeface="Arial Black"/>
            </a:endParaRPr>
          </a:p>
          <a:p>
            <a:pPr marL="48895">
              <a:lnSpc>
                <a:spcPct val="100000"/>
              </a:lnSpc>
              <a:spcBef>
                <a:spcPts val="640"/>
              </a:spcBef>
            </a:pPr>
            <a:r>
              <a:rPr dirty="0" sz="2500" spc="-240">
                <a:solidFill>
                  <a:srgbClr val="041D40"/>
                </a:solidFill>
                <a:latin typeface="Arial Black"/>
                <a:cs typeface="Arial Black"/>
              </a:rPr>
              <a:t>DEPARTMENT</a:t>
            </a:r>
            <a:r>
              <a:rPr dirty="0" sz="2500" spc="-16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15">
                <a:solidFill>
                  <a:srgbClr val="041D40"/>
                </a:solidFill>
                <a:latin typeface="Arial Black"/>
                <a:cs typeface="Arial Black"/>
              </a:rPr>
              <a:t>OF</a:t>
            </a:r>
            <a:r>
              <a:rPr dirty="0" sz="2500" spc="-16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35">
                <a:solidFill>
                  <a:srgbClr val="041D40"/>
                </a:solidFill>
                <a:latin typeface="Arial Black"/>
                <a:cs typeface="Arial Black"/>
              </a:rPr>
              <a:t>COMPUTER</a:t>
            </a:r>
            <a:r>
              <a:rPr dirty="0" sz="2500" spc="-16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300">
                <a:solidFill>
                  <a:srgbClr val="041D40"/>
                </a:solidFill>
                <a:latin typeface="Arial Black"/>
                <a:cs typeface="Arial Black"/>
              </a:rPr>
              <a:t>SCIENCE</a:t>
            </a:r>
            <a:r>
              <a:rPr dirty="0" sz="2500" spc="-12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50">
                <a:solidFill>
                  <a:srgbClr val="041D40"/>
                </a:solidFill>
                <a:latin typeface="Arial Black"/>
                <a:cs typeface="Arial Black"/>
              </a:rPr>
              <a:t>&amp;</a:t>
            </a:r>
            <a:r>
              <a:rPr dirty="0" sz="2500" spc="-15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185">
                <a:solidFill>
                  <a:srgbClr val="041D40"/>
                </a:solidFill>
                <a:latin typeface="Arial Black"/>
                <a:cs typeface="Arial Black"/>
              </a:rPr>
              <a:t>ENGINEERING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dirty="0" sz="2500" spc="-225">
                <a:solidFill>
                  <a:srgbClr val="041D40"/>
                </a:solidFill>
                <a:latin typeface="Arial Black"/>
                <a:cs typeface="Arial Black"/>
              </a:rPr>
              <a:t>10214CS701-</a:t>
            </a:r>
            <a:r>
              <a:rPr dirty="0" sz="2500" spc="-13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254">
                <a:solidFill>
                  <a:srgbClr val="041D40"/>
                </a:solidFill>
                <a:latin typeface="Arial Black"/>
                <a:cs typeface="Arial Black"/>
              </a:rPr>
              <a:t>MAJOR</a:t>
            </a:r>
            <a:r>
              <a:rPr dirty="0" sz="2500" spc="-21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380">
                <a:solidFill>
                  <a:srgbClr val="041D40"/>
                </a:solidFill>
                <a:latin typeface="Arial Black"/>
                <a:cs typeface="Arial Black"/>
              </a:rPr>
              <a:t>PROJECT</a:t>
            </a:r>
            <a:endParaRPr sz="2500">
              <a:latin typeface="Arial Black"/>
              <a:cs typeface="Arial Black"/>
            </a:endParaRPr>
          </a:p>
          <a:p>
            <a:pPr marL="71120">
              <a:lnSpc>
                <a:spcPct val="100000"/>
              </a:lnSpc>
              <a:spcBef>
                <a:spcPts val="2080"/>
              </a:spcBef>
            </a:pPr>
            <a:r>
              <a:rPr dirty="0" sz="2400" spc="-185">
                <a:solidFill>
                  <a:srgbClr val="041D40"/>
                </a:solidFill>
                <a:latin typeface="Arial Black"/>
                <a:cs typeface="Arial Black"/>
              </a:rPr>
              <a:t>WINTER</a:t>
            </a:r>
            <a:r>
              <a:rPr dirty="0" sz="2400" spc="-15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315">
                <a:solidFill>
                  <a:srgbClr val="041D40"/>
                </a:solidFill>
                <a:latin typeface="Arial Black"/>
                <a:cs typeface="Arial Black"/>
              </a:rPr>
              <a:t>SEMESTER</a:t>
            </a:r>
            <a:r>
              <a:rPr dirty="0" sz="2400" spc="-175">
                <a:solidFill>
                  <a:srgbClr val="041D40"/>
                </a:solidFill>
                <a:latin typeface="Arial Black"/>
                <a:cs typeface="Arial Black"/>
              </a:rPr>
              <a:t> 2024-</a:t>
            </a:r>
            <a:r>
              <a:rPr dirty="0" sz="2400" spc="-20">
                <a:solidFill>
                  <a:srgbClr val="041D40"/>
                </a:solidFill>
                <a:latin typeface="Arial Black"/>
                <a:cs typeface="Arial Black"/>
              </a:rPr>
              <a:t>2025</a:t>
            </a:r>
            <a:endParaRPr sz="2400">
              <a:latin typeface="Arial Black"/>
              <a:cs typeface="Arial Black"/>
            </a:endParaRPr>
          </a:p>
          <a:p>
            <a:pPr marL="71120">
              <a:lnSpc>
                <a:spcPct val="100000"/>
              </a:lnSpc>
              <a:spcBef>
                <a:spcPts val="1855"/>
              </a:spcBef>
            </a:pPr>
            <a:r>
              <a:rPr dirty="0" sz="2500" spc="-254">
                <a:solidFill>
                  <a:srgbClr val="041D40"/>
                </a:solidFill>
                <a:latin typeface="Arial Black"/>
                <a:cs typeface="Arial Black"/>
              </a:rPr>
              <a:t>MAJOR</a:t>
            </a:r>
            <a:r>
              <a:rPr dirty="0" sz="2500" spc="-20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355">
                <a:solidFill>
                  <a:srgbClr val="041D40"/>
                </a:solidFill>
                <a:latin typeface="Arial Black"/>
                <a:cs typeface="Arial Black"/>
              </a:rPr>
              <a:t>PROJECT</a:t>
            </a:r>
            <a:r>
              <a:rPr dirty="0" sz="2500" spc="-18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500" spc="-60">
                <a:solidFill>
                  <a:srgbClr val="041D40"/>
                </a:solidFill>
                <a:latin typeface="Arial Black"/>
                <a:cs typeface="Arial Black"/>
              </a:rPr>
              <a:t>INHOUSE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7386" y="2007718"/>
            <a:ext cx="10145395" cy="147701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18285" marR="5080" indent="-1506220">
              <a:lnSpc>
                <a:spcPct val="116199"/>
              </a:lnSpc>
              <a:spcBef>
                <a:spcPts val="95"/>
              </a:spcBef>
            </a:pPr>
            <a:r>
              <a:rPr dirty="0" sz="4100" spc="-290" b="1" i="1">
                <a:solidFill>
                  <a:srgbClr val="041D40"/>
                </a:solidFill>
                <a:latin typeface="Arial"/>
                <a:cs typeface="Arial"/>
              </a:rPr>
              <a:t>“</a:t>
            </a:r>
            <a:r>
              <a:rPr dirty="0" sz="3600" spc="-290">
                <a:solidFill>
                  <a:srgbClr val="041D40"/>
                </a:solidFill>
              </a:rPr>
              <a:t>PREVENTION</a:t>
            </a:r>
            <a:r>
              <a:rPr dirty="0" sz="3600" spc="-254">
                <a:solidFill>
                  <a:srgbClr val="041D40"/>
                </a:solidFill>
              </a:rPr>
              <a:t> </a:t>
            </a:r>
            <a:r>
              <a:rPr dirty="0" sz="3600" spc="-300">
                <a:solidFill>
                  <a:srgbClr val="041D40"/>
                </a:solidFill>
              </a:rPr>
              <a:t>OF</a:t>
            </a:r>
            <a:r>
              <a:rPr dirty="0" sz="3600" spc="-250">
                <a:solidFill>
                  <a:srgbClr val="041D40"/>
                </a:solidFill>
              </a:rPr>
              <a:t> </a:t>
            </a:r>
            <a:r>
              <a:rPr dirty="0" sz="3600" spc="-260">
                <a:solidFill>
                  <a:srgbClr val="041D40"/>
                </a:solidFill>
              </a:rPr>
              <a:t>CARDIO</a:t>
            </a:r>
            <a:r>
              <a:rPr dirty="0" sz="3600" spc="-270">
                <a:solidFill>
                  <a:srgbClr val="041D40"/>
                </a:solidFill>
              </a:rPr>
              <a:t> </a:t>
            </a:r>
            <a:r>
              <a:rPr dirty="0" sz="3600" spc="-315">
                <a:solidFill>
                  <a:srgbClr val="041D40"/>
                </a:solidFill>
              </a:rPr>
              <a:t>METABOLLIC</a:t>
            </a:r>
            <a:r>
              <a:rPr dirty="0" sz="3600" spc="-254">
                <a:solidFill>
                  <a:srgbClr val="041D40"/>
                </a:solidFill>
              </a:rPr>
              <a:t> </a:t>
            </a:r>
            <a:r>
              <a:rPr dirty="0" sz="3600" spc="-425">
                <a:solidFill>
                  <a:srgbClr val="041D40"/>
                </a:solidFill>
              </a:rPr>
              <a:t>RISK </a:t>
            </a:r>
            <a:r>
              <a:rPr dirty="0" sz="3600" spc="-275">
                <a:solidFill>
                  <a:srgbClr val="041D40"/>
                </a:solidFill>
              </a:rPr>
              <a:t>USING</a:t>
            </a:r>
            <a:r>
              <a:rPr dirty="0" sz="3600" spc="-290">
                <a:solidFill>
                  <a:srgbClr val="041D40"/>
                </a:solidFill>
              </a:rPr>
              <a:t> </a:t>
            </a:r>
            <a:r>
              <a:rPr dirty="0" sz="3600" spc="-315">
                <a:solidFill>
                  <a:srgbClr val="041D40"/>
                </a:solidFill>
              </a:rPr>
              <a:t>SMART</a:t>
            </a:r>
            <a:r>
              <a:rPr dirty="0" sz="3600" spc="-295">
                <a:solidFill>
                  <a:srgbClr val="041D40"/>
                </a:solidFill>
              </a:rPr>
              <a:t> </a:t>
            </a:r>
            <a:r>
              <a:rPr dirty="0" sz="3600" spc="-370">
                <a:solidFill>
                  <a:srgbClr val="041D40"/>
                </a:solidFill>
              </a:rPr>
              <a:t>GAS</a:t>
            </a:r>
            <a:r>
              <a:rPr dirty="0" sz="3600" spc="-240">
                <a:solidFill>
                  <a:srgbClr val="041D40"/>
                </a:solidFill>
              </a:rPr>
              <a:t> </a:t>
            </a:r>
            <a:r>
              <a:rPr dirty="0" sz="3600" spc="-305">
                <a:solidFill>
                  <a:srgbClr val="041D40"/>
                </a:solidFill>
              </a:rPr>
              <a:t>ANALYZER</a:t>
            </a:r>
            <a:r>
              <a:rPr dirty="0" sz="4100" spc="-305" b="1" i="1">
                <a:solidFill>
                  <a:srgbClr val="041D40"/>
                </a:solidFill>
                <a:latin typeface="Arial"/>
                <a:cs typeface="Arial"/>
              </a:rPr>
              <a:t>”</a:t>
            </a:r>
            <a:endParaRPr sz="4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361423" y="6714490"/>
            <a:ext cx="7521575" cy="175450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701290">
              <a:lnSpc>
                <a:spcPct val="100000"/>
              </a:lnSpc>
              <a:spcBef>
                <a:spcPts val="625"/>
              </a:spcBef>
            </a:pPr>
            <a:r>
              <a:rPr dirty="0" sz="2400" spc="-290">
                <a:solidFill>
                  <a:srgbClr val="041D40"/>
                </a:solidFill>
                <a:latin typeface="Arial Black"/>
                <a:cs typeface="Arial Black"/>
              </a:rPr>
              <a:t>PRESENTED</a:t>
            </a:r>
            <a:r>
              <a:rPr dirty="0" sz="2400" spc="-200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305">
                <a:solidFill>
                  <a:srgbClr val="041D40"/>
                </a:solidFill>
                <a:latin typeface="Arial Black"/>
                <a:cs typeface="Arial Black"/>
              </a:rPr>
              <a:t>BY</a:t>
            </a:r>
            <a:endParaRPr sz="2400">
              <a:latin typeface="Arial Black"/>
              <a:cs typeface="Arial Black"/>
            </a:endParaRPr>
          </a:p>
          <a:p>
            <a:pPr marL="356235" indent="-34353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56235" algn="l"/>
              </a:tabLst>
            </a:pPr>
            <a:r>
              <a:rPr dirty="0" sz="2400" spc="-245">
                <a:solidFill>
                  <a:srgbClr val="041D40"/>
                </a:solidFill>
                <a:latin typeface="Arial Black"/>
                <a:cs typeface="Arial Black"/>
              </a:rPr>
              <a:t>P.REKHA</a:t>
            </a:r>
            <a:r>
              <a:rPr dirty="0" sz="2400" spc="-16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190">
                <a:solidFill>
                  <a:srgbClr val="041D40"/>
                </a:solidFill>
                <a:latin typeface="Arial Black"/>
                <a:cs typeface="Arial Black"/>
              </a:rPr>
              <a:t>SHANMUKHI(VTU19523)(21UECS0454)</a:t>
            </a:r>
            <a:endParaRPr sz="2400">
              <a:latin typeface="Arial Black"/>
              <a:cs typeface="Arial Black"/>
            </a:endParaRPr>
          </a:p>
          <a:p>
            <a:pPr marL="356235" indent="-343535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356235" algn="l"/>
              </a:tabLst>
            </a:pPr>
            <a:r>
              <a:rPr dirty="0" sz="2400" spc="-165">
                <a:solidFill>
                  <a:srgbClr val="041D40"/>
                </a:solidFill>
                <a:latin typeface="Arial Black"/>
                <a:cs typeface="Arial Black"/>
              </a:rPr>
              <a:t>S.GOPINADH(VTU19522)(21UECS0560)</a:t>
            </a:r>
            <a:endParaRPr sz="2400">
              <a:latin typeface="Arial Black"/>
              <a:cs typeface="Arial Black"/>
            </a:endParaRPr>
          </a:p>
          <a:p>
            <a:pPr marL="356235" indent="-343535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356235" algn="l"/>
              </a:tabLst>
            </a:pPr>
            <a:r>
              <a:rPr dirty="0" sz="2400" spc="-280">
                <a:solidFill>
                  <a:srgbClr val="041D40"/>
                </a:solidFill>
                <a:latin typeface="Arial Black"/>
                <a:cs typeface="Arial Black"/>
              </a:rPr>
              <a:t>P.NEERAJA</a:t>
            </a:r>
            <a:r>
              <a:rPr dirty="0" sz="2400" spc="-204">
                <a:solidFill>
                  <a:srgbClr val="041D40"/>
                </a:solidFill>
                <a:latin typeface="Arial Black"/>
                <a:cs typeface="Arial Black"/>
              </a:rPr>
              <a:t> (VTU</a:t>
            </a:r>
            <a:r>
              <a:rPr dirty="0" sz="2400" spc="-155">
                <a:solidFill>
                  <a:srgbClr val="041D40"/>
                </a:solidFill>
                <a:latin typeface="Arial Black"/>
                <a:cs typeface="Arial Black"/>
              </a:rPr>
              <a:t> </a:t>
            </a:r>
            <a:r>
              <a:rPr dirty="0" sz="2400" spc="-150">
                <a:solidFill>
                  <a:srgbClr val="041D40"/>
                </a:solidFill>
                <a:latin typeface="Arial Black"/>
                <a:cs typeface="Arial Black"/>
              </a:rPr>
              <a:t>19613)(21UECS0483)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2541" y="9657080"/>
            <a:ext cx="846455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1/25/2025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032348" y="9646107"/>
            <a:ext cx="139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solidFill>
                  <a:srgbClr val="40B9D2"/>
                </a:solidFill>
                <a:latin typeface="Corbel"/>
                <a:cs typeface="Corbel"/>
              </a:rPr>
              <a:t>1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83655" y="9657080"/>
            <a:ext cx="1323975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00022" y="9657080"/>
            <a:ext cx="5042535" cy="278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DEPARTMENT</a:t>
            </a:r>
            <a:r>
              <a:rPr dirty="0" sz="1650" spc="-8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0">
                <a:solidFill>
                  <a:srgbClr val="7E7E7E"/>
                </a:solidFill>
                <a:latin typeface="Corbel"/>
                <a:cs typeface="Corbel"/>
              </a:rPr>
              <a:t>OF</a:t>
            </a:r>
            <a:r>
              <a:rPr dirty="0" sz="1650" spc="-7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COMPUTER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SCIENCE &amp; </a:t>
            </a:r>
            <a:r>
              <a:rPr dirty="0" sz="1650" spc="-10">
                <a:solidFill>
                  <a:srgbClr val="7E7E7E"/>
                </a:solidFill>
                <a:latin typeface="Corbel"/>
                <a:cs typeface="Corbel"/>
              </a:rPr>
              <a:t>ENGINEERING</a:t>
            </a:r>
            <a:endParaRPr sz="16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5429" y="2538222"/>
            <a:ext cx="8416925" cy="16059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350" spc="-835">
                <a:solidFill>
                  <a:srgbClr val="041D40"/>
                </a:solidFill>
              </a:rPr>
              <a:t>THANK</a:t>
            </a:r>
            <a:r>
              <a:rPr dirty="0" sz="10350" spc="-745">
                <a:solidFill>
                  <a:srgbClr val="041D40"/>
                </a:solidFill>
              </a:rPr>
              <a:t> YOU!</a:t>
            </a:r>
            <a:endParaRPr sz="10350"/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148" rIns="0" bIns="0" rtlCol="0" vert="horz">
            <a:spAutoFit/>
          </a:bodyPr>
          <a:lstStyle/>
          <a:p>
            <a:pPr marL="1238250">
              <a:lnSpc>
                <a:spcPct val="100000"/>
              </a:lnSpc>
              <a:spcBef>
                <a:spcPts val="105"/>
              </a:spcBef>
            </a:pPr>
            <a:r>
              <a:rPr dirty="0" sz="5200" spc="-395"/>
              <a:t>AGENDA</a:t>
            </a:r>
            <a:endParaRPr sz="52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81605" y="3350132"/>
            <a:ext cx="6154420" cy="5042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35"/>
              </a:spcBef>
            </a:pPr>
            <a:r>
              <a:rPr dirty="0" sz="2050" spc="-10">
                <a:latin typeface="Arial Black"/>
                <a:cs typeface="Arial Black"/>
              </a:rPr>
              <a:t>Introduction/Overview</a:t>
            </a:r>
            <a:endParaRPr sz="20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050">
              <a:latin typeface="Arial Black"/>
              <a:cs typeface="Arial Black"/>
            </a:endParaRPr>
          </a:p>
          <a:p>
            <a:pPr marL="48260">
              <a:lnSpc>
                <a:spcPct val="100000"/>
              </a:lnSpc>
            </a:pPr>
            <a:r>
              <a:rPr dirty="0" sz="2100" spc="-50">
                <a:latin typeface="Arial Black"/>
                <a:cs typeface="Arial Black"/>
              </a:rPr>
              <a:t>Background/Literature</a:t>
            </a:r>
            <a:r>
              <a:rPr dirty="0" sz="2100" spc="30">
                <a:latin typeface="Arial Black"/>
                <a:cs typeface="Arial Black"/>
              </a:rPr>
              <a:t> </a:t>
            </a:r>
            <a:r>
              <a:rPr dirty="0" sz="2100" spc="-110">
                <a:latin typeface="Arial Black"/>
                <a:cs typeface="Arial Black"/>
              </a:rPr>
              <a:t>Review,Gap</a:t>
            </a:r>
            <a:r>
              <a:rPr dirty="0" sz="2100" spc="-30">
                <a:latin typeface="Arial Black"/>
                <a:cs typeface="Arial Black"/>
              </a:rPr>
              <a:t> </a:t>
            </a:r>
            <a:r>
              <a:rPr dirty="0" sz="2100" spc="-55">
                <a:latin typeface="Arial Black"/>
                <a:cs typeface="Arial Black"/>
              </a:rPr>
              <a:t>Analysis</a:t>
            </a:r>
            <a:endParaRPr sz="2100">
              <a:latin typeface="Arial Black"/>
              <a:cs typeface="Arial Black"/>
            </a:endParaRPr>
          </a:p>
          <a:p>
            <a:pPr marL="40640" marR="1555750" indent="28575">
              <a:lnSpc>
                <a:spcPct val="254100"/>
              </a:lnSpc>
              <a:spcBef>
                <a:spcPts val="695"/>
              </a:spcBef>
            </a:pPr>
            <a:r>
              <a:rPr dirty="0" sz="2050" spc="-55">
                <a:latin typeface="Arial Black"/>
                <a:cs typeface="Arial Black"/>
              </a:rPr>
              <a:t>Proposed</a:t>
            </a:r>
            <a:r>
              <a:rPr dirty="0" sz="2050" spc="-114">
                <a:latin typeface="Arial Black"/>
                <a:cs typeface="Arial Black"/>
              </a:rPr>
              <a:t> </a:t>
            </a:r>
            <a:r>
              <a:rPr dirty="0" sz="2050" spc="-10">
                <a:latin typeface="Arial Black"/>
                <a:cs typeface="Arial Black"/>
              </a:rPr>
              <a:t>Solution/Methodology </a:t>
            </a:r>
            <a:r>
              <a:rPr dirty="0" sz="2050" spc="-20">
                <a:latin typeface="Arial Black"/>
                <a:cs typeface="Arial Black"/>
              </a:rPr>
              <a:t>Implementation</a:t>
            </a:r>
            <a:r>
              <a:rPr dirty="0" sz="2050" spc="-70">
                <a:latin typeface="Arial Black"/>
                <a:cs typeface="Arial Black"/>
              </a:rPr>
              <a:t> </a:t>
            </a:r>
            <a:r>
              <a:rPr dirty="0" sz="2050" spc="-10">
                <a:latin typeface="Arial Black"/>
                <a:cs typeface="Arial Black"/>
              </a:rPr>
              <a:t>Plan/Timeline</a:t>
            </a:r>
            <a:endParaRPr sz="2050">
              <a:latin typeface="Arial Black"/>
              <a:cs typeface="Arial Black"/>
            </a:endParaRPr>
          </a:p>
          <a:p>
            <a:pPr marL="12700" marR="1064895" indent="31115">
              <a:lnSpc>
                <a:spcPct val="205399"/>
              </a:lnSpc>
              <a:spcBef>
                <a:spcPts val="885"/>
              </a:spcBef>
            </a:pPr>
            <a:r>
              <a:rPr dirty="0" sz="2100" spc="-135">
                <a:latin typeface="Arial Black"/>
                <a:cs typeface="Arial Black"/>
              </a:rPr>
              <a:t>Expected</a:t>
            </a:r>
            <a:r>
              <a:rPr dirty="0" sz="2100" spc="-105">
                <a:latin typeface="Arial Black"/>
                <a:cs typeface="Arial Black"/>
              </a:rPr>
              <a:t> </a:t>
            </a:r>
            <a:r>
              <a:rPr dirty="0" sz="2100" spc="-20">
                <a:latin typeface="Arial Black"/>
                <a:cs typeface="Arial Black"/>
              </a:rPr>
              <a:t>Outcomes/Deliverables </a:t>
            </a:r>
            <a:r>
              <a:rPr dirty="0" sz="2100" spc="-114">
                <a:latin typeface="Arial Black"/>
                <a:cs typeface="Arial Black"/>
              </a:rPr>
              <a:t>Challenges</a:t>
            </a:r>
            <a:r>
              <a:rPr dirty="0" sz="2100" spc="-40">
                <a:latin typeface="Arial Black"/>
                <a:cs typeface="Arial Black"/>
              </a:rPr>
              <a:t> </a:t>
            </a:r>
            <a:r>
              <a:rPr dirty="0" sz="2100" spc="-65">
                <a:latin typeface="Arial Black"/>
                <a:cs typeface="Arial Black"/>
              </a:rPr>
              <a:t>and</a:t>
            </a:r>
            <a:r>
              <a:rPr dirty="0" sz="2100" spc="-100">
                <a:latin typeface="Arial Black"/>
                <a:cs typeface="Arial Black"/>
              </a:rPr>
              <a:t> </a:t>
            </a:r>
            <a:r>
              <a:rPr dirty="0" sz="2100" spc="-40">
                <a:latin typeface="Arial Black"/>
                <a:cs typeface="Arial Black"/>
              </a:rPr>
              <a:t>Mitigation</a:t>
            </a:r>
            <a:r>
              <a:rPr dirty="0" sz="2100" spc="-35">
                <a:latin typeface="Arial Black"/>
                <a:cs typeface="Arial Black"/>
              </a:rPr>
              <a:t> </a:t>
            </a:r>
            <a:r>
              <a:rPr dirty="0" sz="2100" spc="-80">
                <a:latin typeface="Arial Black"/>
                <a:cs typeface="Arial Black"/>
              </a:rPr>
              <a:t>Strategies</a:t>
            </a:r>
            <a:endParaRPr sz="2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100">
              <a:latin typeface="Arial Black"/>
              <a:cs typeface="Arial Black"/>
            </a:endParaRPr>
          </a:p>
          <a:p>
            <a:pPr marL="15240">
              <a:lnSpc>
                <a:spcPct val="100000"/>
              </a:lnSpc>
            </a:pPr>
            <a:r>
              <a:rPr dirty="0" sz="2050" spc="-70">
                <a:latin typeface="Arial Black"/>
                <a:cs typeface="Arial Black"/>
              </a:rPr>
              <a:t>Conclusion</a:t>
            </a:r>
            <a:r>
              <a:rPr dirty="0" sz="2050" spc="-75">
                <a:latin typeface="Arial Black"/>
                <a:cs typeface="Arial Black"/>
              </a:rPr>
              <a:t> </a:t>
            </a:r>
            <a:r>
              <a:rPr dirty="0" sz="2050" spc="-10">
                <a:latin typeface="Arial Black"/>
                <a:cs typeface="Arial Black"/>
              </a:rPr>
              <a:t>and</a:t>
            </a:r>
            <a:r>
              <a:rPr dirty="0" sz="2050" spc="-150">
                <a:latin typeface="Arial Black"/>
                <a:cs typeface="Arial Black"/>
              </a:rPr>
              <a:t> </a:t>
            </a:r>
            <a:r>
              <a:rPr dirty="0" sz="2050" spc="-25">
                <a:latin typeface="Arial Black"/>
                <a:cs typeface="Arial Black"/>
              </a:rPr>
              <a:t>Future</a:t>
            </a:r>
            <a:r>
              <a:rPr dirty="0" sz="2050" spc="-130">
                <a:latin typeface="Arial Black"/>
                <a:cs typeface="Arial Black"/>
              </a:rPr>
              <a:t> </a:t>
            </a:r>
            <a:r>
              <a:rPr dirty="0" sz="2050" spc="-20">
                <a:latin typeface="Arial Black"/>
                <a:cs typeface="Arial Black"/>
              </a:rPr>
              <a:t>Work</a:t>
            </a:r>
            <a:endParaRPr sz="2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0792" y="631063"/>
            <a:ext cx="6604634" cy="68770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350" spc="-45"/>
              <a:t>Introduction/Overview</a:t>
            </a:r>
            <a:endParaRPr sz="435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38529" y="1984739"/>
            <a:ext cx="16784320" cy="4719955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2600" spc="-90">
                <a:latin typeface="Arial Black"/>
                <a:cs typeface="Arial Black"/>
              </a:rPr>
              <a:t>Problem</a:t>
            </a:r>
            <a:r>
              <a:rPr dirty="0" sz="2600" spc="-170">
                <a:latin typeface="Arial Black"/>
                <a:cs typeface="Arial Black"/>
              </a:rPr>
              <a:t> </a:t>
            </a:r>
            <a:r>
              <a:rPr dirty="0" sz="2600" spc="-10">
                <a:latin typeface="Arial Black"/>
                <a:cs typeface="Arial Black"/>
              </a:rPr>
              <a:t>Statement:</a:t>
            </a:r>
            <a:endParaRPr sz="2600">
              <a:latin typeface="Arial Black"/>
              <a:cs typeface="Arial Black"/>
            </a:endParaRPr>
          </a:p>
          <a:p>
            <a:pPr marL="12700" marR="1793239">
              <a:lnSpc>
                <a:spcPts val="3600"/>
              </a:lnSpc>
              <a:spcBef>
                <a:spcPts val="200"/>
              </a:spcBef>
            </a:pP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non-</a:t>
            </a:r>
            <a:r>
              <a:rPr dirty="0" sz="2400">
                <a:latin typeface="Times New Roman"/>
                <a:cs typeface="Times New Roman"/>
              </a:rPr>
              <a:t>invasively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affordably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cardio-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using </a:t>
            </a:r>
            <a:r>
              <a:rPr dirty="0" sz="2400">
                <a:latin typeface="Times New Roman"/>
                <a:cs typeface="Times New Roman"/>
              </a:rPr>
              <a:t>advanced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AI.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3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110">
                <a:latin typeface="Arial Black"/>
                <a:cs typeface="Arial Black"/>
              </a:rPr>
              <a:t>Project</a:t>
            </a:r>
            <a:r>
              <a:rPr dirty="0" sz="2500" spc="-145">
                <a:latin typeface="Arial Black"/>
                <a:cs typeface="Arial Black"/>
              </a:rPr>
              <a:t> </a:t>
            </a:r>
            <a:r>
              <a:rPr dirty="0" sz="2500" spc="-10">
                <a:latin typeface="Arial Black"/>
                <a:cs typeface="Arial Black"/>
              </a:rPr>
              <a:t>Goal: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goal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develop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non-invasive,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affordable,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powered</a:t>
            </a:r>
            <a:r>
              <a:rPr dirty="0" sz="2400" spc="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25">
                <a:latin typeface="Times New Roman"/>
                <a:cs typeface="Times New Roman"/>
              </a:rPr>
              <a:t> 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2400">
                <a:latin typeface="Times New Roman"/>
                <a:cs typeface="Times New Roman"/>
              </a:rPr>
              <a:t>prevention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cardio-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 by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analyzing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exhaled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breath.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00"/>
              </a:spcBef>
            </a:pPr>
            <a:r>
              <a:rPr dirty="0" sz="2500" spc="-75">
                <a:latin typeface="Arial Black"/>
                <a:cs typeface="Arial Black"/>
              </a:rPr>
              <a:t>Brief</a:t>
            </a:r>
            <a:r>
              <a:rPr dirty="0" sz="2500" spc="-165">
                <a:latin typeface="Arial Black"/>
                <a:cs typeface="Arial Black"/>
              </a:rPr>
              <a:t> </a:t>
            </a:r>
            <a:r>
              <a:rPr dirty="0" sz="2500" spc="-10">
                <a:latin typeface="Arial Black"/>
                <a:cs typeface="Arial Black"/>
              </a:rPr>
              <a:t>Overview: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system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biomarkers,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algorithms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assess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cardio-metabolic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monitoring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prevention.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2670" y="2554223"/>
            <a:ext cx="14670970" cy="57288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99438" y="1152906"/>
            <a:ext cx="892873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0"/>
              <a:t>Background/Literature</a:t>
            </a:r>
            <a:r>
              <a:rPr dirty="0" spc="-204"/>
              <a:t> </a:t>
            </a:r>
            <a:r>
              <a:rPr dirty="0" spc="-114"/>
              <a:t>Review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800"/>
              </a:lnSpc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07338" y="978620"/>
            <a:ext cx="15079980" cy="6481445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375"/>
              </a:spcBef>
            </a:pPr>
            <a:r>
              <a:rPr dirty="0" sz="2200" spc="-105">
                <a:latin typeface="Arial Black"/>
                <a:cs typeface="Arial Black"/>
              </a:rPr>
              <a:t>Existing</a:t>
            </a:r>
            <a:r>
              <a:rPr dirty="0" sz="2200" spc="-85">
                <a:latin typeface="Arial Black"/>
                <a:cs typeface="Arial Black"/>
              </a:rPr>
              <a:t> </a:t>
            </a:r>
            <a:r>
              <a:rPr dirty="0" sz="2200" spc="-60">
                <a:latin typeface="Arial Black"/>
                <a:cs typeface="Arial Black"/>
              </a:rPr>
              <a:t>Solutions/Related</a:t>
            </a:r>
            <a:r>
              <a:rPr dirty="0" sz="2200" spc="-150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Work:</a:t>
            </a:r>
            <a:endParaRPr sz="2200">
              <a:latin typeface="Arial Black"/>
              <a:cs typeface="Arial Black"/>
            </a:endParaRPr>
          </a:p>
          <a:p>
            <a:pPr marL="196215" marR="5080">
              <a:lnSpc>
                <a:spcPct val="107600"/>
              </a:lnSpc>
              <a:spcBef>
                <a:spcPts val="1165"/>
              </a:spcBef>
            </a:pP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blood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wearable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devices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 monitoring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cardio-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invasive, </a:t>
            </a:r>
            <a:r>
              <a:rPr dirty="0" sz="2400">
                <a:latin typeface="Times New Roman"/>
                <a:cs typeface="Times New Roman"/>
              </a:rPr>
              <a:t>expensive,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capabilities.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 analyzers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been used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lack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AI-</a:t>
            </a:r>
            <a:r>
              <a:rPr dirty="0" sz="2400" spc="-10">
                <a:latin typeface="Times New Roman"/>
                <a:cs typeface="Times New Roman"/>
              </a:rPr>
              <a:t>driven </a:t>
            </a:r>
            <a:r>
              <a:rPr dirty="0" sz="2400">
                <a:latin typeface="Times New Roman"/>
                <a:cs typeface="Times New Roman"/>
              </a:rPr>
              <a:t>analysis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comprehensive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prevention.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200" spc="-55">
                <a:latin typeface="Arial Black"/>
                <a:cs typeface="Arial Black"/>
              </a:rPr>
              <a:t>Limitations</a:t>
            </a:r>
            <a:r>
              <a:rPr dirty="0" sz="2200" spc="-190">
                <a:latin typeface="Arial Black"/>
                <a:cs typeface="Arial Black"/>
              </a:rPr>
              <a:t> </a:t>
            </a:r>
            <a:r>
              <a:rPr dirty="0" sz="2200">
                <a:latin typeface="Arial Black"/>
                <a:cs typeface="Arial Black"/>
              </a:rPr>
              <a:t>of</a:t>
            </a:r>
            <a:r>
              <a:rPr dirty="0" sz="2200" spc="-105">
                <a:latin typeface="Arial Black"/>
                <a:cs typeface="Arial Black"/>
              </a:rPr>
              <a:t> Existing</a:t>
            </a:r>
            <a:r>
              <a:rPr dirty="0" sz="2200" spc="-125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Solutions:</a:t>
            </a:r>
            <a:endParaRPr sz="2200">
              <a:latin typeface="Arial Black"/>
              <a:cs typeface="Arial Black"/>
            </a:endParaRPr>
          </a:p>
          <a:p>
            <a:pPr marL="231775" marR="221615">
              <a:lnSpc>
                <a:spcPct val="100000"/>
              </a:lnSpc>
              <a:spcBef>
                <a:spcPts val="1330"/>
              </a:spcBef>
            </a:pP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often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invasive,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costly,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lack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them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impractical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 </a:t>
            </a:r>
            <a:r>
              <a:rPr dirty="0" sz="2400">
                <a:latin typeface="Times New Roman"/>
                <a:cs typeface="Times New Roman"/>
              </a:rPr>
              <a:t>widespread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use.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Additionally,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many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lack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driven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analysis,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limiting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their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predictive capabilities.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</a:pPr>
            <a:r>
              <a:rPr dirty="0" sz="2200" spc="-105">
                <a:latin typeface="Arial Black"/>
                <a:cs typeface="Arial Black"/>
              </a:rPr>
              <a:t>How</a:t>
            </a:r>
            <a:r>
              <a:rPr dirty="0" sz="2200" spc="-150">
                <a:latin typeface="Arial Black"/>
                <a:cs typeface="Arial Black"/>
              </a:rPr>
              <a:t> </a:t>
            </a:r>
            <a:r>
              <a:rPr dirty="0" sz="2200" spc="-70">
                <a:latin typeface="Arial Black"/>
                <a:cs typeface="Arial Black"/>
              </a:rPr>
              <a:t>Your</a:t>
            </a:r>
            <a:r>
              <a:rPr dirty="0" sz="2200" spc="-160">
                <a:latin typeface="Arial Black"/>
                <a:cs typeface="Arial Black"/>
              </a:rPr>
              <a:t> </a:t>
            </a:r>
            <a:r>
              <a:rPr dirty="0" sz="2200" spc="-90">
                <a:latin typeface="Arial Black"/>
                <a:cs typeface="Arial Black"/>
              </a:rPr>
              <a:t>Project</a:t>
            </a:r>
            <a:r>
              <a:rPr dirty="0" sz="2200" spc="-185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Differs/Improves:</a:t>
            </a:r>
            <a:endParaRPr sz="2200">
              <a:latin typeface="Arial Black"/>
              <a:cs typeface="Arial Black"/>
            </a:endParaRPr>
          </a:p>
          <a:p>
            <a:pPr marL="196215" marR="619760">
              <a:lnSpc>
                <a:spcPct val="107500"/>
              </a:lnSpc>
              <a:spcBef>
                <a:spcPts val="208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Smart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Gas</a:t>
            </a:r>
            <a:r>
              <a:rPr dirty="0" sz="2400" spc="-1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Analyzer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improves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upon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offering a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non-invasive,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tool</a:t>
            </a:r>
            <a:r>
              <a:rPr dirty="0" sz="2400" spc="-20">
                <a:latin typeface="Times New Roman"/>
                <a:cs typeface="Times New Roman"/>
              </a:rPr>
              <a:t> that </a:t>
            </a:r>
            <a:r>
              <a:rPr dirty="0" sz="2400">
                <a:latin typeface="Times New Roman"/>
                <a:cs typeface="Times New Roman"/>
              </a:rPr>
              <a:t>uses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cardio-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integrates</a:t>
            </a:r>
            <a:r>
              <a:rPr dirty="0" sz="2400" spc="-12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driven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algorithms</a:t>
            </a:r>
            <a:r>
              <a:rPr dirty="0" sz="2400" spc="-25">
                <a:latin typeface="Times New Roman"/>
                <a:cs typeface="Times New Roman"/>
              </a:rPr>
              <a:t> for </a:t>
            </a:r>
            <a:r>
              <a:rPr dirty="0" sz="2400">
                <a:latin typeface="Times New Roman"/>
                <a:cs typeface="Times New Roman"/>
              </a:rPr>
              <a:t>accurate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assessment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making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affordable,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accessible,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precise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to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costly,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invasive,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limited</a:t>
            </a:r>
            <a:r>
              <a:rPr dirty="0" sz="2400" spc="-9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alternatives.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1445">
              <a:lnSpc>
                <a:spcPts val="1800"/>
              </a:lnSpc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5883655" y="9711070"/>
            <a:ext cx="1323975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r>
              <a:rPr dirty="0" sz="1650" spc="-1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25">
                <a:solidFill>
                  <a:srgbClr val="7E7E7E"/>
                </a:solidFill>
                <a:latin typeface="Corbel"/>
                <a:cs typeface="Corbel"/>
              </a:rPr>
              <a:t>25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85"/>
              <a:t> </a:t>
            </a:r>
            <a:r>
              <a:rPr dirty="0" spc="-20"/>
              <a:t>OF</a:t>
            </a:r>
            <a:r>
              <a:rPr dirty="0" spc="-70"/>
              <a:t> </a:t>
            </a:r>
            <a:r>
              <a:rPr dirty="0" spc="-10"/>
              <a:t>COMPUTER</a:t>
            </a:r>
            <a:r>
              <a:rPr dirty="0" spc="-50"/>
              <a:t> </a:t>
            </a:r>
            <a:r>
              <a:rPr dirty="0"/>
              <a:t>SCIENCE &amp;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86000" y="2240353"/>
            <a:ext cx="13716000" cy="5882640"/>
            <a:chOff x="2286000" y="2240353"/>
            <a:chExt cx="13716000" cy="5882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0" y="2240353"/>
              <a:ext cx="13716000" cy="588256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486400" y="4154423"/>
              <a:ext cx="4959350" cy="332740"/>
            </a:xfrm>
            <a:custGeom>
              <a:avLst/>
              <a:gdLst/>
              <a:ahLst/>
              <a:cxnLst/>
              <a:rect l="l" t="t" r="r" b="b"/>
              <a:pathLst>
                <a:path w="4959350" h="332739">
                  <a:moveTo>
                    <a:pt x="4959096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4959096" y="332232"/>
                  </a:lnTo>
                  <a:lnTo>
                    <a:pt x="4959096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486400" y="4154423"/>
              <a:ext cx="4959350" cy="332740"/>
            </a:xfrm>
            <a:custGeom>
              <a:avLst/>
              <a:gdLst/>
              <a:ahLst/>
              <a:cxnLst/>
              <a:rect l="l" t="t" r="r" b="b"/>
              <a:pathLst>
                <a:path w="4959350" h="332739">
                  <a:moveTo>
                    <a:pt x="0" y="332232"/>
                  </a:moveTo>
                  <a:lnTo>
                    <a:pt x="4959096" y="332232"/>
                  </a:lnTo>
                  <a:lnTo>
                    <a:pt x="4959096" y="0"/>
                  </a:lnTo>
                  <a:lnTo>
                    <a:pt x="0" y="0"/>
                  </a:lnTo>
                  <a:lnTo>
                    <a:pt x="0" y="332232"/>
                  </a:lnTo>
                  <a:close/>
                </a:path>
              </a:pathLst>
            </a:custGeom>
            <a:ln w="12192">
              <a:solidFill>
                <a:srgbClr val="0449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010400" y="4974336"/>
              <a:ext cx="3944620" cy="335280"/>
            </a:xfrm>
            <a:custGeom>
              <a:avLst/>
              <a:gdLst/>
              <a:ahLst/>
              <a:cxnLst/>
              <a:rect l="l" t="t" r="r" b="b"/>
              <a:pathLst>
                <a:path w="3944620" h="335279">
                  <a:moveTo>
                    <a:pt x="3944111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3944111" y="335279"/>
                  </a:lnTo>
                  <a:lnTo>
                    <a:pt x="3944111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10400" y="4974336"/>
              <a:ext cx="3944620" cy="335280"/>
            </a:xfrm>
            <a:custGeom>
              <a:avLst/>
              <a:gdLst/>
              <a:ahLst/>
              <a:cxnLst/>
              <a:rect l="l" t="t" r="r" b="b"/>
              <a:pathLst>
                <a:path w="3944620" h="335279">
                  <a:moveTo>
                    <a:pt x="0" y="335279"/>
                  </a:moveTo>
                  <a:lnTo>
                    <a:pt x="3944111" y="335279"/>
                  </a:lnTo>
                  <a:lnTo>
                    <a:pt x="3944111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12192">
              <a:solidFill>
                <a:srgbClr val="0449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058400" y="5864352"/>
              <a:ext cx="3639820" cy="335280"/>
            </a:xfrm>
            <a:custGeom>
              <a:avLst/>
              <a:gdLst/>
              <a:ahLst/>
              <a:cxnLst/>
              <a:rect l="l" t="t" r="r" b="b"/>
              <a:pathLst>
                <a:path w="3639819" h="335279">
                  <a:moveTo>
                    <a:pt x="3639311" y="0"/>
                  </a:moveTo>
                  <a:lnTo>
                    <a:pt x="0" y="0"/>
                  </a:lnTo>
                  <a:lnTo>
                    <a:pt x="0" y="335279"/>
                  </a:lnTo>
                  <a:lnTo>
                    <a:pt x="3639311" y="335279"/>
                  </a:lnTo>
                  <a:lnTo>
                    <a:pt x="3639311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058400" y="5864352"/>
              <a:ext cx="3639820" cy="335280"/>
            </a:xfrm>
            <a:custGeom>
              <a:avLst/>
              <a:gdLst/>
              <a:ahLst/>
              <a:cxnLst/>
              <a:rect l="l" t="t" r="r" b="b"/>
              <a:pathLst>
                <a:path w="3639819" h="335279">
                  <a:moveTo>
                    <a:pt x="0" y="335279"/>
                  </a:moveTo>
                  <a:lnTo>
                    <a:pt x="3639311" y="335279"/>
                  </a:lnTo>
                  <a:lnTo>
                    <a:pt x="3639311" y="0"/>
                  </a:lnTo>
                  <a:lnTo>
                    <a:pt x="0" y="0"/>
                  </a:lnTo>
                  <a:lnTo>
                    <a:pt x="0" y="335279"/>
                  </a:lnTo>
                  <a:close/>
                </a:path>
              </a:pathLst>
            </a:custGeom>
            <a:ln w="12192">
              <a:solidFill>
                <a:srgbClr val="0449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91088" y="6705600"/>
              <a:ext cx="3636645" cy="335280"/>
            </a:xfrm>
            <a:custGeom>
              <a:avLst/>
              <a:gdLst/>
              <a:ahLst/>
              <a:cxnLst/>
              <a:rect l="l" t="t" r="r" b="b"/>
              <a:pathLst>
                <a:path w="3636644" h="335279">
                  <a:moveTo>
                    <a:pt x="3636263" y="0"/>
                  </a:moveTo>
                  <a:lnTo>
                    <a:pt x="0" y="0"/>
                  </a:lnTo>
                  <a:lnTo>
                    <a:pt x="0" y="335280"/>
                  </a:lnTo>
                  <a:lnTo>
                    <a:pt x="3636263" y="335280"/>
                  </a:lnTo>
                  <a:lnTo>
                    <a:pt x="3636263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91088" y="6705600"/>
              <a:ext cx="3636645" cy="335280"/>
            </a:xfrm>
            <a:custGeom>
              <a:avLst/>
              <a:gdLst/>
              <a:ahLst/>
              <a:cxnLst/>
              <a:rect l="l" t="t" r="r" b="b"/>
              <a:pathLst>
                <a:path w="3636644" h="335279">
                  <a:moveTo>
                    <a:pt x="0" y="335280"/>
                  </a:moveTo>
                  <a:lnTo>
                    <a:pt x="3636263" y="335280"/>
                  </a:lnTo>
                  <a:lnTo>
                    <a:pt x="3636263" y="0"/>
                  </a:lnTo>
                  <a:lnTo>
                    <a:pt x="0" y="0"/>
                  </a:lnTo>
                  <a:lnTo>
                    <a:pt x="0" y="335280"/>
                  </a:lnTo>
                  <a:close/>
                </a:path>
              </a:pathLst>
            </a:custGeom>
            <a:ln w="12192">
              <a:solidFill>
                <a:srgbClr val="04494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712952" y="7543800"/>
              <a:ext cx="1917700" cy="338455"/>
            </a:xfrm>
            <a:custGeom>
              <a:avLst/>
              <a:gdLst/>
              <a:ahLst/>
              <a:cxnLst/>
              <a:rect l="l" t="t" r="r" b="b"/>
              <a:pathLst>
                <a:path w="1917700" h="338454">
                  <a:moveTo>
                    <a:pt x="1917192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1917192" y="338327"/>
                  </a:lnTo>
                  <a:lnTo>
                    <a:pt x="1917192" y="0"/>
                  </a:lnTo>
                  <a:close/>
                </a:path>
              </a:pathLst>
            </a:custGeom>
            <a:solidFill>
              <a:srgbClr val="1AB3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712952" y="7543800"/>
              <a:ext cx="1917700" cy="338455"/>
            </a:xfrm>
            <a:custGeom>
              <a:avLst/>
              <a:gdLst/>
              <a:ahLst/>
              <a:cxnLst/>
              <a:rect l="l" t="t" r="r" b="b"/>
              <a:pathLst>
                <a:path w="1917700" h="338454">
                  <a:moveTo>
                    <a:pt x="0" y="338327"/>
                  </a:moveTo>
                  <a:lnTo>
                    <a:pt x="1917192" y="338327"/>
                  </a:lnTo>
                  <a:lnTo>
                    <a:pt x="1917192" y="0"/>
                  </a:lnTo>
                  <a:lnTo>
                    <a:pt x="0" y="0"/>
                  </a:lnTo>
                  <a:lnTo>
                    <a:pt x="0" y="338327"/>
                  </a:lnTo>
                  <a:close/>
                </a:path>
              </a:pathLst>
            </a:custGeom>
            <a:ln w="12192">
              <a:solidFill>
                <a:srgbClr val="0449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68730">
              <a:lnSpc>
                <a:spcPct val="100000"/>
              </a:lnSpc>
              <a:spcBef>
                <a:spcPts val="90"/>
              </a:spcBef>
            </a:pPr>
            <a:r>
              <a:rPr dirty="0" spc="-85">
                <a:solidFill>
                  <a:srgbClr val="041D40"/>
                </a:solidFill>
              </a:rPr>
              <a:t>Implementation</a:t>
            </a:r>
            <a:r>
              <a:rPr dirty="0" spc="-275">
                <a:solidFill>
                  <a:srgbClr val="041D40"/>
                </a:solidFill>
              </a:rPr>
              <a:t> </a:t>
            </a:r>
            <a:r>
              <a:rPr dirty="0" spc="-70">
                <a:solidFill>
                  <a:srgbClr val="041D40"/>
                </a:solidFill>
              </a:rPr>
              <a:t>Plan/Timeline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2600" rIns="0" bIns="0" rtlCol="0" vert="horz">
            <a:spAutoFit/>
          </a:bodyPr>
          <a:lstStyle/>
          <a:p>
            <a:pPr marL="12700">
              <a:lnSpc>
                <a:spcPts val="4935"/>
              </a:lnSpc>
              <a:spcBef>
                <a:spcPts val="90"/>
              </a:spcBef>
            </a:pPr>
            <a:r>
              <a:rPr dirty="0" spc="-290"/>
              <a:t>Expected</a:t>
            </a:r>
            <a:r>
              <a:rPr dirty="0" spc="-275"/>
              <a:t> </a:t>
            </a:r>
            <a:r>
              <a:rPr dirty="0" spc="-65"/>
              <a:t>Outcomes/Deliverables</a:t>
            </a:r>
          </a:p>
          <a:p>
            <a:pPr marL="4839335">
              <a:lnSpc>
                <a:spcPts val="5775"/>
              </a:lnSpc>
            </a:pPr>
            <a:r>
              <a:rPr dirty="0" sz="5100" spc="-270">
                <a:solidFill>
                  <a:srgbClr val="FCFCFC"/>
                </a:solidFill>
              </a:rPr>
              <a:t>Concept</a:t>
            </a:r>
            <a:r>
              <a:rPr dirty="0" sz="5100" spc="-375">
                <a:solidFill>
                  <a:srgbClr val="FCFCFC"/>
                </a:solidFill>
              </a:rPr>
              <a:t> </a:t>
            </a:r>
            <a:r>
              <a:rPr dirty="0" sz="5100" spc="-114">
                <a:solidFill>
                  <a:srgbClr val="FCFCFC"/>
                </a:solidFill>
              </a:rPr>
              <a:t>In</a:t>
            </a:r>
            <a:r>
              <a:rPr dirty="0" sz="5100" spc="-380">
                <a:solidFill>
                  <a:srgbClr val="FCFCFC"/>
                </a:solidFill>
              </a:rPr>
              <a:t> </a:t>
            </a:r>
            <a:r>
              <a:rPr dirty="0" sz="5100" spc="-270">
                <a:solidFill>
                  <a:srgbClr val="FCFCFC"/>
                </a:solidFill>
              </a:rPr>
              <a:t>Business</a:t>
            </a:r>
            <a:endParaRPr sz="51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11732" y="3183381"/>
            <a:ext cx="13412469" cy="46888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00" spc="-140">
                <a:latin typeface="Arial Black"/>
                <a:cs typeface="Arial Black"/>
              </a:rPr>
              <a:t>Expected</a:t>
            </a:r>
            <a:r>
              <a:rPr dirty="0" sz="2200" spc="-120">
                <a:latin typeface="Arial Black"/>
                <a:cs typeface="Arial Black"/>
              </a:rPr>
              <a:t> </a:t>
            </a:r>
            <a:r>
              <a:rPr dirty="0" sz="2200" spc="-10">
                <a:latin typeface="Arial Black"/>
                <a:cs typeface="Arial Black"/>
              </a:rPr>
              <a:t>Results:</a:t>
            </a:r>
            <a:endParaRPr sz="2200">
              <a:latin typeface="Arial Black"/>
              <a:cs typeface="Arial Black"/>
            </a:endParaRPr>
          </a:p>
          <a:p>
            <a:pPr marL="154305" indent="-114300">
              <a:lnSpc>
                <a:spcPct val="100000"/>
              </a:lnSpc>
              <a:spcBef>
                <a:spcPts val="1900"/>
              </a:spcBef>
              <a:buSzPct val="95833"/>
              <a:buChar char="•"/>
              <a:tabLst>
                <a:tab pos="154305" algn="l"/>
              </a:tabLst>
            </a:pPr>
            <a:r>
              <a:rPr dirty="0" sz="2400" spc="-45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enhanced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prediction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high accuracy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reliability.</a:t>
            </a:r>
            <a:endParaRPr sz="2400">
              <a:latin typeface="Times New Roman"/>
              <a:cs typeface="Times New Roman"/>
            </a:endParaRPr>
          </a:p>
          <a:p>
            <a:pPr marL="154305" indent="-114300">
              <a:lnSpc>
                <a:spcPct val="100000"/>
              </a:lnSpc>
              <a:buSzPct val="95833"/>
              <a:buChar char="•"/>
              <a:tabLst>
                <a:tab pos="154305" algn="l"/>
              </a:tabLst>
            </a:pPr>
            <a:r>
              <a:rPr dirty="0" sz="2400">
                <a:latin typeface="Times New Roman"/>
                <a:cs typeface="Times New Roman"/>
              </a:rPr>
              <a:t>Improved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accessibility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affordability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compared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current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invasive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 marL="154305" indent="-114300">
              <a:lnSpc>
                <a:spcPct val="100000"/>
              </a:lnSpc>
              <a:buSzPct val="95833"/>
              <a:buChar char="•"/>
              <a:tabLst>
                <a:tab pos="154305" algn="l"/>
              </a:tabLst>
            </a:pP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time,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continuous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monitoring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cardio-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10">
                <a:latin typeface="Times New Roman"/>
                <a:cs typeface="Times New Roman"/>
              </a:rPr>
              <a:t> risks</a:t>
            </a:r>
            <a:r>
              <a:rPr dirty="0" sz="900" spc="-10"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dirty="0" sz="2200" spc="-75">
                <a:latin typeface="Arial Black"/>
                <a:cs typeface="Arial Black"/>
              </a:rPr>
              <a:t>Deliverables</a:t>
            </a:r>
            <a:r>
              <a:rPr dirty="0" sz="2200" spc="-114">
                <a:latin typeface="Arial Black"/>
                <a:cs typeface="Arial Black"/>
              </a:rPr>
              <a:t> </a:t>
            </a:r>
            <a:r>
              <a:rPr dirty="0" sz="2200" spc="-50">
                <a:latin typeface="Arial Black"/>
                <a:cs typeface="Arial Black"/>
              </a:rPr>
              <a:t>:</a:t>
            </a:r>
            <a:endParaRPr sz="22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Arial Black"/>
              <a:cs typeface="Arial Black"/>
            </a:endParaRPr>
          </a:p>
          <a:p>
            <a:pPr marL="172720" indent="-114300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7272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comprehensive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dataset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assessments.</a:t>
            </a:r>
            <a:endParaRPr sz="2400">
              <a:latin typeface="Times New Roman"/>
              <a:cs typeface="Times New Roman"/>
            </a:endParaRPr>
          </a:p>
          <a:p>
            <a:pPr marL="172720" indent="-114300">
              <a:lnSpc>
                <a:spcPct val="100000"/>
              </a:lnSpc>
              <a:buSzPct val="95833"/>
              <a:buChar char="•"/>
              <a:tabLst>
                <a:tab pos="172720" algn="l"/>
              </a:tabLst>
            </a:pP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algorithms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accurate analysis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prediction.</a:t>
            </a:r>
            <a:endParaRPr sz="2400">
              <a:latin typeface="Times New Roman"/>
              <a:cs typeface="Times New Roman"/>
            </a:endParaRPr>
          </a:p>
          <a:p>
            <a:pPr marL="172720" indent="-114300">
              <a:lnSpc>
                <a:spcPct val="100000"/>
              </a:lnSpc>
              <a:buSzPct val="95833"/>
              <a:buChar char="•"/>
              <a:tabLst>
                <a:tab pos="172720" algn="l"/>
              </a:tabLst>
            </a:pPr>
            <a:r>
              <a:rPr dirty="0" sz="2400">
                <a:latin typeface="Times New Roman"/>
                <a:cs typeface="Times New Roman"/>
              </a:rPr>
              <a:t>Final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project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report, including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results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potential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scaling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solution.</a:t>
            </a:r>
            <a:endParaRPr sz="2400">
              <a:latin typeface="Times New Roman"/>
              <a:cs typeface="Times New Roman"/>
            </a:endParaRPr>
          </a:p>
          <a:p>
            <a:pPr marL="172720" indent="-114300">
              <a:lnSpc>
                <a:spcPct val="100000"/>
              </a:lnSpc>
              <a:buSzPct val="95833"/>
              <a:buChar char="•"/>
              <a:tabLst>
                <a:tab pos="17272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working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prototype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Gas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Analyzer.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3370" rIns="0" bIns="0" rtlCol="0" vert="horz">
            <a:spAutoFit/>
          </a:bodyPr>
          <a:lstStyle/>
          <a:p>
            <a:pPr marL="73025">
              <a:lnSpc>
                <a:spcPct val="100000"/>
              </a:lnSpc>
              <a:spcBef>
                <a:spcPts val="95"/>
              </a:spcBef>
            </a:pPr>
            <a:r>
              <a:rPr dirty="0" spc="-220"/>
              <a:t>Challenges</a:t>
            </a:r>
            <a:r>
              <a:rPr dirty="0" spc="-254"/>
              <a:t> </a:t>
            </a:r>
            <a:r>
              <a:rPr dirty="0" spc="-130"/>
              <a:t>and</a:t>
            </a:r>
            <a:r>
              <a:rPr dirty="0" spc="-295"/>
              <a:t> </a:t>
            </a:r>
            <a:r>
              <a:rPr dirty="0" spc="-60"/>
              <a:t>Mitigation</a:t>
            </a:r>
            <a:r>
              <a:rPr dirty="0" spc="-330"/>
              <a:t> </a:t>
            </a:r>
            <a:r>
              <a:rPr dirty="0" spc="-125"/>
              <a:t>Strategies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pc="-65"/>
              <a:t>Potential</a:t>
            </a:r>
            <a:r>
              <a:rPr dirty="0" spc="-145"/>
              <a:t> </a:t>
            </a:r>
            <a:r>
              <a:rPr dirty="0" spc="-10"/>
              <a:t>Challenges:</a:t>
            </a:r>
          </a:p>
          <a:p>
            <a:pPr>
              <a:lnSpc>
                <a:spcPct val="100000"/>
              </a:lnSpc>
              <a:spcBef>
                <a:spcPts val="1355"/>
              </a:spcBef>
            </a:pPr>
          </a:p>
          <a:p>
            <a:pPr marL="12700" marR="284480">
              <a:lnSpc>
                <a:spcPct val="100499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Ensuring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sensitivity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detecting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biomarkers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amidst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mixed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gases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breath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samples. </a:t>
            </a:r>
            <a:r>
              <a:rPr dirty="0" sz="2400">
                <a:latin typeface="Times New Roman"/>
                <a:cs typeface="Times New Roman"/>
              </a:rPr>
              <a:t>Additional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hurdles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include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maintaining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affordability,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ensuring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user-</a:t>
            </a:r>
            <a:r>
              <a:rPr dirty="0" sz="2400">
                <a:latin typeface="Times New Roman"/>
                <a:cs typeface="Times New Roman"/>
              </a:rPr>
              <a:t>friendliness,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adhering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regulations,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integrating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AI </a:t>
            </a:r>
            <a:r>
              <a:rPr dirty="0" sz="2400">
                <a:latin typeface="Times New Roman"/>
                <a:cs typeface="Times New Roman"/>
              </a:rPr>
              <a:t>algorithms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effectively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reliable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prediction.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240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</a:pPr>
            <a:r>
              <a:rPr dirty="0" spc="-40"/>
              <a:t>Mitigation</a:t>
            </a:r>
            <a:r>
              <a:rPr dirty="0" spc="-100"/>
              <a:t> </a:t>
            </a:r>
            <a:r>
              <a:rPr dirty="0" spc="-10"/>
              <a:t>Strategies:</a:t>
            </a:r>
          </a:p>
          <a:p>
            <a:pPr>
              <a:lnSpc>
                <a:spcPct val="100000"/>
              </a:lnSpc>
              <a:spcBef>
                <a:spcPts val="1070"/>
              </a:spcBef>
            </a:pPr>
          </a:p>
          <a:p>
            <a:pPr marL="74295" marR="5080">
              <a:lnSpc>
                <a:spcPct val="93700"/>
              </a:lnSpc>
            </a:pPr>
            <a:r>
              <a:rPr dirty="0" sz="2400">
                <a:latin typeface="Times New Roman"/>
                <a:cs typeface="Times New Roman"/>
              </a:rPr>
              <a:t>Collaborating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engineering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experts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accuracy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reliability,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iterative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prototyping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ensures </a:t>
            </a:r>
            <a:r>
              <a:rPr dirty="0" sz="2400">
                <a:latin typeface="Times New Roman"/>
                <a:cs typeface="Times New Roman"/>
              </a:rPr>
              <a:t>functionality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cost-</a:t>
            </a:r>
            <a:r>
              <a:rPr dirty="0" sz="2400">
                <a:latin typeface="Times New Roman"/>
                <a:cs typeface="Times New Roman"/>
              </a:rPr>
              <a:t>effectiveness.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regulatory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compliance,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extensive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testing,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user-</a:t>
            </a:r>
            <a:r>
              <a:rPr dirty="0" sz="2400">
                <a:latin typeface="Times New Roman"/>
                <a:cs typeface="Times New Roman"/>
              </a:rPr>
              <a:t>centric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design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will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address </a:t>
            </a:r>
            <a:r>
              <a:rPr dirty="0" sz="2400" spc="-10">
                <a:latin typeface="Times New Roman"/>
                <a:cs typeface="Times New Roman"/>
              </a:rPr>
              <a:t>technical, </a:t>
            </a:r>
            <a:r>
              <a:rPr dirty="0" sz="2400">
                <a:latin typeface="Times New Roman"/>
                <a:cs typeface="Times New Roman"/>
              </a:rPr>
              <a:t>legal,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usability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challenges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effectively.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7785" y="213801"/>
            <a:ext cx="1313246" cy="1313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3954" y="1040079"/>
            <a:ext cx="318706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80"/>
              <a:t>Conclusion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0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10"/>
              <a:t>1/25/2025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883655" y="9711070"/>
            <a:ext cx="1080770" cy="2362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z="1650" spc="-30">
                <a:solidFill>
                  <a:srgbClr val="7E7E7E"/>
                </a:solidFill>
                <a:latin typeface="Corbel"/>
                <a:cs typeface="Corbel"/>
              </a:rPr>
              <a:t>BATCH</a:t>
            </a:r>
            <a:r>
              <a:rPr dirty="0" sz="1650" spc="-35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>
                <a:solidFill>
                  <a:srgbClr val="7E7E7E"/>
                </a:solidFill>
                <a:latin typeface="Corbel"/>
                <a:cs typeface="Corbel"/>
              </a:rPr>
              <a:t>NO</a:t>
            </a:r>
            <a:r>
              <a:rPr dirty="0" sz="1650" spc="-40">
                <a:solidFill>
                  <a:srgbClr val="7E7E7E"/>
                </a:solidFill>
                <a:latin typeface="Corbel"/>
                <a:cs typeface="Corbel"/>
              </a:rPr>
              <a:t> </a:t>
            </a:r>
            <a:r>
              <a:rPr dirty="0" sz="1650" spc="-50">
                <a:solidFill>
                  <a:srgbClr val="7E7E7E"/>
                </a:solidFill>
                <a:latin typeface="Corbel"/>
                <a:cs typeface="Corbel"/>
              </a:rPr>
              <a:t>:</a:t>
            </a:r>
            <a:endParaRPr sz="1650">
              <a:latin typeface="Corbel"/>
              <a:cs typeface="Corbe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664"/>
              </a:lnSpc>
            </a:pPr>
            <a:r>
              <a:rPr dirty="0" spc="-25"/>
              <a:t>DEPARTMENT</a:t>
            </a:r>
            <a:r>
              <a:rPr dirty="0" spc="-114"/>
              <a:t> </a:t>
            </a:r>
            <a:r>
              <a:rPr dirty="0" spc="-10"/>
              <a:t>OF</a:t>
            </a:r>
            <a:r>
              <a:rPr dirty="0" spc="-45"/>
              <a:t> </a:t>
            </a:r>
            <a:r>
              <a:rPr dirty="0" spc="-10"/>
              <a:t>COMPUTER</a:t>
            </a:r>
            <a:r>
              <a:rPr dirty="0" spc="-55"/>
              <a:t> </a:t>
            </a:r>
            <a:r>
              <a:rPr dirty="0"/>
              <a:t>SCIENCE</a:t>
            </a:r>
            <a:r>
              <a:rPr dirty="0" spc="-25"/>
              <a:t> </a:t>
            </a:r>
            <a:r>
              <a:rPr dirty="0"/>
              <a:t>&amp;</a:t>
            </a:r>
            <a:r>
              <a:rPr dirty="0" spc="20"/>
              <a:t> </a:t>
            </a:r>
            <a:r>
              <a:rPr dirty="0" spc="-10"/>
              <a:t>ENGINEERING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76729" y="2529332"/>
            <a:ext cx="15262225" cy="17297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00" spc="-10">
                <a:latin typeface="Arial Black"/>
                <a:cs typeface="Arial Black"/>
              </a:rPr>
              <a:t>Summary:</a:t>
            </a:r>
            <a:endParaRPr sz="2300">
              <a:latin typeface="Arial Black"/>
              <a:cs typeface="Arial Black"/>
            </a:endParaRPr>
          </a:p>
          <a:p>
            <a:pPr marL="12700" marR="5080">
              <a:lnSpc>
                <a:spcPct val="100499"/>
              </a:lnSpc>
              <a:spcBef>
                <a:spcPts val="1975"/>
              </a:spcBef>
            </a:pP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Smart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Gas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Analyzer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offers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transformative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solution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for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non-invasive,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real-</a:t>
            </a:r>
            <a:r>
              <a:rPr dirty="0" sz="2400">
                <a:latin typeface="Times New Roman"/>
                <a:cs typeface="Times New Roman"/>
              </a:rPr>
              <a:t>time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detection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cardio-</a:t>
            </a:r>
            <a:r>
              <a:rPr dirty="0" sz="2400">
                <a:latin typeface="Times New Roman"/>
                <a:cs typeface="Times New Roman"/>
              </a:rPr>
              <a:t>metabolic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risks</a:t>
            </a:r>
            <a:r>
              <a:rPr dirty="0" sz="2400" spc="-25">
                <a:latin typeface="Times New Roman"/>
                <a:cs typeface="Times New Roman"/>
              </a:rPr>
              <a:t> by </a:t>
            </a:r>
            <a:r>
              <a:rPr dirty="0" sz="2400">
                <a:latin typeface="Times New Roman"/>
                <a:cs typeface="Times New Roman"/>
              </a:rPr>
              <a:t>leveraging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advanced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sensors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AI-</a:t>
            </a:r>
            <a:r>
              <a:rPr dirty="0" sz="2400">
                <a:latin typeface="Times New Roman"/>
                <a:cs typeface="Times New Roman"/>
              </a:rPr>
              <a:t>driven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analysis.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This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innovative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approach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aims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enhance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early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prevention,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improve accessibility,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bridge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critical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gaps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existing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diagnostic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methods,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contributing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significantly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better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healthcare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outcomes.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2025-05-30T10:53:49Z</dcterms:created>
  <dcterms:modified xsi:type="dcterms:W3CDTF">2025-05-30T10:53:49Z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2025-05-30T00:00:00Z</vt:filetime>
  </property>
  <property fmtid="{D5CDD505-2E9C-101B-9397-08002B2CF9AE}" pid="5" name="Producer">
    <vt:lpwstr>www.ilovepdf.com</vt:lpwstr>
  </property>
</Properties>
</file>