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038860"/>
            <a:ext cx="162560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6539" y="2346706"/>
            <a:ext cx="15998825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2541" y="9711602"/>
            <a:ext cx="859790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641587" y="9711602"/>
            <a:ext cx="5242327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891506" y="9703184"/>
            <a:ext cx="317118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jpg"/><Relationship Id="rId10" Type="http://schemas.openxmlformats.org/officeDocument/2006/relationships/image" Target="../media/image13.jpg"/><Relationship Id="rId11" Type="http://schemas.openxmlformats.org/officeDocument/2006/relationships/image" Target="../media/image14.jpg"/><Relationship Id="rId1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92836"/>
            <a:ext cx="4297680" cy="114757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94129" y="6964426"/>
            <a:ext cx="2720340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spc="-75" b="1">
                <a:solidFill>
                  <a:srgbClr val="041D40"/>
                </a:solidFill>
                <a:latin typeface="Times New Roman"/>
                <a:cs typeface="Times New Roman"/>
              </a:rPr>
              <a:t>SUPERVISED</a:t>
            </a:r>
            <a:r>
              <a:rPr dirty="0" sz="2750" spc="-25" b="1">
                <a:solidFill>
                  <a:srgbClr val="041D40"/>
                </a:solidFill>
                <a:latin typeface="Times New Roman"/>
                <a:cs typeface="Times New Roman"/>
              </a:rPr>
              <a:t> BY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794129" y="7955406"/>
            <a:ext cx="4121150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spc="-100" b="1">
                <a:solidFill>
                  <a:srgbClr val="041D40"/>
                </a:solidFill>
                <a:latin typeface="Times New Roman"/>
                <a:cs typeface="Times New Roman"/>
              </a:rPr>
              <a:t>Dr./G.</a:t>
            </a:r>
            <a:r>
              <a:rPr dirty="0" sz="2750" spc="-80" b="1">
                <a:solidFill>
                  <a:srgbClr val="041D40"/>
                </a:solidFill>
                <a:latin typeface="Times New Roman"/>
                <a:cs typeface="Times New Roman"/>
              </a:rPr>
              <a:t> </a:t>
            </a:r>
            <a:r>
              <a:rPr dirty="0" sz="2750" spc="-70" b="1">
                <a:solidFill>
                  <a:srgbClr val="041D40"/>
                </a:solidFill>
                <a:latin typeface="Times New Roman"/>
                <a:cs typeface="Times New Roman"/>
              </a:rPr>
              <a:t>GOMATHI/Professor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22589" y="6678040"/>
            <a:ext cx="8961120" cy="17526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155190">
              <a:lnSpc>
                <a:spcPct val="100000"/>
              </a:lnSpc>
              <a:spcBef>
                <a:spcPts val="615"/>
              </a:spcBef>
            </a:pPr>
            <a:r>
              <a:rPr dirty="0" sz="2400" spc="-295">
                <a:solidFill>
                  <a:srgbClr val="041D40"/>
                </a:solidFill>
                <a:latin typeface="Arial Black"/>
                <a:cs typeface="Arial Black"/>
              </a:rPr>
              <a:t>PRESENTED</a:t>
            </a:r>
            <a:r>
              <a:rPr dirty="0" sz="2400" spc="-14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290">
                <a:solidFill>
                  <a:srgbClr val="041D40"/>
                </a:solidFill>
                <a:latin typeface="Arial Black"/>
                <a:cs typeface="Arial Black"/>
              </a:rPr>
              <a:t>BY</a:t>
            </a:r>
            <a:endParaRPr sz="2400">
              <a:latin typeface="Arial Black"/>
              <a:cs typeface="Arial Black"/>
            </a:endParaRPr>
          </a:p>
          <a:p>
            <a:pPr marL="443230" indent="-43053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43230" algn="l"/>
              </a:tabLst>
            </a:pPr>
            <a:r>
              <a:rPr dirty="0" sz="2400" b="1">
                <a:solidFill>
                  <a:srgbClr val="041D40"/>
                </a:solidFill>
                <a:latin typeface="Verdana"/>
                <a:cs typeface="Verdana"/>
              </a:rPr>
              <a:t>P.REKHA</a:t>
            </a:r>
            <a:r>
              <a:rPr dirty="0" sz="2400" spc="-8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041D40"/>
                </a:solidFill>
                <a:latin typeface="Verdana"/>
                <a:cs typeface="Verdana"/>
              </a:rPr>
              <a:t>SHANMUKHI</a:t>
            </a:r>
            <a:r>
              <a:rPr dirty="0" sz="2400" spc="-7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400" spc="-10" b="1">
                <a:solidFill>
                  <a:srgbClr val="041D40"/>
                </a:solidFill>
                <a:latin typeface="Verdana"/>
                <a:cs typeface="Verdana"/>
              </a:rPr>
              <a:t>(VTU19523)(21UECS0454)</a:t>
            </a:r>
            <a:endParaRPr sz="2400">
              <a:latin typeface="Verdana"/>
              <a:cs typeface="Verdana"/>
            </a:endParaRPr>
          </a:p>
          <a:p>
            <a:pPr marL="377825" indent="-365125">
              <a:lnSpc>
                <a:spcPct val="100000"/>
              </a:lnSpc>
              <a:spcBef>
                <a:spcPts val="515"/>
              </a:spcBef>
              <a:buFont typeface="Arial Black"/>
              <a:buAutoNum type="arabicPeriod"/>
              <a:tabLst>
                <a:tab pos="377825" algn="l"/>
              </a:tabLst>
            </a:pPr>
            <a:r>
              <a:rPr dirty="0" sz="2400" spc="-10" b="1">
                <a:solidFill>
                  <a:srgbClr val="041D40"/>
                </a:solidFill>
                <a:latin typeface="Verdana"/>
                <a:cs typeface="Verdana"/>
              </a:rPr>
              <a:t>S.GOPINADH(VTU19522)(21UECS0560)</a:t>
            </a:r>
            <a:endParaRPr sz="2400">
              <a:latin typeface="Verdana"/>
              <a:cs typeface="Verdana"/>
            </a:endParaRPr>
          </a:p>
          <a:p>
            <a:pPr marL="443230" indent="-43053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43230" algn="l"/>
              </a:tabLst>
            </a:pPr>
            <a:r>
              <a:rPr dirty="0" sz="2400" b="1">
                <a:solidFill>
                  <a:srgbClr val="041D40"/>
                </a:solidFill>
                <a:latin typeface="Verdana"/>
                <a:cs typeface="Verdana"/>
              </a:rPr>
              <a:t>P.NEERAJA</a:t>
            </a:r>
            <a:r>
              <a:rPr dirty="0" sz="2400" spc="-16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400" spc="-10" b="1">
                <a:solidFill>
                  <a:srgbClr val="041D40"/>
                </a:solidFill>
                <a:latin typeface="Verdana"/>
                <a:cs typeface="Verdana"/>
              </a:rPr>
              <a:t>(VTU19613)(21UECS0483)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32052" y="1414017"/>
            <a:ext cx="15221585" cy="4258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584190">
              <a:lnSpc>
                <a:spcPct val="100000"/>
              </a:lnSpc>
              <a:spcBef>
                <a:spcPts val="95"/>
              </a:spcBef>
            </a:pPr>
            <a:r>
              <a:rPr dirty="0" sz="2500" spc="-220">
                <a:solidFill>
                  <a:srgbClr val="041D40"/>
                </a:solidFill>
                <a:latin typeface="Arial Black"/>
                <a:cs typeface="Arial Black"/>
              </a:rPr>
              <a:t>SCHOOL</a:t>
            </a:r>
            <a:r>
              <a:rPr dirty="0" sz="2500" spc="-17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35">
                <a:solidFill>
                  <a:srgbClr val="041D40"/>
                </a:solidFill>
                <a:latin typeface="Arial Black"/>
                <a:cs typeface="Arial Black"/>
              </a:rPr>
              <a:t>OF</a:t>
            </a:r>
            <a:r>
              <a:rPr dirty="0" sz="2500" spc="-17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65">
                <a:solidFill>
                  <a:srgbClr val="041D40"/>
                </a:solidFill>
                <a:latin typeface="Arial Black"/>
                <a:cs typeface="Arial Black"/>
              </a:rPr>
              <a:t>COMPUTING</a:t>
            </a:r>
            <a:endParaRPr sz="2500">
              <a:latin typeface="Arial Black"/>
              <a:cs typeface="Arial Black"/>
            </a:endParaRPr>
          </a:p>
          <a:p>
            <a:pPr algn="ctr" marR="278765">
              <a:lnSpc>
                <a:spcPct val="100000"/>
              </a:lnSpc>
              <a:spcBef>
                <a:spcPts val="3000"/>
              </a:spcBef>
            </a:pPr>
            <a:r>
              <a:rPr dirty="0" sz="2500" spc="-235">
                <a:solidFill>
                  <a:srgbClr val="041D40"/>
                </a:solidFill>
                <a:latin typeface="Arial Black"/>
                <a:cs typeface="Arial Black"/>
              </a:rPr>
              <a:t>DEPARTMENT</a:t>
            </a:r>
            <a:r>
              <a:rPr dirty="0" sz="2500" spc="-14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35">
                <a:solidFill>
                  <a:srgbClr val="041D40"/>
                </a:solidFill>
                <a:latin typeface="Arial Black"/>
                <a:cs typeface="Arial Black"/>
              </a:rPr>
              <a:t>OF</a:t>
            </a:r>
            <a:r>
              <a:rPr dirty="0" sz="2500" spc="-14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35">
                <a:solidFill>
                  <a:srgbClr val="041D40"/>
                </a:solidFill>
                <a:latin typeface="Arial Black"/>
                <a:cs typeface="Arial Black"/>
              </a:rPr>
              <a:t>COMPUTER</a:t>
            </a:r>
            <a:r>
              <a:rPr dirty="0" sz="2500" spc="-16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305">
                <a:solidFill>
                  <a:srgbClr val="041D40"/>
                </a:solidFill>
                <a:latin typeface="Arial Black"/>
                <a:cs typeface="Arial Black"/>
              </a:rPr>
              <a:t>SCIENCE</a:t>
            </a:r>
            <a:r>
              <a:rPr dirty="0" sz="2500" spc="-114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50">
                <a:solidFill>
                  <a:srgbClr val="041D40"/>
                </a:solidFill>
                <a:latin typeface="Arial Black"/>
                <a:cs typeface="Arial Black"/>
              </a:rPr>
              <a:t>&amp;</a:t>
            </a:r>
            <a:r>
              <a:rPr dirty="0" sz="2500" spc="-15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100">
                <a:solidFill>
                  <a:srgbClr val="041D40"/>
                </a:solidFill>
                <a:latin typeface="Arial Black"/>
                <a:cs typeface="Arial Black"/>
              </a:rPr>
              <a:t>ENGINEERING</a:t>
            </a:r>
            <a:endParaRPr sz="2500">
              <a:latin typeface="Arial Black"/>
              <a:cs typeface="Arial Black"/>
            </a:endParaRPr>
          </a:p>
          <a:p>
            <a:pPr algn="r" marR="5664835">
              <a:lnSpc>
                <a:spcPct val="100000"/>
              </a:lnSpc>
              <a:spcBef>
                <a:spcPts val="1830"/>
              </a:spcBef>
            </a:pPr>
            <a:r>
              <a:rPr dirty="0" sz="2400" spc="-185">
                <a:solidFill>
                  <a:srgbClr val="041D40"/>
                </a:solidFill>
                <a:latin typeface="Arial Black"/>
                <a:cs typeface="Arial Black"/>
              </a:rPr>
              <a:t>WINTER</a:t>
            </a:r>
            <a:r>
              <a:rPr dirty="0" sz="2400" spc="-15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320">
                <a:solidFill>
                  <a:srgbClr val="041D40"/>
                </a:solidFill>
                <a:latin typeface="Arial Black"/>
                <a:cs typeface="Arial Black"/>
              </a:rPr>
              <a:t>SEMESTER</a:t>
            </a:r>
            <a:r>
              <a:rPr dirty="0" sz="2400" spc="-13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65">
                <a:solidFill>
                  <a:srgbClr val="041D40"/>
                </a:solidFill>
                <a:latin typeface="Arial Black"/>
                <a:cs typeface="Arial Black"/>
              </a:rPr>
              <a:t>2024-</a:t>
            </a:r>
            <a:r>
              <a:rPr dirty="0" sz="2400" spc="-20">
                <a:solidFill>
                  <a:srgbClr val="041D40"/>
                </a:solidFill>
                <a:latin typeface="Arial Black"/>
                <a:cs typeface="Arial Black"/>
              </a:rPr>
              <a:t>2025</a:t>
            </a:r>
            <a:endParaRPr sz="2400">
              <a:latin typeface="Arial Black"/>
              <a:cs typeface="Arial Black"/>
            </a:endParaRPr>
          </a:p>
          <a:p>
            <a:pPr algn="ctr" marL="5715">
              <a:lnSpc>
                <a:spcPct val="100000"/>
              </a:lnSpc>
              <a:spcBef>
                <a:spcPts val="1895"/>
              </a:spcBef>
            </a:pPr>
            <a:r>
              <a:rPr dirty="0" sz="2500" spc="-145">
                <a:solidFill>
                  <a:srgbClr val="041D40"/>
                </a:solidFill>
                <a:latin typeface="Arial Black"/>
                <a:cs typeface="Arial Black"/>
              </a:rPr>
              <a:t>10214CS701</a:t>
            </a:r>
            <a:r>
              <a:rPr dirty="0" sz="2500" spc="-3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65">
                <a:solidFill>
                  <a:srgbClr val="041D40"/>
                </a:solidFill>
                <a:latin typeface="Arial Black"/>
                <a:cs typeface="Arial Black"/>
              </a:rPr>
              <a:t>MAJOR</a:t>
            </a:r>
            <a:r>
              <a:rPr dirty="0" sz="2500" spc="-16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355">
                <a:solidFill>
                  <a:srgbClr val="041D40"/>
                </a:solidFill>
                <a:latin typeface="Arial Black"/>
                <a:cs typeface="Arial Black"/>
              </a:rPr>
              <a:t>PROJECT</a:t>
            </a:r>
            <a:r>
              <a:rPr dirty="0" sz="2500" spc="-15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40">
                <a:solidFill>
                  <a:srgbClr val="041D40"/>
                </a:solidFill>
                <a:latin typeface="Arial Black"/>
                <a:cs typeface="Arial Black"/>
              </a:rPr>
              <a:t>INHOUSE</a:t>
            </a:r>
            <a:endParaRPr sz="2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dirty="0" sz="4100" b="1" i="1">
                <a:solidFill>
                  <a:srgbClr val="041D40"/>
                </a:solidFill>
                <a:latin typeface="Arial"/>
                <a:cs typeface="Arial"/>
              </a:rPr>
              <a:t>“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PREVENTION</a:t>
            </a:r>
            <a:r>
              <a:rPr dirty="0" sz="2800" spc="-105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OF</a:t>
            </a:r>
            <a:r>
              <a:rPr dirty="0" sz="2800" spc="-13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CARDIO</a:t>
            </a:r>
            <a:r>
              <a:rPr dirty="0" sz="2800" spc="-114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METABOLIC</a:t>
            </a:r>
            <a:r>
              <a:rPr dirty="0" sz="2800" spc="-10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RISK</a:t>
            </a:r>
            <a:r>
              <a:rPr dirty="0" sz="2800" spc="-125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USING</a:t>
            </a:r>
            <a:r>
              <a:rPr dirty="0" sz="2800" spc="-114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SMART</a:t>
            </a:r>
            <a:r>
              <a:rPr dirty="0" sz="2800" spc="-12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41D40"/>
                </a:solidFill>
                <a:latin typeface="Verdana"/>
                <a:cs typeface="Verdana"/>
              </a:rPr>
              <a:t>GAS</a:t>
            </a:r>
            <a:r>
              <a:rPr dirty="0" sz="2800" spc="-130" b="1">
                <a:solidFill>
                  <a:srgbClr val="041D40"/>
                </a:solidFill>
                <a:latin typeface="Verdana"/>
                <a:cs typeface="Verdana"/>
              </a:rPr>
              <a:t> </a:t>
            </a:r>
            <a:r>
              <a:rPr dirty="0" sz="2800" spc="-10" b="1">
                <a:solidFill>
                  <a:srgbClr val="041D40"/>
                </a:solidFill>
                <a:latin typeface="Verdana"/>
                <a:cs typeface="Verdana"/>
              </a:rPr>
              <a:t>ANALYZER”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800">
              <a:latin typeface="Verdana"/>
              <a:cs typeface="Verdana"/>
            </a:endParaRPr>
          </a:p>
          <a:p>
            <a:pPr algn="ctr" marR="316865">
              <a:lnSpc>
                <a:spcPct val="100000"/>
              </a:lnSpc>
              <a:spcBef>
                <a:spcPts val="5"/>
              </a:spcBef>
            </a:pPr>
            <a:r>
              <a:rPr dirty="0" sz="3600" spc="-310">
                <a:solidFill>
                  <a:srgbClr val="041D40"/>
                </a:solidFill>
                <a:latin typeface="Arial Black"/>
                <a:cs typeface="Arial Black"/>
              </a:rPr>
              <a:t>REVIEW-</a:t>
            </a:r>
            <a:r>
              <a:rPr dirty="0" sz="3600" spc="-365">
                <a:solidFill>
                  <a:srgbClr val="041D40"/>
                </a:solidFill>
                <a:latin typeface="Arial Black"/>
                <a:cs typeface="Arial Black"/>
              </a:rPr>
              <a:t>1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5941" y="1094308"/>
            <a:ext cx="728916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Corrugated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Tube</a:t>
            </a:r>
            <a:endParaRPr sz="24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airflow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sampling chamber.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5941" y="2558033"/>
            <a:ext cx="68414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HME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(Heat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Moisture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Exchange)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Filter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Traps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moisture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breath.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5941" y="3655567"/>
            <a:ext cx="57340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PNT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Flow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Meter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Measures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airflow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5941" y="5118608"/>
            <a:ext cx="63900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Signal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Conditioning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Module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(LM124)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 signals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accurate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acquisition.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05941" y="6581902"/>
            <a:ext cx="65741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Arduino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Mega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2560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(with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Ethernet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Module)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76029" y="1126363"/>
            <a:ext cx="66725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Sampling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Pump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Draws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chamber.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76029" y="2223643"/>
            <a:ext cx="5838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Gas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Sampling</a:t>
            </a:r>
            <a:r>
              <a:rPr dirty="0" sz="2400" spc="-10" b="1">
                <a:latin typeface="Times New Roman"/>
                <a:cs typeface="Times New Roman"/>
              </a:rPr>
              <a:t> Chamber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25178" y="3671442"/>
            <a:ext cx="74047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TGS2442 </a:t>
            </a:r>
            <a:r>
              <a:rPr dirty="0" sz="2400" spc="-10" b="1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ammonia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volatile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organic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compounds (VOCs).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25178" y="5134178"/>
            <a:ext cx="52101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MQ7</a:t>
            </a:r>
            <a:r>
              <a:rPr dirty="0" sz="2400" spc="-10" b="1">
                <a:latin typeface="Times New Roman"/>
                <a:cs typeface="Times New Roman"/>
              </a:rPr>
              <a:t> Sensor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carbon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monoxide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(CO).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25178" y="6232016"/>
            <a:ext cx="5210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TGS2620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(CO)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carbon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monoxide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(CO).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5941" y="8034019"/>
            <a:ext cx="54870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TGS2620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(Ethanol)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Purpose: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ethanol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breath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samples.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Methodology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&amp;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Implementation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Plan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32941" y="2213610"/>
            <a:ext cx="21920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latin typeface="Arial"/>
                <a:cs typeface="Arial"/>
              </a:rPr>
              <a:t>Methodology: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38600" y="2822448"/>
            <a:ext cx="1976755" cy="868680"/>
          </a:xfrm>
          <a:prstGeom prst="rect">
            <a:avLst/>
          </a:prstGeom>
          <a:solidFill>
            <a:srgbClr val="FFE396"/>
          </a:solidFill>
          <a:ln w="9144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661670" marR="281940" indent="-37211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Exhaled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 </a:t>
            </a:r>
            <a:r>
              <a:rPr dirty="0" sz="1800" spc="-20">
                <a:latin typeface="Calibri"/>
                <a:cs typeface="Calibri"/>
              </a:rPr>
              <a:t>human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73952" y="2822448"/>
            <a:ext cx="1976755" cy="868680"/>
          </a:xfrm>
          <a:prstGeom prst="rect">
            <a:avLst/>
          </a:prstGeom>
          <a:solidFill>
            <a:srgbClr val="EDAFB0"/>
          </a:solidFill>
          <a:ln w="9144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Sampling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35795" y="2822448"/>
            <a:ext cx="1976755" cy="868680"/>
          </a:xfrm>
          <a:prstGeom prst="rect">
            <a:avLst/>
          </a:prstGeom>
          <a:solidFill>
            <a:srgbClr val="93EFE3"/>
          </a:solidFill>
          <a:ln w="9144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33845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Gas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282171" y="2822448"/>
            <a:ext cx="1976755" cy="1264920"/>
          </a:xfrm>
          <a:prstGeom prst="rect">
            <a:avLst/>
          </a:prstGeom>
          <a:solidFill>
            <a:srgbClr val="FCE1CC"/>
          </a:solidFill>
          <a:ln w="9143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626745" marR="86995" indent="-53086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Signal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Conditioning 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806940" y="4503420"/>
            <a:ext cx="1976755" cy="868680"/>
          </a:xfrm>
          <a:prstGeom prst="rect">
            <a:avLst/>
          </a:prstGeom>
          <a:solidFill>
            <a:srgbClr val="D6EC9E"/>
          </a:solidFill>
          <a:ln w="9144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244"/>
              </a:spcBef>
            </a:pPr>
            <a:r>
              <a:rPr dirty="0" sz="1800" spc="-20">
                <a:latin typeface="Calibri"/>
                <a:cs typeface="Calibri"/>
              </a:rPr>
              <a:t>Micro-</a:t>
            </a:r>
            <a:r>
              <a:rPr dirty="0" sz="1800" spc="-1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15228" y="3219704"/>
            <a:ext cx="457834" cy="76200"/>
          </a:xfrm>
          <a:custGeom>
            <a:avLst/>
            <a:gdLst/>
            <a:ahLst/>
            <a:cxnLst/>
            <a:rect l="l" t="t" r="r" b="b"/>
            <a:pathLst>
              <a:path w="457835" h="76200">
                <a:moveTo>
                  <a:pt x="381762" y="0"/>
                </a:moveTo>
                <a:lnTo>
                  <a:pt x="381659" y="30734"/>
                </a:lnTo>
                <a:lnTo>
                  <a:pt x="381634" y="38226"/>
                </a:lnTo>
                <a:lnTo>
                  <a:pt x="381508" y="76200"/>
                </a:lnTo>
                <a:lnTo>
                  <a:pt x="445326" y="44450"/>
                </a:lnTo>
                <a:lnTo>
                  <a:pt x="394335" y="44450"/>
                </a:lnTo>
                <a:lnTo>
                  <a:pt x="394335" y="31750"/>
                </a:lnTo>
                <a:lnTo>
                  <a:pt x="444945" y="31750"/>
                </a:lnTo>
                <a:lnTo>
                  <a:pt x="381762" y="0"/>
                </a:lnTo>
                <a:close/>
              </a:path>
              <a:path w="457835" h="76200">
                <a:moveTo>
                  <a:pt x="0" y="30734"/>
                </a:moveTo>
                <a:lnTo>
                  <a:pt x="0" y="43434"/>
                </a:lnTo>
                <a:lnTo>
                  <a:pt x="394334" y="44450"/>
                </a:lnTo>
                <a:lnTo>
                  <a:pt x="381613" y="44450"/>
                </a:lnTo>
                <a:lnTo>
                  <a:pt x="381656" y="31750"/>
                </a:lnTo>
                <a:lnTo>
                  <a:pt x="394334" y="31750"/>
                </a:lnTo>
                <a:lnTo>
                  <a:pt x="0" y="30734"/>
                </a:lnTo>
                <a:close/>
              </a:path>
              <a:path w="457835" h="76200">
                <a:moveTo>
                  <a:pt x="444945" y="31750"/>
                </a:moveTo>
                <a:lnTo>
                  <a:pt x="394335" y="31750"/>
                </a:lnTo>
                <a:lnTo>
                  <a:pt x="394335" y="44450"/>
                </a:lnTo>
                <a:lnTo>
                  <a:pt x="445326" y="44450"/>
                </a:lnTo>
                <a:lnTo>
                  <a:pt x="457835" y="38226"/>
                </a:lnTo>
                <a:lnTo>
                  <a:pt x="44494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450580" y="3218179"/>
            <a:ext cx="584835" cy="76200"/>
          </a:xfrm>
          <a:custGeom>
            <a:avLst/>
            <a:gdLst/>
            <a:ahLst/>
            <a:cxnLst/>
            <a:rect l="l" t="t" r="r" b="b"/>
            <a:pathLst>
              <a:path w="584834" h="76200">
                <a:moveTo>
                  <a:pt x="508508" y="0"/>
                </a:moveTo>
                <a:lnTo>
                  <a:pt x="508456" y="30734"/>
                </a:lnTo>
                <a:lnTo>
                  <a:pt x="508380" y="76200"/>
                </a:lnTo>
                <a:lnTo>
                  <a:pt x="572093" y="44450"/>
                </a:lnTo>
                <a:lnTo>
                  <a:pt x="521080" y="44450"/>
                </a:lnTo>
                <a:lnTo>
                  <a:pt x="521080" y="31750"/>
                </a:lnTo>
                <a:lnTo>
                  <a:pt x="571691" y="31750"/>
                </a:lnTo>
                <a:lnTo>
                  <a:pt x="508508" y="0"/>
                </a:lnTo>
                <a:close/>
              </a:path>
              <a:path w="584834" h="76200">
                <a:moveTo>
                  <a:pt x="0" y="30734"/>
                </a:moveTo>
                <a:lnTo>
                  <a:pt x="0" y="43434"/>
                </a:lnTo>
                <a:lnTo>
                  <a:pt x="521080" y="44450"/>
                </a:lnTo>
                <a:lnTo>
                  <a:pt x="508433" y="44450"/>
                </a:lnTo>
                <a:lnTo>
                  <a:pt x="508455" y="31750"/>
                </a:lnTo>
                <a:lnTo>
                  <a:pt x="521081" y="31750"/>
                </a:lnTo>
                <a:lnTo>
                  <a:pt x="0" y="30734"/>
                </a:lnTo>
                <a:close/>
              </a:path>
              <a:path w="584834" h="76200">
                <a:moveTo>
                  <a:pt x="571691" y="31750"/>
                </a:moveTo>
                <a:lnTo>
                  <a:pt x="521080" y="31750"/>
                </a:lnTo>
                <a:lnTo>
                  <a:pt x="521080" y="44450"/>
                </a:lnTo>
                <a:lnTo>
                  <a:pt x="572093" y="44450"/>
                </a:lnTo>
                <a:lnTo>
                  <a:pt x="584580" y="38226"/>
                </a:lnTo>
                <a:lnTo>
                  <a:pt x="5716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012423" y="3221101"/>
            <a:ext cx="269240" cy="76200"/>
          </a:xfrm>
          <a:custGeom>
            <a:avLst/>
            <a:gdLst/>
            <a:ahLst/>
            <a:cxnLst/>
            <a:rect l="l" t="t" r="r" b="b"/>
            <a:pathLst>
              <a:path w="269240" h="76200">
                <a:moveTo>
                  <a:pt x="193294" y="0"/>
                </a:moveTo>
                <a:lnTo>
                  <a:pt x="192912" y="76200"/>
                </a:lnTo>
                <a:lnTo>
                  <a:pt x="256945" y="44450"/>
                </a:lnTo>
                <a:lnTo>
                  <a:pt x="205740" y="44450"/>
                </a:lnTo>
                <a:lnTo>
                  <a:pt x="205867" y="31750"/>
                </a:lnTo>
                <a:lnTo>
                  <a:pt x="256163" y="31750"/>
                </a:lnTo>
                <a:lnTo>
                  <a:pt x="193294" y="0"/>
                </a:lnTo>
                <a:close/>
              </a:path>
              <a:path w="269240" h="76200">
                <a:moveTo>
                  <a:pt x="0" y="30860"/>
                </a:moveTo>
                <a:lnTo>
                  <a:pt x="0" y="43560"/>
                </a:lnTo>
                <a:lnTo>
                  <a:pt x="205739" y="44450"/>
                </a:lnTo>
                <a:lnTo>
                  <a:pt x="193071" y="44450"/>
                </a:lnTo>
                <a:lnTo>
                  <a:pt x="193135" y="31750"/>
                </a:lnTo>
                <a:lnTo>
                  <a:pt x="205866" y="31750"/>
                </a:lnTo>
                <a:lnTo>
                  <a:pt x="0" y="30860"/>
                </a:lnTo>
                <a:close/>
              </a:path>
              <a:path w="269240" h="76200">
                <a:moveTo>
                  <a:pt x="256163" y="31750"/>
                </a:moveTo>
                <a:lnTo>
                  <a:pt x="205867" y="31750"/>
                </a:lnTo>
                <a:lnTo>
                  <a:pt x="205740" y="44450"/>
                </a:lnTo>
                <a:lnTo>
                  <a:pt x="256945" y="44450"/>
                </a:lnTo>
                <a:lnTo>
                  <a:pt x="269240" y="38353"/>
                </a:lnTo>
                <a:lnTo>
                  <a:pt x="2561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507723" y="4087367"/>
            <a:ext cx="76200" cy="417195"/>
          </a:xfrm>
          <a:custGeom>
            <a:avLst/>
            <a:gdLst/>
            <a:ahLst/>
            <a:cxnLst/>
            <a:rect l="l" t="t" r="r" b="b"/>
            <a:pathLst>
              <a:path w="76200" h="417195">
                <a:moveTo>
                  <a:pt x="31750" y="340487"/>
                </a:moveTo>
                <a:lnTo>
                  <a:pt x="0" y="340487"/>
                </a:lnTo>
                <a:lnTo>
                  <a:pt x="38100" y="416687"/>
                </a:lnTo>
                <a:lnTo>
                  <a:pt x="69850" y="353187"/>
                </a:lnTo>
                <a:lnTo>
                  <a:pt x="31750" y="353187"/>
                </a:lnTo>
                <a:lnTo>
                  <a:pt x="31750" y="340487"/>
                </a:lnTo>
                <a:close/>
              </a:path>
              <a:path w="76200" h="417195">
                <a:moveTo>
                  <a:pt x="44450" y="0"/>
                </a:moveTo>
                <a:lnTo>
                  <a:pt x="31750" y="0"/>
                </a:lnTo>
                <a:lnTo>
                  <a:pt x="31750" y="353187"/>
                </a:lnTo>
                <a:lnTo>
                  <a:pt x="44450" y="353187"/>
                </a:lnTo>
                <a:lnTo>
                  <a:pt x="44450" y="0"/>
                </a:lnTo>
                <a:close/>
              </a:path>
              <a:path w="76200" h="417195">
                <a:moveTo>
                  <a:pt x="76200" y="340487"/>
                </a:moveTo>
                <a:lnTo>
                  <a:pt x="44450" y="340487"/>
                </a:lnTo>
                <a:lnTo>
                  <a:pt x="44450" y="353187"/>
                </a:lnTo>
                <a:lnTo>
                  <a:pt x="69850" y="353187"/>
                </a:lnTo>
                <a:lnTo>
                  <a:pt x="76200" y="340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6934200" y="3921252"/>
            <a:ext cx="2875280" cy="1920239"/>
            <a:chOff x="6934200" y="3921252"/>
            <a:chExt cx="2875280" cy="1920239"/>
          </a:xfrm>
        </p:grpSpPr>
        <p:sp>
          <p:nvSpPr>
            <p:cNvPr id="15" name="object 15" descr=""/>
            <p:cNvSpPr/>
            <p:nvPr/>
          </p:nvSpPr>
          <p:spPr>
            <a:xfrm>
              <a:off x="9035795" y="4845812"/>
              <a:ext cx="773430" cy="76200"/>
            </a:xfrm>
            <a:custGeom>
              <a:avLst/>
              <a:gdLst/>
              <a:ahLst/>
              <a:cxnLst/>
              <a:rect l="l" t="t" r="r" b="b"/>
              <a:pathLst>
                <a:path w="773429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4576"/>
                  </a:lnTo>
                  <a:lnTo>
                    <a:pt x="63500" y="44576"/>
                  </a:lnTo>
                  <a:lnTo>
                    <a:pt x="63500" y="31876"/>
                  </a:lnTo>
                  <a:lnTo>
                    <a:pt x="76200" y="31876"/>
                  </a:lnTo>
                  <a:lnTo>
                    <a:pt x="76200" y="0"/>
                  </a:lnTo>
                  <a:close/>
                </a:path>
                <a:path w="773429" h="76200">
                  <a:moveTo>
                    <a:pt x="773049" y="30734"/>
                  </a:moveTo>
                  <a:lnTo>
                    <a:pt x="63500" y="31876"/>
                  </a:lnTo>
                  <a:lnTo>
                    <a:pt x="63500" y="44576"/>
                  </a:lnTo>
                  <a:lnTo>
                    <a:pt x="76200" y="44576"/>
                  </a:lnTo>
                  <a:lnTo>
                    <a:pt x="76200" y="31876"/>
                  </a:lnTo>
                  <a:lnTo>
                    <a:pt x="773060" y="31876"/>
                  </a:lnTo>
                  <a:lnTo>
                    <a:pt x="773049" y="30734"/>
                  </a:lnTo>
                  <a:close/>
                </a:path>
                <a:path w="773429" h="76200">
                  <a:moveTo>
                    <a:pt x="773060" y="31876"/>
                  </a:moveTo>
                  <a:lnTo>
                    <a:pt x="76200" y="31876"/>
                  </a:lnTo>
                  <a:lnTo>
                    <a:pt x="76200" y="44576"/>
                  </a:lnTo>
                  <a:lnTo>
                    <a:pt x="63499" y="44576"/>
                  </a:lnTo>
                  <a:lnTo>
                    <a:pt x="773176" y="43434"/>
                  </a:lnTo>
                  <a:lnTo>
                    <a:pt x="773060" y="31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3921252"/>
              <a:ext cx="2171700" cy="192023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432941" y="5920866"/>
            <a:ext cx="13048615" cy="2217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Times New Roman"/>
                <a:cs typeface="Times New Roman"/>
              </a:rPr>
              <a:t>Implementation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Plan</a:t>
            </a:r>
            <a:endParaRPr sz="260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  <a:spcBef>
                <a:spcPts val="2610"/>
              </a:spcBef>
            </a:pPr>
            <a:r>
              <a:rPr dirty="0" sz="2400" b="1">
                <a:latin typeface="Times New Roman"/>
                <a:cs typeface="Times New Roman"/>
              </a:rPr>
              <a:t>Phase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(Weeks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1-</a:t>
            </a:r>
            <a:r>
              <a:rPr dirty="0" sz="2400">
                <a:latin typeface="Times New Roman"/>
                <a:cs typeface="Times New Roman"/>
              </a:rPr>
              <a:t>4):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hardware,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chamber.</a:t>
            </a:r>
            <a:endParaRPr sz="240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Phase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(Weeks</a:t>
            </a:r>
            <a:r>
              <a:rPr dirty="0" sz="2400" spc="-10">
                <a:latin typeface="Times New Roman"/>
                <a:cs typeface="Times New Roman"/>
              </a:rPr>
              <a:t> 5-</a:t>
            </a:r>
            <a:r>
              <a:rPr dirty="0" sz="2400">
                <a:latin typeface="Times New Roman"/>
                <a:cs typeface="Times New Roman"/>
              </a:rPr>
              <a:t>8):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firmware,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edge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processing.</a:t>
            </a:r>
            <a:endParaRPr sz="240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Phase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(Weeks</a:t>
            </a:r>
            <a:r>
              <a:rPr dirty="0" sz="2400" spc="-10">
                <a:latin typeface="Times New Roman"/>
                <a:cs typeface="Times New Roman"/>
              </a:rPr>
              <a:t> 9-</a:t>
            </a:r>
            <a:r>
              <a:rPr dirty="0" sz="2400">
                <a:latin typeface="Times New Roman"/>
                <a:cs typeface="Times New Roman"/>
              </a:rPr>
              <a:t>12):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UI,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IoT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connectivity.</a:t>
            </a:r>
            <a:endParaRPr sz="240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Phase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(Weeks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13-16):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Conduct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testing,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validate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finalize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deployment.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80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5883021" y="9711602"/>
            <a:ext cx="108267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 spc="-10"/>
              <a:t>OF</a:t>
            </a:r>
            <a:r>
              <a:rPr dirty="0" spc="-75"/>
              <a:t> </a:t>
            </a:r>
            <a:r>
              <a:rPr dirty="0"/>
              <a:t>COMPUTER</a:t>
            </a:r>
            <a:r>
              <a:rPr dirty="0" spc="-75"/>
              <a:t> </a:t>
            </a:r>
            <a:r>
              <a:rPr dirty="0"/>
              <a:t>SCIENCE &amp;</a:t>
            </a:r>
            <a:r>
              <a:rPr dirty="0" spc="-5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105"/>
              </a:spcBef>
            </a:pPr>
            <a:r>
              <a:rPr dirty="0"/>
              <a:t>Expected</a:t>
            </a:r>
            <a:r>
              <a:rPr dirty="0" spc="-15"/>
              <a:t> </a:t>
            </a:r>
            <a:r>
              <a:rPr dirty="0"/>
              <a:t>Outcomes</a:t>
            </a:r>
            <a:r>
              <a:rPr dirty="0" spc="-5"/>
              <a:t> </a:t>
            </a:r>
            <a:r>
              <a:rPr dirty="0"/>
              <a:t>&amp; </a:t>
            </a:r>
            <a:r>
              <a:rPr dirty="0" spc="-10"/>
              <a:t>Deliverables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80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32461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26539" y="2337561"/>
            <a:ext cx="13423265" cy="442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Corbel"/>
                <a:cs typeface="Corbel"/>
              </a:rPr>
              <a:t>Expected</a:t>
            </a:r>
            <a:r>
              <a:rPr dirty="0" sz="2400" spc="-114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Outcomes: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400">
              <a:latin typeface="Corbel"/>
              <a:cs typeface="Corbel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 spc="-2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enhanced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reliability.</a:t>
            </a:r>
            <a:endParaRPr sz="2400">
              <a:latin typeface="Times New Roman"/>
              <a:cs typeface="Times New Roman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latin typeface="Times New Roman"/>
                <a:cs typeface="Times New Roman"/>
              </a:rPr>
              <a:t>Improved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accessibility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affordability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cardio-metabolic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risks.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Corbel"/>
                <a:cs typeface="Corbel"/>
              </a:rPr>
              <a:t>Deliverables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orbel"/>
              <a:cs typeface="Corbel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comprehensive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assessments.</a:t>
            </a:r>
            <a:endParaRPr sz="2400">
              <a:latin typeface="Times New Roman"/>
              <a:cs typeface="Times New Roman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algorithms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prediction.</a:t>
            </a:r>
            <a:endParaRPr sz="2400">
              <a:latin typeface="Times New Roman"/>
              <a:cs typeface="Times New Roman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scaling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119380" indent="-11938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prototype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Gas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Analyzer.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691" y="1124458"/>
            <a:ext cx="118973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Progress</a:t>
            </a:r>
            <a:r>
              <a:rPr dirty="0" spc="-5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 spc="-20"/>
              <a:t>Milestones</a:t>
            </a:r>
            <a:r>
              <a:rPr dirty="0" spc="-285"/>
              <a:t> </a:t>
            </a:r>
            <a:r>
              <a:rPr dirty="0"/>
              <a:t>Achieved</a:t>
            </a:r>
            <a:r>
              <a:rPr dirty="0" spc="-45"/>
              <a:t> </a:t>
            </a:r>
            <a:r>
              <a:rPr dirty="0"/>
              <a:t>(For </a:t>
            </a:r>
            <a:r>
              <a:rPr dirty="0" spc="-10"/>
              <a:t>Review-</a:t>
            </a:r>
            <a:r>
              <a:rPr dirty="0" spc="-25"/>
              <a:t>1)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80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32461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Completed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Tasks: </a:t>
            </a:r>
            <a:r>
              <a:rPr dirty="0"/>
              <a:t>Identified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procured</a:t>
            </a:r>
            <a:r>
              <a:rPr dirty="0" spc="-45"/>
              <a:t> </a:t>
            </a:r>
            <a:r>
              <a:rPr dirty="0"/>
              <a:t>essential</a:t>
            </a:r>
            <a:r>
              <a:rPr dirty="0" spc="-50"/>
              <a:t> </a:t>
            </a:r>
            <a:r>
              <a:rPr dirty="0"/>
              <a:t>sensors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components</a:t>
            </a:r>
            <a:r>
              <a:rPr dirty="0" spc="-15"/>
              <a:t> </a:t>
            </a:r>
            <a:r>
              <a:rPr dirty="0"/>
              <a:t>required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breath</a:t>
            </a:r>
            <a:r>
              <a:rPr dirty="0" spc="-40"/>
              <a:t> </a:t>
            </a:r>
            <a:r>
              <a:rPr dirty="0"/>
              <a:t>gas</a:t>
            </a:r>
            <a:r>
              <a:rPr dirty="0" spc="-25"/>
              <a:t> </a:t>
            </a:r>
            <a:r>
              <a:rPr dirty="0"/>
              <a:t>analysis</a:t>
            </a:r>
            <a:r>
              <a:rPr dirty="0" spc="-35"/>
              <a:t> </a:t>
            </a:r>
            <a:r>
              <a:rPr dirty="0" spc="-10"/>
              <a:t>system.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</a:p>
          <a:p>
            <a:pPr algn="just" marL="297180" marR="5080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Milestones</a:t>
            </a:r>
            <a:r>
              <a:rPr dirty="0" spc="484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Reached:</a:t>
            </a:r>
            <a:r>
              <a:rPr dirty="0" spc="495" b="1">
                <a:latin typeface="Arial"/>
                <a:cs typeface="Arial"/>
              </a:rPr>
              <a:t> </a:t>
            </a:r>
            <a:r>
              <a:rPr dirty="0"/>
              <a:t>Developed</a:t>
            </a:r>
            <a:r>
              <a:rPr dirty="0" spc="565"/>
              <a:t> </a:t>
            </a:r>
            <a:r>
              <a:rPr dirty="0"/>
              <a:t>and</a:t>
            </a:r>
            <a:r>
              <a:rPr dirty="0" spc="565"/>
              <a:t> </a:t>
            </a:r>
            <a:r>
              <a:rPr dirty="0"/>
              <a:t>Successfully</a:t>
            </a:r>
            <a:r>
              <a:rPr dirty="0" spc="560"/>
              <a:t> </a:t>
            </a:r>
            <a:r>
              <a:rPr dirty="0"/>
              <a:t>implemented</a:t>
            </a:r>
            <a:r>
              <a:rPr dirty="0" spc="550"/>
              <a:t> </a:t>
            </a:r>
            <a:r>
              <a:rPr dirty="0"/>
              <a:t>initial</a:t>
            </a:r>
            <a:r>
              <a:rPr dirty="0" spc="570"/>
              <a:t> </a:t>
            </a:r>
            <a:r>
              <a:rPr dirty="0"/>
              <a:t>data</a:t>
            </a:r>
            <a:r>
              <a:rPr dirty="0" spc="550"/>
              <a:t> </a:t>
            </a:r>
            <a:r>
              <a:rPr dirty="0"/>
              <a:t>collection</a:t>
            </a:r>
            <a:r>
              <a:rPr dirty="0" spc="560"/>
              <a:t> </a:t>
            </a:r>
            <a:r>
              <a:rPr dirty="0"/>
              <a:t>from</a:t>
            </a:r>
            <a:r>
              <a:rPr dirty="0" spc="540"/>
              <a:t> </a:t>
            </a:r>
            <a:r>
              <a:rPr dirty="0"/>
              <a:t>sensors,</a:t>
            </a:r>
            <a:r>
              <a:rPr dirty="0" spc="580"/>
              <a:t> </a:t>
            </a:r>
            <a:r>
              <a:rPr dirty="0"/>
              <a:t>ensuring</a:t>
            </a:r>
            <a:r>
              <a:rPr dirty="0" spc="565"/>
              <a:t> </a:t>
            </a:r>
            <a:r>
              <a:rPr dirty="0" spc="-10"/>
              <a:t>accurate </a:t>
            </a:r>
            <a:r>
              <a:rPr dirty="0" spc="-10"/>
              <a:t>	</a:t>
            </a:r>
            <a:r>
              <a:rPr dirty="0"/>
              <a:t>capture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breath</a:t>
            </a:r>
            <a:r>
              <a:rPr dirty="0" spc="-20"/>
              <a:t> </a:t>
            </a:r>
            <a:r>
              <a:rPr dirty="0" spc="-10"/>
              <a:t>biomarkers.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</a:p>
          <a:p>
            <a:pPr algn="just" marL="297180" marR="5715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Current</a:t>
            </a:r>
            <a:r>
              <a:rPr dirty="0" spc="7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Status: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project</a:t>
            </a:r>
            <a:r>
              <a:rPr dirty="0" spc="135"/>
              <a:t> </a:t>
            </a:r>
            <a:r>
              <a:rPr dirty="0"/>
              <a:t>is</a:t>
            </a:r>
            <a:r>
              <a:rPr dirty="0" spc="135"/>
              <a:t> </a:t>
            </a:r>
            <a:r>
              <a:rPr dirty="0"/>
              <a:t>40%</a:t>
            </a:r>
            <a:r>
              <a:rPr dirty="0" spc="120"/>
              <a:t> </a:t>
            </a:r>
            <a:r>
              <a:rPr dirty="0"/>
              <a:t>complete.</a:t>
            </a:r>
            <a:r>
              <a:rPr dirty="0" spc="120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focus</a:t>
            </a:r>
            <a:r>
              <a:rPr dirty="0" spc="125"/>
              <a:t> </a:t>
            </a:r>
            <a:r>
              <a:rPr dirty="0"/>
              <a:t>is</a:t>
            </a:r>
            <a:r>
              <a:rPr dirty="0" spc="120"/>
              <a:t> </a:t>
            </a:r>
            <a:r>
              <a:rPr dirty="0"/>
              <a:t>now</a:t>
            </a:r>
            <a:r>
              <a:rPr dirty="0" spc="120"/>
              <a:t> </a:t>
            </a:r>
            <a:r>
              <a:rPr dirty="0"/>
              <a:t>on</a:t>
            </a:r>
            <a:r>
              <a:rPr dirty="0" spc="130"/>
              <a:t> </a:t>
            </a:r>
            <a:r>
              <a:rPr dirty="0"/>
              <a:t>refining</a:t>
            </a:r>
            <a:r>
              <a:rPr dirty="0" spc="130"/>
              <a:t> </a:t>
            </a:r>
            <a:r>
              <a:rPr dirty="0"/>
              <a:t>data</a:t>
            </a:r>
            <a:r>
              <a:rPr dirty="0" spc="125"/>
              <a:t> </a:t>
            </a:r>
            <a:r>
              <a:rPr dirty="0"/>
              <a:t>processing,</a:t>
            </a:r>
            <a:r>
              <a:rPr dirty="0" spc="120"/>
              <a:t> </a:t>
            </a:r>
            <a:r>
              <a:rPr dirty="0"/>
              <a:t>enhancing</a:t>
            </a:r>
            <a:r>
              <a:rPr dirty="0" spc="130"/>
              <a:t> </a:t>
            </a:r>
            <a:r>
              <a:rPr dirty="0"/>
              <a:t>sensor</a:t>
            </a:r>
            <a:r>
              <a:rPr dirty="0" spc="140"/>
              <a:t> </a:t>
            </a:r>
            <a:r>
              <a:rPr dirty="0"/>
              <a:t>accuracy,</a:t>
            </a:r>
            <a:r>
              <a:rPr dirty="0" spc="125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/>
              <a:t>integrating</a:t>
            </a:r>
            <a:r>
              <a:rPr dirty="0" spc="325"/>
              <a:t> </a:t>
            </a:r>
            <a:r>
              <a:rPr dirty="0" spc="-20"/>
              <a:t>AI-</a:t>
            </a:r>
            <a:r>
              <a:rPr dirty="0"/>
              <a:t>based</a:t>
            </a:r>
            <a:r>
              <a:rPr dirty="0" spc="355"/>
              <a:t> </a:t>
            </a:r>
            <a:r>
              <a:rPr dirty="0"/>
              <a:t>predictive</a:t>
            </a:r>
            <a:r>
              <a:rPr dirty="0" spc="345"/>
              <a:t> </a:t>
            </a:r>
            <a:r>
              <a:rPr dirty="0"/>
              <a:t>analysis.</a:t>
            </a:r>
            <a:r>
              <a:rPr dirty="0" spc="335"/>
              <a:t> </a:t>
            </a:r>
            <a:r>
              <a:rPr dirty="0"/>
              <a:t>Work</a:t>
            </a:r>
            <a:r>
              <a:rPr dirty="0" spc="355"/>
              <a:t> </a:t>
            </a:r>
            <a:r>
              <a:rPr dirty="0"/>
              <a:t>is</a:t>
            </a:r>
            <a:r>
              <a:rPr dirty="0" spc="345"/>
              <a:t> </a:t>
            </a:r>
            <a:r>
              <a:rPr dirty="0"/>
              <a:t>ongoing</a:t>
            </a:r>
            <a:r>
              <a:rPr dirty="0" spc="345"/>
              <a:t> </a:t>
            </a:r>
            <a:r>
              <a:rPr dirty="0"/>
              <a:t>to</a:t>
            </a:r>
            <a:r>
              <a:rPr dirty="0" spc="350"/>
              <a:t> </a:t>
            </a:r>
            <a:r>
              <a:rPr dirty="0"/>
              <a:t>improve</a:t>
            </a:r>
            <a:r>
              <a:rPr dirty="0" spc="355"/>
              <a:t> </a:t>
            </a:r>
            <a:r>
              <a:rPr dirty="0"/>
              <a:t>system</a:t>
            </a:r>
            <a:r>
              <a:rPr dirty="0" spc="330"/>
              <a:t> </a:t>
            </a:r>
            <a:r>
              <a:rPr dirty="0"/>
              <a:t>efficiency,</a:t>
            </a:r>
            <a:r>
              <a:rPr dirty="0" spc="340"/>
              <a:t> </a:t>
            </a:r>
            <a:r>
              <a:rPr dirty="0"/>
              <a:t>optimize</a:t>
            </a:r>
            <a:r>
              <a:rPr dirty="0" spc="345"/>
              <a:t> </a:t>
            </a:r>
            <a:r>
              <a:rPr dirty="0"/>
              <a:t>energy</a:t>
            </a:r>
            <a:r>
              <a:rPr dirty="0" spc="340"/>
              <a:t> </a:t>
            </a:r>
            <a:r>
              <a:rPr dirty="0"/>
              <a:t>consumption,</a:t>
            </a:r>
            <a:r>
              <a:rPr dirty="0" spc="35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/>
              <a:t>ensure</a:t>
            </a:r>
            <a:r>
              <a:rPr dirty="0" spc="-25"/>
              <a:t> </a:t>
            </a:r>
            <a:r>
              <a:rPr dirty="0"/>
              <a:t>seamless</a:t>
            </a:r>
            <a:r>
              <a:rPr dirty="0" spc="-10"/>
              <a:t> </a:t>
            </a:r>
            <a:r>
              <a:rPr dirty="0"/>
              <a:t>usability</a:t>
            </a:r>
            <a:r>
              <a:rPr dirty="0" spc="-35"/>
              <a:t> </a:t>
            </a:r>
            <a:r>
              <a:rPr dirty="0"/>
              <a:t>for both</a:t>
            </a:r>
            <a:r>
              <a:rPr dirty="0" spc="-15"/>
              <a:t> </a:t>
            </a:r>
            <a:r>
              <a:rPr dirty="0"/>
              <a:t>healthcare</a:t>
            </a:r>
            <a:r>
              <a:rPr dirty="0" spc="-40"/>
              <a:t> </a:t>
            </a:r>
            <a:r>
              <a:rPr dirty="0"/>
              <a:t>professionals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individuals.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/>
              <a:t>Next</a:t>
            </a:r>
            <a:r>
              <a:rPr dirty="0" spc="-40"/>
              <a:t> </a:t>
            </a:r>
            <a:r>
              <a:rPr dirty="0" spc="-20"/>
              <a:t>Steps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80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32461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571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1620520" algn="l"/>
                <a:tab pos="3211195" algn="l"/>
                <a:tab pos="4988560" algn="l"/>
                <a:tab pos="5377180" algn="l"/>
                <a:tab pos="5886450" algn="l"/>
                <a:tab pos="6764020" algn="l"/>
                <a:tab pos="7695565" algn="l"/>
                <a:tab pos="9352280" algn="l"/>
                <a:tab pos="10164445" algn="l"/>
                <a:tab pos="10436225" algn="l"/>
                <a:tab pos="11349355" algn="l"/>
                <a:tab pos="11925300" algn="l"/>
                <a:tab pos="13040994" algn="l"/>
                <a:tab pos="14648815" algn="l"/>
                <a:tab pos="15628619" algn="l"/>
              </a:tabLst>
            </a:pPr>
            <a:r>
              <a:rPr dirty="0" spc="-10" b="1">
                <a:latin typeface="Arial"/>
                <a:cs typeface="Arial"/>
              </a:rPr>
              <a:t>Planned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pc="-10" b="1">
                <a:latin typeface="Arial"/>
                <a:cs typeface="Arial"/>
              </a:rPr>
              <a:t>Activities: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pc="-10"/>
              <a:t>Development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Cloud</a:t>
            </a:r>
            <a:r>
              <a:rPr dirty="0"/>
              <a:t>	</a:t>
            </a:r>
            <a:r>
              <a:rPr dirty="0" spc="-10"/>
              <a:t>Server</a:t>
            </a:r>
            <a:r>
              <a:rPr dirty="0"/>
              <a:t>	</a:t>
            </a:r>
            <a:r>
              <a:rPr dirty="0" spc="-10"/>
              <a:t>Application:</a:t>
            </a:r>
            <a:r>
              <a:rPr dirty="0"/>
              <a:t>	</a:t>
            </a:r>
            <a:r>
              <a:rPr dirty="0" spc="-10"/>
              <a:t>Build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secure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scalable</a:t>
            </a:r>
            <a:r>
              <a:rPr dirty="0"/>
              <a:t>	</a:t>
            </a:r>
            <a:r>
              <a:rPr dirty="0" spc="-10"/>
              <a:t>cloud-based</a:t>
            </a:r>
            <a:r>
              <a:rPr dirty="0"/>
              <a:t>	</a:t>
            </a:r>
            <a:r>
              <a:rPr dirty="0" spc="-10"/>
              <a:t>system</a:t>
            </a:r>
            <a:r>
              <a:rPr dirty="0"/>
              <a:t>	</a:t>
            </a:r>
            <a:r>
              <a:rPr dirty="0" spc="-25"/>
              <a:t>for </a:t>
            </a:r>
            <a:r>
              <a:rPr dirty="0"/>
              <a:t>storing</a:t>
            </a:r>
            <a:r>
              <a:rPr dirty="0" spc="-30"/>
              <a:t> </a:t>
            </a:r>
            <a:r>
              <a:rPr dirty="0"/>
              <a:t>and processing</a:t>
            </a:r>
            <a:r>
              <a:rPr dirty="0" spc="-25"/>
              <a:t> </a:t>
            </a:r>
            <a:r>
              <a:rPr dirty="0"/>
              <a:t>health</a:t>
            </a:r>
            <a:r>
              <a:rPr dirty="0" spc="-30"/>
              <a:t> </a:t>
            </a:r>
            <a:r>
              <a:rPr dirty="0" spc="-10"/>
              <a:t>data.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/>
              <a:t>Integration</a:t>
            </a:r>
            <a:r>
              <a:rPr dirty="0" spc="195"/>
              <a:t> </a:t>
            </a:r>
            <a:r>
              <a:rPr dirty="0"/>
              <a:t>of</a:t>
            </a:r>
            <a:r>
              <a:rPr dirty="0" spc="210"/>
              <a:t> </a:t>
            </a:r>
            <a:r>
              <a:rPr dirty="0"/>
              <a:t>AI</a:t>
            </a:r>
            <a:r>
              <a:rPr dirty="0" spc="215"/>
              <a:t> </a:t>
            </a:r>
            <a:r>
              <a:rPr dirty="0"/>
              <a:t>for</a:t>
            </a:r>
            <a:r>
              <a:rPr dirty="0" spc="204"/>
              <a:t> </a:t>
            </a:r>
            <a:r>
              <a:rPr dirty="0"/>
              <a:t>Predictive</a:t>
            </a:r>
            <a:r>
              <a:rPr dirty="0" spc="215"/>
              <a:t> </a:t>
            </a:r>
            <a:r>
              <a:rPr dirty="0"/>
              <a:t>Analysis:</a:t>
            </a:r>
            <a:r>
              <a:rPr dirty="0" spc="210"/>
              <a:t> </a:t>
            </a:r>
            <a:r>
              <a:rPr dirty="0"/>
              <a:t>Implement</a:t>
            </a:r>
            <a:r>
              <a:rPr dirty="0" spc="215"/>
              <a:t> </a:t>
            </a:r>
            <a:r>
              <a:rPr dirty="0"/>
              <a:t>machine</a:t>
            </a:r>
            <a:r>
              <a:rPr dirty="0" spc="195"/>
              <a:t> </a:t>
            </a:r>
            <a:r>
              <a:rPr dirty="0"/>
              <a:t>learning</a:t>
            </a:r>
            <a:r>
              <a:rPr dirty="0" spc="210"/>
              <a:t> </a:t>
            </a:r>
            <a:r>
              <a:rPr dirty="0"/>
              <a:t>models</a:t>
            </a:r>
            <a:r>
              <a:rPr dirty="0" spc="210"/>
              <a:t> </a:t>
            </a:r>
            <a:r>
              <a:rPr dirty="0"/>
              <a:t>to</a:t>
            </a:r>
            <a:r>
              <a:rPr dirty="0" spc="210"/>
              <a:t> </a:t>
            </a:r>
            <a:r>
              <a:rPr dirty="0"/>
              <a:t>analyze</a:t>
            </a:r>
            <a:r>
              <a:rPr dirty="0" spc="204"/>
              <a:t> </a:t>
            </a:r>
            <a:r>
              <a:rPr dirty="0"/>
              <a:t>collected</a:t>
            </a:r>
            <a:r>
              <a:rPr dirty="0" spc="210"/>
              <a:t> </a:t>
            </a:r>
            <a:r>
              <a:rPr dirty="0"/>
              <a:t>data</a:t>
            </a:r>
            <a:r>
              <a:rPr dirty="0" spc="200"/>
              <a:t> </a:t>
            </a:r>
            <a:r>
              <a:rPr dirty="0"/>
              <a:t>and</a:t>
            </a:r>
            <a:r>
              <a:rPr dirty="0" spc="204"/>
              <a:t> </a:t>
            </a:r>
            <a:r>
              <a:rPr dirty="0"/>
              <a:t>predict</a:t>
            </a:r>
            <a:r>
              <a:rPr dirty="0" spc="215"/>
              <a:t> </a:t>
            </a:r>
            <a:r>
              <a:rPr dirty="0" spc="-10"/>
              <a:t>potential </a:t>
            </a:r>
            <a:r>
              <a:rPr dirty="0"/>
              <a:t>health</a:t>
            </a:r>
            <a:r>
              <a:rPr dirty="0" spc="-25"/>
              <a:t> </a:t>
            </a:r>
            <a:r>
              <a:rPr dirty="0" spc="-10"/>
              <a:t>risks.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/>
              <a:t>Mobile</a:t>
            </a:r>
            <a:r>
              <a:rPr dirty="0" spc="315"/>
              <a:t> </a:t>
            </a:r>
            <a:r>
              <a:rPr dirty="0"/>
              <a:t>App</a:t>
            </a:r>
            <a:r>
              <a:rPr dirty="0" spc="315"/>
              <a:t> </a:t>
            </a:r>
            <a:r>
              <a:rPr dirty="0"/>
              <a:t>Development:</a:t>
            </a:r>
            <a:r>
              <a:rPr dirty="0" spc="330"/>
              <a:t> </a:t>
            </a:r>
            <a:r>
              <a:rPr dirty="0"/>
              <a:t>Create</a:t>
            </a:r>
            <a:r>
              <a:rPr dirty="0" spc="320"/>
              <a:t> </a:t>
            </a:r>
            <a:r>
              <a:rPr dirty="0"/>
              <a:t>a</a:t>
            </a:r>
            <a:r>
              <a:rPr dirty="0" spc="310"/>
              <a:t> </a:t>
            </a:r>
            <a:r>
              <a:rPr dirty="0" spc="-25"/>
              <a:t>user-</a:t>
            </a:r>
            <a:r>
              <a:rPr dirty="0"/>
              <a:t>friendly</a:t>
            </a:r>
            <a:r>
              <a:rPr dirty="0" spc="325"/>
              <a:t> </a:t>
            </a:r>
            <a:r>
              <a:rPr dirty="0"/>
              <a:t>mobile</a:t>
            </a:r>
            <a:r>
              <a:rPr dirty="0" spc="325"/>
              <a:t> </a:t>
            </a:r>
            <a:r>
              <a:rPr dirty="0"/>
              <a:t>application</a:t>
            </a:r>
            <a:r>
              <a:rPr dirty="0" spc="325"/>
              <a:t> </a:t>
            </a:r>
            <a:r>
              <a:rPr dirty="0"/>
              <a:t>for</a:t>
            </a:r>
            <a:r>
              <a:rPr dirty="0" spc="310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325"/>
              <a:t> </a:t>
            </a:r>
            <a:r>
              <a:rPr dirty="0"/>
              <a:t>monitoring,</a:t>
            </a:r>
            <a:r>
              <a:rPr dirty="0" spc="310"/>
              <a:t> </a:t>
            </a:r>
            <a:r>
              <a:rPr dirty="0"/>
              <a:t>data</a:t>
            </a:r>
            <a:r>
              <a:rPr dirty="0" spc="320"/>
              <a:t> </a:t>
            </a:r>
            <a:r>
              <a:rPr dirty="0"/>
              <a:t>visualization,</a:t>
            </a:r>
            <a:r>
              <a:rPr dirty="0" spc="320"/>
              <a:t> </a:t>
            </a:r>
            <a:r>
              <a:rPr dirty="0"/>
              <a:t>and</a:t>
            </a:r>
            <a:r>
              <a:rPr dirty="0" spc="310"/>
              <a:t> </a:t>
            </a:r>
            <a:r>
              <a:rPr dirty="0" spc="-10"/>
              <a:t>health insights.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/>
              <a:t>Integration</a:t>
            </a:r>
            <a:r>
              <a:rPr dirty="0" spc="355"/>
              <a:t> </a:t>
            </a:r>
            <a:r>
              <a:rPr dirty="0"/>
              <a:t>of</a:t>
            </a:r>
            <a:r>
              <a:rPr dirty="0" spc="355"/>
              <a:t> </a:t>
            </a:r>
            <a:r>
              <a:rPr dirty="0"/>
              <a:t>Mobile</a:t>
            </a:r>
            <a:r>
              <a:rPr dirty="0" spc="365"/>
              <a:t> </a:t>
            </a:r>
            <a:r>
              <a:rPr dirty="0"/>
              <a:t>App</a:t>
            </a:r>
            <a:r>
              <a:rPr dirty="0" spc="370"/>
              <a:t> </a:t>
            </a:r>
            <a:r>
              <a:rPr dirty="0"/>
              <a:t>with</a:t>
            </a:r>
            <a:r>
              <a:rPr dirty="0" spc="365"/>
              <a:t> </a:t>
            </a:r>
            <a:r>
              <a:rPr dirty="0"/>
              <a:t>Cloud:</a:t>
            </a:r>
            <a:r>
              <a:rPr dirty="0" spc="370"/>
              <a:t> </a:t>
            </a:r>
            <a:r>
              <a:rPr dirty="0"/>
              <a:t>Enable</a:t>
            </a:r>
            <a:r>
              <a:rPr dirty="0" spc="360"/>
              <a:t> </a:t>
            </a:r>
            <a:r>
              <a:rPr dirty="0"/>
              <a:t>seamless</a:t>
            </a:r>
            <a:r>
              <a:rPr dirty="0" spc="360"/>
              <a:t> </a:t>
            </a:r>
            <a:r>
              <a:rPr dirty="0"/>
              <a:t>synchronization</a:t>
            </a:r>
            <a:r>
              <a:rPr dirty="0" spc="365"/>
              <a:t> </a:t>
            </a:r>
            <a:r>
              <a:rPr dirty="0"/>
              <a:t>between</a:t>
            </a:r>
            <a:r>
              <a:rPr dirty="0" spc="360"/>
              <a:t> </a:t>
            </a:r>
            <a:r>
              <a:rPr dirty="0"/>
              <a:t>the</a:t>
            </a:r>
            <a:r>
              <a:rPr dirty="0" spc="375"/>
              <a:t> </a:t>
            </a:r>
            <a:r>
              <a:rPr dirty="0"/>
              <a:t>mobile</a:t>
            </a:r>
            <a:r>
              <a:rPr dirty="0" spc="360"/>
              <a:t> </a:t>
            </a:r>
            <a:r>
              <a:rPr dirty="0"/>
              <a:t>app</a:t>
            </a:r>
            <a:r>
              <a:rPr dirty="0" spc="365"/>
              <a:t> </a:t>
            </a:r>
            <a:r>
              <a:rPr dirty="0"/>
              <a:t>and</a:t>
            </a:r>
            <a:r>
              <a:rPr dirty="0" spc="355"/>
              <a:t> </a:t>
            </a:r>
            <a:r>
              <a:rPr dirty="0"/>
              <a:t>the</a:t>
            </a:r>
            <a:r>
              <a:rPr dirty="0" spc="365"/>
              <a:t> </a:t>
            </a:r>
            <a:r>
              <a:rPr dirty="0"/>
              <a:t>cloud</a:t>
            </a:r>
            <a:r>
              <a:rPr dirty="0" spc="370"/>
              <a:t> </a:t>
            </a:r>
            <a:r>
              <a:rPr dirty="0"/>
              <a:t>for</a:t>
            </a:r>
            <a:r>
              <a:rPr dirty="0" spc="360"/>
              <a:t> </a:t>
            </a:r>
            <a:r>
              <a:rPr dirty="0" spc="-10"/>
              <a:t>instant </a:t>
            </a:r>
            <a:r>
              <a:rPr dirty="0"/>
              <a:t>access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health</a:t>
            </a:r>
            <a:r>
              <a:rPr dirty="0" spc="-30"/>
              <a:t> </a:t>
            </a:r>
            <a:r>
              <a:rPr dirty="0" spc="-10"/>
              <a:t>reports.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476" y="667258"/>
            <a:ext cx="30416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Arial"/>
                <a:cs typeface="Arial"/>
              </a:rPr>
              <a:t>References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80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32461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74139" y="1626869"/>
            <a:ext cx="15998825" cy="807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180" marR="5080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D.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Germanese,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Magrini,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Righi,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D’Acunto,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O.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Salvetti,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"A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Low-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Technology-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Breath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Self-</a:t>
            </a:r>
            <a:r>
              <a:rPr dirty="0" sz="2400">
                <a:latin typeface="Times New Roman"/>
                <a:cs typeface="Times New Roman"/>
              </a:rPr>
              <a:t>Monitoring,"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Institute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10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Information</a:t>
            </a:r>
            <a:r>
              <a:rPr dirty="0" sz="2400" spc="1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Science</a:t>
            </a:r>
            <a:r>
              <a:rPr dirty="0" sz="2400" spc="114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Technology,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ISTI-</a:t>
            </a:r>
            <a:r>
              <a:rPr dirty="0" sz="2400" i="1">
                <a:latin typeface="Times New Roman"/>
                <a:cs typeface="Times New Roman"/>
              </a:rPr>
              <a:t>CNR,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Pisa,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Italy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Institute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10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Matter </a:t>
            </a:r>
            <a:r>
              <a:rPr dirty="0" sz="2400" spc="-1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Science,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Times New Roman"/>
                <a:cs typeface="Times New Roman"/>
              </a:rPr>
              <a:t>ISM-</a:t>
            </a:r>
            <a:r>
              <a:rPr dirty="0" sz="2400" i="1">
                <a:latin typeface="Times New Roman"/>
                <a:cs typeface="Times New Roman"/>
              </a:rPr>
              <a:t>CNR,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Rome,</a:t>
            </a:r>
            <a:r>
              <a:rPr dirty="0" sz="2400" spc="-10" i="1">
                <a:latin typeface="Times New Roman"/>
                <a:cs typeface="Times New Roman"/>
              </a:rPr>
              <a:t> Italy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297180" marR="5080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D.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Musleh,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Alkhwaja,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I.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Alkhwaja,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Albugami,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Alghamdi,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F.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Alfawaz,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S.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El-</a:t>
            </a:r>
            <a:r>
              <a:rPr dirty="0" sz="2400">
                <a:latin typeface="Times New Roman"/>
                <a:cs typeface="Times New Roman"/>
              </a:rPr>
              <a:t>Ashker,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H.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Ab,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"Machine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Learning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Approaches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Predicting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among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University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Students,"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[Conference/Journal</a:t>
            </a:r>
            <a:r>
              <a:rPr dirty="0" sz="2400" spc="3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Name]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vol.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[Volume]</a:t>
            </a:r>
            <a:r>
              <a:rPr dirty="0" sz="2400" spc="-20">
                <a:latin typeface="Times New Roman"/>
                <a:cs typeface="Times New Roman"/>
              </a:rPr>
              <a:t>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[Issue]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[Pages]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[Year].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297180" marR="5080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Patel,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F.,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Kumar,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G.,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Zhang,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H.,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“Smart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wearable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tracking,”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Journal,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vol.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18,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no.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pp.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340-</a:t>
            </a:r>
            <a:r>
              <a:rPr dirty="0" sz="2400">
                <a:latin typeface="Times New Roman"/>
                <a:cs typeface="Times New Roman"/>
              </a:rPr>
              <a:t>350,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2020.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297180" marR="5080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Chen,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X.,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Wu,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Y.,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“Exhaled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detection,”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Journal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Translational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Engineering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Medicine,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14,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89-</a:t>
            </a:r>
            <a:r>
              <a:rPr dirty="0" sz="2400">
                <a:latin typeface="Times New Roman"/>
                <a:cs typeface="Times New Roman"/>
              </a:rPr>
              <a:t>100,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2017.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297180" marR="5080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Kumar,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R.,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Thompson,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L.,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Garcia, M.,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“Role 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monitoring,”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 Journal,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22,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no.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450-</a:t>
            </a:r>
            <a:r>
              <a:rPr dirty="0" sz="2400">
                <a:latin typeface="Times New Roman"/>
                <a:cs typeface="Times New Roman"/>
              </a:rPr>
              <a:t>460,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2019.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297180" marR="5715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Garcia,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M.,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Thompson,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L.,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“Smart</a:t>
            </a:r>
            <a:r>
              <a:rPr dirty="0" sz="2400" spc="5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chronic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prevention,”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Reviews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Biomedical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Engineering,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25,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</a:t>
            </a:r>
            <a:r>
              <a:rPr dirty="0" sz="2400" spc="-10">
                <a:latin typeface="Times New Roman"/>
                <a:cs typeface="Times New Roman"/>
              </a:rPr>
              <a:t> 510-</a:t>
            </a:r>
            <a:r>
              <a:rPr dirty="0" sz="2400">
                <a:latin typeface="Times New Roman"/>
                <a:cs typeface="Times New Roman"/>
              </a:rPr>
              <a:t>520,</a:t>
            </a:r>
            <a:r>
              <a:rPr dirty="0" sz="2400" spc="-10">
                <a:latin typeface="Times New Roman"/>
                <a:cs typeface="Times New Roman"/>
              </a:rPr>
              <a:t> 2021.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297180" marR="5715" indent="-28511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Williams,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J.,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Brown,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T.,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“Advancements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predictive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analytics,”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Transactions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Artificial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Intelligence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Medicine,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vol.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8, no.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 </a:t>
            </a:r>
            <a:r>
              <a:rPr dirty="0" sz="2400" spc="-10">
                <a:latin typeface="Times New Roman"/>
                <a:cs typeface="Times New Roman"/>
              </a:rPr>
              <a:t>55-</a:t>
            </a:r>
            <a:r>
              <a:rPr dirty="0" sz="2400">
                <a:latin typeface="Times New Roman"/>
                <a:cs typeface="Times New Roman"/>
              </a:rPr>
              <a:t>65,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2022.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734" y="3823588"/>
            <a:ext cx="8416925" cy="1605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350" spc="-835">
                <a:solidFill>
                  <a:srgbClr val="041D40"/>
                </a:solidFill>
                <a:latin typeface="Arial Black"/>
                <a:cs typeface="Arial Black"/>
              </a:rPr>
              <a:t>THANK</a:t>
            </a:r>
            <a:r>
              <a:rPr dirty="0" sz="10350" spc="-745">
                <a:solidFill>
                  <a:srgbClr val="041D40"/>
                </a:solidFill>
                <a:latin typeface="Arial Black"/>
                <a:cs typeface="Arial Black"/>
              </a:rPr>
              <a:t> YOU!</a:t>
            </a:r>
            <a:endParaRPr sz="103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80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883021" y="9711602"/>
            <a:ext cx="132461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7598" y="1049781"/>
            <a:ext cx="3230880" cy="819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00" spc="-455">
                <a:latin typeface="Arial Black"/>
                <a:cs typeface="Arial Black"/>
              </a:rPr>
              <a:t>CONTENT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60194" y="2273554"/>
            <a:ext cx="7214234" cy="734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Problem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Project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Goals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Objectives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Literature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Review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Proposed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System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Methodology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Implementation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Technology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Stack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Expected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Outcomes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Deliverables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Publication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Progress &amp;</a:t>
            </a:r>
            <a:r>
              <a:rPr dirty="0" sz="2400" spc="-10" b="1">
                <a:latin typeface="Arial"/>
                <a:cs typeface="Arial"/>
              </a:rPr>
              <a:t> Milestones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Achieved (For</a:t>
            </a:r>
            <a:r>
              <a:rPr dirty="0" sz="2400" spc="-10" b="1">
                <a:latin typeface="Arial"/>
                <a:cs typeface="Arial"/>
              </a:rPr>
              <a:t> Review-</a:t>
            </a:r>
            <a:r>
              <a:rPr dirty="0" sz="2400" spc="-25" b="1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Future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Work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Next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References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1065">
              <a:lnSpc>
                <a:spcPct val="100000"/>
              </a:lnSpc>
              <a:spcBef>
                <a:spcPts val="95"/>
              </a:spcBef>
            </a:pPr>
            <a:r>
              <a:rPr dirty="0" sz="4350" spc="-90">
                <a:latin typeface="Arial Black"/>
                <a:cs typeface="Arial Black"/>
              </a:rPr>
              <a:t>Introduction</a:t>
            </a:r>
            <a:r>
              <a:rPr dirty="0" sz="4350" spc="-325">
                <a:latin typeface="Arial Black"/>
                <a:cs typeface="Arial Black"/>
              </a:rPr>
              <a:t> </a:t>
            </a:r>
            <a:r>
              <a:rPr dirty="0" sz="4350" spc="-425">
                <a:latin typeface="Arial Black"/>
                <a:cs typeface="Arial Black"/>
              </a:rPr>
              <a:t>&amp;</a:t>
            </a:r>
            <a:r>
              <a:rPr dirty="0" sz="4350" spc="-285">
                <a:latin typeface="Arial Black"/>
                <a:cs typeface="Arial Black"/>
              </a:rPr>
              <a:t> </a:t>
            </a:r>
            <a:r>
              <a:rPr dirty="0" sz="4350" spc="-145">
                <a:latin typeface="Arial Black"/>
                <a:cs typeface="Arial Black"/>
              </a:rPr>
              <a:t>Problem</a:t>
            </a:r>
            <a:r>
              <a:rPr dirty="0" sz="4350" spc="-315">
                <a:latin typeface="Arial Black"/>
                <a:cs typeface="Arial Black"/>
              </a:rPr>
              <a:t> </a:t>
            </a:r>
            <a:r>
              <a:rPr dirty="0" sz="4350" spc="-70">
                <a:latin typeface="Arial Black"/>
                <a:cs typeface="Arial Black"/>
              </a:rPr>
              <a:t>Statement</a:t>
            </a:r>
            <a:endParaRPr sz="43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2994" y="2349754"/>
            <a:ext cx="15846425" cy="4046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784" indent="-42608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8784" algn="l"/>
              </a:tabLst>
            </a:pPr>
            <a:r>
              <a:rPr dirty="0" sz="2400" spc="-10" b="1">
                <a:latin typeface="Arial"/>
                <a:cs typeface="Arial"/>
              </a:rPr>
              <a:t>Introduction: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469900" marR="3524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</a:t>
            </a:r>
            <a:r>
              <a:rPr dirty="0" sz="2400" b="1">
                <a:latin typeface="Times New Roman"/>
                <a:cs typeface="Times New Roman"/>
              </a:rPr>
              <a:t>Prevention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Cardio-Metabolic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Risk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Smart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Gas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Analyzer</a:t>
            </a:r>
            <a:r>
              <a:rPr dirty="0" sz="2400">
                <a:latin typeface="Times New Roman"/>
                <a:cs typeface="Times New Roman"/>
              </a:rPr>
              <a:t>"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aims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heart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disorders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breath-based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innovative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provide </a:t>
            </a:r>
            <a:r>
              <a:rPr dirty="0" sz="2400">
                <a:latin typeface="Times New Roman"/>
                <a:cs typeface="Times New Roman"/>
              </a:rPr>
              <a:t>quick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assessments.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technology,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proactive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intervention.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Arial"/>
                <a:cs typeface="Arial"/>
              </a:rPr>
              <a:t>Problem</a:t>
            </a:r>
            <a:r>
              <a:rPr dirty="0" sz="2400" spc="120" b="1">
                <a:latin typeface="Arial"/>
                <a:cs typeface="Arial"/>
              </a:rPr>
              <a:t>  </a:t>
            </a:r>
            <a:r>
              <a:rPr dirty="0" sz="2400" b="1">
                <a:latin typeface="Arial"/>
                <a:cs typeface="Arial"/>
              </a:rPr>
              <a:t>Statement:</a:t>
            </a:r>
            <a:r>
              <a:rPr dirty="0" sz="2400" spc="135" b="1">
                <a:latin typeface="Arial"/>
                <a:cs typeface="Arial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Traditional</a:t>
            </a:r>
            <a:r>
              <a:rPr dirty="0" sz="2400" spc="2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2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1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1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time-</a:t>
            </a:r>
            <a:r>
              <a:rPr dirty="0" sz="2400">
                <a:latin typeface="Times New Roman"/>
                <a:cs typeface="Times New Roman"/>
              </a:rPr>
              <a:t>consuming,</a:t>
            </a:r>
            <a:r>
              <a:rPr dirty="0" sz="2400" spc="2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leading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9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delayed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interventions.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breath,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providing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invasive,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 spc="-20">
                <a:latin typeface="Times New Roman"/>
                <a:cs typeface="Times New Roman"/>
              </a:rPr>
              <a:t>time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assessment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risks.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identifying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issues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early,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timely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personalized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healthcare 	management.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976" y="1114171"/>
            <a:ext cx="717295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Project Goals &amp; </a:t>
            </a:r>
            <a:r>
              <a:rPr dirty="0" spc="-10" b="1">
                <a:latin typeface="Arial"/>
                <a:cs typeface="Arial"/>
              </a:rPr>
              <a:t>Objectives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21739" y="2425954"/>
            <a:ext cx="16151225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287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Overall</a:t>
            </a:r>
            <a:r>
              <a:rPr dirty="0" sz="2400" spc="-10" b="1">
                <a:latin typeface="Arial"/>
                <a:cs typeface="Arial"/>
              </a:rPr>
              <a:t> Goal:</a:t>
            </a:r>
            <a:endParaRPr sz="2400">
              <a:latin typeface="Arial"/>
              <a:cs typeface="Arial"/>
            </a:endParaRPr>
          </a:p>
          <a:p>
            <a:pPr algn="just" marL="12700">
              <a:lnSpc>
                <a:spcPts val="2870"/>
              </a:lnSpc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advanced,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cardiovascular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disorders.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analyzing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gases,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associated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diabetes,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hypertension,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heart </a:t>
            </a:r>
            <a:r>
              <a:rPr dirty="0" sz="2400">
                <a:latin typeface="Times New Roman"/>
                <a:cs typeface="Times New Roman"/>
              </a:rPr>
              <a:t>disease.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assessment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aids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intervention,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personalized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monitoring,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reducing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severe complications.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1739" y="5352669"/>
            <a:ext cx="11749405" cy="258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Specific</a:t>
            </a:r>
            <a:r>
              <a:rPr dirty="0" sz="2400" spc="-10" b="1">
                <a:latin typeface="Arial"/>
                <a:cs typeface="Arial"/>
              </a:rPr>
              <a:t> Objectives: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assessment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intervention.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Utilize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artificial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intelligence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predictive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diagnosis.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use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professionals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widespread</a:t>
            </a:r>
            <a:r>
              <a:rPr dirty="0" sz="2400" spc="-10">
                <a:latin typeface="Times New Roman"/>
                <a:cs typeface="Times New Roman"/>
              </a:rPr>
              <a:t> adoption.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Reduce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heart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metabolic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disorders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proactive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minimal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energy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consumption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eco-</a:t>
            </a:r>
            <a:r>
              <a:rPr dirty="0" sz="2400">
                <a:latin typeface="Times New Roman"/>
                <a:cs typeface="Times New Roman"/>
              </a:rPr>
              <a:t>friendly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materials.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1273809"/>
            <a:ext cx="82213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41D40"/>
                </a:solidFill>
              </a:rPr>
              <a:t>Literature</a:t>
            </a:r>
            <a:r>
              <a:rPr dirty="0" sz="4500" spc="-35">
                <a:solidFill>
                  <a:srgbClr val="041D40"/>
                </a:solidFill>
              </a:rPr>
              <a:t> </a:t>
            </a:r>
            <a:r>
              <a:rPr dirty="0" sz="4500">
                <a:solidFill>
                  <a:srgbClr val="041D40"/>
                </a:solidFill>
              </a:rPr>
              <a:t>Review</a:t>
            </a:r>
            <a:r>
              <a:rPr dirty="0" sz="4500" spc="-30">
                <a:solidFill>
                  <a:srgbClr val="041D40"/>
                </a:solidFill>
              </a:rPr>
              <a:t> </a:t>
            </a:r>
            <a:r>
              <a:rPr dirty="0" sz="4500">
                <a:solidFill>
                  <a:srgbClr val="041D40"/>
                </a:solidFill>
              </a:rPr>
              <a:t>&amp;</a:t>
            </a:r>
            <a:r>
              <a:rPr dirty="0" sz="4500" spc="-10">
                <a:solidFill>
                  <a:srgbClr val="041D40"/>
                </a:solidFill>
              </a:rPr>
              <a:t> Background</a:t>
            </a:r>
            <a:endParaRPr sz="4500"/>
          </a:p>
        </p:txBody>
      </p:sp>
      <p:sp>
        <p:nvSpPr>
          <p:cNvPr id="3" name="object 3" descr=""/>
          <p:cNvSpPr/>
          <p:nvPr/>
        </p:nvSpPr>
        <p:spPr>
          <a:xfrm>
            <a:off x="14701265" y="7075169"/>
            <a:ext cx="3587115" cy="3211830"/>
          </a:xfrm>
          <a:custGeom>
            <a:avLst/>
            <a:gdLst/>
            <a:ahLst/>
            <a:cxnLst/>
            <a:rect l="l" t="t" r="r" b="b"/>
            <a:pathLst>
              <a:path w="3587115" h="3211829">
                <a:moveTo>
                  <a:pt x="3586734" y="63368"/>
                </a:moveTo>
                <a:lnTo>
                  <a:pt x="3538321" y="53613"/>
                </a:lnTo>
                <a:lnTo>
                  <a:pt x="3492467" y="45166"/>
                </a:lnTo>
                <a:lnTo>
                  <a:pt x="3446371" y="37424"/>
                </a:lnTo>
                <a:lnTo>
                  <a:pt x="3400037" y="30391"/>
                </a:lnTo>
                <a:lnTo>
                  <a:pt x="3353473" y="24074"/>
                </a:lnTo>
                <a:lnTo>
                  <a:pt x="3306682" y="18479"/>
                </a:lnTo>
                <a:lnTo>
                  <a:pt x="3259673" y="13611"/>
                </a:lnTo>
                <a:lnTo>
                  <a:pt x="3212449" y="9476"/>
                </a:lnTo>
                <a:lnTo>
                  <a:pt x="3165017" y="6080"/>
                </a:lnTo>
                <a:lnTo>
                  <a:pt x="3117383" y="3428"/>
                </a:lnTo>
                <a:lnTo>
                  <a:pt x="3069552" y="1527"/>
                </a:lnTo>
                <a:lnTo>
                  <a:pt x="3021530" y="382"/>
                </a:lnTo>
                <a:lnTo>
                  <a:pt x="2973324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3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0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0"/>
                </a:lnTo>
                <a:lnTo>
                  <a:pt x="2007518" y="160376"/>
                </a:lnTo>
                <a:lnTo>
                  <a:pt x="1964409" y="175548"/>
                </a:lnTo>
                <a:lnTo>
                  <a:pt x="1921606" y="191361"/>
                </a:lnTo>
                <a:lnTo>
                  <a:pt x="1879115" y="207809"/>
                </a:lnTo>
                <a:lnTo>
                  <a:pt x="1836942" y="224887"/>
                </a:lnTo>
                <a:lnTo>
                  <a:pt x="1795093" y="242588"/>
                </a:lnTo>
                <a:lnTo>
                  <a:pt x="1753572" y="260906"/>
                </a:lnTo>
                <a:lnTo>
                  <a:pt x="1712387" y="279837"/>
                </a:lnTo>
                <a:lnTo>
                  <a:pt x="1671543" y="299373"/>
                </a:lnTo>
                <a:lnTo>
                  <a:pt x="1631045" y="319511"/>
                </a:lnTo>
                <a:lnTo>
                  <a:pt x="1590899" y="340242"/>
                </a:lnTo>
                <a:lnTo>
                  <a:pt x="1551112" y="361563"/>
                </a:lnTo>
                <a:lnTo>
                  <a:pt x="1511689" y="383467"/>
                </a:lnTo>
                <a:lnTo>
                  <a:pt x="1472635" y="405948"/>
                </a:lnTo>
                <a:lnTo>
                  <a:pt x="1433957" y="429001"/>
                </a:lnTo>
                <a:lnTo>
                  <a:pt x="1395660" y="452619"/>
                </a:lnTo>
                <a:lnTo>
                  <a:pt x="1357750" y="476798"/>
                </a:lnTo>
                <a:lnTo>
                  <a:pt x="1320232" y="501530"/>
                </a:lnTo>
                <a:lnTo>
                  <a:pt x="1283113" y="526812"/>
                </a:lnTo>
                <a:lnTo>
                  <a:pt x="1246399" y="552636"/>
                </a:lnTo>
                <a:lnTo>
                  <a:pt x="1210094" y="578997"/>
                </a:lnTo>
                <a:lnTo>
                  <a:pt x="1174205" y="605889"/>
                </a:lnTo>
                <a:lnTo>
                  <a:pt x="1138738" y="633307"/>
                </a:lnTo>
                <a:lnTo>
                  <a:pt x="1103698" y="661244"/>
                </a:lnTo>
                <a:lnTo>
                  <a:pt x="1069092" y="689695"/>
                </a:lnTo>
                <a:lnTo>
                  <a:pt x="1034924" y="718654"/>
                </a:lnTo>
                <a:lnTo>
                  <a:pt x="1001201" y="748116"/>
                </a:lnTo>
                <a:lnTo>
                  <a:pt x="967928" y="778074"/>
                </a:lnTo>
                <a:lnTo>
                  <a:pt x="935112" y="808523"/>
                </a:lnTo>
                <a:lnTo>
                  <a:pt x="902757" y="839457"/>
                </a:lnTo>
                <a:lnTo>
                  <a:pt x="870870" y="870870"/>
                </a:lnTo>
                <a:lnTo>
                  <a:pt x="839457" y="902757"/>
                </a:lnTo>
                <a:lnTo>
                  <a:pt x="808523" y="935112"/>
                </a:lnTo>
                <a:lnTo>
                  <a:pt x="778074" y="967928"/>
                </a:lnTo>
                <a:lnTo>
                  <a:pt x="748116" y="1001201"/>
                </a:lnTo>
                <a:lnTo>
                  <a:pt x="718654" y="1034924"/>
                </a:lnTo>
                <a:lnTo>
                  <a:pt x="689695" y="1069092"/>
                </a:lnTo>
                <a:lnTo>
                  <a:pt x="661244" y="1103698"/>
                </a:lnTo>
                <a:lnTo>
                  <a:pt x="633307" y="1138738"/>
                </a:lnTo>
                <a:lnTo>
                  <a:pt x="605889" y="1174205"/>
                </a:lnTo>
                <a:lnTo>
                  <a:pt x="578997" y="1210094"/>
                </a:lnTo>
                <a:lnTo>
                  <a:pt x="552636" y="1246399"/>
                </a:lnTo>
                <a:lnTo>
                  <a:pt x="526812" y="1283113"/>
                </a:lnTo>
                <a:lnTo>
                  <a:pt x="501530" y="1320232"/>
                </a:lnTo>
                <a:lnTo>
                  <a:pt x="476798" y="1357750"/>
                </a:lnTo>
                <a:lnTo>
                  <a:pt x="452619" y="1395660"/>
                </a:lnTo>
                <a:lnTo>
                  <a:pt x="429001" y="1433957"/>
                </a:lnTo>
                <a:lnTo>
                  <a:pt x="405948" y="1472635"/>
                </a:lnTo>
                <a:lnTo>
                  <a:pt x="383467" y="1511689"/>
                </a:lnTo>
                <a:lnTo>
                  <a:pt x="361563" y="1551112"/>
                </a:lnTo>
                <a:lnTo>
                  <a:pt x="340242" y="1590899"/>
                </a:lnTo>
                <a:lnTo>
                  <a:pt x="319511" y="1631045"/>
                </a:lnTo>
                <a:lnTo>
                  <a:pt x="299373" y="1671543"/>
                </a:lnTo>
                <a:lnTo>
                  <a:pt x="279837" y="1712387"/>
                </a:lnTo>
                <a:lnTo>
                  <a:pt x="260906" y="1753572"/>
                </a:lnTo>
                <a:lnTo>
                  <a:pt x="242588" y="1795093"/>
                </a:lnTo>
                <a:lnTo>
                  <a:pt x="224887" y="1836942"/>
                </a:lnTo>
                <a:lnTo>
                  <a:pt x="207809" y="1879115"/>
                </a:lnTo>
                <a:lnTo>
                  <a:pt x="191361" y="1921606"/>
                </a:lnTo>
                <a:lnTo>
                  <a:pt x="175548" y="1964409"/>
                </a:lnTo>
                <a:lnTo>
                  <a:pt x="160376" y="2007518"/>
                </a:lnTo>
                <a:lnTo>
                  <a:pt x="145850" y="2050927"/>
                </a:lnTo>
                <a:lnTo>
                  <a:pt x="131977" y="2094631"/>
                </a:lnTo>
                <a:lnTo>
                  <a:pt x="118762" y="2138624"/>
                </a:lnTo>
                <a:lnTo>
                  <a:pt x="106210" y="2182900"/>
                </a:lnTo>
                <a:lnTo>
                  <a:pt x="94329" y="2227454"/>
                </a:lnTo>
                <a:lnTo>
                  <a:pt x="83122" y="2272279"/>
                </a:lnTo>
                <a:lnTo>
                  <a:pt x="72597" y="2317370"/>
                </a:lnTo>
                <a:lnTo>
                  <a:pt x="62759" y="2362721"/>
                </a:lnTo>
                <a:lnTo>
                  <a:pt x="53613" y="2408326"/>
                </a:lnTo>
                <a:lnTo>
                  <a:pt x="45166" y="2454180"/>
                </a:lnTo>
                <a:lnTo>
                  <a:pt x="37424" y="2500276"/>
                </a:lnTo>
                <a:lnTo>
                  <a:pt x="30391" y="2546610"/>
                </a:lnTo>
                <a:lnTo>
                  <a:pt x="24074" y="2593174"/>
                </a:lnTo>
                <a:lnTo>
                  <a:pt x="18479" y="2639965"/>
                </a:lnTo>
                <a:lnTo>
                  <a:pt x="13611" y="2686974"/>
                </a:lnTo>
                <a:lnTo>
                  <a:pt x="9476" y="2734198"/>
                </a:lnTo>
                <a:lnTo>
                  <a:pt x="6080" y="2781630"/>
                </a:lnTo>
                <a:lnTo>
                  <a:pt x="3428" y="2829264"/>
                </a:lnTo>
                <a:lnTo>
                  <a:pt x="1527" y="2877095"/>
                </a:lnTo>
                <a:lnTo>
                  <a:pt x="382" y="2925117"/>
                </a:lnTo>
                <a:lnTo>
                  <a:pt x="0" y="2973323"/>
                </a:lnTo>
                <a:lnTo>
                  <a:pt x="382" y="3021530"/>
                </a:lnTo>
                <a:lnTo>
                  <a:pt x="1527" y="3069552"/>
                </a:lnTo>
                <a:lnTo>
                  <a:pt x="3428" y="3117383"/>
                </a:lnTo>
                <a:lnTo>
                  <a:pt x="6080" y="3165017"/>
                </a:lnTo>
                <a:lnTo>
                  <a:pt x="9431" y="3211829"/>
                </a:lnTo>
              </a:path>
            </a:pathLst>
          </a:custGeom>
          <a:ln w="952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74139" y="2422906"/>
            <a:ext cx="15540990" cy="5878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Existing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Solutions:</a:t>
            </a:r>
            <a:endParaRPr sz="2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Remote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leverage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communication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technologies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track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vital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signs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detect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indicators. Studies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b="1">
                <a:latin typeface="Times New Roman"/>
                <a:cs typeface="Times New Roman"/>
              </a:rPr>
              <a:t>Patel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et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al.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(2020)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Garcia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Thompson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(2021)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role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wearable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devices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preventive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care.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Research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Johnson</a:t>
            </a:r>
            <a:r>
              <a:rPr dirty="0" sz="2400" spc="1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Lee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(2018)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explores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driven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 </a:t>
            </a:r>
            <a:r>
              <a:rPr dirty="0" sz="2400">
                <a:latin typeface="Times New Roman"/>
                <a:cs typeface="Times New Roman"/>
              </a:rPr>
              <a:t>systems,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intervention.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Additionally,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et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al.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(2022)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discusses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IoT-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health </a:t>
            </a:r>
            <a:r>
              <a:rPr dirty="0" sz="2400">
                <a:latin typeface="Times New Roman"/>
                <a:cs typeface="Times New Roman"/>
              </a:rPr>
              <a:t>monitoring,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accessibility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tracking.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Limitations: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Despite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advancements,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challenges.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Smith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et</a:t>
            </a:r>
            <a:r>
              <a:rPr dirty="0" sz="2400" spc="3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al.</a:t>
            </a:r>
            <a:r>
              <a:rPr dirty="0" sz="2400" spc="3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(2015)</a:t>
            </a:r>
            <a:r>
              <a:rPr dirty="0" sz="2400" spc="3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Chen</a:t>
            </a:r>
            <a:r>
              <a:rPr dirty="0" sz="2400" spc="3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3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Wu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(2017) </a:t>
            </a:r>
            <a:r>
              <a:rPr dirty="0" sz="2400">
                <a:latin typeface="Times New Roman"/>
                <a:cs typeface="Times New Roman"/>
              </a:rPr>
              <a:t>emphasize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breath-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diagnostics,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studies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lack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standardized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volatile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organic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compound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(VOC)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detection.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Kumar  et</a:t>
            </a:r>
            <a:r>
              <a:rPr dirty="0" sz="2400" spc="2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al.</a:t>
            </a:r>
            <a:r>
              <a:rPr dirty="0" sz="2400" spc="2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(2019)</a:t>
            </a:r>
            <a:r>
              <a:rPr dirty="0" sz="2400" spc="2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out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provide </a:t>
            </a:r>
            <a:r>
              <a:rPr dirty="0" sz="2400">
                <a:latin typeface="Times New Roman"/>
                <a:cs typeface="Times New Roman"/>
              </a:rPr>
              <a:t>physiological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data,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research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focuses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physical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parameters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rather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gas-based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biomarkers.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Moreover,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Garcia</a:t>
            </a:r>
            <a:r>
              <a:rPr dirty="0" sz="2400" spc="40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&amp; </a:t>
            </a:r>
            <a:r>
              <a:rPr dirty="0" sz="2400" b="1">
                <a:latin typeface="Times New Roman"/>
                <a:cs typeface="Times New Roman"/>
              </a:rPr>
              <a:t>Thompson</a:t>
            </a:r>
            <a:r>
              <a:rPr dirty="0" sz="2400" spc="13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(2021)</a:t>
            </a:r>
            <a:r>
              <a:rPr dirty="0" sz="2400" spc="13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indicate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limited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integration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analyzers</a:t>
            </a:r>
            <a:r>
              <a:rPr dirty="0" sz="2400" spc="1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restricts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personalized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assessment. </a:t>
            </a:r>
            <a:r>
              <a:rPr dirty="0" sz="2400">
                <a:latin typeface="Times New Roman"/>
                <a:cs typeface="Times New Roman"/>
              </a:rPr>
              <a:t>Additionally,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Li</a:t>
            </a:r>
            <a:r>
              <a:rPr dirty="0" sz="2400" spc="9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et</a:t>
            </a:r>
            <a:r>
              <a:rPr dirty="0" sz="2400" spc="9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al.</a:t>
            </a:r>
            <a:r>
              <a:rPr dirty="0" sz="2400" spc="8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(2022)</a:t>
            </a:r>
            <a:r>
              <a:rPr dirty="0" sz="2400" spc="9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identifies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gaps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IoT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integration,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particularly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system interoperability.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541" y="9657689"/>
            <a:ext cx="8597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2/22/2025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121154"/>
            <a:ext cx="15523210" cy="660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Our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Approach:</a:t>
            </a:r>
            <a:endParaRPr sz="2400">
              <a:latin typeface="Arial"/>
              <a:cs typeface="Arial"/>
            </a:endParaRPr>
          </a:p>
          <a:p>
            <a:pPr marL="12700" marR="1078230">
              <a:lnSpc>
                <a:spcPts val="2880"/>
              </a:lnSpc>
              <a:spcBef>
                <a:spcPts val="80"/>
              </a:spcBef>
            </a:pP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overcome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limitations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introduces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b="1">
                <a:latin typeface="Times New Roman"/>
                <a:cs typeface="Times New Roman"/>
              </a:rPr>
              <a:t>Smart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Gas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Analyzer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key </a:t>
            </a:r>
            <a:r>
              <a:rPr dirty="0" sz="2400" spc="-10">
                <a:latin typeface="Times New Roman"/>
                <a:cs typeface="Times New Roman"/>
              </a:rPr>
              <a:t>improvements</a:t>
            </a:r>
            <a:endParaRPr sz="2400">
              <a:latin typeface="Times New Roman"/>
              <a:cs typeface="Times New Roman"/>
            </a:endParaRPr>
          </a:p>
          <a:p>
            <a:pPr marL="12700" marR="443865" indent="-8255">
              <a:lnSpc>
                <a:spcPct val="102099"/>
              </a:lnSpc>
              <a:spcBef>
                <a:spcPts val="2670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Corbel"/>
                <a:cs typeface="Corbel"/>
              </a:rPr>
              <a:t>	</a:t>
            </a:r>
            <a:r>
              <a:rPr dirty="0" sz="2400" b="1">
                <a:latin typeface="Corbel"/>
                <a:cs typeface="Corbel"/>
              </a:rPr>
              <a:t>Faster</a:t>
            </a:r>
            <a:r>
              <a:rPr dirty="0" sz="2400" spc="-3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&amp;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More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Efficient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Processing:</a:t>
            </a:r>
            <a:r>
              <a:rPr dirty="0" sz="2400" spc="-30" b="1">
                <a:latin typeface="Corbel"/>
                <a:cs typeface="Corbe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edge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computing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quickly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without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relying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external </a:t>
            </a:r>
            <a:r>
              <a:rPr dirty="0" sz="2400">
                <a:latin typeface="Times New Roman"/>
                <a:cs typeface="Times New Roman"/>
              </a:rPr>
              <a:t>servers,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latency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real-time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diagnostics.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Corbel"/>
                <a:cs typeface="Corbel"/>
              </a:rPr>
              <a:t>Stronger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Data</a:t>
            </a:r>
            <a:r>
              <a:rPr dirty="0" sz="2400" spc="-55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Security: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advanced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encryption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sensitive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information,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privacy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400">
                <a:latin typeface="Times New Roman"/>
                <a:cs typeface="Times New Roman"/>
              </a:rPr>
              <a:t>secure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transmission.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187325" indent="-8255">
              <a:lnSpc>
                <a:spcPct val="102099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Corbel"/>
                <a:cs typeface="Corbel"/>
              </a:rPr>
              <a:t>	</a:t>
            </a:r>
            <a:r>
              <a:rPr dirty="0" sz="2400" b="1">
                <a:latin typeface="Corbel"/>
                <a:cs typeface="Corbel"/>
              </a:rPr>
              <a:t>Smarter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Disease</a:t>
            </a:r>
            <a:r>
              <a:rPr dirty="0" sz="2400" spc="-5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Detection:</a:t>
            </a:r>
            <a:r>
              <a:rPr dirty="0" sz="2400" spc="-45" b="1">
                <a:latin typeface="Corbel"/>
                <a:cs typeface="Corbe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AI-</a:t>
            </a:r>
            <a:r>
              <a:rPr dirty="0" sz="2400" b="1">
                <a:latin typeface="Times New Roman"/>
                <a:cs typeface="Times New Roman"/>
              </a:rPr>
              <a:t>based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algorithms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cardio-metabolic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proactive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interventions.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spc="-25" b="1">
                <a:latin typeface="Corbel"/>
                <a:cs typeface="Corbel"/>
              </a:rPr>
              <a:t>Real-</a:t>
            </a:r>
            <a:r>
              <a:rPr dirty="0" sz="2400" b="1">
                <a:latin typeface="Corbel"/>
                <a:cs typeface="Corbel"/>
              </a:rPr>
              <a:t>Time</a:t>
            </a:r>
            <a:r>
              <a:rPr dirty="0" sz="2400" spc="-10" b="1">
                <a:latin typeface="Corbel"/>
                <a:cs typeface="Corbel"/>
              </a:rPr>
              <a:t> Monitoring: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IoT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devices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tracking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updates,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providers.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37845" indent="-8255">
              <a:lnSpc>
                <a:spcPct val="102099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spc="-10" b="1">
                <a:latin typeface="Corbel"/>
                <a:cs typeface="Corbel"/>
              </a:rPr>
              <a:t>	</a:t>
            </a:r>
            <a:r>
              <a:rPr dirty="0" sz="2400" spc="-10" b="1">
                <a:latin typeface="Corbel"/>
                <a:cs typeface="Corbel"/>
              </a:rPr>
              <a:t>Personalized</a:t>
            </a:r>
            <a:r>
              <a:rPr dirty="0" sz="2400" spc="-6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Health</a:t>
            </a:r>
            <a:r>
              <a:rPr dirty="0" sz="2400" spc="-4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Insights:</a:t>
            </a:r>
            <a:r>
              <a:rPr dirty="0" sz="2400" spc="-60" b="1">
                <a:latin typeface="Corbel"/>
                <a:cs typeface="Corbe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tailored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health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recommendations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make </a:t>
            </a:r>
            <a:r>
              <a:rPr dirty="0" sz="2400">
                <a:latin typeface="Times New Roman"/>
                <a:cs typeface="Times New Roman"/>
              </a:rPr>
              <a:t>informed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lifestyle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decisions.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125" y="425652"/>
            <a:ext cx="8220709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41D40"/>
                </a:solidFill>
              </a:rPr>
              <a:t>Literature</a:t>
            </a:r>
            <a:r>
              <a:rPr dirty="0" sz="4500" spc="-45">
                <a:solidFill>
                  <a:srgbClr val="041D40"/>
                </a:solidFill>
              </a:rPr>
              <a:t> </a:t>
            </a:r>
            <a:r>
              <a:rPr dirty="0" sz="4500">
                <a:solidFill>
                  <a:srgbClr val="041D40"/>
                </a:solidFill>
              </a:rPr>
              <a:t>Review</a:t>
            </a:r>
            <a:r>
              <a:rPr dirty="0" sz="4500" spc="-40">
                <a:solidFill>
                  <a:srgbClr val="041D40"/>
                </a:solidFill>
              </a:rPr>
              <a:t> </a:t>
            </a:r>
            <a:r>
              <a:rPr dirty="0" sz="4500">
                <a:solidFill>
                  <a:srgbClr val="041D40"/>
                </a:solidFill>
              </a:rPr>
              <a:t>&amp;</a:t>
            </a:r>
            <a:r>
              <a:rPr dirty="0" sz="4500" spc="-20">
                <a:solidFill>
                  <a:srgbClr val="041D40"/>
                </a:solidFill>
              </a:rPr>
              <a:t> </a:t>
            </a:r>
            <a:r>
              <a:rPr dirty="0" sz="4500" spc="-10">
                <a:solidFill>
                  <a:srgbClr val="041D40"/>
                </a:solidFill>
              </a:rPr>
              <a:t>Background</a:t>
            </a:r>
            <a:endParaRPr sz="4500"/>
          </a:p>
        </p:txBody>
      </p:sp>
      <p:sp>
        <p:nvSpPr>
          <p:cNvPr id="3" name="object 3" descr=""/>
          <p:cNvSpPr/>
          <p:nvPr/>
        </p:nvSpPr>
        <p:spPr>
          <a:xfrm>
            <a:off x="14701265" y="7075169"/>
            <a:ext cx="3587115" cy="3211830"/>
          </a:xfrm>
          <a:custGeom>
            <a:avLst/>
            <a:gdLst/>
            <a:ahLst/>
            <a:cxnLst/>
            <a:rect l="l" t="t" r="r" b="b"/>
            <a:pathLst>
              <a:path w="3587115" h="3211829">
                <a:moveTo>
                  <a:pt x="3586734" y="63368"/>
                </a:moveTo>
                <a:lnTo>
                  <a:pt x="3538321" y="53613"/>
                </a:lnTo>
                <a:lnTo>
                  <a:pt x="3492467" y="45166"/>
                </a:lnTo>
                <a:lnTo>
                  <a:pt x="3446371" y="37424"/>
                </a:lnTo>
                <a:lnTo>
                  <a:pt x="3400037" y="30391"/>
                </a:lnTo>
                <a:lnTo>
                  <a:pt x="3353473" y="24074"/>
                </a:lnTo>
                <a:lnTo>
                  <a:pt x="3306682" y="18479"/>
                </a:lnTo>
                <a:lnTo>
                  <a:pt x="3259673" y="13611"/>
                </a:lnTo>
                <a:lnTo>
                  <a:pt x="3212449" y="9476"/>
                </a:lnTo>
                <a:lnTo>
                  <a:pt x="3165017" y="6080"/>
                </a:lnTo>
                <a:lnTo>
                  <a:pt x="3117383" y="3428"/>
                </a:lnTo>
                <a:lnTo>
                  <a:pt x="3069552" y="1527"/>
                </a:lnTo>
                <a:lnTo>
                  <a:pt x="3021530" y="382"/>
                </a:lnTo>
                <a:lnTo>
                  <a:pt x="2973324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3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0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0"/>
                </a:lnTo>
                <a:lnTo>
                  <a:pt x="2007518" y="160376"/>
                </a:lnTo>
                <a:lnTo>
                  <a:pt x="1964409" y="175548"/>
                </a:lnTo>
                <a:lnTo>
                  <a:pt x="1921606" y="191361"/>
                </a:lnTo>
                <a:lnTo>
                  <a:pt x="1879115" y="207809"/>
                </a:lnTo>
                <a:lnTo>
                  <a:pt x="1836942" y="224887"/>
                </a:lnTo>
                <a:lnTo>
                  <a:pt x="1795093" y="242588"/>
                </a:lnTo>
                <a:lnTo>
                  <a:pt x="1753572" y="260906"/>
                </a:lnTo>
                <a:lnTo>
                  <a:pt x="1712387" y="279837"/>
                </a:lnTo>
                <a:lnTo>
                  <a:pt x="1671543" y="299373"/>
                </a:lnTo>
                <a:lnTo>
                  <a:pt x="1631045" y="319511"/>
                </a:lnTo>
                <a:lnTo>
                  <a:pt x="1590899" y="340242"/>
                </a:lnTo>
                <a:lnTo>
                  <a:pt x="1551112" y="361563"/>
                </a:lnTo>
                <a:lnTo>
                  <a:pt x="1511689" y="383467"/>
                </a:lnTo>
                <a:lnTo>
                  <a:pt x="1472635" y="405948"/>
                </a:lnTo>
                <a:lnTo>
                  <a:pt x="1433957" y="429001"/>
                </a:lnTo>
                <a:lnTo>
                  <a:pt x="1395660" y="452619"/>
                </a:lnTo>
                <a:lnTo>
                  <a:pt x="1357750" y="476798"/>
                </a:lnTo>
                <a:lnTo>
                  <a:pt x="1320232" y="501530"/>
                </a:lnTo>
                <a:lnTo>
                  <a:pt x="1283113" y="526812"/>
                </a:lnTo>
                <a:lnTo>
                  <a:pt x="1246399" y="552636"/>
                </a:lnTo>
                <a:lnTo>
                  <a:pt x="1210094" y="578997"/>
                </a:lnTo>
                <a:lnTo>
                  <a:pt x="1174205" y="605889"/>
                </a:lnTo>
                <a:lnTo>
                  <a:pt x="1138738" y="633307"/>
                </a:lnTo>
                <a:lnTo>
                  <a:pt x="1103698" y="661244"/>
                </a:lnTo>
                <a:lnTo>
                  <a:pt x="1069092" y="689695"/>
                </a:lnTo>
                <a:lnTo>
                  <a:pt x="1034924" y="718654"/>
                </a:lnTo>
                <a:lnTo>
                  <a:pt x="1001201" y="748116"/>
                </a:lnTo>
                <a:lnTo>
                  <a:pt x="967928" y="778074"/>
                </a:lnTo>
                <a:lnTo>
                  <a:pt x="935112" y="808523"/>
                </a:lnTo>
                <a:lnTo>
                  <a:pt x="902757" y="839457"/>
                </a:lnTo>
                <a:lnTo>
                  <a:pt x="870870" y="870870"/>
                </a:lnTo>
                <a:lnTo>
                  <a:pt x="839457" y="902757"/>
                </a:lnTo>
                <a:lnTo>
                  <a:pt x="808523" y="935112"/>
                </a:lnTo>
                <a:lnTo>
                  <a:pt x="778074" y="967928"/>
                </a:lnTo>
                <a:lnTo>
                  <a:pt x="748116" y="1001201"/>
                </a:lnTo>
                <a:lnTo>
                  <a:pt x="718654" y="1034924"/>
                </a:lnTo>
                <a:lnTo>
                  <a:pt x="689695" y="1069092"/>
                </a:lnTo>
                <a:lnTo>
                  <a:pt x="661244" y="1103698"/>
                </a:lnTo>
                <a:lnTo>
                  <a:pt x="633307" y="1138738"/>
                </a:lnTo>
                <a:lnTo>
                  <a:pt x="605889" y="1174205"/>
                </a:lnTo>
                <a:lnTo>
                  <a:pt x="578997" y="1210094"/>
                </a:lnTo>
                <a:lnTo>
                  <a:pt x="552636" y="1246399"/>
                </a:lnTo>
                <a:lnTo>
                  <a:pt x="526812" y="1283113"/>
                </a:lnTo>
                <a:lnTo>
                  <a:pt x="501530" y="1320232"/>
                </a:lnTo>
                <a:lnTo>
                  <a:pt x="476798" y="1357750"/>
                </a:lnTo>
                <a:lnTo>
                  <a:pt x="452619" y="1395660"/>
                </a:lnTo>
                <a:lnTo>
                  <a:pt x="429001" y="1433957"/>
                </a:lnTo>
                <a:lnTo>
                  <a:pt x="405948" y="1472635"/>
                </a:lnTo>
                <a:lnTo>
                  <a:pt x="383467" y="1511689"/>
                </a:lnTo>
                <a:lnTo>
                  <a:pt x="361563" y="1551112"/>
                </a:lnTo>
                <a:lnTo>
                  <a:pt x="340242" y="1590899"/>
                </a:lnTo>
                <a:lnTo>
                  <a:pt x="319511" y="1631045"/>
                </a:lnTo>
                <a:lnTo>
                  <a:pt x="299373" y="1671543"/>
                </a:lnTo>
                <a:lnTo>
                  <a:pt x="279837" y="1712387"/>
                </a:lnTo>
                <a:lnTo>
                  <a:pt x="260906" y="1753572"/>
                </a:lnTo>
                <a:lnTo>
                  <a:pt x="242588" y="1795093"/>
                </a:lnTo>
                <a:lnTo>
                  <a:pt x="224887" y="1836942"/>
                </a:lnTo>
                <a:lnTo>
                  <a:pt x="207809" y="1879115"/>
                </a:lnTo>
                <a:lnTo>
                  <a:pt x="191361" y="1921606"/>
                </a:lnTo>
                <a:lnTo>
                  <a:pt x="175548" y="1964409"/>
                </a:lnTo>
                <a:lnTo>
                  <a:pt x="160376" y="2007518"/>
                </a:lnTo>
                <a:lnTo>
                  <a:pt x="145850" y="2050927"/>
                </a:lnTo>
                <a:lnTo>
                  <a:pt x="131977" y="2094631"/>
                </a:lnTo>
                <a:lnTo>
                  <a:pt x="118762" y="2138624"/>
                </a:lnTo>
                <a:lnTo>
                  <a:pt x="106210" y="2182900"/>
                </a:lnTo>
                <a:lnTo>
                  <a:pt x="94329" y="2227454"/>
                </a:lnTo>
                <a:lnTo>
                  <a:pt x="83122" y="2272279"/>
                </a:lnTo>
                <a:lnTo>
                  <a:pt x="72597" y="2317370"/>
                </a:lnTo>
                <a:lnTo>
                  <a:pt x="62759" y="2362721"/>
                </a:lnTo>
                <a:lnTo>
                  <a:pt x="53613" y="2408326"/>
                </a:lnTo>
                <a:lnTo>
                  <a:pt x="45166" y="2454180"/>
                </a:lnTo>
                <a:lnTo>
                  <a:pt x="37424" y="2500276"/>
                </a:lnTo>
                <a:lnTo>
                  <a:pt x="30391" y="2546610"/>
                </a:lnTo>
                <a:lnTo>
                  <a:pt x="24074" y="2593174"/>
                </a:lnTo>
                <a:lnTo>
                  <a:pt x="18479" y="2639965"/>
                </a:lnTo>
                <a:lnTo>
                  <a:pt x="13611" y="2686974"/>
                </a:lnTo>
                <a:lnTo>
                  <a:pt x="9476" y="2734198"/>
                </a:lnTo>
                <a:lnTo>
                  <a:pt x="6080" y="2781630"/>
                </a:lnTo>
                <a:lnTo>
                  <a:pt x="3428" y="2829264"/>
                </a:lnTo>
                <a:lnTo>
                  <a:pt x="1527" y="2877095"/>
                </a:lnTo>
                <a:lnTo>
                  <a:pt x="382" y="2925117"/>
                </a:lnTo>
                <a:lnTo>
                  <a:pt x="0" y="2973323"/>
                </a:lnTo>
                <a:lnTo>
                  <a:pt x="382" y="3021530"/>
                </a:lnTo>
                <a:lnTo>
                  <a:pt x="1527" y="3069552"/>
                </a:lnTo>
                <a:lnTo>
                  <a:pt x="3428" y="3117383"/>
                </a:lnTo>
                <a:lnTo>
                  <a:pt x="6080" y="3165017"/>
                </a:lnTo>
                <a:lnTo>
                  <a:pt x="9431" y="3211829"/>
                </a:lnTo>
              </a:path>
            </a:pathLst>
          </a:custGeom>
          <a:ln w="952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3250" y="1357249"/>
          <a:ext cx="16014700" cy="817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235"/>
                <a:gridCol w="5037455"/>
                <a:gridCol w="4138295"/>
                <a:gridCol w="398145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AUTHOR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STUDY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MAJOR</a:t>
                      </a:r>
                      <a:r>
                        <a:rPr dirty="0" sz="2400" spc="-75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FINDINGS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RESEARCH</a:t>
                      </a:r>
                      <a:r>
                        <a:rPr dirty="0" sz="2400" spc="-75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GAP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Smith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et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al.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(2015)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dirty="0" sz="2400" spc="-10">
                          <a:latin typeface="Corbel"/>
                          <a:cs typeface="Corbel"/>
                        </a:rPr>
                        <a:t>Non-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invasive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analysis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9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medical</a:t>
                      </a:r>
                      <a:endParaRPr sz="24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Corbel"/>
                          <a:cs typeface="Corbel"/>
                        </a:rPr>
                        <a:t>diagnostics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08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8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">
                          <a:latin typeface="Corbel"/>
                          <a:cs typeface="Corbel"/>
                        </a:rPr>
                        <a:t>Breath-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based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biomarkers</a:t>
                      </a:r>
                      <a:r>
                        <a:rPr dirty="0" sz="24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can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indicate</a:t>
                      </a:r>
                      <a:r>
                        <a:rPr dirty="0" sz="2400" spc="-9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metabolic</a:t>
                      </a:r>
                      <a:r>
                        <a:rPr dirty="0" sz="2400" spc="-10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and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cardiovascular</a:t>
                      </a:r>
                      <a:r>
                        <a:rPr dirty="0" sz="24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diseases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early.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7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Limited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studies</a:t>
                      </a:r>
                      <a:r>
                        <a:rPr dirty="0" sz="24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on</a:t>
                      </a:r>
                      <a:r>
                        <a:rPr dirty="0" sz="24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real-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time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analysis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accuracy</a:t>
                      </a:r>
                      <a:r>
                        <a:rPr dirty="0" sz="2400" spc="-10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in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diverse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populations.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 marR="83820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Johnson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4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Lee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(2018)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08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Corbel"/>
                          <a:cs typeface="Corbel"/>
                        </a:rPr>
                        <a:t>AI-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driven</a:t>
                      </a:r>
                      <a:r>
                        <a:rPr dirty="0" sz="24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monitoring</a:t>
                      </a:r>
                      <a:r>
                        <a:rPr dirty="0" sz="24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systems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716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AI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enhances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disease</a:t>
                      </a:r>
                      <a:r>
                        <a:rPr dirty="0" sz="24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prediction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early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intervention.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08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87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Lack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of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integration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 with</a:t>
                      </a:r>
                      <a:r>
                        <a:rPr dirty="0" sz="24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gas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analyzers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cardio- metabolic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risk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detection.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  <a:tr h="1188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Patel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et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al.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(2020)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6548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Smart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wearable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devices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health tracking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2075" marR="2647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Continuous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monitoring improves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preventive</a:t>
                      </a:r>
                      <a:r>
                        <a:rPr dirty="0" sz="24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care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and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patient</a:t>
                      </a:r>
                      <a:r>
                        <a:rPr dirty="0" sz="2400" spc="-10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outcomes.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2075" marR="193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No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clear</a:t>
                      </a:r>
                      <a:r>
                        <a:rPr dirty="0" sz="2400" spc="-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framework</a:t>
                      </a:r>
                      <a:r>
                        <a:rPr dirty="0" sz="24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on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using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sensors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metabolic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risk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assessment.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41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Chen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400" spc="-1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Wu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(2017)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69595">
                        <a:lnSpc>
                          <a:spcPct val="100000"/>
                        </a:lnSpc>
                        <a:spcBef>
                          <a:spcPts val="254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Exhaled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breath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analysis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disease detection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322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176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Certain</a:t>
                      </a:r>
                      <a:r>
                        <a:rPr dirty="0" sz="2400" spc="-9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volatile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organic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compounds</a:t>
                      </a:r>
                      <a:r>
                        <a:rPr dirty="0" sz="24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(VOCs)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breath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can</a:t>
                      </a:r>
                      <a:r>
                        <a:rPr dirty="0" sz="24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indicate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metabolic</a:t>
                      </a:r>
                      <a:r>
                        <a:rPr dirty="0" sz="2000" spc="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disorders.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07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Lack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of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standardized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methods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19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VOC</a:t>
                      </a:r>
                      <a:r>
                        <a:rPr dirty="0" sz="2400" spc="-9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detection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and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interpretation.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Kumar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et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al.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 (2019)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6080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Role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of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sensors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healthcare monitoring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6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Advanced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sensors</a:t>
                      </a:r>
                      <a:r>
                        <a:rPr dirty="0" sz="24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can</a:t>
                      </a:r>
                      <a:r>
                        <a:rPr dirty="0" sz="24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provide real-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time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physiological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data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for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better</a:t>
                      </a:r>
                      <a:r>
                        <a:rPr dirty="0" sz="24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diagnosis.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6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Most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studies</a:t>
                      </a:r>
                      <a:r>
                        <a:rPr dirty="0" sz="24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focus</a:t>
                      </a:r>
                      <a:r>
                        <a:rPr dirty="0" sz="24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on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physical parameters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rather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than</a:t>
                      </a:r>
                      <a:r>
                        <a:rPr dirty="0" sz="24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gas-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based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biomarkers.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</a:tr>
              <a:tr h="155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 marR="20320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Garcia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400" spc="-1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Thompson (2021)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 marR="35814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Smart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healthcare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devices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chronic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disease</a:t>
                      </a:r>
                      <a:r>
                        <a:rPr dirty="0" sz="24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prevention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573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Smart</a:t>
                      </a:r>
                      <a:r>
                        <a:rPr dirty="0" sz="24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devices</a:t>
                      </a:r>
                      <a:r>
                        <a:rPr dirty="0" sz="24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help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proactive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4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monitoring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early interventions.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85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orbel"/>
                          <a:cs typeface="Corbel"/>
                        </a:rPr>
                        <a:t>Limited</a:t>
                      </a:r>
                      <a:r>
                        <a:rPr dirty="0" sz="24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research</a:t>
                      </a:r>
                      <a:r>
                        <a:rPr dirty="0" sz="2400" spc="-9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on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combining</a:t>
                      </a:r>
                      <a:r>
                        <a:rPr dirty="0" sz="24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sensors</a:t>
                      </a:r>
                      <a:r>
                        <a:rPr dirty="0" sz="24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with</a:t>
                      </a:r>
                      <a:r>
                        <a:rPr dirty="0" sz="24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AI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for</a:t>
                      </a:r>
                      <a:r>
                        <a:rPr dirty="0" sz="24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>
                          <a:latin typeface="Corbel"/>
                          <a:cs typeface="Corbel"/>
                        </a:rPr>
                        <a:t>personalized</a:t>
                      </a:r>
                      <a:r>
                        <a:rPr dirty="0" sz="24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400" spc="-20">
                          <a:latin typeface="Corbel"/>
                          <a:cs typeface="Corbel"/>
                        </a:rPr>
                        <a:t>risk </a:t>
                      </a:r>
                      <a:r>
                        <a:rPr dirty="0" sz="2400" spc="-10">
                          <a:latin typeface="Corbel"/>
                          <a:cs typeface="Corbel"/>
                        </a:rPr>
                        <a:t>assessment.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800"/>
              </a:lnSpc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49" y="1331213"/>
            <a:ext cx="11548110" cy="13836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925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Proposed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System</a:t>
            </a:r>
            <a:r>
              <a:rPr dirty="0" spc="-16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Architecture</a:t>
            </a:r>
          </a:p>
          <a:p>
            <a:pPr marL="4843780">
              <a:lnSpc>
                <a:spcPts val="5765"/>
              </a:lnSpc>
            </a:pPr>
            <a:r>
              <a:rPr dirty="0" sz="5100" spc="-270">
                <a:solidFill>
                  <a:srgbClr val="FCFCFC"/>
                </a:solidFill>
                <a:latin typeface="Arial Black"/>
                <a:cs typeface="Arial Black"/>
              </a:rPr>
              <a:t>Concept</a:t>
            </a:r>
            <a:r>
              <a:rPr dirty="0" sz="5100" spc="-375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sz="5100" spc="-114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sz="5100" spc="-350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sz="5100" spc="-270">
                <a:solidFill>
                  <a:srgbClr val="FCFCFC"/>
                </a:solidFill>
                <a:latin typeface="Arial Black"/>
                <a:cs typeface="Arial Black"/>
              </a:rPr>
              <a:t>Business</a:t>
            </a:r>
            <a:endParaRPr sz="51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1871" y="2156460"/>
            <a:ext cx="7836408" cy="727100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800"/>
              </a:lnSpc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83021" y="9711602"/>
            <a:ext cx="128333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:25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60"/>
              </a:lnSpc>
            </a:pPr>
            <a:r>
              <a:rPr dirty="0" spc="-25"/>
              <a:t>DEPARTMENT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COMPUTER</a:t>
            </a:r>
            <a:r>
              <a:rPr dirty="0" spc="-70"/>
              <a:t> </a:t>
            </a:r>
            <a:r>
              <a:rPr dirty="0"/>
              <a:t>SCIENCE</a:t>
            </a:r>
            <a:r>
              <a:rPr dirty="0" spc="10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0462" y="978154"/>
            <a:ext cx="8244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1454" algn="l"/>
              </a:tabLst>
            </a:pPr>
            <a:r>
              <a:rPr dirty="0" sz="2400" b="1">
                <a:latin typeface="Arial"/>
                <a:cs typeface="Arial"/>
              </a:rPr>
              <a:t>List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equipment </a:t>
            </a:r>
            <a:r>
              <a:rPr dirty="0" sz="2400" spc="-10" b="1">
                <a:latin typeface="Arial"/>
                <a:cs typeface="Arial"/>
              </a:rPr>
              <a:t>required</a:t>
            </a:r>
            <a:r>
              <a:rPr dirty="0" sz="2400" b="1">
                <a:latin typeface="Arial"/>
                <a:cs typeface="Arial"/>
              </a:rPr>
              <a:t>	with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photo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specification: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185416"/>
            <a:ext cx="1295400" cy="12192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07794" y="3642486"/>
            <a:ext cx="13976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Corrugated </a:t>
            </a:r>
            <a:r>
              <a:rPr dirty="0" sz="2400" spc="-20">
                <a:latin typeface="Times New Roman"/>
                <a:cs typeface="Times New Roman"/>
              </a:rPr>
              <a:t>tube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2835" y="2112264"/>
            <a:ext cx="1623060" cy="162610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850894" y="3947540"/>
            <a:ext cx="189801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rbel"/>
                <a:cs typeface="Corbel"/>
              </a:rPr>
              <a:t>HME(heat</a:t>
            </a:r>
            <a:r>
              <a:rPr dirty="0" sz="2400" spc="-50">
                <a:latin typeface="Corbel"/>
                <a:cs typeface="Corbel"/>
              </a:rPr>
              <a:t> </a:t>
            </a:r>
            <a:r>
              <a:rPr dirty="0" sz="2400" spc="-25">
                <a:latin typeface="Corbel"/>
                <a:cs typeface="Corbel"/>
              </a:rPr>
              <a:t>and </a:t>
            </a:r>
            <a:r>
              <a:rPr dirty="0" sz="2400">
                <a:latin typeface="Corbel"/>
                <a:cs typeface="Corbel"/>
              </a:rPr>
              <a:t>moisture)</a:t>
            </a:r>
            <a:r>
              <a:rPr dirty="0" sz="2400" spc="-6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filter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2733" y="1883630"/>
            <a:ext cx="1083733" cy="184668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447291" y="7044943"/>
            <a:ext cx="2084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flow-</a:t>
            </a:r>
            <a:r>
              <a:rPr dirty="0" sz="2400" spc="-10">
                <a:latin typeface="Times New Roman"/>
                <a:cs typeface="Times New Roman"/>
              </a:rPr>
              <a:t>meter.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8655" y="5808295"/>
            <a:ext cx="1752600" cy="75371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127875" y="3891788"/>
            <a:ext cx="35109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Signal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Module (LM12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04075" y="4303436"/>
            <a:ext cx="25400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spc="-25">
                <a:latin typeface="Times New Roman"/>
                <a:cs typeface="Times New Roman"/>
              </a:rPr>
              <a:t>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96700" y="1414272"/>
            <a:ext cx="2019300" cy="199034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1249406" y="3209290"/>
            <a:ext cx="183896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0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rbel"/>
                <a:cs typeface="Corbel"/>
              </a:rPr>
              <a:t>Arduino</a:t>
            </a:r>
            <a:r>
              <a:rPr dirty="0" sz="2400" spc="-50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mega 2560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rbel"/>
                <a:cs typeface="Corbel"/>
              </a:rPr>
              <a:t>(with</a:t>
            </a:r>
            <a:r>
              <a:rPr dirty="0" sz="2400" spc="-5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Ethernet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orbel"/>
                <a:cs typeface="Corbel"/>
              </a:rPr>
              <a:t>module)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87600" y="2048255"/>
            <a:ext cx="1502663" cy="121920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5167610" y="3529965"/>
            <a:ext cx="12217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rbel"/>
                <a:cs typeface="Corbel"/>
              </a:rPr>
              <a:t>Sampling </a:t>
            </a:r>
            <a:r>
              <a:rPr dirty="0" sz="2400" spc="-20">
                <a:latin typeface="Corbel"/>
                <a:cs typeface="Corbel"/>
              </a:rPr>
              <a:t>pump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70926" y="4984077"/>
            <a:ext cx="2571420" cy="159748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5302611" y="7143368"/>
            <a:ext cx="11493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Gas </a:t>
            </a:r>
            <a:r>
              <a:rPr dirty="0" sz="2400" spc="-10">
                <a:latin typeface="Times New Roman"/>
                <a:cs typeface="Times New Roman"/>
              </a:rPr>
              <a:t>sampling chamber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82886" y="5044440"/>
            <a:ext cx="1377042" cy="1993392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3936619" y="7167117"/>
            <a:ext cx="2066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TGS2442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77487" y="5524293"/>
            <a:ext cx="1586117" cy="1380640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6719696" y="7184517"/>
            <a:ext cx="8064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MQ7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72288" y="4988116"/>
            <a:ext cx="886193" cy="1838722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860028" y="6913244"/>
            <a:ext cx="18364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TGS2620(CO)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09604" y="4684776"/>
            <a:ext cx="2324100" cy="2414016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1643106" y="7041895"/>
            <a:ext cx="2438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.TGS2602(Ethanol) 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0"/>
              <a:t>2/22/2025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2025-05-30T11:39:16Z</dcterms:created>
  <dcterms:modified xsi:type="dcterms:W3CDTF">2025-05-30T11:39:16Z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2025-05-30T00:00:00Z</vt:filetime>
  </property>
  <property fmtid="{D5CDD505-2E9C-101B-9397-08002B2CF9AE}" pid="5" name="Producer">
    <vt:lpwstr>www.ilovepdf.com</vt:lpwstr>
  </property>
</Properties>
</file>