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5954" y="1278128"/>
            <a:ext cx="11546840" cy="147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664"/>
              </a:lnSpc>
            </a:pPr>
            <a:r>
              <a:rPr dirty="0" spc="-10"/>
              <a:t>3/26/2025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664"/>
              </a:lnSpc>
            </a:pPr>
            <a:r>
              <a:rPr dirty="0" spc="-30"/>
              <a:t>BATCH</a:t>
            </a:r>
            <a:r>
              <a:rPr dirty="0" spc="-35"/>
              <a:t> </a:t>
            </a:r>
            <a:r>
              <a:rPr dirty="0"/>
              <a:t>NO</a:t>
            </a:r>
            <a:r>
              <a:rPr dirty="0" spc="-40"/>
              <a:t> </a:t>
            </a:r>
            <a:r>
              <a:rPr dirty="0" spc="-50"/>
              <a:t>: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664"/>
              </a:lnSpc>
            </a:pPr>
            <a:r>
              <a:rPr dirty="0" spc="-10"/>
              <a:t>3/26/2025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664"/>
              </a:lnSpc>
            </a:pPr>
            <a:r>
              <a:rPr dirty="0" spc="-30"/>
              <a:t>BATCH</a:t>
            </a:r>
            <a:r>
              <a:rPr dirty="0" spc="-35"/>
              <a:t> </a:t>
            </a:r>
            <a:r>
              <a:rPr dirty="0"/>
              <a:t>NO</a:t>
            </a:r>
            <a:r>
              <a:rPr dirty="0" spc="-40"/>
              <a:t> </a:t>
            </a:r>
            <a:r>
              <a:rPr dirty="0" spc="-50"/>
              <a:t>: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664"/>
              </a:lnSpc>
            </a:pPr>
            <a:r>
              <a:rPr dirty="0" spc="-10"/>
              <a:t>3/26/2025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664"/>
              </a:lnSpc>
            </a:pPr>
            <a:r>
              <a:rPr dirty="0" spc="-30"/>
              <a:t>BATCH</a:t>
            </a:r>
            <a:r>
              <a:rPr dirty="0" spc="-35"/>
              <a:t> </a:t>
            </a:r>
            <a:r>
              <a:rPr dirty="0"/>
              <a:t>NO</a:t>
            </a:r>
            <a:r>
              <a:rPr dirty="0" spc="-40"/>
              <a:t> </a:t>
            </a:r>
            <a:r>
              <a:rPr dirty="0" spc="-50"/>
              <a:t>: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664"/>
              </a:lnSpc>
            </a:pPr>
            <a:r>
              <a:rPr dirty="0" spc="-10"/>
              <a:t>3/26/2025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664"/>
              </a:lnSpc>
            </a:pPr>
            <a:r>
              <a:rPr dirty="0" spc="-30"/>
              <a:t>BATCH</a:t>
            </a:r>
            <a:r>
              <a:rPr dirty="0" spc="-35"/>
              <a:t> </a:t>
            </a:r>
            <a:r>
              <a:rPr dirty="0"/>
              <a:t>NO</a:t>
            </a:r>
            <a:r>
              <a:rPr dirty="0" spc="-40"/>
              <a:t> </a:t>
            </a:r>
            <a:r>
              <a:rPr dirty="0" spc="-50"/>
              <a:t>: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78200" y="204215"/>
            <a:ext cx="1322832" cy="13228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664"/>
              </a:lnSpc>
            </a:pPr>
            <a:r>
              <a:rPr dirty="0" spc="-10"/>
              <a:t>3/26/2025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664"/>
              </a:lnSpc>
            </a:pPr>
            <a:r>
              <a:rPr dirty="0" spc="-30"/>
              <a:t>BATCH</a:t>
            </a:r>
            <a:r>
              <a:rPr dirty="0" spc="-35"/>
              <a:t> </a:t>
            </a:r>
            <a:r>
              <a:rPr dirty="0"/>
              <a:t>NO</a:t>
            </a:r>
            <a:r>
              <a:rPr dirty="0" spc="-40"/>
              <a:t> </a:t>
            </a:r>
            <a:r>
              <a:rPr dirty="0" spc="-50"/>
              <a:t>: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087785" y="213801"/>
            <a:ext cx="1313246" cy="13132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1200" y="620395"/>
            <a:ext cx="11804294" cy="17505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26794" y="2348865"/>
            <a:ext cx="15996919" cy="5879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72541" y="9711070"/>
            <a:ext cx="861694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664"/>
              </a:lnSpc>
            </a:pPr>
            <a:r>
              <a:rPr dirty="0" spc="-10"/>
              <a:t>3/26/2025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883655" y="9711070"/>
            <a:ext cx="1080770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664"/>
              </a:lnSpc>
            </a:pPr>
            <a:r>
              <a:rPr dirty="0" spc="-30"/>
              <a:t>BATCH</a:t>
            </a:r>
            <a:r>
              <a:rPr dirty="0" spc="-35"/>
              <a:t> </a:t>
            </a:r>
            <a:r>
              <a:rPr dirty="0"/>
              <a:t>NO</a:t>
            </a:r>
            <a:r>
              <a:rPr dirty="0" spc="-40"/>
              <a:t> </a:t>
            </a:r>
            <a:r>
              <a:rPr dirty="0" spc="-50"/>
              <a:t>: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ajalakshmi.org/iccds25/" TargetMode="Externa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594359"/>
            <a:ext cx="4297680" cy="1146048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794129" y="6891325"/>
            <a:ext cx="3683000" cy="101346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2700" spc="-10" b="1">
                <a:solidFill>
                  <a:srgbClr val="041D40"/>
                </a:solidFill>
                <a:latin typeface="Times New Roman"/>
                <a:cs typeface="Times New Roman"/>
              </a:rPr>
              <a:t>SUPERVISED</a:t>
            </a:r>
            <a:r>
              <a:rPr dirty="0" sz="2700" spc="-80" b="1">
                <a:solidFill>
                  <a:srgbClr val="041D40"/>
                </a:solidFill>
                <a:latin typeface="Times New Roman"/>
                <a:cs typeface="Times New Roman"/>
              </a:rPr>
              <a:t> </a:t>
            </a:r>
            <a:r>
              <a:rPr dirty="0" sz="2700" spc="-25" b="1">
                <a:solidFill>
                  <a:srgbClr val="041D40"/>
                </a:solidFill>
                <a:latin typeface="Times New Roman"/>
                <a:cs typeface="Times New Roman"/>
              </a:rPr>
              <a:t>BY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2700" spc="-55" b="1">
                <a:solidFill>
                  <a:srgbClr val="041D40"/>
                </a:solidFill>
                <a:latin typeface="Times New Roman"/>
                <a:cs typeface="Times New Roman"/>
              </a:rPr>
              <a:t>Dr.</a:t>
            </a:r>
            <a:r>
              <a:rPr dirty="0" sz="2700" spc="-120" b="1">
                <a:solidFill>
                  <a:srgbClr val="041D40"/>
                </a:solidFill>
                <a:latin typeface="Times New Roman"/>
                <a:cs typeface="Times New Roman"/>
              </a:rPr>
              <a:t> </a:t>
            </a:r>
            <a:r>
              <a:rPr dirty="0" sz="2700" spc="-10" b="1">
                <a:solidFill>
                  <a:srgbClr val="041D40"/>
                </a:solidFill>
                <a:latin typeface="Times New Roman"/>
                <a:cs typeface="Times New Roman"/>
              </a:rPr>
              <a:t>N.Gomathi/Professor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8023205" y="9704708"/>
            <a:ext cx="1466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0"/>
              </a:lnSpc>
            </a:pPr>
            <a:r>
              <a:rPr dirty="0" sz="1800" spc="-50" b="1">
                <a:solidFill>
                  <a:srgbClr val="40B9D2"/>
                </a:solidFill>
                <a:latin typeface="Corbel"/>
                <a:cs typeface="Corbel"/>
              </a:rPr>
              <a:t>*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10"/>
              <a:t>3/26/2025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30"/>
              <a:t>BATCH</a:t>
            </a:r>
            <a:r>
              <a:rPr dirty="0" spc="-35"/>
              <a:t> </a:t>
            </a:r>
            <a:r>
              <a:rPr dirty="0"/>
              <a:t>NO</a:t>
            </a:r>
            <a:r>
              <a:rPr dirty="0" spc="-40"/>
              <a:t> </a:t>
            </a:r>
            <a:r>
              <a:rPr dirty="0" spc="-50"/>
              <a:t>: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7641006" y="9711070"/>
            <a:ext cx="50431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DEPARTMENT</a:t>
            </a:r>
            <a:r>
              <a:rPr dirty="0" sz="1650" spc="-114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OF</a:t>
            </a:r>
            <a:r>
              <a:rPr dirty="0" sz="1650" spc="-4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COMPUTER</a:t>
            </a:r>
            <a:r>
              <a:rPr dirty="0" sz="1650" spc="-5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SCIENCE</a:t>
            </a: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&amp;</a:t>
            </a:r>
            <a:r>
              <a:rPr dirty="0" sz="1650" spc="2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ENGINEERING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171303" y="6681793"/>
            <a:ext cx="7303134" cy="1755139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689100">
              <a:lnSpc>
                <a:spcPct val="100000"/>
              </a:lnSpc>
              <a:spcBef>
                <a:spcPts val="630"/>
              </a:spcBef>
            </a:pPr>
            <a:r>
              <a:rPr dirty="0" sz="2400" b="1">
                <a:solidFill>
                  <a:srgbClr val="041D40"/>
                </a:solidFill>
                <a:latin typeface="Times New Roman"/>
                <a:cs typeface="Times New Roman"/>
              </a:rPr>
              <a:t>PRESENTED</a:t>
            </a:r>
            <a:r>
              <a:rPr dirty="0" sz="2400" spc="-65" b="1">
                <a:solidFill>
                  <a:srgbClr val="041D40"/>
                </a:solidFill>
                <a:latin typeface="Times New Roman"/>
                <a:cs typeface="Times New Roman"/>
              </a:rPr>
              <a:t> </a:t>
            </a:r>
            <a:r>
              <a:rPr dirty="0" sz="2400" spc="-25" b="1">
                <a:solidFill>
                  <a:srgbClr val="041D40"/>
                </a:solidFill>
                <a:latin typeface="Times New Roman"/>
                <a:cs typeface="Times New Roman"/>
              </a:rPr>
              <a:t>BY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535"/>
              </a:spcBef>
              <a:buAutoNum type="arabicPeriod"/>
              <a:tabLst>
                <a:tab pos="317500" algn="l"/>
              </a:tabLst>
            </a:pPr>
            <a:r>
              <a:rPr dirty="0" sz="2400" spc="-40" b="1">
                <a:solidFill>
                  <a:srgbClr val="041D40"/>
                </a:solidFill>
                <a:latin typeface="Times New Roman"/>
                <a:cs typeface="Times New Roman"/>
              </a:rPr>
              <a:t>P.REKHA</a:t>
            </a:r>
            <a:r>
              <a:rPr dirty="0" sz="2400" spc="-110" b="1">
                <a:solidFill>
                  <a:srgbClr val="041D4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41D40"/>
                </a:solidFill>
                <a:latin typeface="Times New Roman"/>
                <a:cs typeface="Times New Roman"/>
              </a:rPr>
              <a:t>SHANMUKHI</a:t>
            </a:r>
            <a:r>
              <a:rPr dirty="0" sz="2400" spc="-60" b="1">
                <a:solidFill>
                  <a:srgbClr val="041D4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41D40"/>
                </a:solidFill>
                <a:latin typeface="Times New Roman"/>
                <a:cs typeface="Times New Roman"/>
              </a:rPr>
              <a:t>(VTU19523)(21UECS0454)</a:t>
            </a:r>
            <a:endParaRPr sz="2400">
              <a:latin typeface="Times New Roman"/>
              <a:cs typeface="Times New Roman"/>
            </a:endParaRPr>
          </a:p>
          <a:p>
            <a:pPr marL="316230" indent="-30353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316230" algn="l"/>
              </a:tabLst>
            </a:pPr>
            <a:r>
              <a:rPr dirty="0" sz="2400" b="1">
                <a:solidFill>
                  <a:srgbClr val="041D40"/>
                </a:solidFill>
                <a:latin typeface="Times New Roman"/>
                <a:cs typeface="Times New Roman"/>
              </a:rPr>
              <a:t>S.GOPINADH(VTU</a:t>
            </a:r>
            <a:r>
              <a:rPr dirty="0" sz="2400" spc="-125" b="1">
                <a:solidFill>
                  <a:srgbClr val="041D4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41D40"/>
                </a:solidFill>
                <a:latin typeface="Times New Roman"/>
                <a:cs typeface="Times New Roman"/>
              </a:rPr>
              <a:t>19522)(21UECS0560)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317500" algn="l"/>
              </a:tabLst>
            </a:pPr>
            <a:r>
              <a:rPr dirty="0" sz="2400" spc="-25" b="1">
                <a:solidFill>
                  <a:srgbClr val="041D40"/>
                </a:solidFill>
                <a:latin typeface="Times New Roman"/>
                <a:cs typeface="Times New Roman"/>
              </a:rPr>
              <a:t>P.NEERAJA(VTU</a:t>
            </a:r>
            <a:r>
              <a:rPr dirty="0" sz="2400" spc="-70" b="1">
                <a:solidFill>
                  <a:srgbClr val="041D4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41D40"/>
                </a:solidFill>
                <a:latin typeface="Times New Roman"/>
                <a:cs typeface="Times New Roman"/>
              </a:rPr>
              <a:t>19613)(21UECS0483)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57197" y="1412875"/>
            <a:ext cx="14921865" cy="444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614045">
              <a:lnSpc>
                <a:spcPct val="100000"/>
              </a:lnSpc>
              <a:spcBef>
                <a:spcPts val="95"/>
              </a:spcBef>
            </a:pPr>
            <a:r>
              <a:rPr dirty="0" sz="2500" spc="-20" b="1">
                <a:solidFill>
                  <a:srgbClr val="041D40"/>
                </a:solidFill>
                <a:latin typeface="Times New Roman"/>
                <a:cs typeface="Times New Roman"/>
              </a:rPr>
              <a:t>SCHOOL</a:t>
            </a:r>
            <a:r>
              <a:rPr dirty="0" sz="2500" spc="-140" b="1">
                <a:solidFill>
                  <a:srgbClr val="041D4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041D40"/>
                </a:solidFill>
                <a:latin typeface="Times New Roman"/>
                <a:cs typeface="Times New Roman"/>
              </a:rPr>
              <a:t>OF</a:t>
            </a:r>
            <a:r>
              <a:rPr dirty="0" sz="2500" spc="-85" b="1">
                <a:solidFill>
                  <a:srgbClr val="041D40"/>
                </a:solidFill>
                <a:latin typeface="Times New Roman"/>
                <a:cs typeface="Times New Roman"/>
              </a:rPr>
              <a:t> </a:t>
            </a:r>
            <a:r>
              <a:rPr dirty="0" sz="2500" spc="-10" b="1">
                <a:solidFill>
                  <a:srgbClr val="041D40"/>
                </a:solidFill>
                <a:latin typeface="Times New Roman"/>
                <a:cs typeface="Times New Roman"/>
              </a:rPr>
              <a:t>COMPUTING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500">
              <a:latin typeface="Times New Roman"/>
              <a:cs typeface="Times New Roman"/>
            </a:endParaRPr>
          </a:p>
          <a:p>
            <a:pPr marL="2514600">
              <a:lnSpc>
                <a:spcPct val="100000"/>
              </a:lnSpc>
            </a:pPr>
            <a:r>
              <a:rPr dirty="0" sz="2500" spc="-30" b="1">
                <a:solidFill>
                  <a:srgbClr val="041D40"/>
                </a:solidFill>
                <a:latin typeface="Times New Roman"/>
                <a:cs typeface="Times New Roman"/>
              </a:rPr>
              <a:t>DEPARTMENT</a:t>
            </a:r>
            <a:r>
              <a:rPr dirty="0" sz="2500" spc="-75" b="1">
                <a:solidFill>
                  <a:srgbClr val="041D4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041D40"/>
                </a:solidFill>
                <a:latin typeface="Times New Roman"/>
                <a:cs typeface="Times New Roman"/>
              </a:rPr>
              <a:t>OF</a:t>
            </a:r>
            <a:r>
              <a:rPr dirty="0" sz="2500" spc="-135" b="1">
                <a:solidFill>
                  <a:srgbClr val="041D4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041D40"/>
                </a:solidFill>
                <a:latin typeface="Times New Roman"/>
                <a:cs typeface="Times New Roman"/>
              </a:rPr>
              <a:t>COMPUTER</a:t>
            </a:r>
            <a:r>
              <a:rPr dirty="0" sz="2500" spc="-40" b="1">
                <a:solidFill>
                  <a:srgbClr val="041D4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041D40"/>
                </a:solidFill>
                <a:latin typeface="Times New Roman"/>
                <a:cs typeface="Times New Roman"/>
              </a:rPr>
              <a:t>SCIENCE</a:t>
            </a:r>
            <a:r>
              <a:rPr dirty="0" sz="2500" spc="-45" b="1">
                <a:solidFill>
                  <a:srgbClr val="041D4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041D40"/>
                </a:solidFill>
                <a:latin typeface="Times New Roman"/>
                <a:cs typeface="Times New Roman"/>
              </a:rPr>
              <a:t>&amp;</a:t>
            </a:r>
            <a:r>
              <a:rPr dirty="0" sz="2500" spc="-60" b="1">
                <a:solidFill>
                  <a:srgbClr val="041D40"/>
                </a:solidFill>
                <a:latin typeface="Times New Roman"/>
                <a:cs typeface="Times New Roman"/>
              </a:rPr>
              <a:t> </a:t>
            </a:r>
            <a:r>
              <a:rPr dirty="0" sz="2500" spc="-10" b="1">
                <a:solidFill>
                  <a:srgbClr val="041D40"/>
                </a:solidFill>
                <a:latin typeface="Times New Roman"/>
                <a:cs typeface="Times New Roman"/>
              </a:rPr>
              <a:t>ENGINEERING</a:t>
            </a:r>
            <a:endParaRPr sz="2500">
              <a:latin typeface="Times New Roman"/>
              <a:cs typeface="Times New Roman"/>
            </a:endParaRPr>
          </a:p>
          <a:p>
            <a:pPr algn="ctr" marR="1619250">
              <a:lnSpc>
                <a:spcPct val="100000"/>
              </a:lnSpc>
              <a:spcBef>
                <a:spcPts val="1830"/>
              </a:spcBef>
            </a:pPr>
            <a:r>
              <a:rPr dirty="0" sz="2400" b="1">
                <a:solidFill>
                  <a:srgbClr val="041D40"/>
                </a:solidFill>
                <a:latin typeface="Times New Roman"/>
                <a:cs typeface="Times New Roman"/>
              </a:rPr>
              <a:t>WINTER</a:t>
            </a:r>
            <a:r>
              <a:rPr dirty="0" sz="2400" spc="-60" b="1">
                <a:solidFill>
                  <a:srgbClr val="041D4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41D40"/>
                </a:solidFill>
                <a:latin typeface="Times New Roman"/>
                <a:cs typeface="Times New Roman"/>
              </a:rPr>
              <a:t>SEMESTER</a:t>
            </a:r>
            <a:r>
              <a:rPr dirty="0" sz="2400" spc="-80" b="1">
                <a:solidFill>
                  <a:srgbClr val="041D4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41D40"/>
                </a:solidFill>
                <a:latin typeface="Times New Roman"/>
                <a:cs typeface="Times New Roman"/>
              </a:rPr>
              <a:t>2024-</a:t>
            </a:r>
            <a:r>
              <a:rPr dirty="0" sz="2400" spc="-20" b="1">
                <a:solidFill>
                  <a:srgbClr val="041D40"/>
                </a:solidFill>
                <a:latin typeface="Times New Roman"/>
                <a:cs typeface="Times New Roman"/>
              </a:rPr>
              <a:t>2025</a:t>
            </a:r>
            <a:endParaRPr sz="2400">
              <a:latin typeface="Times New Roman"/>
              <a:cs typeface="Times New Roman"/>
            </a:endParaRPr>
          </a:p>
          <a:p>
            <a:pPr algn="ctr" marR="1703070">
              <a:lnSpc>
                <a:spcPct val="100000"/>
              </a:lnSpc>
              <a:spcBef>
                <a:spcPts val="2145"/>
              </a:spcBef>
            </a:pPr>
            <a:r>
              <a:rPr dirty="0" sz="2500" b="1">
                <a:solidFill>
                  <a:srgbClr val="041D40"/>
                </a:solidFill>
                <a:latin typeface="Times New Roman"/>
                <a:cs typeface="Times New Roman"/>
              </a:rPr>
              <a:t>10214CS701-</a:t>
            </a:r>
            <a:r>
              <a:rPr dirty="0" sz="2500" spc="-105" b="1">
                <a:solidFill>
                  <a:srgbClr val="041D4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041D40"/>
                </a:solidFill>
                <a:latin typeface="Times New Roman"/>
                <a:cs typeface="Times New Roman"/>
              </a:rPr>
              <a:t>MAJOR</a:t>
            </a:r>
            <a:r>
              <a:rPr dirty="0" sz="2500" spc="-100" b="1">
                <a:solidFill>
                  <a:srgbClr val="041D4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041D40"/>
                </a:solidFill>
                <a:latin typeface="Times New Roman"/>
                <a:cs typeface="Times New Roman"/>
              </a:rPr>
              <a:t>PROJECT</a:t>
            </a:r>
            <a:r>
              <a:rPr dirty="0" sz="2500" spc="-140" b="1">
                <a:solidFill>
                  <a:srgbClr val="041D40"/>
                </a:solidFill>
                <a:latin typeface="Times New Roman"/>
                <a:cs typeface="Times New Roman"/>
              </a:rPr>
              <a:t> </a:t>
            </a:r>
            <a:r>
              <a:rPr dirty="0" sz="2500" spc="-10" b="1">
                <a:solidFill>
                  <a:srgbClr val="041D40"/>
                </a:solidFill>
                <a:latin typeface="Times New Roman"/>
                <a:cs typeface="Times New Roman"/>
              </a:rPr>
              <a:t>INHOUSE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4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 b="1">
                <a:solidFill>
                  <a:srgbClr val="041D40"/>
                </a:solidFill>
                <a:latin typeface="Times New Roman"/>
                <a:cs typeface="Times New Roman"/>
              </a:rPr>
              <a:t>PREVENTION</a:t>
            </a:r>
            <a:r>
              <a:rPr dirty="0" sz="3200" spc="-170" b="1">
                <a:solidFill>
                  <a:srgbClr val="041D4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41D40"/>
                </a:solidFill>
                <a:latin typeface="Times New Roman"/>
                <a:cs typeface="Times New Roman"/>
              </a:rPr>
              <a:t>OF</a:t>
            </a:r>
            <a:r>
              <a:rPr dirty="0" sz="3200" spc="-200" b="1">
                <a:solidFill>
                  <a:srgbClr val="041D40"/>
                </a:solidFill>
                <a:latin typeface="Times New Roman"/>
                <a:cs typeface="Times New Roman"/>
              </a:rPr>
              <a:t> </a:t>
            </a:r>
            <a:r>
              <a:rPr dirty="0" sz="3200" spc="-25" b="1">
                <a:solidFill>
                  <a:srgbClr val="041D40"/>
                </a:solidFill>
                <a:latin typeface="Times New Roman"/>
                <a:cs typeface="Times New Roman"/>
              </a:rPr>
              <a:t>CARDIOMETABOLIC </a:t>
            </a:r>
            <a:r>
              <a:rPr dirty="0" sz="3200" b="1">
                <a:solidFill>
                  <a:srgbClr val="041D40"/>
                </a:solidFill>
                <a:latin typeface="Times New Roman"/>
                <a:cs typeface="Times New Roman"/>
              </a:rPr>
              <a:t>RISK</a:t>
            </a:r>
            <a:r>
              <a:rPr dirty="0" sz="3200" spc="-120" b="1">
                <a:solidFill>
                  <a:srgbClr val="041D4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41D40"/>
                </a:solidFill>
                <a:latin typeface="Times New Roman"/>
                <a:cs typeface="Times New Roman"/>
              </a:rPr>
              <a:t>USING</a:t>
            </a:r>
            <a:r>
              <a:rPr dirty="0" sz="3200" spc="-100" b="1">
                <a:solidFill>
                  <a:srgbClr val="041D40"/>
                </a:solidFill>
                <a:latin typeface="Times New Roman"/>
                <a:cs typeface="Times New Roman"/>
              </a:rPr>
              <a:t> </a:t>
            </a:r>
            <a:r>
              <a:rPr dirty="0" sz="3200" spc="-20" b="1">
                <a:solidFill>
                  <a:srgbClr val="041D40"/>
                </a:solidFill>
                <a:latin typeface="Times New Roman"/>
                <a:cs typeface="Times New Roman"/>
              </a:rPr>
              <a:t>SMART</a:t>
            </a:r>
            <a:r>
              <a:rPr dirty="0" sz="3200" spc="-145" b="1">
                <a:solidFill>
                  <a:srgbClr val="041D40"/>
                </a:solidFill>
                <a:latin typeface="Times New Roman"/>
                <a:cs typeface="Times New Roman"/>
              </a:rPr>
              <a:t> </a:t>
            </a:r>
            <a:r>
              <a:rPr dirty="0" sz="3200" spc="-20" b="1">
                <a:solidFill>
                  <a:srgbClr val="041D40"/>
                </a:solidFill>
                <a:latin typeface="Times New Roman"/>
                <a:cs typeface="Times New Roman"/>
              </a:rPr>
              <a:t>GAS</a:t>
            </a:r>
            <a:r>
              <a:rPr dirty="0" sz="3200" spc="-180" b="1">
                <a:solidFill>
                  <a:srgbClr val="041D40"/>
                </a:solidFill>
                <a:latin typeface="Times New Roman"/>
                <a:cs typeface="Times New Roman"/>
              </a:rPr>
              <a:t> </a:t>
            </a:r>
            <a:r>
              <a:rPr dirty="0" sz="3200" spc="-10" b="1">
                <a:solidFill>
                  <a:srgbClr val="041D40"/>
                </a:solidFill>
                <a:latin typeface="Times New Roman"/>
                <a:cs typeface="Times New Roman"/>
              </a:rPr>
              <a:t>ANALYZER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3200">
              <a:latin typeface="Times New Roman"/>
              <a:cs typeface="Times New Roman"/>
            </a:endParaRPr>
          </a:p>
          <a:p>
            <a:pPr algn="ctr" marR="506730">
              <a:lnSpc>
                <a:spcPct val="100000"/>
              </a:lnSpc>
            </a:pPr>
            <a:r>
              <a:rPr dirty="0" sz="3000" spc="-30" b="1">
                <a:solidFill>
                  <a:srgbClr val="041D40"/>
                </a:solidFill>
                <a:latin typeface="Times New Roman"/>
                <a:cs typeface="Times New Roman"/>
              </a:rPr>
              <a:t>REVIEW-</a:t>
            </a:r>
            <a:r>
              <a:rPr dirty="0" sz="3000" spc="-50" b="1">
                <a:solidFill>
                  <a:srgbClr val="041D40"/>
                </a:solidFill>
                <a:latin typeface="Times New Roman"/>
                <a:cs typeface="Times New Roman"/>
              </a:rPr>
              <a:t>2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78200" y="204215"/>
            <a:ext cx="1322832" cy="132283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19251" rIns="0" bIns="0" rtlCol="0" vert="horz">
            <a:spAutoFit/>
          </a:bodyPr>
          <a:lstStyle/>
          <a:p>
            <a:pPr marL="584200">
              <a:lnSpc>
                <a:spcPct val="100000"/>
              </a:lnSpc>
              <a:spcBef>
                <a:spcPts val="100"/>
              </a:spcBef>
            </a:pPr>
            <a:r>
              <a:rPr dirty="0" sz="4800" spc="-10"/>
              <a:t>Implementation</a:t>
            </a:r>
            <a:r>
              <a:rPr dirty="0" sz="4800" spc="-204"/>
              <a:t> </a:t>
            </a:r>
            <a:r>
              <a:rPr dirty="0" sz="4800" spc="-10"/>
              <a:t>Details</a:t>
            </a:r>
            <a:endParaRPr sz="4800"/>
          </a:p>
        </p:txBody>
      </p:sp>
      <p:sp>
        <p:nvSpPr>
          <p:cNvPr id="5" name="object 5" descr=""/>
          <p:cNvSpPr/>
          <p:nvPr/>
        </p:nvSpPr>
        <p:spPr>
          <a:xfrm>
            <a:off x="14702028" y="7075931"/>
            <a:ext cx="3586479" cy="3211195"/>
          </a:xfrm>
          <a:custGeom>
            <a:avLst/>
            <a:gdLst/>
            <a:ahLst/>
            <a:cxnLst/>
            <a:rect l="l" t="t" r="r" b="b"/>
            <a:pathLst>
              <a:path w="3586480" h="3211195">
                <a:moveTo>
                  <a:pt x="3585971" y="63203"/>
                </a:moveTo>
                <a:lnTo>
                  <a:pt x="3538321" y="53613"/>
                </a:lnTo>
                <a:lnTo>
                  <a:pt x="3492467" y="45166"/>
                </a:lnTo>
                <a:lnTo>
                  <a:pt x="3446371" y="37424"/>
                </a:lnTo>
                <a:lnTo>
                  <a:pt x="3400037" y="30391"/>
                </a:lnTo>
                <a:lnTo>
                  <a:pt x="3353473" y="24074"/>
                </a:lnTo>
                <a:lnTo>
                  <a:pt x="3306682" y="18479"/>
                </a:lnTo>
                <a:lnTo>
                  <a:pt x="3259673" y="13611"/>
                </a:lnTo>
                <a:lnTo>
                  <a:pt x="3212449" y="9476"/>
                </a:lnTo>
                <a:lnTo>
                  <a:pt x="3165017" y="6080"/>
                </a:lnTo>
                <a:lnTo>
                  <a:pt x="3117383" y="3428"/>
                </a:lnTo>
                <a:lnTo>
                  <a:pt x="3069552" y="1527"/>
                </a:lnTo>
                <a:lnTo>
                  <a:pt x="3021530" y="382"/>
                </a:lnTo>
                <a:lnTo>
                  <a:pt x="2973323" y="0"/>
                </a:lnTo>
                <a:lnTo>
                  <a:pt x="2925117" y="382"/>
                </a:lnTo>
                <a:lnTo>
                  <a:pt x="2877095" y="1527"/>
                </a:lnTo>
                <a:lnTo>
                  <a:pt x="2829264" y="3428"/>
                </a:lnTo>
                <a:lnTo>
                  <a:pt x="2781630" y="6080"/>
                </a:lnTo>
                <a:lnTo>
                  <a:pt x="2734198" y="9476"/>
                </a:lnTo>
                <a:lnTo>
                  <a:pt x="2686974" y="13611"/>
                </a:lnTo>
                <a:lnTo>
                  <a:pt x="2639965" y="18479"/>
                </a:lnTo>
                <a:lnTo>
                  <a:pt x="2593174" y="24074"/>
                </a:lnTo>
                <a:lnTo>
                  <a:pt x="2546610" y="30391"/>
                </a:lnTo>
                <a:lnTo>
                  <a:pt x="2500276" y="37424"/>
                </a:lnTo>
                <a:lnTo>
                  <a:pt x="2454180" y="45166"/>
                </a:lnTo>
                <a:lnTo>
                  <a:pt x="2408326" y="53613"/>
                </a:lnTo>
                <a:lnTo>
                  <a:pt x="2362721" y="62759"/>
                </a:lnTo>
                <a:lnTo>
                  <a:pt x="2317370" y="72597"/>
                </a:lnTo>
                <a:lnTo>
                  <a:pt x="2272279" y="83122"/>
                </a:lnTo>
                <a:lnTo>
                  <a:pt x="2227454" y="94329"/>
                </a:lnTo>
                <a:lnTo>
                  <a:pt x="2182900" y="106210"/>
                </a:lnTo>
                <a:lnTo>
                  <a:pt x="2138624" y="118762"/>
                </a:lnTo>
                <a:lnTo>
                  <a:pt x="2094631" y="131977"/>
                </a:lnTo>
                <a:lnTo>
                  <a:pt x="2050927" y="145850"/>
                </a:lnTo>
                <a:lnTo>
                  <a:pt x="2007518" y="160376"/>
                </a:lnTo>
                <a:lnTo>
                  <a:pt x="1964409" y="175548"/>
                </a:lnTo>
                <a:lnTo>
                  <a:pt x="1921606" y="191361"/>
                </a:lnTo>
                <a:lnTo>
                  <a:pt x="1879115" y="207809"/>
                </a:lnTo>
                <a:lnTo>
                  <a:pt x="1836942" y="224887"/>
                </a:lnTo>
                <a:lnTo>
                  <a:pt x="1795093" y="242588"/>
                </a:lnTo>
                <a:lnTo>
                  <a:pt x="1753572" y="260906"/>
                </a:lnTo>
                <a:lnTo>
                  <a:pt x="1712387" y="279837"/>
                </a:lnTo>
                <a:lnTo>
                  <a:pt x="1671543" y="299373"/>
                </a:lnTo>
                <a:lnTo>
                  <a:pt x="1631045" y="319511"/>
                </a:lnTo>
                <a:lnTo>
                  <a:pt x="1590899" y="340242"/>
                </a:lnTo>
                <a:lnTo>
                  <a:pt x="1551112" y="361563"/>
                </a:lnTo>
                <a:lnTo>
                  <a:pt x="1511689" y="383467"/>
                </a:lnTo>
                <a:lnTo>
                  <a:pt x="1472635" y="405948"/>
                </a:lnTo>
                <a:lnTo>
                  <a:pt x="1433957" y="429001"/>
                </a:lnTo>
                <a:lnTo>
                  <a:pt x="1395660" y="452619"/>
                </a:lnTo>
                <a:lnTo>
                  <a:pt x="1357750" y="476798"/>
                </a:lnTo>
                <a:lnTo>
                  <a:pt x="1320232" y="501530"/>
                </a:lnTo>
                <a:lnTo>
                  <a:pt x="1283113" y="526812"/>
                </a:lnTo>
                <a:lnTo>
                  <a:pt x="1246399" y="552636"/>
                </a:lnTo>
                <a:lnTo>
                  <a:pt x="1210094" y="578997"/>
                </a:lnTo>
                <a:lnTo>
                  <a:pt x="1174205" y="605889"/>
                </a:lnTo>
                <a:lnTo>
                  <a:pt x="1138738" y="633307"/>
                </a:lnTo>
                <a:lnTo>
                  <a:pt x="1103698" y="661244"/>
                </a:lnTo>
                <a:lnTo>
                  <a:pt x="1069092" y="689695"/>
                </a:lnTo>
                <a:lnTo>
                  <a:pt x="1034924" y="718654"/>
                </a:lnTo>
                <a:lnTo>
                  <a:pt x="1001201" y="748116"/>
                </a:lnTo>
                <a:lnTo>
                  <a:pt x="967928" y="778074"/>
                </a:lnTo>
                <a:lnTo>
                  <a:pt x="935112" y="808523"/>
                </a:lnTo>
                <a:lnTo>
                  <a:pt x="902757" y="839457"/>
                </a:lnTo>
                <a:lnTo>
                  <a:pt x="870870" y="870870"/>
                </a:lnTo>
                <a:lnTo>
                  <a:pt x="839457" y="902757"/>
                </a:lnTo>
                <a:lnTo>
                  <a:pt x="808523" y="935112"/>
                </a:lnTo>
                <a:lnTo>
                  <a:pt x="778074" y="967928"/>
                </a:lnTo>
                <a:lnTo>
                  <a:pt x="748116" y="1001201"/>
                </a:lnTo>
                <a:lnTo>
                  <a:pt x="718654" y="1034924"/>
                </a:lnTo>
                <a:lnTo>
                  <a:pt x="689695" y="1069092"/>
                </a:lnTo>
                <a:lnTo>
                  <a:pt x="661244" y="1103698"/>
                </a:lnTo>
                <a:lnTo>
                  <a:pt x="633307" y="1138738"/>
                </a:lnTo>
                <a:lnTo>
                  <a:pt x="605889" y="1174205"/>
                </a:lnTo>
                <a:lnTo>
                  <a:pt x="578997" y="1210094"/>
                </a:lnTo>
                <a:lnTo>
                  <a:pt x="552636" y="1246399"/>
                </a:lnTo>
                <a:lnTo>
                  <a:pt x="526812" y="1283113"/>
                </a:lnTo>
                <a:lnTo>
                  <a:pt x="501530" y="1320232"/>
                </a:lnTo>
                <a:lnTo>
                  <a:pt x="476798" y="1357750"/>
                </a:lnTo>
                <a:lnTo>
                  <a:pt x="452619" y="1395660"/>
                </a:lnTo>
                <a:lnTo>
                  <a:pt x="429001" y="1433957"/>
                </a:lnTo>
                <a:lnTo>
                  <a:pt x="405948" y="1472635"/>
                </a:lnTo>
                <a:lnTo>
                  <a:pt x="383467" y="1511689"/>
                </a:lnTo>
                <a:lnTo>
                  <a:pt x="361563" y="1551112"/>
                </a:lnTo>
                <a:lnTo>
                  <a:pt x="340242" y="1590899"/>
                </a:lnTo>
                <a:lnTo>
                  <a:pt x="319511" y="1631045"/>
                </a:lnTo>
                <a:lnTo>
                  <a:pt x="299373" y="1671543"/>
                </a:lnTo>
                <a:lnTo>
                  <a:pt x="279837" y="1712387"/>
                </a:lnTo>
                <a:lnTo>
                  <a:pt x="260906" y="1753572"/>
                </a:lnTo>
                <a:lnTo>
                  <a:pt x="242588" y="1795093"/>
                </a:lnTo>
                <a:lnTo>
                  <a:pt x="224887" y="1836942"/>
                </a:lnTo>
                <a:lnTo>
                  <a:pt x="207809" y="1879115"/>
                </a:lnTo>
                <a:lnTo>
                  <a:pt x="191361" y="1921606"/>
                </a:lnTo>
                <a:lnTo>
                  <a:pt x="175548" y="1964409"/>
                </a:lnTo>
                <a:lnTo>
                  <a:pt x="160376" y="2007518"/>
                </a:lnTo>
                <a:lnTo>
                  <a:pt x="145850" y="2050927"/>
                </a:lnTo>
                <a:lnTo>
                  <a:pt x="131977" y="2094631"/>
                </a:lnTo>
                <a:lnTo>
                  <a:pt x="118762" y="2138624"/>
                </a:lnTo>
                <a:lnTo>
                  <a:pt x="106210" y="2182900"/>
                </a:lnTo>
                <a:lnTo>
                  <a:pt x="94329" y="2227454"/>
                </a:lnTo>
                <a:lnTo>
                  <a:pt x="83122" y="2272279"/>
                </a:lnTo>
                <a:lnTo>
                  <a:pt x="72597" y="2317370"/>
                </a:lnTo>
                <a:lnTo>
                  <a:pt x="62759" y="2362721"/>
                </a:lnTo>
                <a:lnTo>
                  <a:pt x="53613" y="2408326"/>
                </a:lnTo>
                <a:lnTo>
                  <a:pt x="45166" y="2454180"/>
                </a:lnTo>
                <a:lnTo>
                  <a:pt x="37424" y="2500276"/>
                </a:lnTo>
                <a:lnTo>
                  <a:pt x="30391" y="2546610"/>
                </a:lnTo>
                <a:lnTo>
                  <a:pt x="24074" y="2593174"/>
                </a:lnTo>
                <a:lnTo>
                  <a:pt x="18479" y="2639965"/>
                </a:lnTo>
                <a:lnTo>
                  <a:pt x="13611" y="2686974"/>
                </a:lnTo>
                <a:lnTo>
                  <a:pt x="9476" y="2734198"/>
                </a:lnTo>
                <a:lnTo>
                  <a:pt x="6080" y="2781630"/>
                </a:lnTo>
                <a:lnTo>
                  <a:pt x="3428" y="2829264"/>
                </a:lnTo>
                <a:lnTo>
                  <a:pt x="1527" y="2877095"/>
                </a:lnTo>
                <a:lnTo>
                  <a:pt x="382" y="2925117"/>
                </a:lnTo>
                <a:lnTo>
                  <a:pt x="0" y="2973324"/>
                </a:lnTo>
                <a:lnTo>
                  <a:pt x="382" y="3021530"/>
                </a:lnTo>
                <a:lnTo>
                  <a:pt x="1527" y="3069552"/>
                </a:lnTo>
                <a:lnTo>
                  <a:pt x="3428" y="3117383"/>
                </a:lnTo>
                <a:lnTo>
                  <a:pt x="6080" y="3165017"/>
                </a:lnTo>
                <a:lnTo>
                  <a:pt x="9377" y="3211068"/>
                </a:lnTo>
              </a:path>
            </a:pathLst>
          </a:custGeom>
          <a:ln w="9540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480819" y="2418715"/>
            <a:ext cx="12421235" cy="66109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imes New Roman"/>
                <a:cs typeface="Times New Roman"/>
              </a:rPr>
              <a:t>Data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Acquisition: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Input: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Breath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samples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analyzed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smart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analyzer.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Process: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Sensors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detect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volatile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organic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compounds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(VOCs)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related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cardiometabolic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conditions.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Output: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Raw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sensor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concentration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levels.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Data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Preprocessing:</a:t>
            </a:r>
            <a:endParaRPr sz="2400">
              <a:latin typeface="Times New Roman"/>
              <a:cs typeface="Times New Roman"/>
            </a:endParaRPr>
          </a:p>
          <a:p>
            <a:pPr marL="393700" marR="862012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Input: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Raw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sensor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readings. Process:</a:t>
            </a:r>
            <a:endParaRPr sz="2400">
              <a:latin typeface="Times New Roman"/>
              <a:cs typeface="Times New Roman"/>
            </a:endParaRPr>
          </a:p>
          <a:p>
            <a:pPr marL="68008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Apply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signal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filtering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techniques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remove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noise.</a:t>
            </a:r>
            <a:endParaRPr sz="2400">
              <a:latin typeface="Times New Roman"/>
              <a:cs typeface="Times New Roman"/>
            </a:endParaRPr>
          </a:p>
          <a:p>
            <a:pPr marL="317500" marR="6744970" indent="3810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Normalize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sensor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consistency. </a:t>
            </a:r>
            <a:r>
              <a:rPr dirty="0" sz="2400">
                <a:latin typeface="Times New Roman"/>
                <a:cs typeface="Times New Roman"/>
              </a:rPr>
              <a:t>Output: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Cleaned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structured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sensor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b="1">
                <a:latin typeface="Times New Roman"/>
                <a:cs typeface="Times New Roman"/>
              </a:rPr>
              <a:t>Feature</a:t>
            </a:r>
            <a:r>
              <a:rPr dirty="0" sz="2400" spc="-11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Extraction:</a:t>
            </a:r>
            <a:endParaRPr sz="2400">
              <a:latin typeface="Times New Roman"/>
              <a:cs typeface="Times New Roman"/>
            </a:endParaRPr>
          </a:p>
          <a:p>
            <a:pPr marL="393700" marR="848296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Input: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Processed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sensor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data. Process:</a:t>
            </a:r>
            <a:endParaRPr sz="2400">
              <a:latin typeface="Times New Roman"/>
              <a:cs typeface="Times New Roman"/>
            </a:endParaRPr>
          </a:p>
          <a:p>
            <a:pPr marL="774700" marR="619061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Identify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key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biomarkers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(specific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VOCs). </a:t>
            </a:r>
            <a:r>
              <a:rPr dirty="0" sz="2400">
                <a:latin typeface="Times New Roman"/>
                <a:cs typeface="Times New Roman"/>
              </a:rPr>
              <a:t>Extract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statistical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pattern-</a:t>
            </a:r>
            <a:r>
              <a:rPr dirty="0" sz="2400">
                <a:latin typeface="Times New Roman"/>
                <a:cs typeface="Times New Roman"/>
              </a:rPr>
              <a:t>based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features.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Output: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Feature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predictive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modeling.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8023205" y="9704708"/>
            <a:ext cx="1466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0"/>
              </a:lnSpc>
            </a:pPr>
            <a:r>
              <a:rPr dirty="0" sz="1800" spc="-50" b="1">
                <a:solidFill>
                  <a:srgbClr val="40B9D2"/>
                </a:solidFill>
                <a:latin typeface="Corbel"/>
                <a:cs typeface="Corbel"/>
              </a:rPr>
              <a:t>*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10"/>
              <a:t>3/26/2025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30"/>
              <a:t>BATCH</a:t>
            </a:r>
            <a:r>
              <a:rPr dirty="0" spc="-35"/>
              <a:t> </a:t>
            </a:r>
            <a:r>
              <a:rPr dirty="0"/>
              <a:t>NO</a:t>
            </a:r>
            <a:r>
              <a:rPr dirty="0" spc="-40"/>
              <a:t> </a:t>
            </a:r>
            <a:r>
              <a:rPr dirty="0" spc="-50"/>
              <a:t>: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7641006" y="9711070"/>
            <a:ext cx="50431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DEPARTMENT</a:t>
            </a:r>
            <a:r>
              <a:rPr dirty="0" sz="1650" spc="-114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OF</a:t>
            </a:r>
            <a:r>
              <a:rPr dirty="0" sz="1650" spc="-4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COMPUTER</a:t>
            </a:r>
            <a:r>
              <a:rPr dirty="0" sz="1650" spc="-5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SCIENCE</a:t>
            </a: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&amp;</a:t>
            </a:r>
            <a:r>
              <a:rPr dirty="0" sz="1650" spc="2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ENGINEERING</a:t>
            </a:r>
            <a:endParaRPr sz="16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702028" y="7075931"/>
            <a:ext cx="3586479" cy="3211195"/>
          </a:xfrm>
          <a:custGeom>
            <a:avLst/>
            <a:gdLst/>
            <a:ahLst/>
            <a:cxnLst/>
            <a:rect l="l" t="t" r="r" b="b"/>
            <a:pathLst>
              <a:path w="3586480" h="3211195">
                <a:moveTo>
                  <a:pt x="3585971" y="63203"/>
                </a:moveTo>
                <a:lnTo>
                  <a:pt x="3538321" y="53613"/>
                </a:lnTo>
                <a:lnTo>
                  <a:pt x="3492467" y="45166"/>
                </a:lnTo>
                <a:lnTo>
                  <a:pt x="3446371" y="37424"/>
                </a:lnTo>
                <a:lnTo>
                  <a:pt x="3400037" y="30391"/>
                </a:lnTo>
                <a:lnTo>
                  <a:pt x="3353473" y="24074"/>
                </a:lnTo>
                <a:lnTo>
                  <a:pt x="3306682" y="18479"/>
                </a:lnTo>
                <a:lnTo>
                  <a:pt x="3259673" y="13611"/>
                </a:lnTo>
                <a:lnTo>
                  <a:pt x="3212449" y="9476"/>
                </a:lnTo>
                <a:lnTo>
                  <a:pt x="3165017" y="6080"/>
                </a:lnTo>
                <a:lnTo>
                  <a:pt x="3117383" y="3428"/>
                </a:lnTo>
                <a:lnTo>
                  <a:pt x="3069552" y="1527"/>
                </a:lnTo>
                <a:lnTo>
                  <a:pt x="3021530" y="382"/>
                </a:lnTo>
                <a:lnTo>
                  <a:pt x="2973323" y="0"/>
                </a:lnTo>
                <a:lnTo>
                  <a:pt x="2925117" y="382"/>
                </a:lnTo>
                <a:lnTo>
                  <a:pt x="2877095" y="1527"/>
                </a:lnTo>
                <a:lnTo>
                  <a:pt x="2829264" y="3428"/>
                </a:lnTo>
                <a:lnTo>
                  <a:pt x="2781630" y="6080"/>
                </a:lnTo>
                <a:lnTo>
                  <a:pt x="2734198" y="9476"/>
                </a:lnTo>
                <a:lnTo>
                  <a:pt x="2686974" y="13611"/>
                </a:lnTo>
                <a:lnTo>
                  <a:pt x="2639965" y="18479"/>
                </a:lnTo>
                <a:lnTo>
                  <a:pt x="2593174" y="24074"/>
                </a:lnTo>
                <a:lnTo>
                  <a:pt x="2546610" y="30391"/>
                </a:lnTo>
                <a:lnTo>
                  <a:pt x="2500276" y="37424"/>
                </a:lnTo>
                <a:lnTo>
                  <a:pt x="2454180" y="45166"/>
                </a:lnTo>
                <a:lnTo>
                  <a:pt x="2408326" y="53613"/>
                </a:lnTo>
                <a:lnTo>
                  <a:pt x="2362721" y="62759"/>
                </a:lnTo>
                <a:lnTo>
                  <a:pt x="2317370" y="72597"/>
                </a:lnTo>
                <a:lnTo>
                  <a:pt x="2272279" y="83122"/>
                </a:lnTo>
                <a:lnTo>
                  <a:pt x="2227454" y="94329"/>
                </a:lnTo>
                <a:lnTo>
                  <a:pt x="2182900" y="106210"/>
                </a:lnTo>
                <a:lnTo>
                  <a:pt x="2138624" y="118762"/>
                </a:lnTo>
                <a:lnTo>
                  <a:pt x="2094631" y="131977"/>
                </a:lnTo>
                <a:lnTo>
                  <a:pt x="2050927" y="145850"/>
                </a:lnTo>
                <a:lnTo>
                  <a:pt x="2007518" y="160376"/>
                </a:lnTo>
                <a:lnTo>
                  <a:pt x="1964409" y="175548"/>
                </a:lnTo>
                <a:lnTo>
                  <a:pt x="1921606" y="191361"/>
                </a:lnTo>
                <a:lnTo>
                  <a:pt x="1879115" y="207809"/>
                </a:lnTo>
                <a:lnTo>
                  <a:pt x="1836942" y="224887"/>
                </a:lnTo>
                <a:lnTo>
                  <a:pt x="1795093" y="242588"/>
                </a:lnTo>
                <a:lnTo>
                  <a:pt x="1753572" y="260906"/>
                </a:lnTo>
                <a:lnTo>
                  <a:pt x="1712387" y="279837"/>
                </a:lnTo>
                <a:lnTo>
                  <a:pt x="1671543" y="299373"/>
                </a:lnTo>
                <a:lnTo>
                  <a:pt x="1631045" y="319511"/>
                </a:lnTo>
                <a:lnTo>
                  <a:pt x="1590899" y="340242"/>
                </a:lnTo>
                <a:lnTo>
                  <a:pt x="1551112" y="361563"/>
                </a:lnTo>
                <a:lnTo>
                  <a:pt x="1511689" y="383467"/>
                </a:lnTo>
                <a:lnTo>
                  <a:pt x="1472635" y="405948"/>
                </a:lnTo>
                <a:lnTo>
                  <a:pt x="1433957" y="429001"/>
                </a:lnTo>
                <a:lnTo>
                  <a:pt x="1395660" y="452619"/>
                </a:lnTo>
                <a:lnTo>
                  <a:pt x="1357750" y="476798"/>
                </a:lnTo>
                <a:lnTo>
                  <a:pt x="1320232" y="501530"/>
                </a:lnTo>
                <a:lnTo>
                  <a:pt x="1283113" y="526812"/>
                </a:lnTo>
                <a:lnTo>
                  <a:pt x="1246399" y="552636"/>
                </a:lnTo>
                <a:lnTo>
                  <a:pt x="1210094" y="578997"/>
                </a:lnTo>
                <a:lnTo>
                  <a:pt x="1174205" y="605889"/>
                </a:lnTo>
                <a:lnTo>
                  <a:pt x="1138738" y="633307"/>
                </a:lnTo>
                <a:lnTo>
                  <a:pt x="1103698" y="661244"/>
                </a:lnTo>
                <a:lnTo>
                  <a:pt x="1069092" y="689695"/>
                </a:lnTo>
                <a:lnTo>
                  <a:pt x="1034924" y="718654"/>
                </a:lnTo>
                <a:lnTo>
                  <a:pt x="1001201" y="748116"/>
                </a:lnTo>
                <a:lnTo>
                  <a:pt x="967928" y="778074"/>
                </a:lnTo>
                <a:lnTo>
                  <a:pt x="935112" y="808523"/>
                </a:lnTo>
                <a:lnTo>
                  <a:pt x="902757" y="839457"/>
                </a:lnTo>
                <a:lnTo>
                  <a:pt x="870870" y="870870"/>
                </a:lnTo>
                <a:lnTo>
                  <a:pt x="839457" y="902757"/>
                </a:lnTo>
                <a:lnTo>
                  <a:pt x="808523" y="935112"/>
                </a:lnTo>
                <a:lnTo>
                  <a:pt x="778074" y="967928"/>
                </a:lnTo>
                <a:lnTo>
                  <a:pt x="748116" y="1001201"/>
                </a:lnTo>
                <a:lnTo>
                  <a:pt x="718654" y="1034924"/>
                </a:lnTo>
                <a:lnTo>
                  <a:pt x="689695" y="1069092"/>
                </a:lnTo>
                <a:lnTo>
                  <a:pt x="661244" y="1103698"/>
                </a:lnTo>
                <a:lnTo>
                  <a:pt x="633307" y="1138738"/>
                </a:lnTo>
                <a:lnTo>
                  <a:pt x="605889" y="1174205"/>
                </a:lnTo>
                <a:lnTo>
                  <a:pt x="578997" y="1210094"/>
                </a:lnTo>
                <a:lnTo>
                  <a:pt x="552636" y="1246399"/>
                </a:lnTo>
                <a:lnTo>
                  <a:pt x="526812" y="1283113"/>
                </a:lnTo>
                <a:lnTo>
                  <a:pt x="501530" y="1320232"/>
                </a:lnTo>
                <a:lnTo>
                  <a:pt x="476798" y="1357750"/>
                </a:lnTo>
                <a:lnTo>
                  <a:pt x="452619" y="1395660"/>
                </a:lnTo>
                <a:lnTo>
                  <a:pt x="429001" y="1433957"/>
                </a:lnTo>
                <a:lnTo>
                  <a:pt x="405948" y="1472635"/>
                </a:lnTo>
                <a:lnTo>
                  <a:pt x="383467" y="1511689"/>
                </a:lnTo>
                <a:lnTo>
                  <a:pt x="361563" y="1551112"/>
                </a:lnTo>
                <a:lnTo>
                  <a:pt x="340242" y="1590899"/>
                </a:lnTo>
                <a:lnTo>
                  <a:pt x="319511" y="1631045"/>
                </a:lnTo>
                <a:lnTo>
                  <a:pt x="299373" y="1671543"/>
                </a:lnTo>
                <a:lnTo>
                  <a:pt x="279837" y="1712387"/>
                </a:lnTo>
                <a:lnTo>
                  <a:pt x="260906" y="1753572"/>
                </a:lnTo>
                <a:lnTo>
                  <a:pt x="242588" y="1795093"/>
                </a:lnTo>
                <a:lnTo>
                  <a:pt x="224887" y="1836942"/>
                </a:lnTo>
                <a:lnTo>
                  <a:pt x="207809" y="1879115"/>
                </a:lnTo>
                <a:lnTo>
                  <a:pt x="191361" y="1921606"/>
                </a:lnTo>
                <a:lnTo>
                  <a:pt x="175548" y="1964409"/>
                </a:lnTo>
                <a:lnTo>
                  <a:pt x="160376" y="2007518"/>
                </a:lnTo>
                <a:lnTo>
                  <a:pt x="145850" y="2050927"/>
                </a:lnTo>
                <a:lnTo>
                  <a:pt x="131977" y="2094631"/>
                </a:lnTo>
                <a:lnTo>
                  <a:pt x="118762" y="2138624"/>
                </a:lnTo>
                <a:lnTo>
                  <a:pt x="106210" y="2182900"/>
                </a:lnTo>
                <a:lnTo>
                  <a:pt x="94329" y="2227454"/>
                </a:lnTo>
                <a:lnTo>
                  <a:pt x="83122" y="2272279"/>
                </a:lnTo>
                <a:lnTo>
                  <a:pt x="72597" y="2317370"/>
                </a:lnTo>
                <a:lnTo>
                  <a:pt x="62759" y="2362721"/>
                </a:lnTo>
                <a:lnTo>
                  <a:pt x="53613" y="2408326"/>
                </a:lnTo>
                <a:lnTo>
                  <a:pt x="45166" y="2454180"/>
                </a:lnTo>
                <a:lnTo>
                  <a:pt x="37424" y="2500276"/>
                </a:lnTo>
                <a:lnTo>
                  <a:pt x="30391" y="2546610"/>
                </a:lnTo>
                <a:lnTo>
                  <a:pt x="24074" y="2593174"/>
                </a:lnTo>
                <a:lnTo>
                  <a:pt x="18479" y="2639965"/>
                </a:lnTo>
                <a:lnTo>
                  <a:pt x="13611" y="2686974"/>
                </a:lnTo>
                <a:lnTo>
                  <a:pt x="9476" y="2734198"/>
                </a:lnTo>
                <a:lnTo>
                  <a:pt x="6080" y="2781630"/>
                </a:lnTo>
                <a:lnTo>
                  <a:pt x="3428" y="2829264"/>
                </a:lnTo>
                <a:lnTo>
                  <a:pt x="1527" y="2877095"/>
                </a:lnTo>
                <a:lnTo>
                  <a:pt x="382" y="2925117"/>
                </a:lnTo>
                <a:lnTo>
                  <a:pt x="0" y="2973324"/>
                </a:lnTo>
                <a:lnTo>
                  <a:pt x="382" y="3021530"/>
                </a:lnTo>
                <a:lnTo>
                  <a:pt x="1527" y="3069552"/>
                </a:lnTo>
                <a:lnTo>
                  <a:pt x="3428" y="3117383"/>
                </a:lnTo>
                <a:lnTo>
                  <a:pt x="6080" y="3165017"/>
                </a:lnTo>
                <a:lnTo>
                  <a:pt x="9377" y="3211068"/>
                </a:lnTo>
              </a:path>
            </a:pathLst>
          </a:custGeom>
          <a:ln w="9540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374394" y="1570735"/>
            <a:ext cx="10576560" cy="7342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Machine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Learning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Model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Training:</a:t>
            </a:r>
            <a:endParaRPr sz="2400">
              <a:latin typeface="Times New Roman"/>
              <a:cs typeface="Times New Roman"/>
            </a:endParaRPr>
          </a:p>
          <a:p>
            <a:pPr marL="317500" marR="636397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Input: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Extracted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feature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dataset. Process:</a:t>
            </a:r>
            <a:endParaRPr sz="2400">
              <a:latin typeface="Times New Roman"/>
              <a:cs typeface="Times New Roman"/>
            </a:endParaRPr>
          </a:p>
          <a:p>
            <a:pPr marL="844550" marR="508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Train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models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like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Random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Forest,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SVM,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Neural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Networks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historical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data. </a:t>
            </a:r>
            <a:r>
              <a:rPr dirty="0" sz="2400">
                <a:latin typeface="Times New Roman"/>
                <a:cs typeface="Times New Roman"/>
              </a:rPr>
              <a:t>Tune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hyperparameters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improved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accuracy.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Output: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Trained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model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cardiometabolic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risk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prediction.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400">
              <a:latin typeface="Times New Roman"/>
              <a:cs typeface="Times New Roman"/>
            </a:endParaRPr>
          </a:p>
          <a:p>
            <a:pPr algn="just" marL="317500" marR="7019290" indent="-304800">
              <a:lnSpc>
                <a:spcPct val="100000"/>
              </a:lnSpc>
            </a:pPr>
            <a:r>
              <a:rPr dirty="0" sz="2400" spc="-20" b="1">
                <a:latin typeface="Times New Roman"/>
                <a:cs typeface="Times New Roman"/>
              </a:rPr>
              <a:t>Real-</a:t>
            </a:r>
            <a:r>
              <a:rPr dirty="0" sz="2400" b="1">
                <a:latin typeface="Times New Roman"/>
                <a:cs typeface="Times New Roman"/>
              </a:rPr>
              <a:t>time</a:t>
            </a:r>
            <a:r>
              <a:rPr dirty="0" sz="2400" spc="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Risk</a:t>
            </a:r>
            <a:r>
              <a:rPr dirty="0" sz="2400" spc="-10" b="1">
                <a:latin typeface="Times New Roman"/>
                <a:cs typeface="Times New Roman"/>
              </a:rPr>
              <a:t> Prediction: </a:t>
            </a:r>
            <a:r>
              <a:rPr dirty="0" sz="2400">
                <a:latin typeface="Times New Roman"/>
                <a:cs typeface="Times New Roman"/>
              </a:rPr>
              <a:t>Input: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New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breath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sample. Process:</a:t>
            </a:r>
            <a:endParaRPr sz="2400">
              <a:latin typeface="Times New Roman"/>
              <a:cs typeface="Times New Roman"/>
            </a:endParaRPr>
          </a:p>
          <a:p>
            <a:pPr algn="just" marL="698500" marR="400494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Extract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features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feed into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trained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model. </a:t>
            </a:r>
            <a:r>
              <a:rPr dirty="0" sz="2400">
                <a:latin typeface="Times New Roman"/>
                <a:cs typeface="Times New Roman"/>
              </a:rPr>
              <a:t>Predict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risk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level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(low,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moderate,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high).</a:t>
            </a:r>
            <a:endParaRPr sz="2400">
              <a:latin typeface="Times New Roman"/>
              <a:cs typeface="Times New Roman"/>
            </a:endParaRPr>
          </a:p>
          <a:p>
            <a:pPr algn="just" marL="3175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Output: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Cardiometabolic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risk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score.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 b="1">
                <a:latin typeface="Times New Roman"/>
                <a:cs typeface="Times New Roman"/>
              </a:rPr>
              <a:t>Visualization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&amp;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Reporting:</a:t>
            </a:r>
            <a:endParaRPr sz="2400">
              <a:latin typeface="Times New Roman"/>
              <a:cs typeface="Times New Roman"/>
            </a:endParaRPr>
          </a:p>
          <a:p>
            <a:pPr marL="393700" marR="717169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Input: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Prediction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results. Process:</a:t>
            </a:r>
            <a:endParaRPr sz="2400">
              <a:latin typeface="Times New Roman"/>
              <a:cs typeface="Times New Roman"/>
            </a:endParaRPr>
          </a:p>
          <a:p>
            <a:pPr marL="774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Display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insights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dashboard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mobile</a:t>
            </a:r>
            <a:r>
              <a:rPr dirty="0" sz="2400" spc="-20">
                <a:latin typeface="Times New Roman"/>
                <a:cs typeface="Times New Roman"/>
              </a:rPr>
              <a:t> app.</a:t>
            </a:r>
            <a:endParaRPr sz="2400">
              <a:latin typeface="Times New Roman"/>
              <a:cs typeface="Times New Roman"/>
            </a:endParaRPr>
          </a:p>
          <a:p>
            <a:pPr marL="774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Provide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preventive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recommendations.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Output: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Easy-</a:t>
            </a:r>
            <a:r>
              <a:rPr dirty="0" sz="2400" spc="-10">
                <a:latin typeface="Times New Roman"/>
                <a:cs typeface="Times New Roman"/>
              </a:rPr>
              <a:t>to-</a:t>
            </a:r>
            <a:r>
              <a:rPr dirty="0" sz="2400">
                <a:latin typeface="Times New Roman"/>
                <a:cs typeface="Times New Roman"/>
              </a:rPr>
              <a:t>understand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risk assessment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users.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8023205" y="9704708"/>
            <a:ext cx="1466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0"/>
              </a:lnSpc>
            </a:pPr>
            <a:r>
              <a:rPr dirty="0" sz="1800" spc="-50" b="1">
                <a:solidFill>
                  <a:srgbClr val="40B9D2"/>
                </a:solidFill>
                <a:latin typeface="Corbel"/>
                <a:cs typeface="Corbel"/>
              </a:rPr>
              <a:t>*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10"/>
              <a:t>3/26/2025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30"/>
              <a:t>BATCH</a:t>
            </a:r>
            <a:r>
              <a:rPr dirty="0" spc="-35"/>
              <a:t> </a:t>
            </a:r>
            <a:r>
              <a:rPr dirty="0"/>
              <a:t>NO</a:t>
            </a:r>
            <a:r>
              <a:rPr dirty="0" spc="-40"/>
              <a:t> </a:t>
            </a:r>
            <a:r>
              <a:rPr dirty="0" spc="-50"/>
              <a:t>: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7641006" y="9711070"/>
            <a:ext cx="50431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DEPARTMENT</a:t>
            </a:r>
            <a:r>
              <a:rPr dirty="0" sz="1650" spc="-114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OF</a:t>
            </a:r>
            <a:r>
              <a:rPr dirty="0" sz="1650" spc="-4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COMPUTER</a:t>
            </a:r>
            <a:r>
              <a:rPr dirty="0" sz="1650" spc="-5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SCIENCE</a:t>
            </a: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&amp;</a:t>
            </a:r>
            <a:r>
              <a:rPr dirty="0" sz="1650" spc="2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ENGINEERING</a:t>
            </a:r>
            <a:endParaRPr sz="16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78200" y="204215"/>
            <a:ext cx="1322832" cy="132283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82953" y="1236091"/>
            <a:ext cx="8255634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Arial MT"/>
                <a:cs typeface="Arial MT"/>
              </a:rPr>
              <a:t>Preliminary</a:t>
            </a:r>
            <a:r>
              <a:rPr dirty="0" sz="4800" spc="-150" b="0">
                <a:latin typeface="Arial MT"/>
                <a:cs typeface="Arial MT"/>
              </a:rPr>
              <a:t> </a:t>
            </a:r>
            <a:r>
              <a:rPr dirty="0" sz="4800" b="0">
                <a:latin typeface="Arial MT"/>
                <a:cs typeface="Arial MT"/>
              </a:rPr>
              <a:t>Results</a:t>
            </a:r>
            <a:r>
              <a:rPr dirty="0" sz="4800" spc="-110" b="0">
                <a:latin typeface="Arial MT"/>
                <a:cs typeface="Arial MT"/>
              </a:rPr>
              <a:t> </a:t>
            </a:r>
            <a:r>
              <a:rPr dirty="0" sz="4800" b="0">
                <a:latin typeface="Arial MT"/>
                <a:cs typeface="Arial MT"/>
              </a:rPr>
              <a:t>&amp;</a:t>
            </a:r>
            <a:r>
              <a:rPr dirty="0" sz="4800" spc="-335" b="0">
                <a:latin typeface="Arial MT"/>
                <a:cs typeface="Arial MT"/>
              </a:rPr>
              <a:t> </a:t>
            </a:r>
            <a:r>
              <a:rPr dirty="0" sz="4800" spc="-10" b="0">
                <a:latin typeface="Arial MT"/>
                <a:cs typeface="Arial MT"/>
              </a:rPr>
              <a:t>Analysis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4702028" y="7075931"/>
            <a:ext cx="3586479" cy="3211195"/>
          </a:xfrm>
          <a:custGeom>
            <a:avLst/>
            <a:gdLst/>
            <a:ahLst/>
            <a:cxnLst/>
            <a:rect l="l" t="t" r="r" b="b"/>
            <a:pathLst>
              <a:path w="3586480" h="3211195">
                <a:moveTo>
                  <a:pt x="3585971" y="63203"/>
                </a:moveTo>
                <a:lnTo>
                  <a:pt x="3538321" y="53613"/>
                </a:lnTo>
                <a:lnTo>
                  <a:pt x="3492467" y="45166"/>
                </a:lnTo>
                <a:lnTo>
                  <a:pt x="3446371" y="37424"/>
                </a:lnTo>
                <a:lnTo>
                  <a:pt x="3400037" y="30391"/>
                </a:lnTo>
                <a:lnTo>
                  <a:pt x="3353473" y="24074"/>
                </a:lnTo>
                <a:lnTo>
                  <a:pt x="3306682" y="18479"/>
                </a:lnTo>
                <a:lnTo>
                  <a:pt x="3259673" y="13611"/>
                </a:lnTo>
                <a:lnTo>
                  <a:pt x="3212449" y="9476"/>
                </a:lnTo>
                <a:lnTo>
                  <a:pt x="3165017" y="6080"/>
                </a:lnTo>
                <a:lnTo>
                  <a:pt x="3117383" y="3428"/>
                </a:lnTo>
                <a:lnTo>
                  <a:pt x="3069552" y="1527"/>
                </a:lnTo>
                <a:lnTo>
                  <a:pt x="3021530" y="382"/>
                </a:lnTo>
                <a:lnTo>
                  <a:pt x="2973323" y="0"/>
                </a:lnTo>
                <a:lnTo>
                  <a:pt x="2925117" y="382"/>
                </a:lnTo>
                <a:lnTo>
                  <a:pt x="2877095" y="1527"/>
                </a:lnTo>
                <a:lnTo>
                  <a:pt x="2829264" y="3428"/>
                </a:lnTo>
                <a:lnTo>
                  <a:pt x="2781630" y="6080"/>
                </a:lnTo>
                <a:lnTo>
                  <a:pt x="2734198" y="9476"/>
                </a:lnTo>
                <a:lnTo>
                  <a:pt x="2686974" y="13611"/>
                </a:lnTo>
                <a:lnTo>
                  <a:pt x="2639965" y="18479"/>
                </a:lnTo>
                <a:lnTo>
                  <a:pt x="2593174" y="24074"/>
                </a:lnTo>
                <a:lnTo>
                  <a:pt x="2546610" y="30391"/>
                </a:lnTo>
                <a:lnTo>
                  <a:pt x="2500276" y="37424"/>
                </a:lnTo>
                <a:lnTo>
                  <a:pt x="2454180" y="45166"/>
                </a:lnTo>
                <a:lnTo>
                  <a:pt x="2408326" y="53613"/>
                </a:lnTo>
                <a:lnTo>
                  <a:pt x="2362721" y="62759"/>
                </a:lnTo>
                <a:lnTo>
                  <a:pt x="2317370" y="72597"/>
                </a:lnTo>
                <a:lnTo>
                  <a:pt x="2272279" y="83122"/>
                </a:lnTo>
                <a:lnTo>
                  <a:pt x="2227454" y="94329"/>
                </a:lnTo>
                <a:lnTo>
                  <a:pt x="2182900" y="106210"/>
                </a:lnTo>
                <a:lnTo>
                  <a:pt x="2138624" y="118762"/>
                </a:lnTo>
                <a:lnTo>
                  <a:pt x="2094631" y="131977"/>
                </a:lnTo>
                <a:lnTo>
                  <a:pt x="2050927" y="145850"/>
                </a:lnTo>
                <a:lnTo>
                  <a:pt x="2007518" y="160376"/>
                </a:lnTo>
                <a:lnTo>
                  <a:pt x="1964409" y="175548"/>
                </a:lnTo>
                <a:lnTo>
                  <a:pt x="1921606" y="191361"/>
                </a:lnTo>
                <a:lnTo>
                  <a:pt x="1879115" y="207809"/>
                </a:lnTo>
                <a:lnTo>
                  <a:pt x="1836942" y="224887"/>
                </a:lnTo>
                <a:lnTo>
                  <a:pt x="1795093" y="242588"/>
                </a:lnTo>
                <a:lnTo>
                  <a:pt x="1753572" y="260906"/>
                </a:lnTo>
                <a:lnTo>
                  <a:pt x="1712387" y="279837"/>
                </a:lnTo>
                <a:lnTo>
                  <a:pt x="1671543" y="299373"/>
                </a:lnTo>
                <a:lnTo>
                  <a:pt x="1631045" y="319511"/>
                </a:lnTo>
                <a:lnTo>
                  <a:pt x="1590899" y="340242"/>
                </a:lnTo>
                <a:lnTo>
                  <a:pt x="1551112" y="361563"/>
                </a:lnTo>
                <a:lnTo>
                  <a:pt x="1511689" y="383467"/>
                </a:lnTo>
                <a:lnTo>
                  <a:pt x="1472635" y="405948"/>
                </a:lnTo>
                <a:lnTo>
                  <a:pt x="1433957" y="429001"/>
                </a:lnTo>
                <a:lnTo>
                  <a:pt x="1395660" y="452619"/>
                </a:lnTo>
                <a:lnTo>
                  <a:pt x="1357750" y="476798"/>
                </a:lnTo>
                <a:lnTo>
                  <a:pt x="1320232" y="501530"/>
                </a:lnTo>
                <a:lnTo>
                  <a:pt x="1283113" y="526812"/>
                </a:lnTo>
                <a:lnTo>
                  <a:pt x="1246399" y="552636"/>
                </a:lnTo>
                <a:lnTo>
                  <a:pt x="1210094" y="578997"/>
                </a:lnTo>
                <a:lnTo>
                  <a:pt x="1174205" y="605889"/>
                </a:lnTo>
                <a:lnTo>
                  <a:pt x="1138738" y="633307"/>
                </a:lnTo>
                <a:lnTo>
                  <a:pt x="1103698" y="661244"/>
                </a:lnTo>
                <a:lnTo>
                  <a:pt x="1069092" y="689695"/>
                </a:lnTo>
                <a:lnTo>
                  <a:pt x="1034924" y="718654"/>
                </a:lnTo>
                <a:lnTo>
                  <a:pt x="1001201" y="748116"/>
                </a:lnTo>
                <a:lnTo>
                  <a:pt x="967928" y="778074"/>
                </a:lnTo>
                <a:lnTo>
                  <a:pt x="935112" y="808523"/>
                </a:lnTo>
                <a:lnTo>
                  <a:pt x="902757" y="839457"/>
                </a:lnTo>
                <a:lnTo>
                  <a:pt x="870870" y="870870"/>
                </a:lnTo>
                <a:lnTo>
                  <a:pt x="839457" y="902757"/>
                </a:lnTo>
                <a:lnTo>
                  <a:pt x="808523" y="935112"/>
                </a:lnTo>
                <a:lnTo>
                  <a:pt x="778074" y="967928"/>
                </a:lnTo>
                <a:lnTo>
                  <a:pt x="748116" y="1001201"/>
                </a:lnTo>
                <a:lnTo>
                  <a:pt x="718654" y="1034924"/>
                </a:lnTo>
                <a:lnTo>
                  <a:pt x="689695" y="1069092"/>
                </a:lnTo>
                <a:lnTo>
                  <a:pt x="661244" y="1103698"/>
                </a:lnTo>
                <a:lnTo>
                  <a:pt x="633307" y="1138738"/>
                </a:lnTo>
                <a:lnTo>
                  <a:pt x="605889" y="1174205"/>
                </a:lnTo>
                <a:lnTo>
                  <a:pt x="578997" y="1210094"/>
                </a:lnTo>
                <a:lnTo>
                  <a:pt x="552636" y="1246399"/>
                </a:lnTo>
                <a:lnTo>
                  <a:pt x="526812" y="1283113"/>
                </a:lnTo>
                <a:lnTo>
                  <a:pt x="501530" y="1320232"/>
                </a:lnTo>
                <a:lnTo>
                  <a:pt x="476798" y="1357750"/>
                </a:lnTo>
                <a:lnTo>
                  <a:pt x="452619" y="1395660"/>
                </a:lnTo>
                <a:lnTo>
                  <a:pt x="429001" y="1433957"/>
                </a:lnTo>
                <a:lnTo>
                  <a:pt x="405948" y="1472635"/>
                </a:lnTo>
                <a:lnTo>
                  <a:pt x="383467" y="1511689"/>
                </a:lnTo>
                <a:lnTo>
                  <a:pt x="361563" y="1551112"/>
                </a:lnTo>
                <a:lnTo>
                  <a:pt x="340242" y="1590899"/>
                </a:lnTo>
                <a:lnTo>
                  <a:pt x="319511" y="1631045"/>
                </a:lnTo>
                <a:lnTo>
                  <a:pt x="299373" y="1671543"/>
                </a:lnTo>
                <a:lnTo>
                  <a:pt x="279837" y="1712387"/>
                </a:lnTo>
                <a:lnTo>
                  <a:pt x="260906" y="1753572"/>
                </a:lnTo>
                <a:lnTo>
                  <a:pt x="242588" y="1795093"/>
                </a:lnTo>
                <a:lnTo>
                  <a:pt x="224887" y="1836942"/>
                </a:lnTo>
                <a:lnTo>
                  <a:pt x="207809" y="1879115"/>
                </a:lnTo>
                <a:lnTo>
                  <a:pt x="191361" y="1921606"/>
                </a:lnTo>
                <a:lnTo>
                  <a:pt x="175548" y="1964409"/>
                </a:lnTo>
                <a:lnTo>
                  <a:pt x="160376" y="2007518"/>
                </a:lnTo>
                <a:lnTo>
                  <a:pt x="145850" y="2050927"/>
                </a:lnTo>
                <a:lnTo>
                  <a:pt x="131977" y="2094631"/>
                </a:lnTo>
                <a:lnTo>
                  <a:pt x="118762" y="2138624"/>
                </a:lnTo>
                <a:lnTo>
                  <a:pt x="106210" y="2182900"/>
                </a:lnTo>
                <a:lnTo>
                  <a:pt x="94329" y="2227454"/>
                </a:lnTo>
                <a:lnTo>
                  <a:pt x="83122" y="2272279"/>
                </a:lnTo>
                <a:lnTo>
                  <a:pt x="72597" y="2317370"/>
                </a:lnTo>
                <a:lnTo>
                  <a:pt x="62759" y="2362721"/>
                </a:lnTo>
                <a:lnTo>
                  <a:pt x="53613" y="2408326"/>
                </a:lnTo>
                <a:lnTo>
                  <a:pt x="45166" y="2454180"/>
                </a:lnTo>
                <a:lnTo>
                  <a:pt x="37424" y="2500276"/>
                </a:lnTo>
                <a:lnTo>
                  <a:pt x="30391" y="2546610"/>
                </a:lnTo>
                <a:lnTo>
                  <a:pt x="24074" y="2593174"/>
                </a:lnTo>
                <a:lnTo>
                  <a:pt x="18479" y="2639965"/>
                </a:lnTo>
                <a:lnTo>
                  <a:pt x="13611" y="2686974"/>
                </a:lnTo>
                <a:lnTo>
                  <a:pt x="9476" y="2734198"/>
                </a:lnTo>
                <a:lnTo>
                  <a:pt x="6080" y="2781630"/>
                </a:lnTo>
                <a:lnTo>
                  <a:pt x="3428" y="2829264"/>
                </a:lnTo>
                <a:lnTo>
                  <a:pt x="1527" y="2877095"/>
                </a:lnTo>
                <a:lnTo>
                  <a:pt x="382" y="2925117"/>
                </a:lnTo>
                <a:lnTo>
                  <a:pt x="0" y="2973324"/>
                </a:lnTo>
                <a:lnTo>
                  <a:pt x="382" y="3021530"/>
                </a:lnTo>
                <a:lnTo>
                  <a:pt x="1527" y="3069552"/>
                </a:lnTo>
                <a:lnTo>
                  <a:pt x="3428" y="3117383"/>
                </a:lnTo>
                <a:lnTo>
                  <a:pt x="6080" y="3165017"/>
                </a:lnTo>
                <a:lnTo>
                  <a:pt x="9377" y="3211068"/>
                </a:lnTo>
              </a:path>
            </a:pathLst>
          </a:custGeom>
          <a:ln w="9540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374394" y="2175713"/>
            <a:ext cx="14198600" cy="6977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Performance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Metrics: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model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was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tested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1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various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levels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(CO2,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NO2,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VOCs,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Temperature)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predict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cardiometabolic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risk.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key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evaluation metrics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are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 b="1">
                <a:latin typeface="Times New Roman"/>
                <a:cs typeface="Times New Roman"/>
              </a:rPr>
              <a:t>Qualitative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Analysis:</a:t>
            </a:r>
            <a:endParaRPr sz="2400">
              <a:latin typeface="Times New Roman"/>
              <a:cs typeface="Times New Roman"/>
            </a:endParaRPr>
          </a:p>
          <a:p>
            <a:pPr marL="12700" marR="1518920">
              <a:lnSpc>
                <a:spcPct val="100000"/>
              </a:lnSpc>
            </a:pPr>
            <a:r>
              <a:rPr dirty="0" sz="2400" spc="-25" b="1">
                <a:latin typeface="Times New Roman"/>
                <a:cs typeface="Times New Roman"/>
              </a:rPr>
              <a:t>Trends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Observed: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Higher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CO2,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NO2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levels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increase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Asthma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Bronchitis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risk;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VOCs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COPD. Temperature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also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affects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susceptibility.</a:t>
            </a:r>
            <a:endParaRPr sz="2400">
              <a:latin typeface="Times New Roman"/>
              <a:cs typeface="Times New Roman"/>
            </a:endParaRPr>
          </a:p>
          <a:p>
            <a:pPr marL="12700" marR="316865">
              <a:lnSpc>
                <a:spcPct val="100000"/>
              </a:lnSpc>
              <a:spcBef>
                <a:spcPts val="5"/>
              </a:spcBef>
            </a:pPr>
            <a:r>
              <a:rPr dirty="0" sz="2400" b="1">
                <a:latin typeface="Times New Roman"/>
                <a:cs typeface="Times New Roman"/>
              </a:rPr>
              <a:t>Unexpected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Findings: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COPD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sometimes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misclassified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Bronchitis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due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similar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exposure.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model </a:t>
            </a:r>
            <a:r>
              <a:rPr dirty="0" sz="2400">
                <a:latin typeface="Times New Roman"/>
                <a:cs typeface="Times New Roman"/>
              </a:rPr>
              <a:t>showed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slight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COPD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prediction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bias.</a:t>
            </a:r>
            <a:endParaRPr sz="2400">
              <a:latin typeface="Times New Roman"/>
              <a:cs typeface="Times New Roman"/>
            </a:endParaRPr>
          </a:p>
          <a:p>
            <a:pPr marL="12700" marR="1003300">
              <a:lnSpc>
                <a:spcPct val="100000"/>
              </a:lnSpc>
            </a:pPr>
            <a:r>
              <a:rPr dirty="0" sz="2400" spc="-10" b="1">
                <a:latin typeface="Times New Roman"/>
                <a:cs typeface="Times New Roman"/>
              </a:rPr>
              <a:t>Limitations: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small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dataset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limits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real-</a:t>
            </a:r>
            <a:r>
              <a:rPr dirty="0" sz="2400">
                <a:latin typeface="Times New Roman"/>
                <a:cs typeface="Times New Roman"/>
              </a:rPr>
              <a:t>world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accuracy.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model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excludes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humidity,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other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pollutants,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and </a:t>
            </a:r>
            <a:r>
              <a:rPr dirty="0" sz="2400">
                <a:latin typeface="Times New Roman"/>
                <a:cs typeface="Times New Roman"/>
              </a:rPr>
              <a:t>medical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history.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10" b="1">
                <a:latin typeface="Times New Roman"/>
                <a:cs typeface="Times New Roman"/>
              </a:rPr>
              <a:t>Model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Accuracy:</a:t>
            </a:r>
            <a:endParaRPr sz="2400">
              <a:latin typeface="Times New Roman"/>
              <a:cs typeface="Times New Roman"/>
            </a:endParaRPr>
          </a:p>
          <a:p>
            <a:pPr marL="12700" marR="1270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95.2%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accuracy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suggests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Random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Forest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Classifier</a:t>
            </a:r>
            <a:r>
              <a:rPr dirty="0" sz="2400" spc="-10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highly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effective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predicting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cardiometabolic </a:t>
            </a:r>
            <a:r>
              <a:rPr dirty="0" sz="2400">
                <a:latin typeface="Times New Roman"/>
                <a:cs typeface="Times New Roman"/>
              </a:rPr>
              <a:t>risks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based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air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quality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data.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indicates</a:t>
            </a:r>
            <a:r>
              <a:rPr dirty="0" sz="2400" spc="-10">
                <a:latin typeface="Times New Roman"/>
                <a:cs typeface="Times New Roman"/>
              </a:rPr>
              <a:t> that: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model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assist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healthcare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professionals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early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risk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detection</a:t>
            </a:r>
            <a:r>
              <a:rPr dirty="0" sz="2400" spc="-1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68199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Smart gas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analyzers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provide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real-</a:t>
            </a:r>
            <a:r>
              <a:rPr dirty="0" sz="2400">
                <a:latin typeface="Times New Roman"/>
                <a:cs typeface="Times New Roman"/>
              </a:rPr>
              <a:t>time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air</a:t>
            </a:r>
            <a:r>
              <a:rPr dirty="0" sz="2400" spc="-8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quality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monitoring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prevent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exposure-</a:t>
            </a:r>
            <a:r>
              <a:rPr dirty="0" sz="2400">
                <a:latin typeface="Times New Roman"/>
                <a:cs typeface="Times New Roman"/>
              </a:rPr>
              <a:t>related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issues. </a:t>
            </a:r>
            <a:r>
              <a:rPr dirty="0" sz="2400">
                <a:latin typeface="Times New Roman"/>
                <a:cs typeface="Times New Roman"/>
              </a:rPr>
              <a:t>Future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improvements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could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incorporate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additional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parameters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b="1">
                <a:latin typeface="Times New Roman"/>
                <a:cs typeface="Times New Roman"/>
              </a:rPr>
              <a:t>e.g.,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Ozone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levels</a:t>
            </a:r>
            <a:r>
              <a:rPr dirty="0" sz="2400">
                <a:latin typeface="Times New Roman"/>
                <a:cs typeface="Times New Roman"/>
              </a:rPr>
              <a:t>)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clinical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patient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data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to </a:t>
            </a:r>
            <a:r>
              <a:rPr dirty="0" sz="2400">
                <a:latin typeface="Times New Roman"/>
                <a:cs typeface="Times New Roman"/>
              </a:rPr>
              <a:t>enhance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prediction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accuracy.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8023205" y="9704708"/>
            <a:ext cx="1466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0"/>
              </a:lnSpc>
            </a:pPr>
            <a:r>
              <a:rPr dirty="0" sz="1800" spc="-50" b="1">
                <a:solidFill>
                  <a:srgbClr val="40B9D2"/>
                </a:solidFill>
                <a:latin typeface="Corbel"/>
                <a:cs typeface="Corbel"/>
              </a:rPr>
              <a:t>*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10"/>
              <a:t>3/26/2025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30"/>
              <a:t>BATCH</a:t>
            </a:r>
            <a:r>
              <a:rPr dirty="0" spc="-35"/>
              <a:t> </a:t>
            </a:r>
            <a:r>
              <a:rPr dirty="0"/>
              <a:t>NO</a:t>
            </a:r>
            <a:r>
              <a:rPr dirty="0" spc="-40"/>
              <a:t> </a:t>
            </a:r>
            <a:r>
              <a:rPr dirty="0" spc="-50"/>
              <a:t>: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7641006" y="9711070"/>
            <a:ext cx="50431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DEPARTMENT</a:t>
            </a:r>
            <a:r>
              <a:rPr dirty="0" sz="1650" spc="-114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OF</a:t>
            </a:r>
            <a:r>
              <a:rPr dirty="0" sz="1650" spc="-4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COMPUTER</a:t>
            </a:r>
            <a:r>
              <a:rPr dirty="0" sz="1650" spc="-5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SCIENCE</a:t>
            </a: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&amp;</a:t>
            </a:r>
            <a:r>
              <a:rPr dirty="0" sz="1650" spc="2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ENGINEERING</a:t>
            </a:r>
            <a:endParaRPr sz="16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5651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Preliminary</a:t>
            </a:r>
            <a:r>
              <a:rPr dirty="0" sz="4800" spc="-130"/>
              <a:t> </a:t>
            </a:r>
            <a:r>
              <a:rPr dirty="0" sz="4800"/>
              <a:t>Results</a:t>
            </a:r>
            <a:r>
              <a:rPr dirty="0" sz="4800" spc="-125"/>
              <a:t> </a:t>
            </a:r>
            <a:r>
              <a:rPr dirty="0" sz="4800"/>
              <a:t>&amp;</a:t>
            </a:r>
            <a:r>
              <a:rPr dirty="0" sz="4800" spc="-280"/>
              <a:t> </a:t>
            </a:r>
            <a:r>
              <a:rPr dirty="0" sz="4800" spc="-10"/>
              <a:t>Analysis</a:t>
            </a:r>
            <a:endParaRPr sz="4800"/>
          </a:p>
        </p:txBody>
      </p:sp>
      <p:sp>
        <p:nvSpPr>
          <p:cNvPr id="3" name="object 3" descr=""/>
          <p:cNvSpPr txBox="1"/>
          <p:nvPr/>
        </p:nvSpPr>
        <p:spPr>
          <a:xfrm>
            <a:off x="2372995" y="3435476"/>
            <a:ext cx="1201166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25" b="1">
                <a:latin typeface="Times New Roman"/>
                <a:cs typeface="Times New Roman"/>
              </a:rPr>
              <a:t>Target</a:t>
            </a:r>
            <a:r>
              <a:rPr dirty="0" sz="2500" spc="-50" b="1">
                <a:latin typeface="Times New Roman"/>
                <a:cs typeface="Times New Roman"/>
              </a:rPr>
              <a:t> </a:t>
            </a:r>
            <a:r>
              <a:rPr dirty="0" sz="2500" b="1">
                <a:latin typeface="Times New Roman"/>
                <a:cs typeface="Times New Roman"/>
              </a:rPr>
              <a:t>accuracy</a:t>
            </a:r>
            <a:r>
              <a:rPr dirty="0" sz="2500" spc="-80" b="1">
                <a:latin typeface="Times New Roman"/>
                <a:cs typeface="Times New Roman"/>
              </a:rPr>
              <a:t> </a:t>
            </a:r>
            <a:r>
              <a:rPr dirty="0" sz="2500" b="1">
                <a:latin typeface="Times New Roman"/>
                <a:cs typeface="Times New Roman"/>
              </a:rPr>
              <a:t>statistics</a:t>
            </a:r>
            <a:r>
              <a:rPr dirty="0" sz="2500" spc="-65" b="1">
                <a:latin typeface="Times New Roman"/>
                <a:cs typeface="Times New Roman"/>
              </a:rPr>
              <a:t> </a:t>
            </a:r>
            <a:r>
              <a:rPr dirty="0" sz="2500" b="1">
                <a:latin typeface="Times New Roman"/>
                <a:cs typeface="Times New Roman"/>
              </a:rPr>
              <a:t>for</a:t>
            </a:r>
            <a:r>
              <a:rPr dirty="0" sz="2500" spc="-100" b="1">
                <a:latin typeface="Times New Roman"/>
                <a:cs typeface="Times New Roman"/>
              </a:rPr>
              <a:t> </a:t>
            </a:r>
            <a:r>
              <a:rPr dirty="0" sz="2500" b="1">
                <a:latin typeface="Times New Roman"/>
                <a:cs typeface="Times New Roman"/>
              </a:rPr>
              <a:t>cardiometabolic</a:t>
            </a:r>
            <a:r>
              <a:rPr dirty="0" sz="2500" spc="-15" b="1">
                <a:latin typeface="Times New Roman"/>
                <a:cs typeface="Times New Roman"/>
              </a:rPr>
              <a:t> </a:t>
            </a:r>
            <a:r>
              <a:rPr dirty="0" sz="2500" b="1">
                <a:latin typeface="Times New Roman"/>
                <a:cs typeface="Times New Roman"/>
              </a:rPr>
              <a:t>risk</a:t>
            </a:r>
            <a:r>
              <a:rPr dirty="0" sz="2500" spc="-75" b="1">
                <a:latin typeface="Times New Roman"/>
                <a:cs typeface="Times New Roman"/>
              </a:rPr>
              <a:t> </a:t>
            </a:r>
            <a:r>
              <a:rPr dirty="0" sz="2500" b="1">
                <a:latin typeface="Times New Roman"/>
                <a:cs typeface="Times New Roman"/>
              </a:rPr>
              <a:t>prediction</a:t>
            </a:r>
            <a:r>
              <a:rPr dirty="0" sz="2500" spc="-75" b="1">
                <a:latin typeface="Times New Roman"/>
                <a:cs typeface="Times New Roman"/>
              </a:rPr>
              <a:t> </a:t>
            </a:r>
            <a:r>
              <a:rPr dirty="0" sz="2500" b="1">
                <a:latin typeface="Times New Roman"/>
                <a:cs typeface="Times New Roman"/>
              </a:rPr>
              <a:t>using</a:t>
            </a:r>
            <a:r>
              <a:rPr dirty="0" sz="2500" spc="-95" b="1">
                <a:latin typeface="Times New Roman"/>
                <a:cs typeface="Times New Roman"/>
              </a:rPr>
              <a:t> </a:t>
            </a:r>
            <a:r>
              <a:rPr dirty="0" sz="2500" b="1">
                <a:latin typeface="Times New Roman"/>
                <a:cs typeface="Times New Roman"/>
              </a:rPr>
              <a:t>a</a:t>
            </a:r>
            <a:r>
              <a:rPr dirty="0" sz="2500" spc="-95" b="1">
                <a:latin typeface="Times New Roman"/>
                <a:cs typeface="Times New Roman"/>
              </a:rPr>
              <a:t> </a:t>
            </a:r>
            <a:r>
              <a:rPr dirty="0" sz="2500" b="1">
                <a:latin typeface="Times New Roman"/>
                <a:cs typeface="Times New Roman"/>
              </a:rPr>
              <a:t>smart</a:t>
            </a:r>
            <a:r>
              <a:rPr dirty="0" sz="2500" spc="-30" b="1">
                <a:latin typeface="Times New Roman"/>
                <a:cs typeface="Times New Roman"/>
              </a:rPr>
              <a:t> </a:t>
            </a:r>
            <a:r>
              <a:rPr dirty="0" sz="2500" b="1">
                <a:latin typeface="Times New Roman"/>
                <a:cs typeface="Times New Roman"/>
              </a:rPr>
              <a:t>gas</a:t>
            </a:r>
            <a:r>
              <a:rPr dirty="0" sz="2500" spc="-85" b="1">
                <a:latin typeface="Times New Roman"/>
                <a:cs typeface="Times New Roman"/>
              </a:rPr>
              <a:t> </a:t>
            </a:r>
            <a:r>
              <a:rPr dirty="0" sz="2500" spc="-10" b="1">
                <a:latin typeface="Times New Roman"/>
                <a:cs typeface="Times New Roman"/>
              </a:rPr>
              <a:t>analyzer.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802123" y="4460747"/>
            <a:ext cx="7391400" cy="0"/>
          </a:xfrm>
          <a:custGeom>
            <a:avLst/>
            <a:gdLst/>
            <a:ahLst/>
            <a:cxnLst/>
            <a:rect l="l" t="t" r="r" b="b"/>
            <a:pathLst>
              <a:path w="7391400" h="0">
                <a:moveTo>
                  <a:pt x="0" y="0"/>
                </a:moveTo>
                <a:lnTo>
                  <a:pt x="739114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802123" y="5372100"/>
            <a:ext cx="7391400" cy="41275"/>
          </a:xfrm>
          <a:custGeom>
            <a:avLst/>
            <a:gdLst/>
            <a:ahLst/>
            <a:cxnLst/>
            <a:rect l="l" t="t" r="r" b="b"/>
            <a:pathLst>
              <a:path w="7391400" h="41275">
                <a:moveTo>
                  <a:pt x="0" y="41021"/>
                </a:moveTo>
                <a:lnTo>
                  <a:pt x="7391146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489828" y="4721732"/>
            <a:ext cx="137922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-10" b="1">
                <a:latin typeface="Times New Roman"/>
                <a:cs typeface="Times New Roman"/>
              </a:rPr>
              <a:t>Method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318242" y="4687569"/>
            <a:ext cx="166878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-10" b="1">
                <a:latin typeface="Times New Roman"/>
                <a:cs typeface="Times New Roman"/>
              </a:rPr>
              <a:t>Accuracy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5345176" y="5801570"/>
          <a:ext cx="5878830" cy="2703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3840"/>
                <a:gridCol w="1748155"/>
              </a:tblGrid>
              <a:tr h="509270">
                <a:tc>
                  <a:txBody>
                    <a:bodyPr/>
                    <a:lstStyle/>
                    <a:p>
                      <a:pPr marL="61594">
                        <a:lnSpc>
                          <a:spcPts val="3275"/>
                        </a:lnSpc>
                      </a:pPr>
                      <a:r>
                        <a:rPr dirty="0" sz="3000">
                          <a:latin typeface="Times New Roman"/>
                          <a:cs typeface="Times New Roman"/>
                        </a:rPr>
                        <a:t>Random</a:t>
                      </a:r>
                      <a:r>
                        <a:rPr dirty="0" sz="30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000" spc="-10">
                          <a:latin typeface="Times New Roman"/>
                          <a:cs typeface="Times New Roman"/>
                        </a:rPr>
                        <a:t>Forest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3275"/>
                        </a:lnSpc>
                      </a:pPr>
                      <a:r>
                        <a:rPr dirty="0" sz="3000" spc="-20">
                          <a:latin typeface="Times New Roman"/>
                          <a:cs typeface="Times New Roman"/>
                        </a:rPr>
                        <a:t>82.1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598170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3000">
                          <a:latin typeface="Times New Roman"/>
                          <a:cs typeface="Times New Roman"/>
                        </a:rPr>
                        <a:t>Logistic</a:t>
                      </a:r>
                      <a:r>
                        <a:rPr dirty="0" sz="30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000" spc="-10">
                          <a:latin typeface="Times New Roman"/>
                          <a:cs typeface="Times New Roman"/>
                        </a:rPr>
                        <a:t>Regression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355"/>
                </a:tc>
                <a:tc>
                  <a:txBody>
                    <a:bodyPr/>
                    <a:lstStyle/>
                    <a:p>
                      <a:pPr algn="r" marR="12128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3000" spc="-20">
                          <a:latin typeface="Times New Roman"/>
                          <a:cs typeface="Times New Roman"/>
                        </a:rPr>
                        <a:t>78.5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355"/>
                </a:tc>
              </a:tr>
              <a:tr h="525145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3000" spc="-25">
                          <a:latin typeface="Times New Roman"/>
                          <a:cs typeface="Times New Roman"/>
                        </a:rPr>
                        <a:t>SVM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355"/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3000" spc="-20">
                          <a:latin typeface="Times New Roman"/>
                          <a:cs typeface="Times New Roman"/>
                        </a:rPr>
                        <a:t>80.7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355"/>
                </a:tc>
              </a:tr>
              <a:tr h="542925">
                <a:tc>
                  <a:txBody>
                    <a:bodyPr/>
                    <a:lstStyle/>
                    <a:p>
                      <a:pPr marL="77470">
                        <a:lnSpc>
                          <a:spcPts val="3565"/>
                        </a:lnSpc>
                      </a:pPr>
                      <a:r>
                        <a:rPr dirty="0" sz="3000" spc="-10">
                          <a:latin typeface="Times New Roman"/>
                          <a:cs typeface="Times New Roman"/>
                        </a:rPr>
                        <a:t>XGBoost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3604"/>
                        </a:lnSpc>
                      </a:pPr>
                      <a:r>
                        <a:rPr dirty="0" sz="3200" spc="-20">
                          <a:latin typeface="Times New Roman"/>
                          <a:cs typeface="Times New Roman"/>
                        </a:rPr>
                        <a:t>84.3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527685">
                <a:tc>
                  <a:txBody>
                    <a:bodyPr/>
                    <a:lstStyle/>
                    <a:p>
                      <a:pPr marL="31750">
                        <a:lnSpc>
                          <a:spcPts val="3590"/>
                        </a:lnSpc>
                        <a:spcBef>
                          <a:spcPts val="465"/>
                        </a:spcBef>
                      </a:pPr>
                      <a:r>
                        <a:rPr dirty="0" sz="3000" spc="-20">
                          <a:latin typeface="Times New Roman"/>
                          <a:cs typeface="Times New Roman"/>
                        </a:rPr>
                        <a:t>Ours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905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3790"/>
                        </a:lnSpc>
                        <a:spcBef>
                          <a:spcPts val="265"/>
                        </a:spcBef>
                      </a:pPr>
                      <a:r>
                        <a:rPr dirty="0" sz="3200" spc="-20">
                          <a:latin typeface="Times New Roman"/>
                          <a:cs typeface="Times New Roman"/>
                        </a:rPr>
                        <a:t>86.9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/>
                </a:tc>
              </a:tr>
            </a:tbl>
          </a:graphicData>
        </a:graphic>
      </p:graphicFrame>
      <p:sp>
        <p:nvSpPr>
          <p:cNvPr id="9" name="object 9" descr=""/>
          <p:cNvSpPr/>
          <p:nvPr/>
        </p:nvSpPr>
        <p:spPr>
          <a:xfrm>
            <a:off x="4954523" y="8801100"/>
            <a:ext cx="7315200" cy="0"/>
          </a:xfrm>
          <a:custGeom>
            <a:avLst/>
            <a:gdLst/>
            <a:ahLst/>
            <a:cxnLst/>
            <a:rect l="l" t="t" r="r" b="b"/>
            <a:pathLst>
              <a:path w="7315200" h="0">
                <a:moveTo>
                  <a:pt x="0" y="0"/>
                </a:moveTo>
                <a:lnTo>
                  <a:pt x="731494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8023205" y="9704708"/>
            <a:ext cx="1466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0"/>
              </a:lnSpc>
            </a:pPr>
            <a:r>
              <a:rPr dirty="0" sz="1800" spc="-50" b="1">
                <a:solidFill>
                  <a:srgbClr val="40B9D2"/>
                </a:solidFill>
                <a:latin typeface="Corbel"/>
                <a:cs typeface="Corbel"/>
              </a:rPr>
              <a:t>*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10"/>
              <a:t>3/26/2025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30"/>
              <a:t>BATCH</a:t>
            </a:r>
            <a:r>
              <a:rPr dirty="0" spc="-35"/>
              <a:t> </a:t>
            </a:r>
            <a:r>
              <a:rPr dirty="0"/>
              <a:t>NO</a:t>
            </a:r>
            <a:r>
              <a:rPr dirty="0" spc="-40"/>
              <a:t> </a:t>
            </a:r>
            <a:r>
              <a:rPr dirty="0" spc="-50"/>
              <a:t>: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7641006" y="9711070"/>
            <a:ext cx="50431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DEPARTMENT</a:t>
            </a:r>
            <a:r>
              <a:rPr dirty="0" sz="1650" spc="-114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OF</a:t>
            </a:r>
            <a:r>
              <a:rPr dirty="0" sz="1650" spc="-4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COMPUTER</a:t>
            </a:r>
            <a:r>
              <a:rPr dirty="0" sz="1650" spc="-5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SCIENCE</a:t>
            </a: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&amp;</a:t>
            </a:r>
            <a:r>
              <a:rPr dirty="0" sz="1650" spc="2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ENGINEERING</a:t>
            </a:r>
            <a:endParaRPr sz="16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5651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Preliminary</a:t>
            </a:r>
            <a:r>
              <a:rPr dirty="0" sz="4800" spc="-130"/>
              <a:t> </a:t>
            </a:r>
            <a:r>
              <a:rPr dirty="0" sz="4800"/>
              <a:t>Results</a:t>
            </a:r>
            <a:r>
              <a:rPr dirty="0" sz="4800" spc="-105"/>
              <a:t> </a:t>
            </a:r>
            <a:r>
              <a:rPr dirty="0" sz="4800"/>
              <a:t>&amp;</a:t>
            </a:r>
            <a:r>
              <a:rPr dirty="0" sz="4800" spc="-280"/>
              <a:t> </a:t>
            </a:r>
            <a:r>
              <a:rPr dirty="0" sz="4800" spc="-10"/>
              <a:t>Analysis</a:t>
            </a:r>
            <a:endParaRPr sz="48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8320" y="2856053"/>
            <a:ext cx="6827519" cy="463589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03535" y="2729653"/>
            <a:ext cx="6402358" cy="44676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984375" y="8154669"/>
            <a:ext cx="13402310" cy="1055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Model</a:t>
            </a:r>
            <a:r>
              <a:rPr dirty="0" sz="2400" spc="-8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Performance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Metrics: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Accuracy,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Precision,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Recall,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F1-score</a:t>
            </a:r>
            <a:endParaRPr sz="2400">
              <a:latin typeface="Times New Roman"/>
              <a:cs typeface="Times New Roman"/>
            </a:endParaRPr>
          </a:p>
          <a:p>
            <a:pPr marL="57785">
              <a:lnSpc>
                <a:spcPct val="100000"/>
              </a:lnSpc>
              <a:spcBef>
                <a:spcPts val="2345"/>
              </a:spcBef>
            </a:pPr>
            <a:r>
              <a:rPr dirty="0" sz="2400" b="1">
                <a:latin typeface="Times New Roman"/>
                <a:cs typeface="Times New Roman"/>
              </a:rPr>
              <a:t>Gas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Levels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vs.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Disease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Risk: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Demonstrating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how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exposure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correlates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different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respiratory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diseases.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8023205" y="9704708"/>
            <a:ext cx="1466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0"/>
              </a:lnSpc>
            </a:pPr>
            <a:r>
              <a:rPr dirty="0" sz="1800" spc="-50" b="1">
                <a:solidFill>
                  <a:srgbClr val="40B9D2"/>
                </a:solidFill>
                <a:latin typeface="Corbel"/>
                <a:cs typeface="Corbel"/>
              </a:rPr>
              <a:t>*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10"/>
              <a:t>3/26/2025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30"/>
              <a:t>BATCH</a:t>
            </a:r>
            <a:r>
              <a:rPr dirty="0" spc="-35"/>
              <a:t> </a:t>
            </a:r>
            <a:r>
              <a:rPr dirty="0"/>
              <a:t>NO</a:t>
            </a:r>
            <a:r>
              <a:rPr dirty="0" spc="-40"/>
              <a:t> </a:t>
            </a:r>
            <a:r>
              <a:rPr dirty="0" spc="-50"/>
              <a:t>: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7641006" y="9711070"/>
            <a:ext cx="50431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DEPARTMENT</a:t>
            </a:r>
            <a:r>
              <a:rPr dirty="0" sz="1650" spc="-114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OF</a:t>
            </a:r>
            <a:r>
              <a:rPr dirty="0" sz="1650" spc="-4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COMPUTER</a:t>
            </a:r>
            <a:r>
              <a:rPr dirty="0" sz="1650" spc="-5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SCIENCE</a:t>
            </a: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&amp;</a:t>
            </a:r>
            <a:r>
              <a:rPr dirty="0" sz="1650" spc="2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ENGINEERING</a:t>
            </a:r>
            <a:endParaRPr sz="16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510"/>
              </a:lnSpc>
              <a:spcBef>
                <a:spcPts val="100"/>
              </a:spcBef>
            </a:pPr>
            <a:r>
              <a:rPr dirty="0" sz="4800" spc="-10"/>
              <a:t>Demonstration/Prototype</a:t>
            </a:r>
            <a:r>
              <a:rPr dirty="0" sz="4800" spc="-315"/>
              <a:t> </a:t>
            </a:r>
            <a:r>
              <a:rPr dirty="0" sz="4800" spc="-10"/>
              <a:t>Showcase</a:t>
            </a:r>
            <a:endParaRPr sz="4800"/>
          </a:p>
          <a:p>
            <a:pPr marL="103505">
              <a:lnSpc>
                <a:spcPts val="5870"/>
              </a:lnSpc>
            </a:pPr>
            <a:r>
              <a:rPr dirty="0" sz="2400"/>
              <a:t>Option</a:t>
            </a:r>
            <a:r>
              <a:rPr dirty="0" sz="2400" spc="-95"/>
              <a:t> </a:t>
            </a:r>
            <a:r>
              <a:rPr dirty="0" sz="2400"/>
              <a:t>A</a:t>
            </a:r>
            <a:r>
              <a:rPr dirty="0" sz="2400" spc="-40"/>
              <a:t> </a:t>
            </a:r>
            <a:r>
              <a:rPr dirty="0" sz="2400"/>
              <a:t>-</a:t>
            </a:r>
            <a:r>
              <a:rPr dirty="0" sz="2400" spc="10"/>
              <a:t> </a:t>
            </a:r>
            <a:r>
              <a:rPr dirty="0" sz="2400"/>
              <a:t>Web</a:t>
            </a:r>
            <a:r>
              <a:rPr dirty="0" sz="2400" spc="15"/>
              <a:t> </a:t>
            </a:r>
            <a:r>
              <a:rPr dirty="0" sz="2400" spc="-25"/>
              <a:t>Interfa</a:t>
            </a:r>
            <a:r>
              <a:rPr dirty="0" sz="2400" spc="-20"/>
              <a:t>ce</a:t>
            </a:r>
            <a:r>
              <a:rPr dirty="0" sz="2400" spc="-25"/>
              <a:t>/</a:t>
            </a:r>
            <a:r>
              <a:rPr dirty="0" sz="2400" spc="-20"/>
              <a:t>S</a:t>
            </a:r>
            <a:r>
              <a:rPr dirty="0" sz="2400" spc="-25"/>
              <a:t>o</a:t>
            </a:r>
            <a:r>
              <a:rPr dirty="0" sz="2400" spc="-35"/>
              <a:t>f</a:t>
            </a:r>
            <a:r>
              <a:rPr dirty="0" sz="2400" spc="-25"/>
              <a:t>t</a:t>
            </a:r>
            <a:r>
              <a:rPr dirty="0" sz="2400" spc="15"/>
              <a:t>w</a:t>
            </a:r>
            <a:r>
              <a:rPr dirty="0" sz="2400" spc="-20"/>
              <a:t>a</a:t>
            </a:r>
            <a:r>
              <a:rPr dirty="0" sz="2400" spc="-25"/>
              <a:t>r</a:t>
            </a:r>
            <a:r>
              <a:rPr dirty="0" sz="2400" spc="-1375"/>
              <a:t>e</a:t>
            </a:r>
            <a:r>
              <a:rPr dirty="0" baseline="2723" sz="7650" spc="-3629" b="0">
                <a:solidFill>
                  <a:srgbClr val="FCFCFC"/>
                </a:solidFill>
                <a:latin typeface="Arial Black"/>
                <a:cs typeface="Arial Black"/>
              </a:rPr>
              <a:t>C</a:t>
            </a:r>
            <a:r>
              <a:rPr dirty="0" sz="2400" spc="-40"/>
              <a:t>-</a:t>
            </a:r>
            <a:r>
              <a:rPr dirty="0" sz="2400" spc="-300"/>
              <a:t>F</a:t>
            </a:r>
            <a:r>
              <a:rPr dirty="0" baseline="2723" sz="7650" spc="-4762" b="0">
                <a:solidFill>
                  <a:srgbClr val="FCFCFC"/>
                </a:solidFill>
                <a:latin typeface="Arial Black"/>
                <a:cs typeface="Arial Black"/>
              </a:rPr>
              <a:t>o</a:t>
            </a:r>
            <a:r>
              <a:rPr dirty="0" sz="2400" spc="-25"/>
              <a:t>o</a:t>
            </a:r>
            <a:r>
              <a:rPr dirty="0" sz="2400" spc="-20"/>
              <a:t>c</a:t>
            </a:r>
            <a:r>
              <a:rPr dirty="0" sz="2400" spc="-1320"/>
              <a:t>u</a:t>
            </a:r>
            <a:r>
              <a:rPr dirty="0" baseline="2723" sz="7650" spc="-3247" b="0">
                <a:solidFill>
                  <a:srgbClr val="FCFCFC"/>
                </a:solidFill>
                <a:latin typeface="Arial Black"/>
                <a:cs typeface="Arial Black"/>
              </a:rPr>
              <a:t>n</a:t>
            </a:r>
            <a:r>
              <a:rPr dirty="0" sz="2400" spc="-20"/>
              <a:t>s</a:t>
            </a:r>
            <a:r>
              <a:rPr dirty="0" sz="2400" spc="-580"/>
              <a:t>e</a:t>
            </a:r>
            <a:r>
              <a:rPr dirty="0" baseline="2723" sz="7650" spc="-4125" b="0">
                <a:solidFill>
                  <a:srgbClr val="FCFCFC"/>
                </a:solidFill>
                <a:latin typeface="Arial Black"/>
                <a:cs typeface="Arial Black"/>
              </a:rPr>
              <a:t>c</a:t>
            </a:r>
            <a:r>
              <a:rPr dirty="0" sz="2400" spc="-25"/>
              <a:t>d</a:t>
            </a:r>
            <a:r>
              <a:rPr dirty="0" sz="2400" spc="-70"/>
              <a:t> </a:t>
            </a:r>
            <a:r>
              <a:rPr dirty="0" sz="2400" spc="-1460"/>
              <a:t>P</a:t>
            </a:r>
            <a:r>
              <a:rPr dirty="0" baseline="2723" sz="7650" spc="-2865" b="0">
                <a:solidFill>
                  <a:srgbClr val="FCFCFC"/>
                </a:solidFill>
                <a:latin typeface="Arial Black"/>
                <a:cs typeface="Arial Black"/>
              </a:rPr>
              <a:t>e</a:t>
            </a:r>
            <a:r>
              <a:rPr dirty="0" sz="2400" spc="-25"/>
              <a:t>r</a:t>
            </a:r>
            <a:r>
              <a:rPr dirty="0" sz="2400" spc="-700"/>
              <a:t>o</a:t>
            </a:r>
            <a:r>
              <a:rPr dirty="0" baseline="2723" sz="7650" spc="-4125" b="0">
                <a:solidFill>
                  <a:srgbClr val="FCFCFC"/>
                </a:solidFill>
                <a:latin typeface="Arial Black"/>
                <a:cs typeface="Arial Black"/>
              </a:rPr>
              <a:t>p</a:t>
            </a:r>
            <a:r>
              <a:rPr dirty="0" sz="2400" spc="-45"/>
              <a:t>j</a:t>
            </a:r>
            <a:r>
              <a:rPr dirty="0" sz="2400" spc="-20"/>
              <a:t>e</a:t>
            </a:r>
            <a:r>
              <a:rPr dirty="0" sz="2400" spc="-745"/>
              <a:t>c</a:t>
            </a:r>
            <a:r>
              <a:rPr dirty="0" baseline="2723" sz="7650" spc="-2429" b="0">
                <a:solidFill>
                  <a:srgbClr val="FCFCFC"/>
                </a:solidFill>
                <a:latin typeface="Arial Black"/>
                <a:cs typeface="Arial Black"/>
              </a:rPr>
              <a:t>t</a:t>
            </a:r>
            <a:r>
              <a:rPr dirty="0" sz="2400" spc="-25"/>
              <a:t>ts</a:t>
            </a:r>
            <a:r>
              <a:rPr dirty="0" sz="2400" spc="180"/>
              <a:t> </a:t>
            </a:r>
            <a:r>
              <a:rPr dirty="0" baseline="2723" sz="7650" spc="-172" b="0">
                <a:solidFill>
                  <a:srgbClr val="FCFCFC"/>
                </a:solidFill>
                <a:latin typeface="Arial Black"/>
                <a:cs typeface="Arial Black"/>
              </a:rPr>
              <a:t>In</a:t>
            </a:r>
            <a:r>
              <a:rPr dirty="0" baseline="2723" sz="7650" spc="-502" b="0">
                <a:solidFill>
                  <a:srgbClr val="FCFCFC"/>
                </a:solidFill>
                <a:latin typeface="Arial Black"/>
                <a:cs typeface="Arial Black"/>
              </a:rPr>
              <a:t> </a:t>
            </a:r>
            <a:r>
              <a:rPr dirty="0" baseline="2723" sz="7650" spc="-405" b="0">
                <a:solidFill>
                  <a:srgbClr val="FCFCFC"/>
                </a:solidFill>
                <a:latin typeface="Arial Black"/>
                <a:cs typeface="Arial Black"/>
              </a:rPr>
              <a:t>Business</a:t>
            </a:r>
            <a:endParaRPr baseline="2723" sz="7650">
              <a:latin typeface="Arial Black"/>
              <a:cs typeface="Arial Black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47394" y="3019755"/>
            <a:ext cx="325501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Visual</a:t>
            </a:r>
            <a:r>
              <a:rPr dirty="0" sz="2400" spc="-7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Demonstration: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4336" y="3572255"/>
            <a:ext cx="9753600" cy="524256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68456" y="3651503"/>
            <a:ext cx="6019800" cy="5123688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8023205" y="9704708"/>
            <a:ext cx="1466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0"/>
              </a:lnSpc>
            </a:pPr>
            <a:r>
              <a:rPr dirty="0" sz="1800" spc="-50" b="1">
                <a:solidFill>
                  <a:srgbClr val="40B9D2"/>
                </a:solidFill>
                <a:latin typeface="Corbel"/>
                <a:cs typeface="Corbel"/>
              </a:rPr>
              <a:t>*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10"/>
              <a:t>3/26/2025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30"/>
              <a:t>BATCH</a:t>
            </a:r>
            <a:r>
              <a:rPr dirty="0" spc="-35"/>
              <a:t> </a:t>
            </a:r>
            <a:r>
              <a:rPr dirty="0"/>
              <a:t>NO</a:t>
            </a:r>
            <a:r>
              <a:rPr dirty="0" spc="-40"/>
              <a:t> </a:t>
            </a:r>
            <a:r>
              <a:rPr dirty="0" spc="-50"/>
              <a:t>: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7641006" y="9711070"/>
            <a:ext cx="50431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DEPARTMENT</a:t>
            </a:r>
            <a:r>
              <a:rPr dirty="0" sz="1650" spc="-114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OF</a:t>
            </a:r>
            <a:r>
              <a:rPr dirty="0" sz="1650" spc="-4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COMPUTER</a:t>
            </a:r>
            <a:r>
              <a:rPr dirty="0" sz="1650" spc="-5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SCIENCE</a:t>
            </a: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&amp;</a:t>
            </a:r>
            <a:r>
              <a:rPr dirty="0" sz="1650" spc="2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ENGINEERING</a:t>
            </a:r>
            <a:endParaRPr sz="16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782817" y="1910283"/>
            <a:ext cx="6719570" cy="8051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5100" spc="-270">
                <a:solidFill>
                  <a:srgbClr val="FCFCFC"/>
                </a:solidFill>
                <a:latin typeface="Arial Black"/>
                <a:cs typeface="Arial Black"/>
              </a:rPr>
              <a:t>Concept</a:t>
            </a:r>
            <a:r>
              <a:rPr dirty="0" sz="5100" spc="-375">
                <a:solidFill>
                  <a:srgbClr val="FCFCFC"/>
                </a:solidFill>
                <a:latin typeface="Arial Black"/>
                <a:cs typeface="Arial Black"/>
              </a:rPr>
              <a:t> </a:t>
            </a:r>
            <a:r>
              <a:rPr dirty="0" sz="5100" spc="-114">
                <a:solidFill>
                  <a:srgbClr val="FCFCFC"/>
                </a:solidFill>
                <a:latin typeface="Arial Black"/>
                <a:cs typeface="Arial Black"/>
              </a:rPr>
              <a:t>In</a:t>
            </a:r>
            <a:r>
              <a:rPr dirty="0" sz="5100" spc="-380">
                <a:solidFill>
                  <a:srgbClr val="FCFCFC"/>
                </a:solidFill>
                <a:latin typeface="Arial Black"/>
                <a:cs typeface="Arial Black"/>
              </a:rPr>
              <a:t> </a:t>
            </a:r>
            <a:r>
              <a:rPr dirty="0" sz="5100" spc="-270">
                <a:solidFill>
                  <a:srgbClr val="FCFCFC"/>
                </a:solidFill>
                <a:latin typeface="Arial Black"/>
                <a:cs typeface="Arial Black"/>
              </a:rPr>
              <a:t>Business</a:t>
            </a:r>
            <a:endParaRPr sz="5100">
              <a:latin typeface="Arial Black"/>
              <a:cs typeface="Arial Black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8023205" y="9704708"/>
            <a:ext cx="1466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0"/>
              </a:lnSpc>
            </a:pPr>
            <a:r>
              <a:rPr dirty="0" sz="1800" spc="-50" b="1">
                <a:solidFill>
                  <a:srgbClr val="40B9D2"/>
                </a:solidFill>
                <a:latin typeface="Corbel"/>
                <a:cs typeface="Corbel"/>
              </a:rPr>
              <a:t>*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10"/>
              <a:t>3/26/2025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30"/>
              <a:t>BATCH</a:t>
            </a:r>
            <a:r>
              <a:rPr dirty="0" spc="-35"/>
              <a:t> </a:t>
            </a:r>
            <a:r>
              <a:rPr dirty="0"/>
              <a:t>NO</a:t>
            </a:r>
            <a:r>
              <a:rPr dirty="0" spc="-40"/>
              <a:t> </a:t>
            </a:r>
            <a:r>
              <a:rPr dirty="0" spc="-50"/>
              <a:t>: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7641006" y="9711070"/>
            <a:ext cx="50431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DEPARTMENT</a:t>
            </a:r>
            <a:r>
              <a:rPr dirty="0" sz="1650" spc="-114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OF</a:t>
            </a:r>
            <a:r>
              <a:rPr dirty="0" sz="1650" spc="-4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COMPUTER</a:t>
            </a:r>
            <a:r>
              <a:rPr dirty="0" sz="1650" spc="-5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SCIENCE</a:t>
            </a: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&amp;</a:t>
            </a:r>
            <a:r>
              <a:rPr dirty="0" sz="1650" spc="2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ENGINEERING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5954" y="741375"/>
            <a:ext cx="1049972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/>
              <a:t>Demonstration/Prototype</a:t>
            </a:r>
            <a:r>
              <a:rPr dirty="0" sz="4800" spc="-210"/>
              <a:t> </a:t>
            </a:r>
            <a:r>
              <a:rPr dirty="0" sz="4800" spc="-10"/>
              <a:t>Showcase</a:t>
            </a:r>
            <a:endParaRPr sz="4800"/>
          </a:p>
        </p:txBody>
      </p:sp>
      <p:sp>
        <p:nvSpPr>
          <p:cNvPr id="4" name="object 4" descr=""/>
          <p:cNvSpPr txBox="1"/>
          <p:nvPr/>
        </p:nvSpPr>
        <p:spPr>
          <a:xfrm>
            <a:off x="1020267" y="1752981"/>
            <a:ext cx="30861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Functionality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Highlight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20267" y="2118741"/>
            <a:ext cx="18497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Key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Features: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20267" y="2484196"/>
            <a:ext cx="16246475" cy="4416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Measures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composition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exhaled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breath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(e.g.,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CO2,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O2,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VOCs)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metabolic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assessment.</a:t>
            </a:r>
            <a:endParaRPr sz="2400">
              <a:latin typeface="Times New Roman"/>
              <a:cs typeface="Times New Roman"/>
            </a:endParaRPr>
          </a:p>
          <a:p>
            <a:pPr marL="12700" marR="749109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Simple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intuitive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design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easy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input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result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interpretation. </a:t>
            </a:r>
            <a:r>
              <a:rPr dirty="0" sz="2400">
                <a:latin typeface="Times New Roman"/>
                <a:cs typeface="Times New Roman"/>
              </a:rPr>
              <a:t>Uses collected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 data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estimate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cardiometabolic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risk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factors.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Graphs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charts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displaying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concentration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trends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metabolic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markers.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Secure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storage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access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historical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trend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analysis.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 b="1">
                <a:latin typeface="Times New Roman"/>
                <a:cs typeface="Times New Roman"/>
              </a:rPr>
              <a:t>Functionalities:</a:t>
            </a:r>
            <a:endParaRPr sz="2400">
              <a:latin typeface="Times New Roman"/>
              <a:cs typeface="Times New Roman"/>
            </a:endParaRPr>
          </a:p>
          <a:p>
            <a:pPr marL="12700" marR="8036559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Captures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breath data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compares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against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benchmarks. </a:t>
            </a:r>
            <a:r>
              <a:rPr dirty="0" sz="2400">
                <a:latin typeface="Times New Roman"/>
                <a:cs typeface="Times New Roman"/>
              </a:rPr>
              <a:t>Generates 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risk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score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based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levels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other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metrics. </a:t>
            </a:r>
            <a:r>
              <a:rPr dirty="0" sz="2400">
                <a:latin typeface="Times New Roman"/>
                <a:cs typeface="Times New Roman"/>
              </a:rPr>
              <a:t>Provides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detailed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reports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actionable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insights.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Sends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warnings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abnormal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metabolic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indicators.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Allows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multiple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profiles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family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clinical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use.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53110" algn="l"/>
                <a:tab pos="1557655" algn="l"/>
                <a:tab pos="2698115" algn="l"/>
                <a:tab pos="3405504" algn="l"/>
                <a:tab pos="3938904" algn="l"/>
                <a:tab pos="4947920" algn="l"/>
                <a:tab pos="5569585" algn="l"/>
                <a:tab pos="8301355" algn="l"/>
                <a:tab pos="9124315" algn="l"/>
                <a:tab pos="10163810" algn="l"/>
                <a:tab pos="10834370" algn="l"/>
                <a:tab pos="11334115" algn="l"/>
                <a:tab pos="12310110" algn="l"/>
                <a:tab pos="14519910" algn="l"/>
                <a:tab pos="15020290" algn="l"/>
                <a:tab pos="15824835" algn="l"/>
              </a:tabLst>
            </a:pPr>
            <a:r>
              <a:rPr dirty="0" sz="2400" spc="-25" b="1">
                <a:latin typeface="Times New Roman"/>
                <a:cs typeface="Times New Roman"/>
              </a:rPr>
              <a:t>How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20" b="1">
                <a:latin typeface="Times New Roman"/>
                <a:cs typeface="Times New Roman"/>
              </a:rPr>
              <a:t>users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10" b="1">
                <a:latin typeface="Times New Roman"/>
                <a:cs typeface="Times New Roman"/>
              </a:rPr>
              <a:t>interact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20" b="1">
                <a:latin typeface="Times New Roman"/>
                <a:cs typeface="Times New Roman"/>
              </a:rPr>
              <a:t>with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25" b="1">
                <a:latin typeface="Times New Roman"/>
                <a:cs typeface="Times New Roman"/>
              </a:rPr>
              <a:t>the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10" b="1">
                <a:latin typeface="Times New Roman"/>
                <a:cs typeface="Times New Roman"/>
              </a:rPr>
              <a:t>system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25" b="1">
                <a:latin typeface="Times New Roman"/>
                <a:cs typeface="Times New Roman"/>
              </a:rPr>
              <a:t>and</a:t>
            </a:r>
            <a:r>
              <a:rPr dirty="0" sz="2400" b="1">
                <a:latin typeface="Times New Roman"/>
                <a:cs typeface="Times New Roman"/>
              </a:rPr>
              <a:t>	achieve</a:t>
            </a:r>
            <a:r>
              <a:rPr dirty="0" sz="2400" spc="3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their</a:t>
            </a:r>
            <a:r>
              <a:rPr dirty="0" sz="2400" spc="3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goals: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Users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interact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with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system</a:t>
            </a:r>
            <a:r>
              <a:rPr dirty="0" sz="2400">
                <a:latin typeface="Times New Roman"/>
                <a:cs typeface="Times New Roman"/>
              </a:rPr>
              <a:t>	by</a:t>
            </a:r>
            <a:r>
              <a:rPr dirty="0" sz="2400" spc="3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exhaling</a:t>
            </a:r>
            <a:r>
              <a:rPr dirty="0" sz="2400" spc="40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into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smart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gas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20267" y="6874586"/>
            <a:ext cx="1624965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1755" algn="l"/>
                <a:tab pos="2710180" algn="l"/>
                <a:tab pos="4045585" algn="l"/>
                <a:tab pos="5481320" algn="l"/>
                <a:tab pos="6173470" algn="l"/>
                <a:tab pos="7465695" algn="l"/>
                <a:tab pos="9243060" algn="l"/>
                <a:tab pos="10224770" algn="l"/>
                <a:tab pos="12700000" algn="l"/>
                <a:tab pos="13376910" algn="l"/>
                <a:tab pos="14645005" algn="l"/>
                <a:tab pos="15876905" algn="l"/>
              </a:tabLst>
            </a:pPr>
            <a:r>
              <a:rPr dirty="0" sz="2400" spc="-10">
                <a:latin typeface="Times New Roman"/>
                <a:cs typeface="Times New Roman"/>
              </a:rPr>
              <a:t>analyzer,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receiving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real-</a:t>
            </a:r>
            <a:r>
              <a:rPr dirty="0" sz="2400" spc="-20">
                <a:latin typeface="Times New Roman"/>
                <a:cs typeface="Times New Roman"/>
              </a:rPr>
              <a:t>time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metabolic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risk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analysis,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personalized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health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recommendations,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progress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tracking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for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cardiometabolic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risk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prevention.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User</a:t>
            </a:r>
            <a:r>
              <a:rPr dirty="0" sz="2400" spc="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Experience</a:t>
            </a:r>
            <a:r>
              <a:rPr dirty="0" sz="2400" spc="1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(UX)</a:t>
            </a:r>
            <a:r>
              <a:rPr dirty="0" sz="2400" spc="1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Considerations:</a:t>
            </a:r>
            <a:r>
              <a:rPr dirty="0" sz="2400" spc="10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designed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interface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clean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intuitive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layout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ensure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easy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navigation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and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interpretation.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application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features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dashboard-</a:t>
            </a:r>
            <a:r>
              <a:rPr dirty="0" sz="2400">
                <a:latin typeface="Times New Roman"/>
                <a:cs typeface="Times New Roman"/>
              </a:rPr>
              <a:t>style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design,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allowing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users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quickly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view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real-</a:t>
            </a:r>
            <a:r>
              <a:rPr dirty="0" sz="2400">
                <a:latin typeface="Times New Roman"/>
                <a:cs typeface="Times New Roman"/>
              </a:rPr>
              <a:t>time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analysis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results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2402" rIns="0" bIns="0" rtlCol="0" vert="horz">
            <a:spAutoFit/>
          </a:bodyPr>
          <a:lstStyle/>
          <a:p>
            <a:pPr marL="257175">
              <a:lnSpc>
                <a:spcPts val="5390"/>
              </a:lnSpc>
              <a:spcBef>
                <a:spcPts val="100"/>
              </a:spcBef>
            </a:pPr>
            <a:r>
              <a:rPr dirty="0" sz="4800" spc="-10"/>
              <a:t>Demonstration/Prototype</a:t>
            </a:r>
            <a:r>
              <a:rPr dirty="0" sz="4800" spc="-210"/>
              <a:t> </a:t>
            </a:r>
            <a:r>
              <a:rPr dirty="0" sz="4800" spc="-10"/>
              <a:t>Showcase</a:t>
            </a:r>
            <a:endParaRPr sz="4800"/>
          </a:p>
          <a:p>
            <a:pPr marL="353060">
              <a:lnSpc>
                <a:spcPts val="5750"/>
              </a:lnSpc>
              <a:tabLst>
                <a:tab pos="1502410" algn="l"/>
              </a:tabLst>
            </a:pPr>
            <a:r>
              <a:rPr dirty="0" sz="2400" spc="-10"/>
              <a:t>Option</a:t>
            </a:r>
            <a:r>
              <a:rPr dirty="0" sz="2400"/>
              <a:t>	B</a:t>
            </a:r>
            <a:r>
              <a:rPr dirty="0" sz="2400" spc="-60"/>
              <a:t> </a:t>
            </a:r>
            <a:r>
              <a:rPr dirty="0" sz="2400" spc="-25"/>
              <a:t>-</a:t>
            </a:r>
            <a:r>
              <a:rPr dirty="0" sz="2400"/>
              <a:t>Physical</a:t>
            </a:r>
            <a:r>
              <a:rPr dirty="0" sz="2400" spc="10"/>
              <a:t> </a:t>
            </a:r>
            <a:r>
              <a:rPr dirty="0" sz="2400"/>
              <a:t>Prototype</a:t>
            </a:r>
            <a:r>
              <a:rPr dirty="0" sz="2400" spc="75"/>
              <a:t> </a:t>
            </a:r>
            <a:r>
              <a:rPr dirty="0" sz="2400" spc="-100"/>
              <a:t>Pr</a:t>
            </a:r>
            <a:r>
              <a:rPr dirty="0" sz="2400" spc="-1375"/>
              <a:t>o</a:t>
            </a:r>
            <a:r>
              <a:rPr dirty="0" baseline="-29411" sz="7650" spc="-3854" b="0">
                <a:solidFill>
                  <a:srgbClr val="FCFCFC"/>
                </a:solidFill>
                <a:latin typeface="Arial Black"/>
                <a:cs typeface="Arial Black"/>
              </a:rPr>
              <a:t>C</a:t>
            </a:r>
            <a:r>
              <a:rPr dirty="0" sz="2400" spc="-120"/>
              <a:t>j</a:t>
            </a:r>
            <a:r>
              <a:rPr dirty="0" sz="2400" spc="-95"/>
              <a:t>e</a:t>
            </a:r>
            <a:r>
              <a:rPr dirty="0" sz="2400" spc="-1395"/>
              <a:t>c</a:t>
            </a:r>
            <a:r>
              <a:rPr dirty="0" baseline="-29411" sz="7650" spc="-3270" b="0">
                <a:solidFill>
                  <a:srgbClr val="FCFCFC"/>
                </a:solidFill>
                <a:latin typeface="Arial Black"/>
                <a:cs typeface="Arial Black"/>
              </a:rPr>
              <a:t>o</a:t>
            </a:r>
            <a:r>
              <a:rPr dirty="0" sz="2400" spc="-100"/>
              <a:t>t</a:t>
            </a:r>
            <a:r>
              <a:rPr dirty="0" sz="2400" spc="-270"/>
              <a:t>s</a:t>
            </a:r>
            <a:r>
              <a:rPr dirty="0" baseline="-29411" sz="7650" spc="-150" b="0">
                <a:solidFill>
                  <a:srgbClr val="FCFCFC"/>
                </a:solidFill>
                <a:latin typeface="Arial Black"/>
                <a:cs typeface="Arial Black"/>
              </a:rPr>
              <a:t>ncept</a:t>
            </a:r>
            <a:r>
              <a:rPr dirty="0" baseline="-29411" sz="7650" spc="-592" b="0">
                <a:solidFill>
                  <a:srgbClr val="FCFCFC"/>
                </a:solidFill>
                <a:latin typeface="Arial Black"/>
                <a:cs typeface="Arial Black"/>
              </a:rPr>
              <a:t> </a:t>
            </a:r>
            <a:r>
              <a:rPr dirty="0" baseline="-29411" sz="7650" spc="-172" b="0">
                <a:solidFill>
                  <a:srgbClr val="FCFCFC"/>
                </a:solidFill>
                <a:latin typeface="Arial Black"/>
                <a:cs typeface="Arial Black"/>
              </a:rPr>
              <a:t>In</a:t>
            </a:r>
            <a:r>
              <a:rPr dirty="0" baseline="-29411" sz="7650" spc="-607" b="0">
                <a:solidFill>
                  <a:srgbClr val="FCFCFC"/>
                </a:solidFill>
                <a:latin typeface="Arial Black"/>
                <a:cs typeface="Arial Black"/>
              </a:rPr>
              <a:t> </a:t>
            </a:r>
            <a:r>
              <a:rPr dirty="0" baseline="-29411" sz="7650" spc="-405" b="0">
                <a:solidFill>
                  <a:srgbClr val="FCFCFC"/>
                </a:solidFill>
                <a:latin typeface="Arial Black"/>
                <a:cs typeface="Arial Black"/>
              </a:rPr>
              <a:t>Business</a:t>
            </a:r>
            <a:endParaRPr baseline="-29411" sz="7650">
              <a:latin typeface="Arial Black"/>
              <a:cs typeface="Arial Black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8023205" y="9704708"/>
            <a:ext cx="1466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0"/>
              </a:lnSpc>
            </a:pPr>
            <a:r>
              <a:rPr dirty="0" sz="1800" spc="-50" b="1">
                <a:solidFill>
                  <a:srgbClr val="40B9D2"/>
                </a:solidFill>
                <a:latin typeface="Corbel"/>
                <a:cs typeface="Corbel"/>
              </a:rPr>
              <a:t>*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10"/>
              <a:t>3/26/2025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30"/>
              <a:t>BATCH</a:t>
            </a:r>
            <a:r>
              <a:rPr dirty="0" spc="-35"/>
              <a:t> </a:t>
            </a:r>
            <a:r>
              <a:rPr dirty="0"/>
              <a:t>NO</a:t>
            </a:r>
            <a:r>
              <a:rPr dirty="0" spc="-40"/>
              <a:t> </a:t>
            </a:r>
            <a:r>
              <a:rPr dirty="0" spc="-50"/>
              <a:t>: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7641006" y="9711070"/>
            <a:ext cx="50431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DEPARTMENT</a:t>
            </a:r>
            <a:r>
              <a:rPr dirty="0" sz="1650" spc="-114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OF</a:t>
            </a:r>
            <a:r>
              <a:rPr dirty="0" sz="1650" spc="-4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COMPUTER</a:t>
            </a:r>
            <a:r>
              <a:rPr dirty="0" sz="1650" spc="-5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SCIENCE</a:t>
            </a: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&amp;</a:t>
            </a:r>
            <a:r>
              <a:rPr dirty="0" sz="1650" spc="2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ENGINEERING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51966" y="2641802"/>
            <a:ext cx="16247744" cy="5147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Prototype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Showcase: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</a:tabLst>
            </a:pPr>
            <a:r>
              <a:rPr dirty="0" sz="2400" b="1">
                <a:latin typeface="Arial"/>
                <a:cs typeface="Arial"/>
              </a:rPr>
              <a:t>Functionality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Demonstration:</a:t>
            </a:r>
            <a:endParaRPr sz="2400">
              <a:latin typeface="Arial"/>
              <a:cs typeface="Arial"/>
            </a:endParaRPr>
          </a:p>
          <a:p>
            <a:pPr algn="just" marL="354330" marR="5080" indent="-342265">
              <a:lnSpc>
                <a:spcPct val="100000"/>
              </a:lnSpc>
              <a:buChar char="•"/>
              <a:tabLst>
                <a:tab pos="356870" algn="l"/>
              </a:tabLst>
            </a:pPr>
            <a:r>
              <a:rPr dirty="0" sz="2400">
                <a:latin typeface="Arial MT"/>
                <a:cs typeface="Arial MT"/>
              </a:rPr>
              <a:t>This</a:t>
            </a:r>
            <a:r>
              <a:rPr dirty="0" sz="2400" spc="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prototype</a:t>
            </a:r>
            <a:r>
              <a:rPr dirty="0" sz="2400" spc="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smart</a:t>
            </a:r>
            <a:r>
              <a:rPr dirty="0" sz="2400" spc="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gas</a:t>
            </a:r>
            <a:r>
              <a:rPr dirty="0" sz="2400" spc="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analyzer</a:t>
            </a:r>
            <a:r>
              <a:rPr dirty="0" sz="2400" spc="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designed</a:t>
            </a:r>
            <a:r>
              <a:rPr dirty="0" sz="2400" spc="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detect</a:t>
            </a:r>
            <a:r>
              <a:rPr dirty="0" sz="2400" spc="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cardiometabolic</a:t>
            </a:r>
            <a:r>
              <a:rPr dirty="0" sz="2400" spc="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risk</a:t>
            </a:r>
            <a:r>
              <a:rPr dirty="0" sz="2400" spc="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through</a:t>
            </a:r>
            <a:r>
              <a:rPr dirty="0" sz="2400" spc="6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non-</a:t>
            </a:r>
            <a:r>
              <a:rPr dirty="0" sz="2400">
                <a:latin typeface="Arial MT"/>
                <a:cs typeface="Arial MT"/>
              </a:rPr>
              <a:t>invasive</a:t>
            </a:r>
            <a:r>
              <a:rPr dirty="0" sz="2400" spc="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breath</a:t>
            </a:r>
            <a:r>
              <a:rPr dirty="0" sz="2400" spc="8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analysis. </a:t>
            </a:r>
            <a:r>
              <a:rPr dirty="0" sz="2400" spc="-10">
                <a:latin typeface="Arial MT"/>
                <a:cs typeface="Arial MT"/>
              </a:rPr>
              <a:t>	</a:t>
            </a:r>
            <a:r>
              <a:rPr dirty="0" sz="2400">
                <a:latin typeface="Arial MT"/>
                <a:cs typeface="Arial MT"/>
              </a:rPr>
              <a:t>It</a:t>
            </a:r>
            <a:r>
              <a:rPr dirty="0" sz="2400" spc="2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utilizes</a:t>
            </a:r>
            <a:r>
              <a:rPr dirty="0" sz="2400" spc="2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advanced</a:t>
            </a:r>
            <a:r>
              <a:rPr dirty="0" sz="2400" spc="2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gas</a:t>
            </a:r>
            <a:r>
              <a:rPr dirty="0" sz="2400" spc="2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sensors</a:t>
            </a:r>
            <a:r>
              <a:rPr dirty="0" sz="2400" spc="254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2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measure</a:t>
            </a:r>
            <a:r>
              <a:rPr dirty="0" sz="2400" spc="2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2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concentration</a:t>
            </a:r>
            <a:r>
              <a:rPr dirty="0" sz="2400" spc="2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2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specific</a:t>
            </a:r>
            <a:r>
              <a:rPr dirty="0" sz="2400" spc="2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biomarkers</a:t>
            </a:r>
            <a:r>
              <a:rPr dirty="0" sz="2400" spc="2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</a:t>
            </a:r>
            <a:r>
              <a:rPr dirty="0" sz="2400" spc="2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exhaled</a:t>
            </a:r>
            <a:r>
              <a:rPr dirty="0" sz="2400" spc="2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breath,</a:t>
            </a:r>
            <a:r>
              <a:rPr dirty="0" sz="2400" spc="28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providing </a:t>
            </a:r>
            <a:r>
              <a:rPr dirty="0" sz="2400" spc="-10">
                <a:latin typeface="Arial MT"/>
                <a:cs typeface="Arial MT"/>
              </a:rPr>
              <a:t>	</a:t>
            </a:r>
            <a:r>
              <a:rPr dirty="0" sz="2400" spc="-20">
                <a:latin typeface="Arial MT"/>
                <a:cs typeface="Arial MT"/>
              </a:rPr>
              <a:t>real-</a:t>
            </a:r>
            <a:r>
              <a:rPr dirty="0" sz="2400">
                <a:latin typeface="Arial MT"/>
                <a:cs typeface="Arial MT"/>
              </a:rPr>
              <a:t>time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health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insights.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</a:tabLst>
            </a:pPr>
            <a:r>
              <a:rPr dirty="0" sz="2400" b="1">
                <a:latin typeface="Arial"/>
                <a:cs typeface="Arial"/>
              </a:rPr>
              <a:t>Key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Features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&amp;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Innovations: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buChar char="•"/>
              <a:tabLst>
                <a:tab pos="356870" algn="l"/>
              </a:tabLst>
            </a:pPr>
            <a:r>
              <a:rPr dirty="0" sz="2400" spc="-20">
                <a:latin typeface="Arial MT"/>
                <a:cs typeface="Arial MT"/>
              </a:rPr>
              <a:t>Non-</a:t>
            </a:r>
            <a:r>
              <a:rPr dirty="0" sz="2400">
                <a:latin typeface="Arial MT"/>
                <a:cs typeface="Arial MT"/>
              </a:rPr>
              <a:t>Invasive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Detection: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Breath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analysis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instead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blood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tests.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 marL="356870" indent="-344170">
              <a:lnSpc>
                <a:spcPct val="100000"/>
              </a:lnSpc>
              <a:buChar char="•"/>
              <a:tabLst>
                <a:tab pos="356870" algn="l"/>
              </a:tabLst>
            </a:pPr>
            <a:r>
              <a:rPr dirty="0" sz="2400" spc="-10">
                <a:latin typeface="Arial MT"/>
                <a:cs typeface="Arial MT"/>
              </a:rPr>
              <a:t>AI-Driven</a:t>
            </a:r>
            <a:r>
              <a:rPr dirty="0" sz="2400" spc="-1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Analysis: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Machine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learning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accurate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gas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detection.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 marL="356870" indent="-344170">
              <a:lnSpc>
                <a:spcPct val="100000"/>
              </a:lnSpc>
              <a:buChar char="•"/>
              <a:tabLst>
                <a:tab pos="356870" algn="l"/>
              </a:tabLst>
            </a:pPr>
            <a:r>
              <a:rPr dirty="0" sz="2400" spc="-20">
                <a:latin typeface="Arial MT"/>
                <a:cs typeface="Arial MT"/>
              </a:rPr>
              <a:t>Real-</a:t>
            </a:r>
            <a:r>
              <a:rPr dirty="0" sz="2400">
                <a:latin typeface="Arial MT"/>
                <a:cs typeface="Arial MT"/>
              </a:rPr>
              <a:t>Time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Health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Insights: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Instant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results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via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web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interface.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954" y="930097"/>
            <a:ext cx="1049972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/>
              <a:t>Demonstration/Prototype</a:t>
            </a:r>
            <a:r>
              <a:rPr dirty="0" sz="4800" spc="-210"/>
              <a:t> </a:t>
            </a:r>
            <a:r>
              <a:rPr dirty="0" sz="4800" spc="-10"/>
              <a:t>Showcase</a:t>
            </a:r>
            <a:endParaRPr sz="4800"/>
          </a:p>
        </p:txBody>
      </p:sp>
      <p:sp>
        <p:nvSpPr>
          <p:cNvPr id="4" name="object 4" descr=""/>
          <p:cNvSpPr txBox="1"/>
          <p:nvPr/>
        </p:nvSpPr>
        <p:spPr>
          <a:xfrm>
            <a:off x="18023205" y="9704708"/>
            <a:ext cx="1466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0"/>
              </a:lnSpc>
            </a:pPr>
            <a:r>
              <a:rPr dirty="0" sz="1800" spc="-50" b="1">
                <a:solidFill>
                  <a:srgbClr val="40B9D2"/>
                </a:solidFill>
                <a:latin typeface="Corbel"/>
                <a:cs typeface="Corbel"/>
              </a:rPr>
              <a:t>*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10"/>
              <a:t>3/26/2025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30"/>
              <a:t>BATCH</a:t>
            </a:r>
            <a:r>
              <a:rPr dirty="0" spc="-35"/>
              <a:t> </a:t>
            </a:r>
            <a:r>
              <a:rPr dirty="0"/>
              <a:t>NO</a:t>
            </a:r>
            <a:r>
              <a:rPr dirty="0" spc="-40"/>
              <a:t> </a:t>
            </a:r>
            <a:r>
              <a:rPr dirty="0" spc="-50"/>
              <a:t>: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7641006" y="9711070"/>
            <a:ext cx="50431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DEPARTMENT</a:t>
            </a:r>
            <a:r>
              <a:rPr dirty="0" sz="1650" spc="-114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OF</a:t>
            </a:r>
            <a:r>
              <a:rPr dirty="0" sz="1650" spc="-4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COMPUTER</a:t>
            </a:r>
            <a:r>
              <a:rPr dirty="0" sz="1650" spc="-5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SCIENCE</a:t>
            </a: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&amp;</a:t>
            </a:r>
            <a:r>
              <a:rPr dirty="0" sz="1650" spc="2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ENGINEERING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38606" y="1497025"/>
            <a:ext cx="16588105" cy="797940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5"/>
              </a:spcBef>
            </a:pPr>
            <a:r>
              <a:rPr dirty="0" sz="2500" b="1">
                <a:latin typeface="Times New Roman"/>
                <a:cs typeface="Times New Roman"/>
              </a:rPr>
              <a:t>General</a:t>
            </a:r>
            <a:r>
              <a:rPr dirty="0" sz="2500" spc="-95" b="1">
                <a:latin typeface="Times New Roman"/>
                <a:cs typeface="Times New Roman"/>
              </a:rPr>
              <a:t> </a:t>
            </a:r>
            <a:r>
              <a:rPr dirty="0" sz="2500" b="1">
                <a:latin typeface="Times New Roman"/>
                <a:cs typeface="Times New Roman"/>
              </a:rPr>
              <a:t>Considerations</a:t>
            </a:r>
            <a:r>
              <a:rPr dirty="0" sz="2500" spc="20" b="1">
                <a:latin typeface="Times New Roman"/>
                <a:cs typeface="Times New Roman"/>
              </a:rPr>
              <a:t> </a:t>
            </a:r>
            <a:r>
              <a:rPr dirty="0" sz="2500" b="1">
                <a:latin typeface="Times New Roman"/>
                <a:cs typeface="Times New Roman"/>
              </a:rPr>
              <a:t>for</a:t>
            </a:r>
            <a:r>
              <a:rPr dirty="0" sz="2500" spc="-30" b="1">
                <a:latin typeface="Times New Roman"/>
                <a:cs typeface="Times New Roman"/>
              </a:rPr>
              <a:t> </a:t>
            </a:r>
            <a:r>
              <a:rPr dirty="0" sz="2500" b="1">
                <a:latin typeface="Times New Roman"/>
                <a:cs typeface="Times New Roman"/>
              </a:rPr>
              <a:t>Both</a:t>
            </a:r>
            <a:r>
              <a:rPr dirty="0" sz="2500" spc="-15" b="1">
                <a:latin typeface="Times New Roman"/>
                <a:cs typeface="Times New Roman"/>
              </a:rPr>
              <a:t> </a:t>
            </a:r>
            <a:r>
              <a:rPr dirty="0" sz="2500" spc="-25" b="1">
                <a:latin typeface="Times New Roman"/>
                <a:cs typeface="Times New Roman"/>
              </a:rPr>
              <a:t>O</a:t>
            </a:r>
            <a:r>
              <a:rPr dirty="0" sz="2500" spc="-275" b="1">
                <a:latin typeface="Times New Roman"/>
                <a:cs typeface="Times New Roman"/>
              </a:rPr>
              <a:t>p</a:t>
            </a:r>
            <a:r>
              <a:rPr dirty="0" baseline="-35403" sz="7650" spc="-5587">
                <a:solidFill>
                  <a:srgbClr val="FCFCFC"/>
                </a:solidFill>
                <a:latin typeface="Arial Black"/>
                <a:cs typeface="Arial Black"/>
              </a:rPr>
              <a:t>C</a:t>
            </a:r>
            <a:r>
              <a:rPr dirty="0" sz="2500" spc="-15" b="1">
                <a:latin typeface="Times New Roman"/>
                <a:cs typeface="Times New Roman"/>
              </a:rPr>
              <a:t>t</a:t>
            </a:r>
            <a:r>
              <a:rPr dirty="0" sz="2500" spc="-25" b="1">
                <a:latin typeface="Times New Roman"/>
                <a:cs typeface="Times New Roman"/>
              </a:rPr>
              <a:t>io</a:t>
            </a:r>
            <a:r>
              <a:rPr dirty="0" sz="2500" spc="-1130" b="1">
                <a:latin typeface="Times New Roman"/>
                <a:cs typeface="Times New Roman"/>
              </a:rPr>
              <a:t>n</a:t>
            </a:r>
            <a:r>
              <a:rPr dirty="0" baseline="-35403" sz="7650" spc="-3450">
                <a:solidFill>
                  <a:srgbClr val="FCFCFC"/>
                </a:solidFill>
                <a:latin typeface="Arial Black"/>
                <a:cs typeface="Arial Black"/>
              </a:rPr>
              <a:t>o</a:t>
            </a:r>
            <a:r>
              <a:rPr dirty="0" sz="2500" spc="-35" b="1">
                <a:latin typeface="Times New Roman"/>
                <a:cs typeface="Times New Roman"/>
              </a:rPr>
              <a:t>s</a:t>
            </a:r>
            <a:r>
              <a:rPr dirty="0" sz="2500" spc="-25" b="1">
                <a:latin typeface="Times New Roman"/>
                <a:cs typeface="Times New Roman"/>
              </a:rPr>
              <a:t>:</a:t>
            </a:r>
            <a:r>
              <a:rPr dirty="0" sz="2500" spc="-270" b="1">
                <a:latin typeface="Times New Roman"/>
                <a:cs typeface="Times New Roman"/>
              </a:rPr>
              <a:t> </a:t>
            </a:r>
            <a:r>
              <a:rPr dirty="0" baseline="-35403" sz="7650" spc="-300">
                <a:solidFill>
                  <a:srgbClr val="FCFCFC"/>
                </a:solidFill>
                <a:latin typeface="Arial Black"/>
                <a:cs typeface="Arial Black"/>
              </a:rPr>
              <a:t>ncept</a:t>
            </a:r>
            <a:r>
              <a:rPr dirty="0" baseline="-35403" sz="7650" spc="-592">
                <a:solidFill>
                  <a:srgbClr val="FCFCFC"/>
                </a:solidFill>
                <a:latin typeface="Arial Black"/>
                <a:cs typeface="Arial Black"/>
              </a:rPr>
              <a:t> </a:t>
            </a:r>
            <a:r>
              <a:rPr dirty="0" baseline="-35403" sz="7650" spc="-172">
                <a:solidFill>
                  <a:srgbClr val="FCFCFC"/>
                </a:solidFill>
                <a:latin typeface="Arial Black"/>
                <a:cs typeface="Arial Black"/>
              </a:rPr>
              <a:t>In</a:t>
            </a:r>
            <a:r>
              <a:rPr dirty="0" baseline="-35403" sz="7650" spc="-607">
                <a:solidFill>
                  <a:srgbClr val="FCFCFC"/>
                </a:solidFill>
                <a:latin typeface="Arial Black"/>
                <a:cs typeface="Arial Black"/>
              </a:rPr>
              <a:t> </a:t>
            </a:r>
            <a:r>
              <a:rPr dirty="0" baseline="-35403" sz="7650" spc="-405">
                <a:solidFill>
                  <a:srgbClr val="FCFCFC"/>
                </a:solidFill>
                <a:latin typeface="Arial Black"/>
                <a:cs typeface="Arial Black"/>
              </a:rPr>
              <a:t>Business</a:t>
            </a:r>
            <a:endParaRPr baseline="-35403" sz="7650">
              <a:latin typeface="Arial Black"/>
              <a:cs typeface="Arial Black"/>
            </a:endParaRPr>
          </a:p>
          <a:p>
            <a:pPr marL="394970" indent="-344170">
              <a:lnSpc>
                <a:spcPct val="100000"/>
              </a:lnSpc>
              <a:spcBef>
                <a:spcPts val="2480"/>
              </a:spcBef>
              <a:buFont typeface="Arial MT"/>
              <a:buChar char="•"/>
              <a:tabLst>
                <a:tab pos="394970" algn="l"/>
              </a:tabLst>
            </a:pPr>
            <a:r>
              <a:rPr dirty="0" sz="2500" b="1">
                <a:latin typeface="Times New Roman"/>
                <a:cs typeface="Times New Roman"/>
              </a:rPr>
              <a:t>Clarity</a:t>
            </a:r>
            <a:r>
              <a:rPr dirty="0" sz="2500" spc="265" b="1">
                <a:latin typeface="Times New Roman"/>
                <a:cs typeface="Times New Roman"/>
              </a:rPr>
              <a:t> </a:t>
            </a:r>
            <a:r>
              <a:rPr dirty="0" sz="2500" b="1">
                <a:latin typeface="Times New Roman"/>
                <a:cs typeface="Times New Roman"/>
              </a:rPr>
              <a:t>and</a:t>
            </a:r>
            <a:r>
              <a:rPr dirty="0" sz="2500" spc="240" b="1">
                <a:latin typeface="Times New Roman"/>
                <a:cs typeface="Times New Roman"/>
              </a:rPr>
              <a:t> </a:t>
            </a:r>
            <a:r>
              <a:rPr dirty="0" sz="2500" b="1">
                <a:latin typeface="Times New Roman"/>
                <a:cs typeface="Times New Roman"/>
              </a:rPr>
              <a:t>Simplicity:</a:t>
            </a:r>
            <a:r>
              <a:rPr dirty="0" sz="2500" spc="245" b="1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The</a:t>
            </a:r>
            <a:r>
              <a:rPr dirty="0" sz="2500" spc="23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prototype</a:t>
            </a:r>
            <a:r>
              <a:rPr dirty="0" sz="2500" spc="24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is</a:t>
            </a:r>
            <a:r>
              <a:rPr dirty="0" sz="2500" spc="22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designed</a:t>
            </a:r>
            <a:r>
              <a:rPr dirty="0" sz="2500" spc="24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to</a:t>
            </a:r>
            <a:r>
              <a:rPr dirty="0" sz="2500" spc="24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be</a:t>
            </a:r>
            <a:r>
              <a:rPr dirty="0" sz="2500" spc="229">
                <a:latin typeface="Times New Roman"/>
                <a:cs typeface="Times New Roman"/>
              </a:rPr>
              <a:t> </a:t>
            </a:r>
            <a:r>
              <a:rPr dirty="0" sz="2500" spc="-20">
                <a:latin typeface="Times New Roman"/>
                <a:cs typeface="Times New Roman"/>
              </a:rPr>
              <a:t>user-</a:t>
            </a:r>
            <a:r>
              <a:rPr dirty="0" sz="2500">
                <a:latin typeface="Times New Roman"/>
                <a:cs typeface="Times New Roman"/>
              </a:rPr>
              <a:t>friendly,</a:t>
            </a:r>
            <a:r>
              <a:rPr dirty="0" sz="2500" spc="24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providing</a:t>
            </a:r>
            <a:r>
              <a:rPr dirty="0" sz="2500" spc="235">
                <a:latin typeface="Times New Roman"/>
                <a:cs typeface="Times New Roman"/>
              </a:rPr>
              <a:t> </a:t>
            </a:r>
            <a:r>
              <a:rPr dirty="0" sz="2500" b="1">
                <a:latin typeface="Times New Roman"/>
                <a:cs typeface="Times New Roman"/>
              </a:rPr>
              <a:t>clear</a:t>
            </a:r>
            <a:r>
              <a:rPr dirty="0" sz="2500" spc="190" b="1">
                <a:latin typeface="Times New Roman"/>
                <a:cs typeface="Times New Roman"/>
              </a:rPr>
              <a:t> </a:t>
            </a:r>
            <a:r>
              <a:rPr dirty="0" sz="2500" b="1">
                <a:latin typeface="Times New Roman"/>
                <a:cs typeface="Times New Roman"/>
              </a:rPr>
              <a:t>and</a:t>
            </a:r>
            <a:r>
              <a:rPr dirty="0" sz="2500" spc="240" b="1">
                <a:latin typeface="Times New Roman"/>
                <a:cs typeface="Times New Roman"/>
              </a:rPr>
              <a:t> </a:t>
            </a:r>
            <a:r>
              <a:rPr dirty="0" sz="2500" spc="-30" b="1">
                <a:latin typeface="Times New Roman"/>
                <a:cs typeface="Times New Roman"/>
              </a:rPr>
              <a:t>real-</a:t>
            </a:r>
            <a:r>
              <a:rPr dirty="0" sz="2500" b="1">
                <a:latin typeface="Times New Roman"/>
                <a:cs typeface="Times New Roman"/>
              </a:rPr>
              <a:t>time</a:t>
            </a:r>
            <a:r>
              <a:rPr dirty="0" sz="2500" spc="240" b="1">
                <a:latin typeface="Times New Roman"/>
                <a:cs typeface="Times New Roman"/>
              </a:rPr>
              <a:t> </a:t>
            </a:r>
            <a:r>
              <a:rPr dirty="0" sz="2500" b="1">
                <a:latin typeface="Times New Roman"/>
                <a:cs typeface="Times New Roman"/>
              </a:rPr>
              <a:t>health</a:t>
            </a:r>
            <a:r>
              <a:rPr dirty="0" sz="2500" spc="250" b="1">
                <a:latin typeface="Times New Roman"/>
                <a:cs typeface="Times New Roman"/>
              </a:rPr>
              <a:t> </a:t>
            </a:r>
            <a:r>
              <a:rPr dirty="0" sz="2500" b="1">
                <a:latin typeface="Times New Roman"/>
                <a:cs typeface="Times New Roman"/>
              </a:rPr>
              <a:t>insights</a:t>
            </a:r>
            <a:r>
              <a:rPr dirty="0" sz="2500" spc="229" b="1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in</a:t>
            </a:r>
            <a:r>
              <a:rPr dirty="0" sz="2500" spc="235">
                <a:latin typeface="Times New Roman"/>
                <a:cs typeface="Times New Roman"/>
              </a:rPr>
              <a:t> </a:t>
            </a:r>
            <a:r>
              <a:rPr dirty="0" sz="2500" spc="-50">
                <a:latin typeface="Times New Roman"/>
                <a:cs typeface="Times New Roman"/>
              </a:rPr>
              <a:t>a</a:t>
            </a:r>
            <a:endParaRPr sz="2500">
              <a:latin typeface="Times New Roman"/>
              <a:cs typeface="Times New Roman"/>
            </a:endParaRPr>
          </a:p>
          <a:p>
            <a:pPr marL="394970">
              <a:lnSpc>
                <a:spcPct val="100000"/>
              </a:lnSpc>
            </a:pPr>
            <a:r>
              <a:rPr dirty="0" sz="2500" spc="-10" b="1">
                <a:latin typeface="Times New Roman"/>
                <a:cs typeface="Times New Roman"/>
              </a:rPr>
              <a:t>non-</a:t>
            </a:r>
            <a:r>
              <a:rPr dirty="0" sz="2500" b="1">
                <a:latin typeface="Times New Roman"/>
                <a:cs typeface="Times New Roman"/>
              </a:rPr>
              <a:t>invasive</a:t>
            </a:r>
            <a:r>
              <a:rPr dirty="0" sz="2500" spc="-70" b="1">
                <a:latin typeface="Times New Roman"/>
                <a:cs typeface="Times New Roman"/>
              </a:rPr>
              <a:t> </a:t>
            </a:r>
            <a:r>
              <a:rPr dirty="0" sz="2500" b="1">
                <a:latin typeface="Times New Roman"/>
                <a:cs typeface="Times New Roman"/>
              </a:rPr>
              <a:t>manner</a:t>
            </a:r>
            <a:r>
              <a:rPr dirty="0" sz="2500" spc="-40" b="1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using</a:t>
            </a:r>
            <a:r>
              <a:rPr dirty="0" sz="2500" spc="-4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breath</a:t>
            </a:r>
            <a:r>
              <a:rPr dirty="0" sz="2500" spc="-60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analysis.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500">
              <a:latin typeface="Times New Roman"/>
              <a:cs typeface="Times New Roman"/>
            </a:endParaRPr>
          </a:p>
          <a:p>
            <a:pPr algn="just" marL="394970" marR="17780" indent="-344805">
              <a:lnSpc>
                <a:spcPct val="100000"/>
              </a:lnSpc>
              <a:buFont typeface="Arial MT"/>
              <a:buChar char="•"/>
              <a:tabLst>
                <a:tab pos="394970" algn="l"/>
              </a:tabLst>
            </a:pPr>
            <a:r>
              <a:rPr dirty="0" sz="2500" b="1">
                <a:latin typeface="Times New Roman"/>
                <a:cs typeface="Times New Roman"/>
              </a:rPr>
              <a:t>Focus</a:t>
            </a:r>
            <a:r>
              <a:rPr dirty="0" sz="2500" spc="-10" b="1">
                <a:latin typeface="Times New Roman"/>
                <a:cs typeface="Times New Roman"/>
              </a:rPr>
              <a:t> </a:t>
            </a:r>
            <a:r>
              <a:rPr dirty="0" sz="2500" b="1">
                <a:latin typeface="Times New Roman"/>
                <a:cs typeface="Times New Roman"/>
              </a:rPr>
              <a:t>on Key</a:t>
            </a:r>
            <a:r>
              <a:rPr dirty="0" sz="2500" spc="15" b="1">
                <a:latin typeface="Times New Roman"/>
                <a:cs typeface="Times New Roman"/>
              </a:rPr>
              <a:t> </a:t>
            </a:r>
            <a:r>
              <a:rPr dirty="0" sz="2500" b="1">
                <a:latin typeface="Times New Roman"/>
                <a:cs typeface="Times New Roman"/>
              </a:rPr>
              <a:t>Features:  </a:t>
            </a:r>
            <a:r>
              <a:rPr dirty="0" sz="2500">
                <a:latin typeface="Times New Roman"/>
                <a:cs typeface="Times New Roman"/>
              </a:rPr>
              <a:t>Utilizes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gas</a:t>
            </a:r>
            <a:r>
              <a:rPr dirty="0" sz="2500" spc="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sensors</a:t>
            </a:r>
            <a:r>
              <a:rPr dirty="0" sz="2500" spc="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(CO2,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NO2,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VOCs)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to detect</a:t>
            </a:r>
            <a:r>
              <a:rPr dirty="0" sz="2500" spc="2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metabolic</a:t>
            </a:r>
            <a:r>
              <a:rPr dirty="0" sz="2500" spc="2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biomarkers, AI</a:t>
            </a:r>
            <a:r>
              <a:rPr dirty="0" sz="2500" spc="2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model processes</a:t>
            </a:r>
            <a:r>
              <a:rPr dirty="0" sz="2500" spc="15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sensor </a:t>
            </a:r>
            <a:r>
              <a:rPr dirty="0" sz="2500">
                <a:latin typeface="Times New Roman"/>
                <a:cs typeface="Times New Roman"/>
              </a:rPr>
              <a:t>data</a:t>
            </a:r>
            <a:r>
              <a:rPr dirty="0" sz="2500" spc="204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to</a:t>
            </a:r>
            <a:r>
              <a:rPr dirty="0" sz="2500" spc="21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predict</a:t>
            </a:r>
            <a:r>
              <a:rPr dirty="0" sz="2500" spc="22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cardiometabolic</a:t>
            </a:r>
            <a:r>
              <a:rPr dirty="0" sz="2500" spc="22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risks,</a:t>
            </a:r>
            <a:r>
              <a:rPr dirty="0" sz="2500" spc="23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Web</a:t>
            </a:r>
            <a:r>
              <a:rPr dirty="0" sz="2500" spc="2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interface</a:t>
            </a:r>
            <a:r>
              <a:rPr dirty="0" sz="2500" spc="22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displays</a:t>
            </a:r>
            <a:r>
              <a:rPr dirty="0" sz="2500" spc="204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easy-to-</a:t>
            </a:r>
            <a:r>
              <a:rPr dirty="0" sz="2500">
                <a:latin typeface="Times New Roman"/>
                <a:cs typeface="Times New Roman"/>
              </a:rPr>
              <a:t>understand</a:t>
            </a:r>
            <a:r>
              <a:rPr dirty="0" sz="2500" spc="22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health</a:t>
            </a:r>
            <a:r>
              <a:rPr dirty="0" sz="2500" spc="22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insights,</a:t>
            </a:r>
            <a:r>
              <a:rPr dirty="0" sz="2500" spc="22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Calibration</a:t>
            </a:r>
            <a:r>
              <a:rPr dirty="0" sz="2500" spc="24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system</a:t>
            </a:r>
            <a:r>
              <a:rPr dirty="0" sz="2500" spc="225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ensures </a:t>
            </a:r>
            <a:r>
              <a:rPr dirty="0" sz="2500">
                <a:latin typeface="Times New Roman"/>
                <a:cs typeface="Times New Roman"/>
              </a:rPr>
              <a:t>measurement</a:t>
            </a:r>
            <a:r>
              <a:rPr dirty="0" sz="2500" spc="-90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accuracy.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Arial MT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algn="just" marL="394970" marR="17780" indent="-344805">
              <a:lnSpc>
                <a:spcPct val="100000"/>
              </a:lnSpc>
              <a:buFont typeface="Arial MT"/>
              <a:buChar char="•"/>
              <a:tabLst>
                <a:tab pos="394970" algn="l"/>
              </a:tabLst>
            </a:pPr>
            <a:r>
              <a:rPr dirty="0" sz="2500" b="1">
                <a:latin typeface="Times New Roman"/>
                <a:cs typeface="Times New Roman"/>
              </a:rPr>
              <a:t>Relevance</a:t>
            </a:r>
            <a:r>
              <a:rPr dirty="0" sz="2500" spc="280" b="1">
                <a:latin typeface="Times New Roman"/>
                <a:cs typeface="Times New Roman"/>
              </a:rPr>
              <a:t> </a:t>
            </a:r>
            <a:r>
              <a:rPr dirty="0" sz="2500" b="1">
                <a:latin typeface="Times New Roman"/>
                <a:cs typeface="Times New Roman"/>
              </a:rPr>
              <a:t>to</a:t>
            </a:r>
            <a:r>
              <a:rPr dirty="0" sz="2500" spc="285" b="1">
                <a:latin typeface="Times New Roman"/>
                <a:cs typeface="Times New Roman"/>
              </a:rPr>
              <a:t> </a:t>
            </a:r>
            <a:r>
              <a:rPr dirty="0" sz="2500" b="1">
                <a:latin typeface="Times New Roman"/>
                <a:cs typeface="Times New Roman"/>
              </a:rPr>
              <a:t>Project</a:t>
            </a:r>
            <a:r>
              <a:rPr dirty="0" sz="2500" spc="345" b="1">
                <a:latin typeface="Times New Roman"/>
                <a:cs typeface="Times New Roman"/>
              </a:rPr>
              <a:t> </a:t>
            </a:r>
            <a:r>
              <a:rPr dirty="0" sz="2500" b="1">
                <a:latin typeface="Times New Roman"/>
                <a:cs typeface="Times New Roman"/>
              </a:rPr>
              <a:t>Goals:</a:t>
            </a:r>
            <a:r>
              <a:rPr dirty="0" sz="2500" spc="320" b="1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Supports</a:t>
            </a:r>
            <a:r>
              <a:rPr dirty="0" sz="2500" spc="29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early</a:t>
            </a:r>
            <a:r>
              <a:rPr dirty="0" sz="2500" spc="29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detection</a:t>
            </a:r>
            <a:r>
              <a:rPr dirty="0" sz="2500" spc="29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of</a:t>
            </a:r>
            <a:r>
              <a:rPr dirty="0" sz="2500" spc="32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metabolic</a:t>
            </a:r>
            <a:r>
              <a:rPr dirty="0" sz="2500" spc="3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risks</a:t>
            </a:r>
            <a:r>
              <a:rPr dirty="0" sz="2500" spc="33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such</a:t>
            </a:r>
            <a:r>
              <a:rPr dirty="0" sz="2500" spc="30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as</a:t>
            </a:r>
            <a:r>
              <a:rPr dirty="0" sz="2500" spc="30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obesity,</a:t>
            </a:r>
            <a:r>
              <a:rPr dirty="0" sz="2500" spc="29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diabetes,</a:t>
            </a:r>
            <a:r>
              <a:rPr dirty="0" sz="2500" spc="31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high</a:t>
            </a:r>
            <a:r>
              <a:rPr dirty="0" sz="2500" spc="31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blood</a:t>
            </a:r>
            <a:r>
              <a:rPr dirty="0" sz="2500" spc="3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sugar,</a:t>
            </a:r>
            <a:r>
              <a:rPr dirty="0" sz="2500" spc="290">
                <a:latin typeface="Times New Roman"/>
                <a:cs typeface="Times New Roman"/>
              </a:rPr>
              <a:t> </a:t>
            </a:r>
            <a:r>
              <a:rPr dirty="0" sz="2500" spc="-25">
                <a:latin typeface="Times New Roman"/>
                <a:cs typeface="Times New Roman"/>
              </a:rPr>
              <a:t>and </a:t>
            </a:r>
            <a:r>
              <a:rPr dirty="0" sz="2500">
                <a:latin typeface="Times New Roman"/>
                <a:cs typeface="Times New Roman"/>
              </a:rPr>
              <a:t>cholesterol,</a:t>
            </a:r>
            <a:r>
              <a:rPr dirty="0" sz="2500" spc="30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Enables</a:t>
            </a:r>
            <a:r>
              <a:rPr dirty="0" sz="2500" spc="29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preventive</a:t>
            </a:r>
            <a:r>
              <a:rPr dirty="0" sz="2500" spc="30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healthcare</a:t>
            </a:r>
            <a:r>
              <a:rPr dirty="0" sz="2500" spc="30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by</a:t>
            </a:r>
            <a:r>
              <a:rPr dirty="0" sz="2500" spc="27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alerting</a:t>
            </a:r>
            <a:r>
              <a:rPr dirty="0" sz="2500" spc="30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users</a:t>
            </a:r>
            <a:r>
              <a:rPr dirty="0" sz="2500" spc="29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to</a:t>
            </a:r>
            <a:r>
              <a:rPr dirty="0" sz="2500" spc="29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potential</a:t>
            </a:r>
            <a:r>
              <a:rPr dirty="0" sz="2500" spc="30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risks</a:t>
            </a:r>
            <a:r>
              <a:rPr dirty="0" sz="2500" spc="29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before</a:t>
            </a:r>
            <a:r>
              <a:rPr dirty="0" sz="2500" spc="32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symptoms</a:t>
            </a:r>
            <a:r>
              <a:rPr dirty="0" sz="2500" spc="28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become</a:t>
            </a:r>
            <a:r>
              <a:rPr dirty="0" sz="2500" spc="32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severe,</a:t>
            </a:r>
            <a:r>
              <a:rPr dirty="0" sz="2500" spc="30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Provides</a:t>
            </a:r>
            <a:r>
              <a:rPr dirty="0" sz="2500" spc="305">
                <a:latin typeface="Times New Roman"/>
                <a:cs typeface="Times New Roman"/>
              </a:rPr>
              <a:t> </a:t>
            </a:r>
            <a:r>
              <a:rPr dirty="0" sz="2500" spc="-50">
                <a:latin typeface="Times New Roman"/>
                <a:cs typeface="Times New Roman"/>
              </a:rPr>
              <a:t>a </a:t>
            </a:r>
            <a:r>
              <a:rPr dirty="0" sz="2500" spc="-20">
                <a:latin typeface="Times New Roman"/>
                <a:cs typeface="Times New Roman"/>
              </a:rPr>
              <a:t>cost-</a:t>
            </a:r>
            <a:r>
              <a:rPr dirty="0" sz="2500">
                <a:latin typeface="Times New Roman"/>
                <a:cs typeface="Times New Roman"/>
              </a:rPr>
              <a:t>effective</a:t>
            </a:r>
            <a:r>
              <a:rPr dirty="0" sz="2500" spc="1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alternative</a:t>
            </a:r>
            <a:r>
              <a:rPr dirty="0" sz="2500" spc="-4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to</a:t>
            </a:r>
            <a:r>
              <a:rPr dirty="0" sz="2500" spc="-9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traditional</a:t>
            </a:r>
            <a:r>
              <a:rPr dirty="0" sz="2500" spc="-3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invasive</a:t>
            </a:r>
            <a:r>
              <a:rPr dirty="0" sz="2500" spc="-45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tests.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Arial MT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algn="just" marL="394970" marR="18415" indent="-344805">
              <a:lnSpc>
                <a:spcPct val="100000"/>
              </a:lnSpc>
              <a:buFont typeface="Arial MT"/>
              <a:buChar char="•"/>
              <a:tabLst>
                <a:tab pos="394970" algn="l"/>
              </a:tabLst>
            </a:pPr>
            <a:r>
              <a:rPr dirty="0" sz="2500" b="1">
                <a:latin typeface="Times New Roman"/>
                <a:cs typeface="Times New Roman"/>
              </a:rPr>
              <a:t>Technical</a:t>
            </a:r>
            <a:r>
              <a:rPr dirty="0" sz="2500" spc="245" b="1">
                <a:latin typeface="Times New Roman"/>
                <a:cs typeface="Times New Roman"/>
              </a:rPr>
              <a:t> </a:t>
            </a:r>
            <a:r>
              <a:rPr dirty="0" sz="2500" b="1">
                <a:latin typeface="Times New Roman"/>
                <a:cs typeface="Times New Roman"/>
              </a:rPr>
              <a:t>Details</a:t>
            </a:r>
            <a:r>
              <a:rPr dirty="0" sz="2500" spc="235" b="1">
                <a:latin typeface="Times New Roman"/>
                <a:cs typeface="Times New Roman"/>
              </a:rPr>
              <a:t> </a:t>
            </a:r>
            <a:r>
              <a:rPr dirty="0" sz="2500" b="1">
                <a:latin typeface="Times New Roman"/>
                <a:cs typeface="Times New Roman"/>
              </a:rPr>
              <a:t>(as</a:t>
            </a:r>
            <a:r>
              <a:rPr dirty="0" sz="2500" spc="235" b="1">
                <a:latin typeface="Times New Roman"/>
                <a:cs typeface="Times New Roman"/>
              </a:rPr>
              <a:t> </a:t>
            </a:r>
            <a:r>
              <a:rPr dirty="0" sz="2500" b="1">
                <a:latin typeface="Times New Roman"/>
                <a:cs typeface="Times New Roman"/>
              </a:rPr>
              <a:t>needed):</a:t>
            </a:r>
            <a:r>
              <a:rPr dirty="0" sz="2500" spc="250" b="1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Gas</a:t>
            </a:r>
            <a:r>
              <a:rPr dirty="0" sz="2500" spc="22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sensors</a:t>
            </a:r>
            <a:r>
              <a:rPr dirty="0" sz="2500" spc="24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capture</a:t>
            </a:r>
            <a:r>
              <a:rPr dirty="0" sz="2500" spc="24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breath</a:t>
            </a:r>
            <a:r>
              <a:rPr dirty="0" sz="2500" spc="27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samples</a:t>
            </a:r>
            <a:r>
              <a:rPr dirty="0" sz="2500" spc="229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and</a:t>
            </a:r>
            <a:r>
              <a:rPr dirty="0" sz="2500" spc="24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measure</a:t>
            </a:r>
            <a:r>
              <a:rPr dirty="0" sz="2500" spc="24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biomarker</a:t>
            </a:r>
            <a:r>
              <a:rPr dirty="0" sz="2500" spc="27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levels,</a:t>
            </a:r>
            <a:r>
              <a:rPr dirty="0" sz="2500" spc="25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AI</a:t>
            </a:r>
            <a:r>
              <a:rPr dirty="0" sz="2500" spc="24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model</a:t>
            </a:r>
            <a:r>
              <a:rPr dirty="0" sz="2500" spc="24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is</a:t>
            </a:r>
            <a:r>
              <a:rPr dirty="0" sz="2500" spc="229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trained</a:t>
            </a:r>
            <a:r>
              <a:rPr dirty="0" sz="2500" spc="240">
                <a:latin typeface="Times New Roman"/>
                <a:cs typeface="Times New Roman"/>
              </a:rPr>
              <a:t> </a:t>
            </a:r>
            <a:r>
              <a:rPr dirty="0" sz="2500" spc="-25">
                <a:latin typeface="Times New Roman"/>
                <a:cs typeface="Times New Roman"/>
              </a:rPr>
              <a:t>on </a:t>
            </a:r>
            <a:r>
              <a:rPr dirty="0" sz="2500">
                <a:latin typeface="Times New Roman"/>
                <a:cs typeface="Times New Roman"/>
              </a:rPr>
              <a:t>metabolic</a:t>
            </a:r>
            <a:r>
              <a:rPr dirty="0" sz="2500" spc="45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disease</a:t>
            </a:r>
            <a:r>
              <a:rPr dirty="0" sz="2500" spc="459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data</a:t>
            </a:r>
            <a:r>
              <a:rPr dirty="0" sz="2500" spc="47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for</a:t>
            </a:r>
            <a:r>
              <a:rPr dirty="0" sz="2500" spc="465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real-</a:t>
            </a:r>
            <a:r>
              <a:rPr dirty="0" sz="2500">
                <a:latin typeface="Times New Roman"/>
                <a:cs typeface="Times New Roman"/>
              </a:rPr>
              <a:t>time</a:t>
            </a:r>
            <a:r>
              <a:rPr dirty="0" sz="2500" spc="45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risk</a:t>
            </a:r>
            <a:r>
              <a:rPr dirty="0" sz="2500" spc="48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assessment,</a:t>
            </a:r>
            <a:r>
              <a:rPr dirty="0" sz="2500" spc="46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Results</a:t>
            </a:r>
            <a:r>
              <a:rPr dirty="0" sz="2500" spc="47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are</a:t>
            </a:r>
            <a:r>
              <a:rPr dirty="0" sz="2500" spc="45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displayed</a:t>
            </a:r>
            <a:r>
              <a:rPr dirty="0" sz="2500" spc="46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on</a:t>
            </a:r>
            <a:r>
              <a:rPr dirty="0" sz="2500" spc="45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the</a:t>
            </a:r>
            <a:r>
              <a:rPr dirty="0" sz="2500" spc="45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web</a:t>
            </a:r>
            <a:r>
              <a:rPr dirty="0" sz="2500" spc="45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interface,</a:t>
            </a:r>
            <a:r>
              <a:rPr dirty="0" sz="2500" spc="46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providing</a:t>
            </a:r>
            <a:r>
              <a:rPr dirty="0" sz="2500" spc="459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personalized insights.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Arial MT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94970" indent="-34417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94970" algn="l"/>
                <a:tab pos="4909820" algn="l"/>
              </a:tabLst>
            </a:pPr>
            <a:r>
              <a:rPr dirty="0" sz="2500" b="1">
                <a:latin typeface="Times New Roman"/>
                <a:cs typeface="Times New Roman"/>
              </a:rPr>
              <a:t>Addressing</a:t>
            </a:r>
            <a:r>
              <a:rPr dirty="0" sz="2500" spc="-95" b="1">
                <a:latin typeface="Times New Roman"/>
                <a:cs typeface="Times New Roman"/>
              </a:rPr>
              <a:t> </a:t>
            </a:r>
            <a:r>
              <a:rPr dirty="0" sz="2500" b="1">
                <a:latin typeface="Times New Roman"/>
                <a:cs typeface="Times New Roman"/>
              </a:rPr>
              <a:t>Potential</a:t>
            </a:r>
            <a:r>
              <a:rPr dirty="0" sz="2500" spc="-120" b="1">
                <a:latin typeface="Times New Roman"/>
                <a:cs typeface="Times New Roman"/>
              </a:rPr>
              <a:t> </a:t>
            </a:r>
            <a:r>
              <a:rPr dirty="0" sz="2500" spc="-10" b="1">
                <a:latin typeface="Times New Roman"/>
                <a:cs typeface="Times New Roman"/>
              </a:rPr>
              <a:t>Questions:</a:t>
            </a:r>
            <a:r>
              <a:rPr dirty="0" sz="2500" b="1">
                <a:latin typeface="Times New Roman"/>
                <a:cs typeface="Times New Roman"/>
              </a:rPr>
              <a:t>	</a:t>
            </a:r>
            <a:r>
              <a:rPr dirty="0" sz="2500">
                <a:latin typeface="Times New Roman"/>
                <a:cs typeface="Times New Roman"/>
              </a:rPr>
              <a:t>How</a:t>
            </a:r>
            <a:r>
              <a:rPr dirty="0" sz="2500" spc="-2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accurate</a:t>
            </a:r>
            <a:r>
              <a:rPr dirty="0" sz="2500" spc="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is</a:t>
            </a:r>
            <a:r>
              <a:rPr dirty="0" sz="2500" spc="-5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the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system?</a:t>
            </a:r>
            <a:endParaRPr sz="2500">
              <a:latin typeface="Times New Roman"/>
              <a:cs typeface="Times New Roman"/>
            </a:endParaRPr>
          </a:p>
          <a:p>
            <a:pPr marL="4967605">
              <a:lnSpc>
                <a:spcPct val="100000"/>
              </a:lnSpc>
            </a:pPr>
            <a:r>
              <a:rPr dirty="0" sz="2500">
                <a:latin typeface="Times New Roman"/>
                <a:cs typeface="Times New Roman"/>
              </a:rPr>
              <a:t>What</a:t>
            </a:r>
            <a:r>
              <a:rPr dirty="0" sz="2500" spc="-2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gases</a:t>
            </a:r>
            <a:r>
              <a:rPr dirty="0" sz="2500" spc="-3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are</a:t>
            </a:r>
            <a:r>
              <a:rPr dirty="0" sz="2500" spc="-40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detected?</a:t>
            </a:r>
            <a:endParaRPr sz="2500">
              <a:latin typeface="Times New Roman"/>
              <a:cs typeface="Times New Roman"/>
            </a:endParaRPr>
          </a:p>
          <a:p>
            <a:pPr marL="4973955">
              <a:lnSpc>
                <a:spcPct val="100000"/>
              </a:lnSpc>
            </a:pPr>
            <a:r>
              <a:rPr dirty="0" sz="2500">
                <a:latin typeface="Times New Roman"/>
                <a:cs typeface="Times New Roman"/>
              </a:rPr>
              <a:t>How</a:t>
            </a:r>
            <a:r>
              <a:rPr dirty="0" sz="2500" spc="-6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does</a:t>
            </a:r>
            <a:r>
              <a:rPr dirty="0" sz="2500" spc="-4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this</a:t>
            </a:r>
            <a:r>
              <a:rPr dirty="0" sz="2500" spc="-3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compare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to</a:t>
            </a:r>
            <a:r>
              <a:rPr dirty="0" sz="2500" spc="-3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traditional</a:t>
            </a:r>
            <a:r>
              <a:rPr dirty="0" sz="2500" spc="-30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tests?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11580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95"/>
              </a:spcBef>
            </a:pPr>
            <a:r>
              <a:rPr dirty="0"/>
              <a:t>Challenges</a:t>
            </a:r>
            <a:r>
              <a:rPr dirty="0" spc="-150"/>
              <a:t> </a:t>
            </a:r>
            <a:r>
              <a:rPr dirty="0"/>
              <a:t>Encountered</a:t>
            </a:r>
            <a:r>
              <a:rPr dirty="0" spc="-150"/>
              <a:t> </a:t>
            </a:r>
            <a:r>
              <a:rPr dirty="0"/>
              <a:t>&amp;</a:t>
            </a:r>
            <a:r>
              <a:rPr dirty="0" spc="-175"/>
              <a:t> </a:t>
            </a:r>
            <a:r>
              <a:rPr dirty="0" spc="-10"/>
              <a:t>Solutions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18023205" y="9704708"/>
            <a:ext cx="1466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0"/>
              </a:lnSpc>
            </a:pPr>
            <a:r>
              <a:rPr dirty="0" sz="1800" spc="-50" b="1">
                <a:solidFill>
                  <a:srgbClr val="40B9D2"/>
                </a:solidFill>
                <a:latin typeface="Corbel"/>
                <a:cs typeface="Corbel"/>
              </a:rPr>
              <a:t>*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10"/>
              <a:t>3/26/2025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30"/>
              <a:t>BATCH</a:t>
            </a:r>
            <a:r>
              <a:rPr dirty="0" spc="-35"/>
              <a:t> </a:t>
            </a:r>
            <a:r>
              <a:rPr dirty="0"/>
              <a:t>NO</a:t>
            </a:r>
            <a:r>
              <a:rPr dirty="0" spc="-40"/>
              <a:t> </a:t>
            </a:r>
            <a:r>
              <a:rPr dirty="0" spc="-50"/>
              <a:t>: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7641006" y="9711070"/>
            <a:ext cx="50431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DEPARTMENT</a:t>
            </a:r>
            <a:r>
              <a:rPr dirty="0" sz="1650" spc="-114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OF</a:t>
            </a:r>
            <a:r>
              <a:rPr dirty="0" sz="1650" spc="-4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COMPUTER</a:t>
            </a:r>
            <a:r>
              <a:rPr dirty="0" sz="1650" spc="-5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SCIENCE</a:t>
            </a: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&amp;</a:t>
            </a:r>
            <a:r>
              <a:rPr dirty="0" sz="1650" spc="2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ENGINEERING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07744" y="2425065"/>
            <a:ext cx="1541399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Arial"/>
                <a:cs typeface="Arial"/>
              </a:rPr>
              <a:t>Challenges: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buChar char="•"/>
              <a:tabLst>
                <a:tab pos="356870" algn="l"/>
              </a:tabLst>
            </a:pPr>
            <a:r>
              <a:rPr dirty="0" sz="2400">
                <a:latin typeface="Arial MT"/>
                <a:cs typeface="Arial MT"/>
              </a:rPr>
              <a:t>Data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Quality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Issues: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Inconsistent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sensor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readings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due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environmental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factors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like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temperature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humidity.</a:t>
            </a:r>
            <a:endParaRPr sz="2400">
              <a:latin typeface="Arial MT"/>
              <a:cs typeface="Arial MT"/>
            </a:endParaRPr>
          </a:p>
          <a:p>
            <a:pPr marL="356870" indent="-344170">
              <a:lnSpc>
                <a:spcPct val="100000"/>
              </a:lnSpc>
              <a:buChar char="•"/>
              <a:tabLst>
                <a:tab pos="356870" algn="l"/>
              </a:tabLst>
            </a:pPr>
            <a:r>
              <a:rPr dirty="0" sz="2400">
                <a:latin typeface="Arial MT"/>
                <a:cs typeface="Arial MT"/>
              </a:rPr>
              <a:t>Model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Overfitting: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Initial</a:t>
            </a:r>
            <a:r>
              <a:rPr dirty="0" sz="2400" spc="-1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AI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models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performed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well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on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training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data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but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struggled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with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real-</a:t>
            </a:r>
            <a:r>
              <a:rPr dirty="0" sz="2400">
                <a:latin typeface="Arial MT"/>
                <a:cs typeface="Arial MT"/>
              </a:rPr>
              <a:t>world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breath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samples.</a:t>
            </a:r>
            <a:endParaRPr sz="2400">
              <a:latin typeface="Arial MT"/>
              <a:cs typeface="Arial MT"/>
            </a:endParaRPr>
          </a:p>
          <a:p>
            <a:pPr marL="356870" indent="-344170">
              <a:lnSpc>
                <a:spcPct val="100000"/>
              </a:lnSpc>
              <a:buChar char="•"/>
              <a:tabLst>
                <a:tab pos="356870" algn="l"/>
              </a:tabLst>
            </a:pPr>
            <a:r>
              <a:rPr dirty="0" sz="2400">
                <a:latin typeface="Arial MT"/>
                <a:cs typeface="Arial MT"/>
              </a:rPr>
              <a:t>Performance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Bottlenecks: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Slow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data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processing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due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large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datasets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complex</a:t>
            </a:r>
            <a:r>
              <a:rPr dirty="0" sz="2400" spc="-1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AI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computations.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07744" y="4253941"/>
            <a:ext cx="14793594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Arial"/>
                <a:cs typeface="Arial"/>
              </a:rPr>
              <a:t>Solutions: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2225675" algn="l"/>
                <a:tab pos="4118610" algn="l"/>
                <a:tab pos="5093970" algn="l"/>
                <a:tab pos="6390005" algn="l"/>
                <a:tab pos="7164070" algn="l"/>
                <a:tab pos="9544685" algn="l"/>
                <a:tab pos="10060305" algn="l"/>
                <a:tab pos="11340465" algn="l"/>
                <a:tab pos="12922885" algn="l"/>
                <a:tab pos="13696950" algn="l"/>
              </a:tabLst>
            </a:pPr>
            <a:r>
              <a:rPr dirty="0" sz="2400">
                <a:latin typeface="Arial MT"/>
                <a:cs typeface="Arial MT"/>
              </a:rPr>
              <a:t>Improved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Data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Preprocessing:</a:t>
            </a:r>
            <a:r>
              <a:rPr dirty="0" sz="2400" spc="-1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Applied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filtering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techniques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remove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noise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normalize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sensor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readings. Regularization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Techniques: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0">
                <a:latin typeface="Arial MT"/>
                <a:cs typeface="Arial MT"/>
              </a:rPr>
              <a:t>Used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dropout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5">
                <a:latin typeface="Arial MT"/>
                <a:cs typeface="Arial MT"/>
              </a:rPr>
              <a:t>and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0">
                <a:latin typeface="Arial MT"/>
                <a:cs typeface="Arial MT"/>
              </a:rPr>
              <a:t>cross-</a:t>
            </a:r>
            <a:r>
              <a:rPr dirty="0" sz="2400" spc="-10">
                <a:latin typeface="Arial MT"/>
                <a:cs typeface="Arial MT"/>
              </a:rPr>
              <a:t>validation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5">
                <a:latin typeface="Arial MT"/>
                <a:cs typeface="Arial MT"/>
              </a:rPr>
              <a:t>to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prevent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overfitting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5">
                <a:latin typeface="Arial MT"/>
                <a:cs typeface="Arial MT"/>
              </a:rPr>
              <a:t>and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improve generalization.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136873" y="4986020"/>
            <a:ext cx="8572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Arial MT"/>
                <a:cs typeface="Arial MT"/>
              </a:rPr>
              <a:t>model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07744" y="5717794"/>
            <a:ext cx="1588706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560830" algn="l"/>
                <a:tab pos="2021205" algn="l"/>
                <a:tab pos="3716020" algn="l"/>
                <a:tab pos="5652135" algn="l"/>
                <a:tab pos="6871334" algn="l"/>
                <a:tab pos="7636509" algn="l"/>
                <a:tab pos="8963025" algn="l"/>
                <a:tab pos="9645650" algn="l"/>
                <a:tab pos="10651490" algn="l"/>
                <a:tab pos="12453620" algn="l"/>
                <a:tab pos="14102080" algn="l"/>
                <a:tab pos="14529435" algn="l"/>
                <a:tab pos="15532100" algn="l"/>
              </a:tabLst>
            </a:pPr>
            <a:r>
              <a:rPr dirty="0" sz="2400" spc="-10">
                <a:latin typeface="Arial MT"/>
                <a:cs typeface="Arial MT"/>
              </a:rPr>
              <a:t>Optimized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5">
                <a:latin typeface="Arial MT"/>
                <a:cs typeface="Arial MT"/>
              </a:rPr>
              <a:t>AI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Algorithms: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Implemented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efficient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0">
                <a:latin typeface="Arial MT"/>
                <a:cs typeface="Arial MT"/>
              </a:rPr>
              <a:t>data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handling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5">
                <a:latin typeface="Arial MT"/>
                <a:cs typeface="Arial MT"/>
              </a:rPr>
              <a:t>and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model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optimization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techniques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5">
                <a:latin typeface="Arial MT"/>
                <a:cs typeface="Arial MT"/>
              </a:rPr>
              <a:t>to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0">
                <a:latin typeface="Arial MT"/>
                <a:cs typeface="Arial MT"/>
              </a:rPr>
              <a:t>speed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5">
                <a:latin typeface="Arial MT"/>
                <a:cs typeface="Arial MT"/>
              </a:rPr>
              <a:t>up </a:t>
            </a:r>
            <a:r>
              <a:rPr dirty="0" sz="2400" spc="-10">
                <a:latin typeface="Arial MT"/>
                <a:cs typeface="Arial MT"/>
              </a:rPr>
              <a:t>processing.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07744" y="6815455"/>
            <a:ext cx="14912975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Lessons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Learned: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Arial MT"/>
                <a:cs typeface="Arial MT"/>
              </a:rPr>
              <a:t>Data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quality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critical:</a:t>
            </a:r>
            <a:r>
              <a:rPr dirty="0" sz="2400" spc="-1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Accurate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clean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data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essential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reliable</a:t>
            </a:r>
            <a:r>
              <a:rPr dirty="0" sz="2400" spc="-1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AI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model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performance.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tabLst>
                <a:tab pos="1936114" algn="l"/>
                <a:tab pos="3481704" algn="l"/>
                <a:tab pos="5057140" algn="l"/>
                <a:tab pos="6402070" algn="l"/>
                <a:tab pos="8035925" algn="l"/>
                <a:tab pos="8770620" algn="l"/>
                <a:tab pos="10313035" algn="l"/>
                <a:tab pos="11504930" algn="l"/>
                <a:tab pos="13324840" algn="l"/>
              </a:tabLst>
            </a:pPr>
            <a:r>
              <a:rPr dirty="0" sz="2400">
                <a:latin typeface="Arial MT"/>
                <a:cs typeface="Arial MT"/>
              </a:rPr>
              <a:t>Model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tuning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ongoing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process: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Continuous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improvements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testing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are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necessary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better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accuracy. Optimization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enhances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efficiency: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Refining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algorithms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5">
                <a:latin typeface="Arial MT"/>
                <a:cs typeface="Arial MT"/>
              </a:rPr>
              <a:t>and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improving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system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architecture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significantly performance.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6219169" y="7912989"/>
            <a:ext cx="7740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Arial MT"/>
                <a:cs typeface="Arial MT"/>
              </a:rPr>
              <a:t>boost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78200" y="204215"/>
            <a:ext cx="1322832" cy="132283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76921" y="5333"/>
            <a:ext cx="3230880" cy="8191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200" spc="-455" b="0">
                <a:latin typeface="Arial Black"/>
                <a:cs typeface="Arial Black"/>
              </a:rPr>
              <a:t>CONTENT</a:t>
            </a:r>
            <a:endParaRPr sz="5200">
              <a:latin typeface="Arial Black"/>
              <a:cs typeface="Arial Black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8023205" y="9704708"/>
            <a:ext cx="1466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0"/>
              </a:lnSpc>
            </a:pPr>
            <a:r>
              <a:rPr dirty="0" sz="1800" spc="-50" b="1">
                <a:solidFill>
                  <a:srgbClr val="40B9D2"/>
                </a:solidFill>
                <a:latin typeface="Corbel"/>
                <a:cs typeface="Corbel"/>
              </a:rPr>
              <a:t>*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10"/>
              <a:t>3/26/2025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30"/>
              <a:t>BATCH</a:t>
            </a:r>
            <a:r>
              <a:rPr dirty="0" spc="-35"/>
              <a:t> </a:t>
            </a:r>
            <a:r>
              <a:rPr dirty="0"/>
              <a:t>NO</a:t>
            </a:r>
            <a:r>
              <a:rPr dirty="0" spc="-40"/>
              <a:t> </a:t>
            </a:r>
            <a:r>
              <a:rPr dirty="0" spc="-50"/>
              <a:t>: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7641006" y="9711070"/>
            <a:ext cx="50431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DEPARTMENT</a:t>
            </a:r>
            <a:r>
              <a:rPr dirty="0" sz="1650" spc="-114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OF</a:t>
            </a:r>
            <a:r>
              <a:rPr dirty="0" sz="1650" spc="-4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COMPUTER</a:t>
            </a:r>
            <a:r>
              <a:rPr dirty="0" sz="1650" spc="-5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SCIENCE</a:t>
            </a: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&amp;</a:t>
            </a:r>
            <a:r>
              <a:rPr dirty="0" sz="1650" spc="2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ENGINEERING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26491" y="577037"/>
            <a:ext cx="5994400" cy="3479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2100" b="1">
                <a:latin typeface="Arial"/>
                <a:cs typeface="Arial"/>
              </a:rPr>
              <a:t>Project</a:t>
            </a:r>
            <a:r>
              <a:rPr dirty="0" sz="2100" spc="-35" b="1">
                <a:latin typeface="Arial"/>
                <a:cs typeface="Arial"/>
              </a:rPr>
              <a:t> </a:t>
            </a:r>
            <a:r>
              <a:rPr dirty="0" sz="2100" b="1">
                <a:latin typeface="Arial"/>
                <a:cs typeface="Arial"/>
              </a:rPr>
              <a:t>Overview</a:t>
            </a:r>
            <a:r>
              <a:rPr dirty="0" sz="2100" spc="5" b="1">
                <a:latin typeface="Arial"/>
                <a:cs typeface="Arial"/>
              </a:rPr>
              <a:t> </a:t>
            </a:r>
            <a:r>
              <a:rPr dirty="0" sz="2100" b="1">
                <a:latin typeface="Arial"/>
                <a:cs typeface="Arial"/>
              </a:rPr>
              <a:t>&amp;</a:t>
            </a:r>
            <a:r>
              <a:rPr dirty="0" sz="2100" spc="-25" b="1">
                <a:latin typeface="Arial"/>
                <a:cs typeface="Arial"/>
              </a:rPr>
              <a:t> </a:t>
            </a:r>
            <a:r>
              <a:rPr dirty="0" sz="2100" b="1">
                <a:latin typeface="Arial"/>
                <a:cs typeface="Arial"/>
              </a:rPr>
              <a:t>Progress</a:t>
            </a:r>
            <a:r>
              <a:rPr dirty="0" sz="2100" spc="-75" b="1">
                <a:latin typeface="Arial"/>
                <a:cs typeface="Arial"/>
              </a:rPr>
              <a:t> </a:t>
            </a:r>
            <a:r>
              <a:rPr dirty="0" sz="2100" b="1">
                <a:latin typeface="Arial"/>
                <a:cs typeface="Arial"/>
              </a:rPr>
              <a:t>Since</a:t>
            </a:r>
            <a:r>
              <a:rPr dirty="0" sz="2100" spc="-30" b="1">
                <a:latin typeface="Arial"/>
                <a:cs typeface="Arial"/>
              </a:rPr>
              <a:t> </a:t>
            </a:r>
            <a:r>
              <a:rPr dirty="0" sz="2100" b="1">
                <a:latin typeface="Arial"/>
                <a:cs typeface="Arial"/>
              </a:rPr>
              <a:t>Review-</a:t>
            </a:r>
            <a:r>
              <a:rPr dirty="0" sz="2100" spc="-50" b="1">
                <a:latin typeface="Arial"/>
                <a:cs typeface="Arial"/>
              </a:rPr>
              <a:t>1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26491" y="1217803"/>
            <a:ext cx="5436235" cy="80308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2100" b="1">
                <a:latin typeface="Arial"/>
                <a:cs typeface="Arial"/>
              </a:rPr>
              <a:t>Literature</a:t>
            </a:r>
            <a:r>
              <a:rPr dirty="0" sz="2100" spc="-60" b="1">
                <a:latin typeface="Arial"/>
                <a:cs typeface="Arial"/>
              </a:rPr>
              <a:t> </a:t>
            </a:r>
            <a:r>
              <a:rPr dirty="0" sz="2100" b="1">
                <a:latin typeface="Arial"/>
                <a:cs typeface="Arial"/>
              </a:rPr>
              <a:t>Review</a:t>
            </a:r>
            <a:r>
              <a:rPr dirty="0" sz="2100" spc="-65" b="1">
                <a:latin typeface="Arial"/>
                <a:cs typeface="Arial"/>
              </a:rPr>
              <a:t> </a:t>
            </a:r>
            <a:r>
              <a:rPr dirty="0" sz="2100" spc="-10" b="1">
                <a:latin typeface="Arial"/>
                <a:cs typeface="Arial"/>
              </a:rPr>
              <a:t>Summary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Font typeface="Arial MT"/>
              <a:buChar char="•"/>
            </a:pPr>
            <a:endParaRPr sz="21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2100" b="1">
                <a:latin typeface="Arial"/>
                <a:cs typeface="Arial"/>
              </a:rPr>
              <a:t>System</a:t>
            </a:r>
            <a:r>
              <a:rPr dirty="0" sz="2100" spc="-150" b="1">
                <a:latin typeface="Arial"/>
                <a:cs typeface="Arial"/>
              </a:rPr>
              <a:t> </a:t>
            </a:r>
            <a:r>
              <a:rPr dirty="0" sz="2100" b="1">
                <a:latin typeface="Arial"/>
                <a:cs typeface="Arial"/>
              </a:rPr>
              <a:t>Architecture</a:t>
            </a:r>
            <a:r>
              <a:rPr dirty="0" sz="2100" spc="-75" b="1">
                <a:latin typeface="Arial"/>
                <a:cs typeface="Arial"/>
              </a:rPr>
              <a:t> </a:t>
            </a:r>
            <a:r>
              <a:rPr dirty="0" sz="2100" spc="-10" b="1">
                <a:latin typeface="Arial"/>
                <a:cs typeface="Arial"/>
              </a:rPr>
              <a:t>(Revised)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1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2100" b="1">
                <a:latin typeface="Arial"/>
                <a:cs typeface="Arial"/>
              </a:rPr>
              <a:t>Algorithm</a:t>
            </a:r>
            <a:r>
              <a:rPr dirty="0" sz="2100" spc="-25" b="1">
                <a:latin typeface="Arial"/>
                <a:cs typeface="Arial"/>
              </a:rPr>
              <a:t> </a:t>
            </a:r>
            <a:r>
              <a:rPr dirty="0" sz="2100" b="1">
                <a:latin typeface="Arial"/>
                <a:cs typeface="Arial"/>
              </a:rPr>
              <a:t>with</a:t>
            </a:r>
            <a:r>
              <a:rPr dirty="0" sz="2100" spc="-85" b="1">
                <a:latin typeface="Arial"/>
                <a:cs typeface="Arial"/>
              </a:rPr>
              <a:t> </a:t>
            </a:r>
            <a:r>
              <a:rPr dirty="0" sz="2100" spc="-10" b="1">
                <a:latin typeface="Arial"/>
                <a:cs typeface="Arial"/>
              </a:rPr>
              <a:t>Description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Font typeface="Arial MT"/>
              <a:buChar char="•"/>
            </a:pPr>
            <a:endParaRPr sz="21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100" b="1">
                <a:latin typeface="Arial"/>
                <a:cs typeface="Arial"/>
              </a:rPr>
              <a:t>Implementation</a:t>
            </a:r>
            <a:r>
              <a:rPr dirty="0" sz="2100" spc="-120" b="1">
                <a:latin typeface="Arial"/>
                <a:cs typeface="Arial"/>
              </a:rPr>
              <a:t> </a:t>
            </a:r>
            <a:r>
              <a:rPr dirty="0" sz="2100" spc="-10" b="1">
                <a:latin typeface="Arial"/>
                <a:cs typeface="Arial"/>
              </a:rPr>
              <a:t>Details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Font typeface="Arial MT"/>
              <a:buChar char="•"/>
            </a:pPr>
            <a:endParaRPr sz="21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100" spc="-20" b="1">
                <a:latin typeface="Arial"/>
                <a:cs typeface="Arial"/>
              </a:rPr>
              <a:t>Testing</a:t>
            </a:r>
            <a:r>
              <a:rPr dirty="0" sz="2100" spc="-55" b="1">
                <a:latin typeface="Arial"/>
                <a:cs typeface="Arial"/>
              </a:rPr>
              <a:t> </a:t>
            </a:r>
            <a:r>
              <a:rPr dirty="0" sz="2100" b="1">
                <a:latin typeface="Arial"/>
                <a:cs typeface="Arial"/>
              </a:rPr>
              <a:t>&amp;</a:t>
            </a:r>
            <a:r>
              <a:rPr dirty="0" sz="2100" spc="-25" b="1">
                <a:latin typeface="Arial"/>
                <a:cs typeface="Arial"/>
              </a:rPr>
              <a:t> </a:t>
            </a:r>
            <a:r>
              <a:rPr dirty="0" sz="2100" spc="-10" b="1">
                <a:latin typeface="Arial"/>
                <a:cs typeface="Arial"/>
              </a:rPr>
              <a:t>Validation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buFont typeface="Arial MT"/>
              <a:buChar char="•"/>
            </a:pPr>
            <a:endParaRPr sz="21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100" b="1">
                <a:latin typeface="Arial"/>
                <a:cs typeface="Arial"/>
              </a:rPr>
              <a:t>Preliminary</a:t>
            </a:r>
            <a:r>
              <a:rPr dirty="0" sz="2100" spc="-60" b="1">
                <a:latin typeface="Arial"/>
                <a:cs typeface="Arial"/>
              </a:rPr>
              <a:t> </a:t>
            </a:r>
            <a:r>
              <a:rPr dirty="0" sz="2100" b="1">
                <a:latin typeface="Arial"/>
                <a:cs typeface="Arial"/>
              </a:rPr>
              <a:t>Results</a:t>
            </a:r>
            <a:r>
              <a:rPr dirty="0" sz="2100" spc="-70" b="1">
                <a:latin typeface="Arial"/>
                <a:cs typeface="Arial"/>
              </a:rPr>
              <a:t> </a:t>
            </a:r>
            <a:r>
              <a:rPr dirty="0" sz="2100" b="1">
                <a:latin typeface="Arial"/>
                <a:cs typeface="Arial"/>
              </a:rPr>
              <a:t>&amp;</a:t>
            </a:r>
            <a:r>
              <a:rPr dirty="0" sz="2100" spc="-114" b="1">
                <a:latin typeface="Arial"/>
                <a:cs typeface="Arial"/>
              </a:rPr>
              <a:t> </a:t>
            </a:r>
            <a:r>
              <a:rPr dirty="0" sz="2100" spc="-10" b="1">
                <a:latin typeface="Arial"/>
                <a:cs typeface="Arial"/>
              </a:rPr>
              <a:t>Analysis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Font typeface="Arial MT"/>
              <a:buChar char="•"/>
            </a:pPr>
            <a:endParaRPr sz="21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100" b="1">
                <a:latin typeface="Arial"/>
                <a:cs typeface="Arial"/>
              </a:rPr>
              <a:t>Preliminary</a:t>
            </a:r>
            <a:r>
              <a:rPr dirty="0" sz="2100" spc="-60" b="1">
                <a:latin typeface="Arial"/>
                <a:cs typeface="Arial"/>
              </a:rPr>
              <a:t> </a:t>
            </a:r>
            <a:r>
              <a:rPr dirty="0" sz="2100" b="1">
                <a:latin typeface="Arial"/>
                <a:cs typeface="Arial"/>
              </a:rPr>
              <a:t>Results</a:t>
            </a:r>
            <a:r>
              <a:rPr dirty="0" sz="2100" spc="-70" b="1">
                <a:latin typeface="Arial"/>
                <a:cs typeface="Arial"/>
              </a:rPr>
              <a:t> </a:t>
            </a:r>
            <a:r>
              <a:rPr dirty="0" sz="2100" b="1">
                <a:latin typeface="Arial"/>
                <a:cs typeface="Arial"/>
              </a:rPr>
              <a:t>&amp;</a:t>
            </a:r>
            <a:r>
              <a:rPr dirty="0" sz="2100" spc="-114" b="1">
                <a:latin typeface="Arial"/>
                <a:cs typeface="Arial"/>
              </a:rPr>
              <a:t> </a:t>
            </a:r>
            <a:r>
              <a:rPr dirty="0" sz="2100" spc="-10" b="1">
                <a:latin typeface="Arial"/>
                <a:cs typeface="Arial"/>
              </a:rPr>
              <a:t>Analysis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Font typeface="Arial MT"/>
              <a:buChar char="•"/>
            </a:pPr>
            <a:endParaRPr sz="21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100" spc="-10" b="1">
                <a:latin typeface="Arial"/>
                <a:cs typeface="Arial"/>
              </a:rPr>
              <a:t>Demonstration/Prototype</a:t>
            </a:r>
            <a:r>
              <a:rPr dirty="0" sz="2100" spc="25" b="1">
                <a:latin typeface="Arial"/>
                <a:cs typeface="Arial"/>
              </a:rPr>
              <a:t> </a:t>
            </a:r>
            <a:r>
              <a:rPr dirty="0" sz="2100" spc="-10" b="1">
                <a:latin typeface="Arial"/>
                <a:cs typeface="Arial"/>
              </a:rPr>
              <a:t>Showcase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buFont typeface="Arial MT"/>
              <a:buChar char="•"/>
            </a:pPr>
            <a:endParaRPr sz="21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100" b="1">
                <a:latin typeface="Arial"/>
                <a:cs typeface="Arial"/>
              </a:rPr>
              <a:t>Challenges</a:t>
            </a:r>
            <a:r>
              <a:rPr dirty="0" sz="2100" spc="-100" b="1">
                <a:latin typeface="Arial"/>
                <a:cs typeface="Arial"/>
              </a:rPr>
              <a:t> </a:t>
            </a:r>
            <a:r>
              <a:rPr dirty="0" sz="2100" b="1">
                <a:latin typeface="Arial"/>
                <a:cs typeface="Arial"/>
              </a:rPr>
              <a:t>Encountered</a:t>
            </a:r>
            <a:r>
              <a:rPr dirty="0" sz="2100" spc="-65" b="1">
                <a:latin typeface="Arial"/>
                <a:cs typeface="Arial"/>
              </a:rPr>
              <a:t> </a:t>
            </a:r>
            <a:r>
              <a:rPr dirty="0" sz="2100" b="1">
                <a:latin typeface="Arial"/>
                <a:cs typeface="Arial"/>
              </a:rPr>
              <a:t>&amp;</a:t>
            </a:r>
            <a:r>
              <a:rPr dirty="0" sz="2100" spc="-45" b="1">
                <a:latin typeface="Arial"/>
                <a:cs typeface="Arial"/>
              </a:rPr>
              <a:t> </a:t>
            </a:r>
            <a:r>
              <a:rPr dirty="0" sz="2100" spc="-10" b="1">
                <a:latin typeface="Arial"/>
                <a:cs typeface="Arial"/>
              </a:rPr>
              <a:t>Solutions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Font typeface="Arial MT"/>
              <a:buChar char="•"/>
            </a:pPr>
            <a:endParaRPr sz="21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100" b="1">
                <a:latin typeface="Arial"/>
                <a:cs typeface="Arial"/>
              </a:rPr>
              <a:t>Revised</a:t>
            </a:r>
            <a:r>
              <a:rPr dirty="0" sz="2100" spc="-75" b="1">
                <a:latin typeface="Arial"/>
                <a:cs typeface="Arial"/>
              </a:rPr>
              <a:t> </a:t>
            </a:r>
            <a:r>
              <a:rPr dirty="0" sz="2100" b="1">
                <a:latin typeface="Arial"/>
                <a:cs typeface="Arial"/>
              </a:rPr>
              <a:t>Implementation</a:t>
            </a:r>
            <a:r>
              <a:rPr dirty="0" sz="2100" spc="-45" b="1">
                <a:latin typeface="Arial"/>
                <a:cs typeface="Arial"/>
              </a:rPr>
              <a:t> </a:t>
            </a:r>
            <a:r>
              <a:rPr dirty="0" sz="2100" b="1">
                <a:latin typeface="Arial"/>
                <a:cs typeface="Arial"/>
              </a:rPr>
              <a:t>Plan</a:t>
            </a:r>
            <a:r>
              <a:rPr dirty="0" sz="2100" spc="-55" b="1">
                <a:latin typeface="Arial"/>
                <a:cs typeface="Arial"/>
              </a:rPr>
              <a:t> </a:t>
            </a:r>
            <a:r>
              <a:rPr dirty="0" sz="2100" b="1">
                <a:latin typeface="Arial"/>
                <a:cs typeface="Arial"/>
              </a:rPr>
              <a:t>&amp;</a:t>
            </a:r>
            <a:r>
              <a:rPr dirty="0" sz="2100" spc="-20" b="1">
                <a:latin typeface="Arial"/>
                <a:cs typeface="Arial"/>
              </a:rPr>
              <a:t> </a:t>
            </a:r>
            <a:r>
              <a:rPr dirty="0" sz="2100" spc="-10" b="1">
                <a:latin typeface="Arial"/>
                <a:cs typeface="Arial"/>
              </a:rPr>
              <a:t>Timeline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Font typeface="Arial MT"/>
              <a:buChar char="•"/>
            </a:pPr>
            <a:endParaRPr sz="21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100" b="1">
                <a:latin typeface="Arial"/>
                <a:cs typeface="Arial"/>
              </a:rPr>
              <a:t>Future</a:t>
            </a:r>
            <a:r>
              <a:rPr dirty="0" sz="2100" spc="-65" b="1">
                <a:latin typeface="Arial"/>
                <a:cs typeface="Arial"/>
              </a:rPr>
              <a:t> </a:t>
            </a:r>
            <a:r>
              <a:rPr dirty="0" sz="2100" b="1">
                <a:latin typeface="Arial"/>
                <a:cs typeface="Arial"/>
              </a:rPr>
              <a:t>Work</a:t>
            </a:r>
            <a:r>
              <a:rPr dirty="0" sz="2100" spc="-30" b="1">
                <a:latin typeface="Arial"/>
                <a:cs typeface="Arial"/>
              </a:rPr>
              <a:t> </a:t>
            </a:r>
            <a:r>
              <a:rPr dirty="0" sz="2100" b="1">
                <a:latin typeface="Arial"/>
                <a:cs typeface="Arial"/>
              </a:rPr>
              <a:t>&amp;</a:t>
            </a:r>
            <a:r>
              <a:rPr dirty="0" sz="2100" spc="-40" b="1">
                <a:latin typeface="Arial"/>
                <a:cs typeface="Arial"/>
              </a:rPr>
              <a:t> </a:t>
            </a:r>
            <a:r>
              <a:rPr dirty="0" sz="2100" spc="-10" b="1">
                <a:latin typeface="Arial"/>
                <a:cs typeface="Arial"/>
              </a:rPr>
              <a:t>Enhancements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buFont typeface="Arial MT"/>
              <a:buChar char="•"/>
            </a:pPr>
            <a:endParaRPr sz="21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100" spc="-10" b="1">
                <a:latin typeface="Arial"/>
                <a:cs typeface="Arial"/>
              </a:rPr>
              <a:t>Demonstration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Font typeface="Arial MT"/>
              <a:buChar char="•"/>
            </a:pPr>
            <a:endParaRPr sz="21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100" spc="-10" b="1">
                <a:latin typeface="Arial"/>
                <a:cs typeface="Arial"/>
              </a:rPr>
              <a:t>References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20395"/>
            <a:ext cx="10765790" cy="6953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Revised</a:t>
            </a:r>
            <a:r>
              <a:rPr dirty="0" spc="-114"/>
              <a:t> </a:t>
            </a:r>
            <a:r>
              <a:rPr dirty="0"/>
              <a:t>Implementation</a:t>
            </a:r>
            <a:r>
              <a:rPr dirty="0" spc="-130"/>
              <a:t> </a:t>
            </a:r>
            <a:r>
              <a:rPr dirty="0"/>
              <a:t>Plan</a:t>
            </a:r>
            <a:r>
              <a:rPr dirty="0" spc="-140"/>
              <a:t> </a:t>
            </a:r>
            <a:r>
              <a:rPr dirty="0"/>
              <a:t>&amp;</a:t>
            </a:r>
            <a:r>
              <a:rPr dirty="0" spc="-110"/>
              <a:t> </a:t>
            </a:r>
            <a:r>
              <a:rPr dirty="0" spc="-10"/>
              <a:t>Timeline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8023205" y="9704708"/>
            <a:ext cx="1466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0"/>
              </a:lnSpc>
            </a:pPr>
            <a:r>
              <a:rPr dirty="0" sz="1800" spc="-50" b="1">
                <a:solidFill>
                  <a:srgbClr val="40B9D2"/>
                </a:solidFill>
                <a:latin typeface="Corbel"/>
                <a:cs typeface="Corbel"/>
              </a:rPr>
              <a:t>*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10"/>
              <a:t>3/26/2025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30"/>
              <a:t>BATCH</a:t>
            </a:r>
            <a:r>
              <a:rPr dirty="0" spc="-35"/>
              <a:t> </a:t>
            </a:r>
            <a:r>
              <a:rPr dirty="0"/>
              <a:t>NO</a:t>
            </a:r>
            <a:r>
              <a:rPr dirty="0" spc="-40"/>
              <a:t> </a:t>
            </a:r>
            <a:r>
              <a:rPr dirty="0" spc="-50"/>
              <a:t>: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7641006" y="9711070"/>
            <a:ext cx="50431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DEPARTMENT</a:t>
            </a:r>
            <a:r>
              <a:rPr dirty="0" sz="1650" spc="-114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OF</a:t>
            </a:r>
            <a:r>
              <a:rPr dirty="0" sz="1650" spc="-4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COMPUTER</a:t>
            </a:r>
            <a:r>
              <a:rPr dirty="0" sz="1650" spc="-5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SCIENCE</a:t>
            </a: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&amp;</a:t>
            </a:r>
            <a:r>
              <a:rPr dirty="0" sz="1650" spc="2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ENGINEERING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542033" y="1716151"/>
            <a:ext cx="16002635" cy="7342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2400" b="1">
                <a:latin typeface="Arial"/>
                <a:cs typeface="Arial"/>
              </a:rPr>
              <a:t>Remaining</a:t>
            </a:r>
            <a:r>
              <a:rPr dirty="0" sz="2400" spc="-7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Tasks: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2400">
                <a:latin typeface="Arial MT"/>
                <a:cs typeface="Arial MT"/>
              </a:rPr>
              <a:t>Model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Optimization: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Improve</a:t>
            </a:r>
            <a:r>
              <a:rPr dirty="0" sz="2400" spc="-1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AI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model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accuracy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efficiency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real-</a:t>
            </a:r>
            <a:r>
              <a:rPr dirty="0" sz="2400">
                <a:latin typeface="Arial MT"/>
                <a:cs typeface="Arial MT"/>
              </a:rPr>
              <a:t>time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analysis.</a:t>
            </a:r>
            <a:endParaRPr sz="24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2400">
                <a:latin typeface="Arial MT"/>
                <a:cs typeface="Arial MT"/>
              </a:rPr>
              <a:t>Web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Interface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Enhancement: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Refine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UI/UX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better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visualization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user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experience.</a:t>
            </a:r>
            <a:endParaRPr sz="24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2400">
                <a:latin typeface="Arial MT"/>
                <a:cs typeface="Arial MT"/>
              </a:rPr>
              <a:t>System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Integration: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Ensure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seamless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communication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between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sensors,</a:t>
            </a:r>
            <a:r>
              <a:rPr dirty="0" sz="2400" spc="-1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AI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models,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web</a:t>
            </a:r>
            <a:r>
              <a:rPr dirty="0" sz="2400" spc="-10">
                <a:latin typeface="Arial MT"/>
                <a:cs typeface="Arial MT"/>
              </a:rPr>
              <a:t> interface.</a:t>
            </a:r>
            <a:endParaRPr sz="24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2400" spc="-35">
                <a:latin typeface="Arial MT"/>
                <a:cs typeface="Arial MT"/>
              </a:rPr>
              <a:t>Testing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&amp;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Validation: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Conduct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extensive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testing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with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diverse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breath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samples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verify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accuracy.</a:t>
            </a:r>
            <a:endParaRPr sz="24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2400">
                <a:latin typeface="Arial MT"/>
                <a:cs typeface="Arial MT"/>
              </a:rPr>
              <a:t>Deployment: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Finalize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system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real-</a:t>
            </a:r>
            <a:r>
              <a:rPr dirty="0" sz="2400">
                <a:latin typeface="Arial MT"/>
                <a:cs typeface="Arial MT"/>
              </a:rPr>
              <a:t>world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use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scalability.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Arial MT"/>
              <a:buAutoNum type="arabicPeriod"/>
            </a:pPr>
            <a:endParaRPr sz="2400">
              <a:latin typeface="Arial MT"/>
              <a:cs typeface="Arial MT"/>
            </a:endParaRPr>
          </a:p>
          <a:p>
            <a:pPr lvl="1"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 b="1">
                <a:latin typeface="Arial"/>
                <a:cs typeface="Arial"/>
              </a:rPr>
              <a:t>Revised</a:t>
            </a:r>
            <a:r>
              <a:rPr dirty="0" sz="2400" spc="-7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Timeline: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2400">
                <a:latin typeface="Arial MT"/>
                <a:cs typeface="Arial MT"/>
              </a:rPr>
              <a:t>Week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1: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Focus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on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optimizing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the</a:t>
            </a:r>
            <a:r>
              <a:rPr dirty="0" sz="2400" spc="-1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AI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model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improve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accuracy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processing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speed.</a:t>
            </a:r>
            <a:endParaRPr sz="24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2400">
                <a:latin typeface="Arial MT"/>
                <a:cs typeface="Arial MT"/>
              </a:rPr>
              <a:t>Week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2: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Enhance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web interface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better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user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experience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real-</a:t>
            </a:r>
            <a:r>
              <a:rPr dirty="0" sz="2400">
                <a:latin typeface="Arial MT"/>
                <a:cs typeface="Arial MT"/>
              </a:rPr>
              <a:t>time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visualization.</a:t>
            </a:r>
            <a:endParaRPr sz="2400">
              <a:latin typeface="Arial MT"/>
              <a:cs typeface="Arial MT"/>
            </a:endParaRPr>
          </a:p>
          <a:p>
            <a:pPr marL="469900" marR="8255" indent="-457834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2400">
                <a:latin typeface="Arial MT"/>
                <a:cs typeface="Arial MT"/>
              </a:rPr>
              <a:t>Week</a:t>
            </a:r>
            <a:r>
              <a:rPr dirty="0" sz="2400" spc="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3:</a:t>
            </a:r>
            <a:r>
              <a:rPr dirty="0" sz="2400" spc="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Integrate</a:t>
            </a:r>
            <a:r>
              <a:rPr dirty="0" sz="2400" spc="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all</a:t>
            </a:r>
            <a:r>
              <a:rPr dirty="0" sz="2400" spc="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system</a:t>
            </a:r>
            <a:r>
              <a:rPr dirty="0" sz="2400" spc="1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components,</a:t>
            </a:r>
            <a:r>
              <a:rPr dirty="0" sz="2400" spc="9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ensuring</a:t>
            </a:r>
            <a:r>
              <a:rPr dirty="0" sz="2400" spc="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smooth</a:t>
            </a:r>
            <a:r>
              <a:rPr dirty="0" sz="2400" spc="1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communication</a:t>
            </a:r>
            <a:r>
              <a:rPr dirty="0" sz="2400" spc="1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between</a:t>
            </a:r>
            <a:r>
              <a:rPr dirty="0" sz="2400" spc="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sensors,</a:t>
            </a:r>
            <a:r>
              <a:rPr dirty="0" sz="2400" spc="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AI</a:t>
            </a:r>
            <a:r>
              <a:rPr dirty="0" sz="2400" spc="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models,</a:t>
            </a:r>
            <a:r>
              <a:rPr dirty="0" sz="2400" spc="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9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the </a:t>
            </a:r>
            <a:r>
              <a:rPr dirty="0" sz="2400">
                <a:latin typeface="Arial MT"/>
                <a:cs typeface="Arial MT"/>
              </a:rPr>
              <a:t>web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interface.</a:t>
            </a:r>
            <a:endParaRPr sz="24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dirty="0" sz="2400">
                <a:latin typeface="Arial MT"/>
                <a:cs typeface="Arial MT"/>
              </a:rPr>
              <a:t>Week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4: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Conduct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extensive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testing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validation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using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diverse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breath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samples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ensure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reliability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accuracy.</a:t>
            </a:r>
            <a:endParaRPr sz="24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2400">
                <a:latin typeface="Arial MT"/>
                <a:cs typeface="Arial MT"/>
              </a:rPr>
              <a:t>Week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5: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Finalize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deployment,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making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system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ready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real-</a:t>
            </a:r>
            <a:r>
              <a:rPr dirty="0" sz="2400">
                <a:latin typeface="Arial MT"/>
                <a:cs typeface="Arial MT"/>
              </a:rPr>
              <a:t>world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use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scalability.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AutoNum type="arabicPeriod"/>
            </a:pPr>
            <a:endParaRPr sz="2400">
              <a:latin typeface="Arial MT"/>
              <a:cs typeface="Arial MT"/>
            </a:endParaRPr>
          </a:p>
          <a:p>
            <a:pPr lvl="1"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 b="1">
                <a:latin typeface="Arial"/>
                <a:cs typeface="Arial"/>
              </a:rPr>
              <a:t>Resource</a:t>
            </a:r>
            <a:r>
              <a:rPr dirty="0" sz="2400" spc="-15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Allocation:</a:t>
            </a:r>
            <a:endParaRPr sz="2400">
              <a:latin typeface="Arial"/>
              <a:cs typeface="Arial"/>
            </a:endParaRPr>
          </a:p>
          <a:p>
            <a:pPr marL="469900" marR="5080" indent="-457834">
              <a:lnSpc>
                <a:spcPct val="100000"/>
              </a:lnSpc>
              <a:buAutoNum type="arabicPeriod"/>
              <a:tabLst>
                <a:tab pos="469900" algn="l"/>
                <a:tab pos="1945005" algn="l"/>
                <a:tab pos="2811145" algn="l"/>
                <a:tab pos="3286760" algn="l"/>
                <a:tab pos="3707129" algn="l"/>
                <a:tab pos="4673600" algn="l"/>
                <a:tab pos="5725795" algn="l"/>
                <a:tab pos="6557645" algn="l"/>
                <a:tab pos="7270750" algn="l"/>
                <a:tab pos="7914005" algn="l"/>
                <a:tab pos="9389745" algn="l"/>
                <a:tab pos="10746105" algn="l"/>
                <a:tab pos="11139805" algn="l"/>
                <a:tab pos="12273280" algn="l"/>
                <a:tab pos="13242925" algn="l"/>
                <a:tab pos="15090775" algn="l"/>
                <a:tab pos="15733394" algn="l"/>
              </a:tabLst>
            </a:pPr>
            <a:r>
              <a:rPr dirty="0" sz="2400" spc="-10">
                <a:latin typeface="Arial MT"/>
                <a:cs typeface="Arial MT"/>
              </a:rPr>
              <a:t>Increased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0">
                <a:latin typeface="Arial MT"/>
                <a:cs typeface="Arial MT"/>
              </a:rPr>
              <a:t>focus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5">
                <a:latin typeface="Arial MT"/>
                <a:cs typeface="Arial MT"/>
              </a:rPr>
              <a:t>on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5">
                <a:latin typeface="Arial MT"/>
                <a:cs typeface="Arial MT"/>
              </a:rPr>
              <a:t>AI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model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tuning: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0">
                <a:latin typeface="Arial MT"/>
                <a:cs typeface="Arial MT"/>
              </a:rPr>
              <a:t>More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0">
                <a:latin typeface="Arial MT"/>
                <a:cs typeface="Arial MT"/>
              </a:rPr>
              <a:t>time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5">
                <a:latin typeface="Arial MT"/>
                <a:cs typeface="Arial MT"/>
              </a:rPr>
              <a:t>and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resources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allocated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5">
                <a:latin typeface="Arial MT"/>
                <a:cs typeface="Arial MT"/>
              </a:rPr>
              <a:t>to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refining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model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performance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5">
                <a:latin typeface="Arial MT"/>
                <a:cs typeface="Arial MT"/>
              </a:rPr>
              <a:t>due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5">
                <a:latin typeface="Arial MT"/>
                <a:cs typeface="Arial MT"/>
              </a:rPr>
              <a:t>to </a:t>
            </a:r>
            <a:r>
              <a:rPr dirty="0" sz="2400">
                <a:latin typeface="Arial MT"/>
                <a:cs typeface="Arial MT"/>
              </a:rPr>
              <a:t>accuracy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challenges.</a:t>
            </a:r>
            <a:endParaRPr sz="24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dirty="0" sz="2400">
                <a:latin typeface="Arial MT"/>
                <a:cs typeface="Arial MT"/>
              </a:rPr>
              <a:t>Additional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testing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resources: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Expanding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dataset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better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validation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robustness.</a:t>
            </a:r>
            <a:endParaRPr sz="24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2400">
                <a:latin typeface="Arial MT"/>
                <a:cs typeface="Arial MT"/>
              </a:rPr>
              <a:t>Web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development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improvements: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UI/UX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design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enhancements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based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on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initial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user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feedback.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6729" y="1219911"/>
            <a:ext cx="799401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Future</a:t>
            </a:r>
            <a:r>
              <a:rPr dirty="0" spc="-120"/>
              <a:t> </a:t>
            </a:r>
            <a:r>
              <a:rPr dirty="0"/>
              <a:t>Work</a:t>
            </a:r>
            <a:r>
              <a:rPr dirty="0" spc="-114"/>
              <a:t> </a:t>
            </a:r>
            <a:r>
              <a:rPr dirty="0"/>
              <a:t>&amp;</a:t>
            </a:r>
            <a:r>
              <a:rPr dirty="0" spc="-95"/>
              <a:t> </a:t>
            </a:r>
            <a:r>
              <a:rPr dirty="0" spc="-10"/>
              <a:t>Enhancements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8023205" y="9704708"/>
            <a:ext cx="1466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0"/>
              </a:lnSpc>
            </a:pPr>
            <a:r>
              <a:rPr dirty="0" sz="1800" spc="-50" b="1">
                <a:solidFill>
                  <a:srgbClr val="40B9D2"/>
                </a:solidFill>
                <a:latin typeface="Corbel"/>
                <a:cs typeface="Corbel"/>
              </a:rPr>
              <a:t>*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10"/>
              <a:t>3/26/2025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30"/>
              <a:t>BATCH</a:t>
            </a:r>
            <a:r>
              <a:rPr dirty="0" spc="-35"/>
              <a:t> </a:t>
            </a:r>
            <a:r>
              <a:rPr dirty="0"/>
              <a:t>NO</a:t>
            </a:r>
            <a:r>
              <a:rPr dirty="0" spc="-40"/>
              <a:t> </a:t>
            </a:r>
            <a:r>
              <a:rPr dirty="0" spc="-50"/>
              <a:t>: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7641006" y="9711070"/>
            <a:ext cx="50431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DEPARTMENT</a:t>
            </a:r>
            <a:r>
              <a:rPr dirty="0" sz="1650" spc="-114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OF</a:t>
            </a:r>
            <a:r>
              <a:rPr dirty="0" sz="1650" spc="-4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COMPUTER</a:t>
            </a:r>
            <a:r>
              <a:rPr dirty="0" sz="1650" spc="-5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SCIENCE</a:t>
            </a: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&amp;</a:t>
            </a:r>
            <a:r>
              <a:rPr dirty="0" sz="1650" spc="2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ENGINEERING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Planned</a:t>
            </a:r>
            <a:r>
              <a:rPr dirty="0" spc="-35"/>
              <a:t> </a:t>
            </a:r>
            <a:r>
              <a:rPr dirty="0" spc="-10"/>
              <a:t>Enhancements:</a:t>
            </a:r>
          </a:p>
          <a:p>
            <a:pPr marL="469900" marR="8255" indent="-457200">
              <a:lnSpc>
                <a:spcPct val="100000"/>
              </a:lnSpc>
              <a:buAutoNum type="arabicPeriod"/>
              <a:tabLst>
                <a:tab pos="469900" algn="l"/>
                <a:tab pos="2012314" algn="l"/>
                <a:tab pos="2481580" algn="l"/>
                <a:tab pos="3493770" algn="l"/>
                <a:tab pos="5201285" algn="l"/>
                <a:tab pos="6483985" algn="l"/>
                <a:tab pos="7091045" algn="l"/>
                <a:tab pos="8429625" algn="l"/>
                <a:tab pos="9694545" algn="l"/>
                <a:tab pos="10706735" algn="l"/>
                <a:tab pos="11245850" algn="l"/>
                <a:tab pos="12124055" algn="l"/>
                <a:tab pos="13477240" algn="l"/>
                <a:tab pos="14151610" algn="l"/>
              </a:tabLst>
            </a:pPr>
            <a:r>
              <a:rPr dirty="0" spc="-10" b="0">
                <a:latin typeface="Arial MT"/>
                <a:cs typeface="Arial MT"/>
              </a:rPr>
              <a:t>Advanced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25" b="0">
                <a:latin typeface="Arial MT"/>
                <a:cs typeface="Arial MT"/>
              </a:rPr>
              <a:t>AI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10" b="0">
                <a:latin typeface="Arial MT"/>
                <a:cs typeface="Arial MT"/>
              </a:rPr>
              <a:t>Model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10" b="0">
                <a:latin typeface="Arial MT"/>
                <a:cs typeface="Arial MT"/>
              </a:rPr>
              <a:t>Integration: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10" b="0">
                <a:latin typeface="Arial MT"/>
                <a:cs typeface="Arial MT"/>
              </a:rPr>
              <a:t>Improve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25" b="0">
                <a:latin typeface="Arial MT"/>
                <a:cs typeface="Arial MT"/>
              </a:rPr>
              <a:t>the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10" b="0">
                <a:latin typeface="Arial MT"/>
                <a:cs typeface="Arial MT"/>
              </a:rPr>
              <a:t>machine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10" b="0">
                <a:latin typeface="Arial MT"/>
                <a:cs typeface="Arial MT"/>
              </a:rPr>
              <a:t>learning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10" b="0">
                <a:latin typeface="Arial MT"/>
                <a:cs typeface="Arial MT"/>
              </a:rPr>
              <a:t>model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25" b="0">
                <a:latin typeface="Arial MT"/>
                <a:cs typeface="Arial MT"/>
              </a:rPr>
              <a:t>for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20" b="0">
                <a:latin typeface="Arial MT"/>
                <a:cs typeface="Arial MT"/>
              </a:rPr>
              <a:t>more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10" b="0">
                <a:latin typeface="Arial MT"/>
                <a:cs typeface="Arial MT"/>
              </a:rPr>
              <a:t>accurate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25" b="0">
                <a:latin typeface="Arial MT"/>
                <a:cs typeface="Arial MT"/>
              </a:rPr>
              <a:t>gas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10" b="0">
                <a:latin typeface="Arial MT"/>
                <a:cs typeface="Arial MT"/>
              </a:rPr>
              <a:t>concentration </a:t>
            </a:r>
            <a:r>
              <a:rPr dirty="0" b="0">
                <a:latin typeface="Arial MT"/>
                <a:cs typeface="Arial MT"/>
              </a:rPr>
              <a:t>detection</a:t>
            </a:r>
            <a:r>
              <a:rPr dirty="0" spc="-8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and</a:t>
            </a:r>
            <a:r>
              <a:rPr dirty="0" spc="-7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risk</a:t>
            </a:r>
            <a:r>
              <a:rPr dirty="0" spc="-60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assessment.</a:t>
            </a: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dirty="0" spc="-10" b="0">
                <a:latin typeface="Arial MT"/>
                <a:cs typeface="Arial MT"/>
              </a:rPr>
              <a:t>Mobile</a:t>
            </a:r>
            <a:r>
              <a:rPr dirty="0" spc="-16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App</a:t>
            </a:r>
            <a:r>
              <a:rPr dirty="0" spc="-5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Development:</a:t>
            </a:r>
            <a:r>
              <a:rPr dirty="0" spc="-8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Extend</a:t>
            </a:r>
            <a:r>
              <a:rPr dirty="0" spc="-2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functionality</a:t>
            </a:r>
            <a:r>
              <a:rPr dirty="0" spc="-8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by</a:t>
            </a:r>
            <a:r>
              <a:rPr dirty="0" spc="-6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creating</a:t>
            </a:r>
            <a:r>
              <a:rPr dirty="0" spc="-5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a</a:t>
            </a:r>
            <a:r>
              <a:rPr dirty="0" spc="-5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mobile</a:t>
            </a:r>
            <a:r>
              <a:rPr dirty="0" spc="-5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app</a:t>
            </a:r>
            <a:r>
              <a:rPr dirty="0" spc="-5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for</a:t>
            </a:r>
            <a:r>
              <a:rPr dirty="0" spc="-95" b="0">
                <a:latin typeface="Arial MT"/>
                <a:cs typeface="Arial MT"/>
              </a:rPr>
              <a:t> </a:t>
            </a:r>
            <a:r>
              <a:rPr dirty="0" spc="-20" b="0">
                <a:latin typeface="Arial MT"/>
                <a:cs typeface="Arial MT"/>
              </a:rPr>
              <a:t>real-</a:t>
            </a:r>
            <a:r>
              <a:rPr dirty="0" b="0">
                <a:latin typeface="Arial MT"/>
                <a:cs typeface="Arial MT"/>
              </a:rPr>
              <a:t>time</a:t>
            </a:r>
            <a:r>
              <a:rPr dirty="0" spc="-5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health</a:t>
            </a:r>
            <a:r>
              <a:rPr dirty="0" spc="-5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monitoring.</a:t>
            </a:r>
          </a:p>
          <a:p>
            <a:pPr marL="469900" marR="5080" indent="-457200">
              <a:lnSpc>
                <a:spcPct val="100000"/>
              </a:lnSpc>
              <a:buAutoNum type="arabicPeriod"/>
              <a:tabLst>
                <a:tab pos="469900" algn="l"/>
                <a:tab pos="2383790" algn="l"/>
                <a:tab pos="3173730" algn="l"/>
                <a:tab pos="4472305" algn="l"/>
                <a:tab pos="6045200" algn="l"/>
                <a:tab pos="6362065" algn="l"/>
                <a:tab pos="7237095" algn="l"/>
                <a:tab pos="8435340" algn="l"/>
                <a:tab pos="8837930" algn="l"/>
                <a:tab pos="9657715" algn="l"/>
                <a:tab pos="10316210" algn="l"/>
                <a:tab pos="11511280" algn="l"/>
                <a:tab pos="12950190" algn="l"/>
                <a:tab pos="13962380" algn="l"/>
                <a:tab pos="14700250" algn="l"/>
                <a:tab pos="15206344" algn="l"/>
              </a:tabLst>
            </a:pPr>
            <a:r>
              <a:rPr dirty="0" spc="-20" b="0">
                <a:latin typeface="Arial MT"/>
                <a:cs typeface="Arial MT"/>
              </a:rPr>
              <a:t>Cloud-Based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20" b="0">
                <a:latin typeface="Arial MT"/>
                <a:cs typeface="Arial MT"/>
              </a:rPr>
              <a:t>Data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10" b="0">
                <a:latin typeface="Arial MT"/>
                <a:cs typeface="Arial MT"/>
              </a:rPr>
              <a:t>Storage: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10" b="0">
                <a:latin typeface="Arial MT"/>
                <a:cs typeface="Arial MT"/>
              </a:rPr>
              <a:t>Implement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50" b="0">
                <a:latin typeface="Arial MT"/>
                <a:cs typeface="Arial MT"/>
              </a:rPr>
              <a:t>a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10" b="0">
                <a:latin typeface="Arial MT"/>
                <a:cs typeface="Arial MT"/>
              </a:rPr>
              <a:t>cloud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10" b="0">
                <a:latin typeface="Arial MT"/>
                <a:cs typeface="Arial MT"/>
              </a:rPr>
              <a:t>solution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25" b="0">
                <a:latin typeface="Arial MT"/>
                <a:cs typeface="Arial MT"/>
              </a:rPr>
              <a:t>to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10" b="0">
                <a:latin typeface="Arial MT"/>
                <a:cs typeface="Arial MT"/>
              </a:rPr>
              <a:t>store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25" b="0">
                <a:latin typeface="Arial MT"/>
                <a:cs typeface="Arial MT"/>
              </a:rPr>
              <a:t>and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10" b="0">
                <a:latin typeface="Arial MT"/>
                <a:cs typeface="Arial MT"/>
              </a:rPr>
              <a:t>analyze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20" b="0">
                <a:latin typeface="Arial MT"/>
                <a:cs typeface="Arial MT"/>
              </a:rPr>
              <a:t>long-term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10" b="0">
                <a:latin typeface="Arial MT"/>
                <a:cs typeface="Arial MT"/>
              </a:rPr>
              <a:t>breath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20" b="0">
                <a:latin typeface="Arial MT"/>
                <a:cs typeface="Arial MT"/>
              </a:rPr>
              <a:t>data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25" b="0">
                <a:latin typeface="Arial MT"/>
                <a:cs typeface="Arial MT"/>
              </a:rPr>
              <a:t>for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10" b="0">
                <a:latin typeface="Arial MT"/>
                <a:cs typeface="Arial MT"/>
              </a:rPr>
              <a:t>better insights.</a:t>
            </a:r>
          </a:p>
          <a:p>
            <a:pPr marL="469900" marR="5715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  <a:tab pos="2371725" algn="l"/>
                <a:tab pos="3387090" algn="l"/>
                <a:tab pos="6155055" algn="l"/>
                <a:tab pos="6831965" algn="l"/>
                <a:tab pos="7252334" algn="l"/>
                <a:tab pos="7642859" algn="l"/>
                <a:tab pos="8780145" algn="l"/>
                <a:tab pos="10456545" algn="l"/>
                <a:tab pos="11423015" algn="l"/>
                <a:tab pos="12438380" algn="l"/>
                <a:tab pos="13407390" algn="l"/>
                <a:tab pos="13883005" algn="l"/>
                <a:tab pos="14883130" algn="l"/>
              </a:tabLst>
            </a:pPr>
            <a:r>
              <a:rPr dirty="0" spc="-10" b="0">
                <a:latin typeface="Arial MT"/>
                <a:cs typeface="Arial MT"/>
              </a:rPr>
              <a:t>Personalized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10" b="0">
                <a:latin typeface="Arial MT"/>
                <a:cs typeface="Arial MT"/>
              </a:rPr>
              <a:t>Health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10" b="0">
                <a:latin typeface="Arial MT"/>
                <a:cs typeface="Arial MT"/>
              </a:rPr>
              <a:t>Recommendations: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25" b="0">
                <a:latin typeface="Arial MT"/>
                <a:cs typeface="Arial MT"/>
              </a:rPr>
              <a:t>Use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25" b="0">
                <a:latin typeface="Arial MT"/>
                <a:cs typeface="Arial MT"/>
              </a:rPr>
              <a:t>AI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25" b="0">
                <a:latin typeface="Arial MT"/>
                <a:cs typeface="Arial MT"/>
              </a:rPr>
              <a:t>to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10" b="0">
                <a:latin typeface="Arial MT"/>
                <a:cs typeface="Arial MT"/>
              </a:rPr>
              <a:t>provide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10" b="0">
                <a:latin typeface="Arial MT"/>
                <a:cs typeface="Arial MT"/>
              </a:rPr>
              <a:t>customized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10" b="0">
                <a:latin typeface="Arial MT"/>
                <a:cs typeface="Arial MT"/>
              </a:rPr>
              <a:t>health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10" b="0">
                <a:latin typeface="Arial MT"/>
                <a:cs typeface="Arial MT"/>
              </a:rPr>
              <a:t>advice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10" b="0">
                <a:latin typeface="Arial MT"/>
                <a:cs typeface="Arial MT"/>
              </a:rPr>
              <a:t>based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25" b="0">
                <a:latin typeface="Arial MT"/>
                <a:cs typeface="Arial MT"/>
              </a:rPr>
              <a:t>on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10" b="0">
                <a:latin typeface="Arial MT"/>
                <a:cs typeface="Arial MT"/>
              </a:rPr>
              <a:t>breath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10" b="0">
                <a:latin typeface="Arial MT"/>
                <a:cs typeface="Arial MT"/>
              </a:rPr>
              <a:t>analysis results.</a:t>
            </a: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AutoNum type="arabicPeriod"/>
            </a:pPr>
          </a:p>
          <a:p>
            <a:pPr lvl="1"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 b="1">
                <a:latin typeface="Arial"/>
                <a:cs typeface="Arial"/>
              </a:rPr>
              <a:t>Potential</a:t>
            </a:r>
            <a:r>
              <a:rPr dirty="0" sz="2400" spc="-7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Research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Directions:</a:t>
            </a:r>
            <a:endParaRPr sz="24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dirty="0" spc="-10" b="0">
                <a:latin typeface="Arial MT"/>
                <a:cs typeface="Arial MT"/>
              </a:rPr>
              <a:t>AI-</a:t>
            </a:r>
            <a:r>
              <a:rPr dirty="0" b="0">
                <a:latin typeface="Arial MT"/>
                <a:cs typeface="Arial MT"/>
              </a:rPr>
              <a:t>Driven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Disease</a:t>
            </a:r>
            <a:r>
              <a:rPr dirty="0" spc="-7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Prediction:</a:t>
            </a:r>
            <a:r>
              <a:rPr dirty="0" spc="-7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Explore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deep</a:t>
            </a:r>
            <a:r>
              <a:rPr dirty="0" spc="-7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learning</a:t>
            </a:r>
            <a:r>
              <a:rPr dirty="0" spc="-7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techniques</a:t>
            </a:r>
            <a:r>
              <a:rPr dirty="0" spc="-7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to</a:t>
            </a:r>
            <a:r>
              <a:rPr dirty="0" spc="-7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predict</a:t>
            </a:r>
            <a:r>
              <a:rPr dirty="0" spc="-7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early</a:t>
            </a:r>
            <a:r>
              <a:rPr dirty="0" spc="-5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signs</a:t>
            </a:r>
            <a:r>
              <a:rPr dirty="0" spc="-6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of</a:t>
            </a:r>
            <a:r>
              <a:rPr dirty="0" spc="-7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metabolic</a:t>
            </a:r>
            <a:r>
              <a:rPr dirty="0" spc="-9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disorders</a:t>
            </a: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dirty="0" b="0">
                <a:latin typeface="Arial MT"/>
                <a:cs typeface="Arial MT"/>
              </a:rPr>
              <a:t>Correlation</a:t>
            </a:r>
            <a:r>
              <a:rPr dirty="0" spc="-6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with</a:t>
            </a:r>
            <a:r>
              <a:rPr dirty="0" spc="-6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Medical</a:t>
            </a:r>
            <a:r>
              <a:rPr dirty="0" spc="-7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Data:</a:t>
            </a:r>
            <a:r>
              <a:rPr dirty="0" spc="-7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Investigate</a:t>
            </a:r>
            <a:r>
              <a:rPr dirty="0" spc="-5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links</a:t>
            </a:r>
            <a:r>
              <a:rPr dirty="0" spc="-7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between</a:t>
            </a:r>
            <a:r>
              <a:rPr dirty="0" spc="-5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breath</a:t>
            </a:r>
            <a:r>
              <a:rPr dirty="0" spc="-5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biomarkers</a:t>
            </a:r>
            <a:r>
              <a:rPr dirty="0" spc="-6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and</a:t>
            </a:r>
            <a:r>
              <a:rPr dirty="0" spc="-6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clinical</a:t>
            </a:r>
            <a:r>
              <a:rPr dirty="0" spc="-7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health</a:t>
            </a:r>
            <a:r>
              <a:rPr dirty="0" spc="-7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records</a:t>
            </a:r>
            <a:r>
              <a:rPr dirty="0" spc="-8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for</a:t>
            </a:r>
            <a:r>
              <a:rPr dirty="0" spc="-7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improved</a:t>
            </a: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pc="-10" b="0">
                <a:latin typeface="Arial MT"/>
                <a:cs typeface="Arial MT"/>
              </a:rPr>
              <a:t>diagnostics.</a:t>
            </a:r>
          </a:p>
          <a:p>
            <a:pPr marL="469265" indent="-456565">
              <a:lnSpc>
                <a:spcPct val="100000"/>
              </a:lnSpc>
              <a:buAutoNum type="arabicPeriod" startAt="3"/>
              <a:tabLst>
                <a:tab pos="469265" algn="l"/>
              </a:tabLst>
            </a:pPr>
            <a:r>
              <a:rPr dirty="0" b="0">
                <a:latin typeface="Arial MT"/>
                <a:cs typeface="Arial MT"/>
              </a:rPr>
              <a:t>Wearable</a:t>
            </a:r>
            <a:r>
              <a:rPr dirty="0" spc="-14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Sensor</a:t>
            </a:r>
            <a:r>
              <a:rPr dirty="0" spc="-135" b="0">
                <a:latin typeface="Arial MT"/>
                <a:cs typeface="Arial MT"/>
              </a:rPr>
              <a:t> </a:t>
            </a:r>
            <a:r>
              <a:rPr dirty="0" spc="-25" b="0">
                <a:latin typeface="Arial MT"/>
                <a:cs typeface="Arial MT"/>
              </a:rPr>
              <a:t>Technology:</a:t>
            </a:r>
            <a:r>
              <a:rPr dirty="0" spc="-9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Develop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compact,</a:t>
            </a:r>
            <a:r>
              <a:rPr dirty="0" spc="-114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wearable</a:t>
            </a:r>
            <a:r>
              <a:rPr dirty="0" spc="-6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breath</a:t>
            </a:r>
            <a:r>
              <a:rPr dirty="0" spc="-8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analyzers</a:t>
            </a:r>
            <a:r>
              <a:rPr dirty="0" spc="-5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for</a:t>
            </a:r>
            <a:r>
              <a:rPr dirty="0" spc="-12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continuous</a:t>
            </a:r>
            <a:r>
              <a:rPr dirty="0" spc="-10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health</a:t>
            </a:r>
            <a:r>
              <a:rPr dirty="0" spc="-80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tracking.</a:t>
            </a:r>
          </a:p>
          <a:p>
            <a:pPr marL="469265" indent="-456565">
              <a:lnSpc>
                <a:spcPct val="100000"/>
              </a:lnSpc>
              <a:buAutoNum type="arabicPeriod" startAt="3"/>
              <a:tabLst>
                <a:tab pos="469265" algn="l"/>
                <a:tab pos="1515110" algn="l"/>
                <a:tab pos="1896110" algn="l"/>
                <a:tab pos="3140075" algn="l"/>
                <a:tab pos="3609340" algn="l"/>
                <a:tab pos="4639945" algn="l"/>
                <a:tab pos="8691245" algn="l"/>
                <a:tab pos="10041890" algn="l"/>
                <a:tab pos="12724765" algn="l"/>
                <a:tab pos="13769975" algn="l"/>
                <a:tab pos="15120619" algn="l"/>
              </a:tabLst>
            </a:pPr>
            <a:r>
              <a:rPr dirty="0" spc="-10" b="0">
                <a:latin typeface="Arial MT"/>
                <a:cs typeface="Arial MT"/>
              </a:rPr>
              <a:t>Impact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25" b="0">
                <a:latin typeface="Arial MT"/>
                <a:cs typeface="Arial MT"/>
              </a:rPr>
              <a:t>of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10" b="0">
                <a:latin typeface="Arial MT"/>
                <a:cs typeface="Arial MT"/>
              </a:rPr>
              <a:t>Lifestyle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25" b="0">
                <a:latin typeface="Arial MT"/>
                <a:cs typeface="Arial MT"/>
              </a:rPr>
              <a:t>on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10" b="0">
                <a:latin typeface="Arial MT"/>
                <a:cs typeface="Arial MT"/>
              </a:rPr>
              <a:t>Breath</a:t>
            </a:r>
            <a:r>
              <a:rPr dirty="0" b="0">
                <a:latin typeface="Arial MT"/>
                <a:cs typeface="Arial MT"/>
              </a:rPr>
              <a:t>	Biomarkers:</a:t>
            </a:r>
            <a:r>
              <a:rPr dirty="0" spc="27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Study</a:t>
            </a:r>
            <a:r>
              <a:rPr dirty="0" spc="27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how</a:t>
            </a:r>
            <a:r>
              <a:rPr dirty="0" spc="270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diet,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10" b="0">
                <a:latin typeface="Arial MT"/>
                <a:cs typeface="Arial MT"/>
              </a:rPr>
              <a:t>exercise,</a:t>
            </a:r>
            <a:r>
              <a:rPr dirty="0" b="0">
                <a:latin typeface="Arial MT"/>
                <a:cs typeface="Arial MT"/>
              </a:rPr>
              <a:t>	and</a:t>
            </a:r>
            <a:r>
              <a:rPr dirty="0" spc="29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environmental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10" b="0">
                <a:latin typeface="Arial MT"/>
                <a:cs typeface="Arial MT"/>
              </a:rPr>
              <a:t>factors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10" b="0">
                <a:latin typeface="Arial MT"/>
                <a:cs typeface="Arial MT"/>
              </a:rPr>
              <a:t>influence</a:t>
            </a:r>
            <a:r>
              <a:rPr dirty="0" b="0">
                <a:latin typeface="Arial MT"/>
                <a:cs typeface="Arial MT"/>
              </a:rPr>
              <a:t>	</a:t>
            </a:r>
            <a:r>
              <a:rPr dirty="0" spc="-10" b="0">
                <a:latin typeface="Arial MT"/>
                <a:cs typeface="Arial MT"/>
              </a:rPr>
              <a:t>breath</a:t>
            </a:r>
          </a:p>
          <a:p>
            <a:pPr marL="469900">
              <a:lnSpc>
                <a:spcPct val="100000"/>
              </a:lnSpc>
            </a:pPr>
            <a:r>
              <a:rPr dirty="0" b="0">
                <a:latin typeface="Arial MT"/>
                <a:cs typeface="Arial MT"/>
              </a:rPr>
              <a:t>analysis</a:t>
            </a:r>
            <a:r>
              <a:rPr dirty="0" spc="-7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results.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6282" y="467309"/>
            <a:ext cx="489966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Publication</a:t>
            </a:r>
            <a:r>
              <a:rPr dirty="0" spc="-204"/>
              <a:t> </a:t>
            </a:r>
            <a:r>
              <a:rPr dirty="0" spc="-10"/>
              <a:t>Status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8023205" y="9704708"/>
            <a:ext cx="1466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0"/>
              </a:lnSpc>
            </a:pPr>
            <a:r>
              <a:rPr dirty="0" sz="1800" spc="-50" b="1">
                <a:solidFill>
                  <a:srgbClr val="40B9D2"/>
                </a:solidFill>
                <a:latin typeface="Corbel"/>
                <a:cs typeface="Corbel"/>
              </a:rPr>
              <a:t>*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10"/>
              <a:t>3/26/2025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30"/>
              <a:t>BATCH</a:t>
            </a:r>
            <a:r>
              <a:rPr dirty="0" spc="-35"/>
              <a:t> </a:t>
            </a:r>
            <a:r>
              <a:rPr dirty="0"/>
              <a:t>NO</a:t>
            </a:r>
            <a:r>
              <a:rPr dirty="0" spc="-40"/>
              <a:t> </a:t>
            </a:r>
            <a:r>
              <a:rPr dirty="0" spc="-50"/>
              <a:t>: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7641006" y="9711070"/>
            <a:ext cx="50431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DEPARTMENT</a:t>
            </a:r>
            <a:r>
              <a:rPr dirty="0" sz="1650" spc="-114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OF</a:t>
            </a:r>
            <a:r>
              <a:rPr dirty="0" sz="1650" spc="-4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COMPUTER</a:t>
            </a:r>
            <a:r>
              <a:rPr dirty="0" sz="1650" spc="-5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SCIENCE</a:t>
            </a: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&amp;</a:t>
            </a:r>
            <a:r>
              <a:rPr dirty="0" sz="1650" spc="2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ENGINEERING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69644" y="1245869"/>
            <a:ext cx="16155035" cy="7342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Conference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Details: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Conference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Name: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2025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2nd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International Conference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Computing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Science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(ICCDS)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Conference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Location: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Chennai,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India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Conference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Dates: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Start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7/25/2025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 b="1">
                <a:latin typeface="Times New Roman"/>
                <a:cs typeface="Times New Roman"/>
              </a:rPr>
              <a:t>Conference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Website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(Optional):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u="sng" sz="2400" spc="-10">
                <a:solidFill>
                  <a:srgbClr val="90BA22"/>
                </a:solidFill>
                <a:uFill>
                  <a:solidFill>
                    <a:srgbClr val="90BA22"/>
                  </a:solidFill>
                </a:uFill>
                <a:latin typeface="Times New Roman"/>
                <a:cs typeface="Times New Roman"/>
                <a:hlinkClick r:id="rId2"/>
              </a:rPr>
              <a:t>https://www.rajalakshmi.org/iccds25/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b="1">
                <a:latin typeface="Times New Roman"/>
                <a:cs typeface="Times New Roman"/>
              </a:rPr>
              <a:t>Publication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Status: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Submitted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b="1">
                <a:latin typeface="Times New Roman"/>
                <a:cs typeface="Times New Roman"/>
              </a:rPr>
              <a:t>Paper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Title: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Prevention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Cardiometabolic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Risk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Smart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Analyzer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Authors: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Dr.N.Gomathi,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</a:t>
            </a:r>
            <a:r>
              <a:rPr dirty="0" sz="2400" spc="-1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Rekha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shanmukhi,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Settipalli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Gopinadh,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Poojari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Neeraja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 b="1">
                <a:latin typeface="Times New Roman"/>
                <a:cs typeface="Times New Roman"/>
              </a:rPr>
              <a:t>Status: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2400" b="1">
                <a:latin typeface="Times New Roman"/>
                <a:cs typeface="Times New Roman"/>
              </a:rPr>
              <a:t>Submitted: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"We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have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submitted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our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paper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titled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“Prevention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Cardiometabolic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Risk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Smart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Analyzer”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2025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2nd </a:t>
            </a:r>
            <a:r>
              <a:rPr dirty="0" sz="2400">
                <a:latin typeface="Times New Roman"/>
                <a:cs typeface="Times New Roman"/>
              </a:rPr>
              <a:t>International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Conference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Computing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Science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(ICCDS)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conference.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paper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currently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under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review.“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 b="1">
                <a:latin typeface="Times New Roman"/>
                <a:cs typeface="Times New Roman"/>
              </a:rPr>
              <a:t>Significance:</a:t>
            </a:r>
            <a:endParaRPr sz="2400">
              <a:latin typeface="Times New Roman"/>
              <a:cs typeface="Times New Roman"/>
            </a:endParaRPr>
          </a:p>
          <a:p>
            <a:pPr algn="just" marL="12700" marR="1016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Presenting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our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work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 an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IEEE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international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conference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showcases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importance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innovation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smart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analyzer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for </a:t>
            </a:r>
            <a:r>
              <a:rPr dirty="0" sz="2400">
                <a:latin typeface="Times New Roman"/>
                <a:cs typeface="Times New Roman"/>
              </a:rPr>
              <a:t>preventing</a:t>
            </a:r>
            <a:r>
              <a:rPr dirty="0" sz="2400" spc="48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cardiometabolic</a:t>
            </a:r>
            <a:r>
              <a:rPr dirty="0" sz="2400" spc="5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risks.</a:t>
            </a:r>
            <a:r>
              <a:rPr dirty="0" sz="2400" spc="50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50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helps</a:t>
            </a:r>
            <a:r>
              <a:rPr dirty="0" sz="2400" spc="5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establish</a:t>
            </a:r>
            <a:r>
              <a:rPr dirty="0" sz="2400" spc="5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our</a:t>
            </a:r>
            <a:r>
              <a:rPr dirty="0" sz="2400" spc="5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research</a:t>
            </a:r>
            <a:r>
              <a:rPr dirty="0" sz="2400" spc="5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50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4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valuable</a:t>
            </a:r>
            <a:r>
              <a:rPr dirty="0" sz="2400" spc="5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contribution</a:t>
            </a:r>
            <a:r>
              <a:rPr dirty="0" sz="2400" spc="4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4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4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field</a:t>
            </a:r>
            <a:r>
              <a:rPr dirty="0" sz="2400" spc="5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5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</a:t>
            </a:r>
            <a:r>
              <a:rPr dirty="0" sz="2400" spc="49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technology. Additionally,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presenting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conference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allows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receive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expert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feedback,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improve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our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approach,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connect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researchers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professionals for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potential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collaborations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further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enhance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our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study.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72541" y="9657080"/>
            <a:ext cx="861694" cy="2787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3/26/2025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5394" y="830021"/>
            <a:ext cx="792734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References(as</a:t>
            </a:r>
            <a:r>
              <a:rPr dirty="0" sz="3600" spc="25"/>
              <a:t> </a:t>
            </a:r>
            <a:r>
              <a:rPr dirty="0" sz="3600"/>
              <a:t>per</a:t>
            </a:r>
            <a:r>
              <a:rPr dirty="0" sz="3600" spc="-30"/>
              <a:t> </a:t>
            </a:r>
            <a:r>
              <a:rPr dirty="0" sz="3600"/>
              <a:t>IEEE</a:t>
            </a:r>
            <a:r>
              <a:rPr dirty="0" sz="3600" spc="-45"/>
              <a:t> </a:t>
            </a:r>
            <a:r>
              <a:rPr dirty="0" sz="3600"/>
              <a:t>format</a:t>
            </a:r>
            <a:r>
              <a:rPr dirty="0" sz="3600" spc="-30"/>
              <a:t> </a:t>
            </a:r>
            <a:r>
              <a:rPr dirty="0" sz="3600" spc="-10"/>
              <a:t>only)</a:t>
            </a:r>
            <a:endParaRPr sz="3600"/>
          </a:p>
        </p:txBody>
      </p:sp>
      <p:sp>
        <p:nvSpPr>
          <p:cNvPr id="4" name="object 4" descr=""/>
          <p:cNvSpPr txBox="1"/>
          <p:nvPr/>
        </p:nvSpPr>
        <p:spPr>
          <a:xfrm>
            <a:off x="1374394" y="1796288"/>
            <a:ext cx="16217265" cy="770953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469900" marR="6985" indent="-457834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69900" algn="l"/>
                <a:tab pos="556895" algn="l"/>
              </a:tabLst>
            </a:pPr>
            <a:r>
              <a:rPr dirty="0" sz="2800">
                <a:latin typeface="Times New Roman"/>
                <a:cs typeface="Times New Roman"/>
              </a:rPr>
              <a:t>	D.</a:t>
            </a:r>
            <a:r>
              <a:rPr dirty="0" sz="2800" spc="229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Germanese,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M.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Magrini,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M.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Righi,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M.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D’Acunto,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O.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Salvetti,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”A</a:t>
            </a:r>
            <a:r>
              <a:rPr dirty="0" sz="2800" spc="6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low-</a:t>
            </a:r>
            <a:r>
              <a:rPr dirty="0" sz="2800">
                <a:latin typeface="Times New Roman"/>
                <a:cs typeface="Times New Roman"/>
              </a:rPr>
              <a:t>cost</a:t>
            </a:r>
            <a:r>
              <a:rPr dirty="0" sz="2800" spc="229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technology-</a:t>
            </a:r>
            <a:r>
              <a:rPr dirty="0" sz="2800">
                <a:latin typeface="Times New Roman"/>
                <a:cs typeface="Times New Roman"/>
              </a:rPr>
              <a:t>based</a:t>
            </a:r>
            <a:r>
              <a:rPr dirty="0" sz="2800" spc="23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device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1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breath</a:t>
            </a:r>
            <a:r>
              <a:rPr dirty="0" sz="2800" spc="1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analysis</a:t>
            </a:r>
            <a:r>
              <a:rPr dirty="0" sz="2800" spc="1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1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self</a:t>
            </a:r>
            <a:r>
              <a:rPr dirty="0" sz="2800" spc="1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monitoring,”</a:t>
            </a:r>
            <a:r>
              <a:rPr dirty="0" sz="2800" spc="1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Institute</a:t>
            </a:r>
            <a:r>
              <a:rPr dirty="0" sz="2800" spc="11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1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Information</a:t>
            </a:r>
            <a:r>
              <a:rPr dirty="0" sz="2800" spc="1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Science</a:t>
            </a:r>
            <a:r>
              <a:rPr dirty="0" sz="2800" spc="1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Technology</a:t>
            </a:r>
            <a:r>
              <a:rPr dirty="0" sz="2800" spc="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(ISTI</a:t>
            </a:r>
            <a:r>
              <a:rPr dirty="0" sz="2800" spc="1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CNR),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Pisa, </a:t>
            </a:r>
            <a:r>
              <a:rPr dirty="0" sz="2800">
                <a:latin typeface="Times New Roman"/>
                <a:cs typeface="Times New Roman"/>
              </a:rPr>
              <a:t>Italy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Institute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Matter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Science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(ISM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CNR),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Rome,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Italy.</a:t>
            </a:r>
            <a:endParaRPr sz="2800">
              <a:latin typeface="Times New Roman"/>
              <a:cs typeface="Times New Roman"/>
            </a:endParaRPr>
          </a:p>
          <a:p>
            <a:pPr algn="just" marL="469900" marR="5080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  <a:tab pos="556895" algn="l"/>
              </a:tabLst>
            </a:pPr>
            <a:r>
              <a:rPr dirty="0" sz="2800">
                <a:latin typeface="Times New Roman"/>
                <a:cs typeface="Times New Roman"/>
              </a:rPr>
              <a:t>	D.</a:t>
            </a:r>
            <a:r>
              <a:rPr dirty="0" sz="2800" spc="25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Musleh,</a:t>
            </a:r>
            <a:r>
              <a:rPr dirty="0" sz="2800" spc="2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A.</a:t>
            </a:r>
            <a:r>
              <a:rPr dirty="0" sz="2800" spc="25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Alkhwaja,</a:t>
            </a:r>
            <a:r>
              <a:rPr dirty="0" sz="2800" spc="25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I.</a:t>
            </a:r>
            <a:r>
              <a:rPr dirty="0" sz="2800" spc="25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Alkhwaja,</a:t>
            </a:r>
            <a:r>
              <a:rPr dirty="0" sz="2800" spc="25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M.</a:t>
            </a:r>
            <a:r>
              <a:rPr dirty="0" sz="2800" spc="25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Albugami,</a:t>
            </a:r>
            <a:r>
              <a:rPr dirty="0" sz="2800" spc="25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M.</a:t>
            </a:r>
            <a:r>
              <a:rPr dirty="0" sz="2800" spc="25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Alghamdi,</a:t>
            </a:r>
            <a:r>
              <a:rPr dirty="0" sz="2800" spc="2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F.</a:t>
            </a:r>
            <a:r>
              <a:rPr dirty="0" sz="2800" spc="25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Alfawaz,</a:t>
            </a:r>
            <a:r>
              <a:rPr dirty="0" sz="2800" spc="25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S.</a:t>
            </a:r>
            <a:r>
              <a:rPr dirty="0" sz="2800" spc="2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El</a:t>
            </a:r>
            <a:r>
              <a:rPr dirty="0" sz="2800" spc="2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Ashker,</a:t>
            </a:r>
            <a:r>
              <a:rPr dirty="0" sz="2800" spc="2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2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H.</a:t>
            </a:r>
            <a:r>
              <a:rPr dirty="0" sz="2800" spc="23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Ab, </a:t>
            </a:r>
            <a:r>
              <a:rPr dirty="0" sz="2800">
                <a:latin typeface="Times New Roman"/>
                <a:cs typeface="Times New Roman"/>
              </a:rPr>
              <a:t>”Machine</a:t>
            </a:r>
            <a:r>
              <a:rPr dirty="0" sz="2800" spc="4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learning</a:t>
            </a:r>
            <a:r>
              <a:rPr dirty="0" sz="2800" spc="509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approaches</a:t>
            </a:r>
            <a:r>
              <a:rPr dirty="0" sz="2800" spc="5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4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predicting</a:t>
            </a:r>
            <a:r>
              <a:rPr dirty="0" sz="2800" spc="5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risk</a:t>
            </a:r>
            <a:r>
              <a:rPr dirty="0" sz="2800" spc="5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4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cardiometabolic</a:t>
            </a:r>
            <a:r>
              <a:rPr dirty="0" sz="2800" spc="5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disease</a:t>
            </a:r>
            <a:r>
              <a:rPr dirty="0" sz="2800" spc="5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among</a:t>
            </a:r>
            <a:r>
              <a:rPr dirty="0" sz="2800" spc="509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university</a:t>
            </a:r>
            <a:r>
              <a:rPr dirty="0" sz="2800" spc="49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students,” </a:t>
            </a:r>
            <a:r>
              <a:rPr dirty="0" sz="2800">
                <a:latin typeface="Times New Roman"/>
                <a:cs typeface="Times New Roman"/>
              </a:rPr>
              <a:t>[Conference/Journal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Name],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vol.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X,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no.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X,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pp.</a:t>
            </a:r>
            <a:endParaRPr sz="2800">
              <a:latin typeface="Times New Roman"/>
              <a:cs typeface="Times New Roman"/>
            </a:endParaRPr>
          </a:p>
          <a:p>
            <a:pPr algn="just" marL="469900" marR="5080" indent="-457834">
              <a:lnSpc>
                <a:spcPct val="100000"/>
              </a:lnSpc>
              <a:buAutoNum type="arabicPeriod"/>
              <a:tabLst>
                <a:tab pos="469900" algn="l"/>
                <a:tab pos="556895" algn="l"/>
              </a:tabLst>
            </a:pPr>
            <a:r>
              <a:rPr dirty="0" sz="2800">
                <a:latin typeface="Times New Roman"/>
                <a:cs typeface="Times New Roman"/>
              </a:rPr>
              <a:t>	H.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Singh</a:t>
            </a:r>
            <a:r>
              <a:rPr dirty="0" sz="2800" spc="2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2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A.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Bose,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”Deep</a:t>
            </a:r>
            <a:r>
              <a:rPr dirty="0" sz="2800" spc="2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learning</a:t>
            </a:r>
            <a:r>
              <a:rPr dirty="0" sz="2800" spc="2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applications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healthcare</a:t>
            </a:r>
            <a:r>
              <a:rPr dirty="0" sz="2800" spc="2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risk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prediction,”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IEEE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Access,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vol.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9,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pp. </a:t>
            </a:r>
            <a:r>
              <a:rPr dirty="0" sz="2800" spc="-20">
                <a:latin typeface="Times New Roman"/>
                <a:cs typeface="Times New Roman"/>
              </a:rPr>
              <a:t>114530-</a:t>
            </a:r>
            <a:r>
              <a:rPr dirty="0" sz="2800" spc="-10">
                <a:latin typeface="Times New Roman"/>
                <a:cs typeface="Times New Roman"/>
              </a:rPr>
              <a:t>114545,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2021.</a:t>
            </a:r>
            <a:endParaRPr sz="2800">
              <a:latin typeface="Times New Roman"/>
              <a:cs typeface="Times New Roman"/>
            </a:endParaRPr>
          </a:p>
          <a:p>
            <a:pPr algn="just" marL="468630" marR="5080" indent="-4565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dirty="0" sz="2800">
                <a:latin typeface="Times New Roman"/>
                <a:cs typeface="Times New Roman"/>
              </a:rPr>
              <a:t>M.</a:t>
            </a:r>
            <a:r>
              <a:rPr dirty="0" sz="2800" spc="43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Martinelli,</a:t>
            </a:r>
            <a:r>
              <a:rPr dirty="0" sz="2800" spc="4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A.</a:t>
            </a:r>
            <a:r>
              <a:rPr dirty="0" sz="2800" spc="43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Carella,</a:t>
            </a:r>
            <a:r>
              <a:rPr dirty="0" sz="2800" spc="4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A.</a:t>
            </a:r>
            <a:r>
              <a:rPr dirty="0" sz="2800" spc="43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d’Onofrio,</a:t>
            </a:r>
            <a:r>
              <a:rPr dirty="0" sz="2800" spc="4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4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A.</a:t>
            </a:r>
            <a:r>
              <a:rPr dirty="0" sz="2800" spc="43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Lanata,</a:t>
            </a:r>
            <a:r>
              <a:rPr dirty="0" sz="2800" spc="4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”Cardio</a:t>
            </a:r>
            <a:r>
              <a:rPr dirty="0" sz="2800" spc="4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metabolic</a:t>
            </a:r>
            <a:r>
              <a:rPr dirty="0" sz="2800" spc="4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risk</a:t>
            </a:r>
            <a:r>
              <a:rPr dirty="0" sz="2800" spc="4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modeling</a:t>
            </a:r>
            <a:r>
              <a:rPr dirty="0" sz="2800" spc="4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459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assessment </a:t>
            </a:r>
            <a:r>
              <a:rPr dirty="0" sz="2800" spc="-1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through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sensor</a:t>
            </a:r>
            <a:r>
              <a:rPr dirty="0" sz="2800" spc="2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measurements,”</a:t>
            </a:r>
            <a:r>
              <a:rPr dirty="0" sz="2800" spc="2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IEEE</a:t>
            </a:r>
            <a:r>
              <a:rPr dirty="0" sz="2800" spc="229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Transactions</a:t>
            </a:r>
            <a:r>
              <a:rPr dirty="0" sz="2800" spc="25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</a:t>
            </a:r>
            <a:r>
              <a:rPr dirty="0" sz="2800" spc="2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Biomedical</a:t>
            </a:r>
            <a:r>
              <a:rPr dirty="0" sz="2800" spc="25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Engineering,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vol.</a:t>
            </a:r>
            <a:r>
              <a:rPr dirty="0" sz="2800" spc="2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69,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no.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4,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pp.</a:t>
            </a:r>
            <a:r>
              <a:rPr dirty="0" sz="2800" spc="229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789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801, </a:t>
            </a:r>
            <a:r>
              <a:rPr dirty="0" sz="2800" spc="-2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2022.</a:t>
            </a:r>
            <a:endParaRPr sz="2800">
              <a:latin typeface="Times New Roman"/>
              <a:cs typeface="Times New Roman"/>
            </a:endParaRPr>
          </a:p>
          <a:p>
            <a:pPr algn="just" marL="469900" marR="5715" indent="-457834">
              <a:lnSpc>
                <a:spcPct val="100000"/>
              </a:lnSpc>
              <a:buAutoNum type="arabicPeriod"/>
              <a:tabLst>
                <a:tab pos="469900" algn="l"/>
                <a:tab pos="556895" algn="l"/>
              </a:tabLst>
            </a:pPr>
            <a:r>
              <a:rPr dirty="0" sz="2800">
                <a:latin typeface="Times New Roman"/>
                <a:cs typeface="Times New Roman"/>
              </a:rPr>
              <a:t>	N.</a:t>
            </a:r>
            <a:r>
              <a:rPr dirty="0" sz="2800" spc="3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Sharma</a:t>
            </a:r>
            <a:r>
              <a:rPr dirty="0" sz="2800" spc="3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3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A.</a:t>
            </a:r>
            <a:r>
              <a:rPr dirty="0" sz="2800" spc="3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Verma,</a:t>
            </a:r>
            <a:r>
              <a:rPr dirty="0" sz="2800" spc="3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”Edge</a:t>
            </a:r>
            <a:r>
              <a:rPr dirty="0" sz="2800" spc="3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computing</a:t>
            </a:r>
            <a:r>
              <a:rPr dirty="0" sz="2800" spc="3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36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real-</a:t>
            </a:r>
            <a:r>
              <a:rPr dirty="0" sz="2800">
                <a:latin typeface="Times New Roman"/>
                <a:cs typeface="Times New Roman"/>
              </a:rPr>
              <a:t>time</a:t>
            </a:r>
            <a:r>
              <a:rPr dirty="0" sz="2800" spc="3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healthcare</a:t>
            </a:r>
            <a:r>
              <a:rPr dirty="0" sz="2800" spc="3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applications,”</a:t>
            </a:r>
            <a:r>
              <a:rPr dirty="0" sz="2800" spc="3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IEEE</a:t>
            </a:r>
            <a:r>
              <a:rPr dirty="0" sz="2800" spc="3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Transactions</a:t>
            </a:r>
            <a:r>
              <a:rPr dirty="0" sz="2800" spc="37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on </a:t>
            </a:r>
            <a:r>
              <a:rPr dirty="0" sz="2800">
                <a:latin typeface="Times New Roman"/>
                <a:cs typeface="Times New Roman"/>
              </a:rPr>
              <a:t>Cloud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Computing,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vol.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10,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no.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2, pp.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150-162,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2023.</a:t>
            </a:r>
            <a:endParaRPr sz="2800">
              <a:latin typeface="Times New Roman"/>
              <a:cs typeface="Times New Roman"/>
            </a:endParaRPr>
          </a:p>
          <a:p>
            <a:pPr algn="just" marL="468630" marR="6350" indent="-4565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dirty="0" sz="2800">
                <a:solidFill>
                  <a:srgbClr val="212121"/>
                </a:solidFill>
                <a:latin typeface="Times New Roman"/>
                <a:cs typeface="Times New Roman"/>
              </a:rPr>
              <a:t>Wang,</a:t>
            </a:r>
            <a:r>
              <a:rPr dirty="0" sz="2800" spc="7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2121"/>
                </a:solidFill>
                <a:latin typeface="Times New Roman"/>
                <a:cs typeface="Times New Roman"/>
              </a:rPr>
              <a:t>Boyi,</a:t>
            </a:r>
            <a:r>
              <a:rPr dirty="0" sz="2800" spc="6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dirty="0" sz="2800" spc="8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2121"/>
                </a:solidFill>
                <a:latin typeface="Times New Roman"/>
                <a:cs typeface="Times New Roman"/>
              </a:rPr>
              <a:t>Wei</a:t>
            </a:r>
            <a:r>
              <a:rPr dirty="0" sz="2800" spc="6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2121"/>
                </a:solidFill>
                <a:latin typeface="Times New Roman"/>
                <a:cs typeface="Times New Roman"/>
              </a:rPr>
              <a:t>Zhang.</a:t>
            </a:r>
            <a:r>
              <a:rPr dirty="0" sz="2800" spc="6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2121"/>
                </a:solidFill>
                <a:latin typeface="Times New Roman"/>
                <a:cs typeface="Times New Roman"/>
              </a:rPr>
              <a:t>"Research</a:t>
            </a:r>
            <a:r>
              <a:rPr dirty="0" sz="2800" spc="8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2121"/>
                </a:solidFill>
                <a:latin typeface="Times New Roman"/>
                <a:cs typeface="Times New Roman"/>
              </a:rPr>
              <a:t>on</a:t>
            </a:r>
            <a:r>
              <a:rPr dirty="0" sz="2800" spc="8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2121"/>
                </a:solidFill>
                <a:latin typeface="Times New Roman"/>
                <a:cs typeface="Times New Roman"/>
              </a:rPr>
              <a:t>edge</a:t>
            </a:r>
            <a:r>
              <a:rPr dirty="0" sz="2800" spc="5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2121"/>
                </a:solidFill>
                <a:latin typeface="Times New Roman"/>
                <a:cs typeface="Times New Roman"/>
              </a:rPr>
              <a:t>network</a:t>
            </a:r>
            <a:r>
              <a:rPr dirty="0" sz="2800" spc="9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2121"/>
                </a:solidFill>
                <a:latin typeface="Times New Roman"/>
                <a:cs typeface="Times New Roman"/>
              </a:rPr>
              <a:t>topology</a:t>
            </a:r>
            <a:r>
              <a:rPr dirty="0" sz="2800" spc="5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2121"/>
                </a:solidFill>
                <a:latin typeface="Times New Roman"/>
                <a:cs typeface="Times New Roman"/>
              </a:rPr>
              <a:t>optimization</a:t>
            </a:r>
            <a:r>
              <a:rPr dirty="0" sz="2800" spc="10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2121"/>
                </a:solidFill>
                <a:latin typeface="Times New Roman"/>
                <a:cs typeface="Times New Roman"/>
              </a:rPr>
              <a:t>based</a:t>
            </a:r>
            <a:r>
              <a:rPr dirty="0" sz="2800" spc="9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2121"/>
                </a:solidFill>
                <a:latin typeface="Times New Roman"/>
                <a:cs typeface="Times New Roman"/>
              </a:rPr>
              <a:t>on</a:t>
            </a:r>
            <a:r>
              <a:rPr dirty="0" sz="2800" spc="8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2121"/>
                </a:solidFill>
                <a:latin typeface="Times New Roman"/>
                <a:cs typeface="Times New Roman"/>
              </a:rPr>
              <a:t>machine</a:t>
            </a:r>
            <a:r>
              <a:rPr dirty="0" sz="2800" spc="8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212121"/>
                </a:solidFill>
                <a:latin typeface="Times New Roman"/>
                <a:cs typeface="Times New Roman"/>
              </a:rPr>
              <a:t>learning." </a:t>
            </a:r>
            <a:r>
              <a:rPr dirty="0" sz="2800" spc="-10">
                <a:solidFill>
                  <a:srgbClr val="212121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dirty="0" sz="2800" spc="-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 i="1">
                <a:solidFill>
                  <a:srgbClr val="212121"/>
                </a:solidFill>
                <a:latin typeface="Times New Roman"/>
                <a:cs typeface="Times New Roman"/>
              </a:rPr>
              <a:t>2023</a:t>
            </a:r>
            <a:r>
              <a:rPr dirty="0" sz="2800" spc="-80" i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 i="1">
                <a:solidFill>
                  <a:srgbClr val="212121"/>
                </a:solidFill>
                <a:latin typeface="Times New Roman"/>
                <a:cs typeface="Times New Roman"/>
              </a:rPr>
              <a:t>5th</a:t>
            </a:r>
            <a:r>
              <a:rPr dirty="0" sz="2800" spc="-55" i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 i="1">
                <a:solidFill>
                  <a:srgbClr val="212121"/>
                </a:solidFill>
                <a:latin typeface="Times New Roman"/>
                <a:cs typeface="Times New Roman"/>
              </a:rPr>
              <a:t>International</a:t>
            </a:r>
            <a:r>
              <a:rPr dirty="0" sz="2800" spc="-75" i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 i="1">
                <a:solidFill>
                  <a:srgbClr val="212121"/>
                </a:solidFill>
                <a:latin typeface="Times New Roman"/>
                <a:cs typeface="Times New Roman"/>
              </a:rPr>
              <a:t>Conference</a:t>
            </a:r>
            <a:r>
              <a:rPr dirty="0" sz="2800" spc="-80" i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 i="1">
                <a:solidFill>
                  <a:srgbClr val="212121"/>
                </a:solidFill>
                <a:latin typeface="Times New Roman"/>
                <a:cs typeface="Times New Roman"/>
              </a:rPr>
              <a:t>on</a:t>
            </a:r>
            <a:r>
              <a:rPr dirty="0" sz="2800" spc="-95" i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 i="1">
                <a:solidFill>
                  <a:srgbClr val="212121"/>
                </a:solidFill>
                <a:latin typeface="Times New Roman"/>
                <a:cs typeface="Times New Roman"/>
              </a:rPr>
              <a:t>Applied</a:t>
            </a:r>
            <a:r>
              <a:rPr dirty="0" sz="2800" spc="-65" i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 i="1">
                <a:solidFill>
                  <a:srgbClr val="212121"/>
                </a:solidFill>
                <a:latin typeface="Times New Roman"/>
                <a:cs typeface="Times New Roman"/>
              </a:rPr>
              <a:t>Machine</a:t>
            </a:r>
            <a:r>
              <a:rPr dirty="0" sz="2800" spc="-75" i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 i="1">
                <a:solidFill>
                  <a:srgbClr val="212121"/>
                </a:solidFill>
                <a:latin typeface="Times New Roman"/>
                <a:cs typeface="Times New Roman"/>
              </a:rPr>
              <a:t>Learning</a:t>
            </a:r>
            <a:r>
              <a:rPr dirty="0" sz="2800" spc="-60" i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 i="1">
                <a:solidFill>
                  <a:srgbClr val="212121"/>
                </a:solidFill>
                <a:latin typeface="Times New Roman"/>
                <a:cs typeface="Times New Roman"/>
              </a:rPr>
              <a:t>(ICAML)</a:t>
            </a:r>
            <a:r>
              <a:rPr dirty="0" sz="2800">
                <a:solidFill>
                  <a:srgbClr val="212121"/>
                </a:solidFill>
                <a:latin typeface="Times New Roman"/>
                <a:cs typeface="Times New Roman"/>
              </a:rPr>
              <a:t>, pp.</a:t>
            </a:r>
            <a:r>
              <a:rPr dirty="0" sz="2800" spc="-4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2121"/>
                </a:solidFill>
                <a:latin typeface="Times New Roman"/>
                <a:cs typeface="Times New Roman"/>
              </a:rPr>
              <a:t>41-46.</a:t>
            </a:r>
            <a:r>
              <a:rPr dirty="0" sz="2800" spc="-7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2121"/>
                </a:solidFill>
                <a:latin typeface="Times New Roman"/>
                <a:cs typeface="Times New Roman"/>
              </a:rPr>
              <a:t>IEEE,</a:t>
            </a:r>
            <a:r>
              <a:rPr dirty="0" sz="2800" spc="1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212121"/>
                </a:solidFill>
                <a:latin typeface="Times New Roman"/>
                <a:cs typeface="Times New Roman"/>
              </a:rPr>
              <a:t>2023.</a:t>
            </a:r>
            <a:endParaRPr sz="2800">
              <a:latin typeface="Times New Roman"/>
              <a:cs typeface="Times New Roman"/>
            </a:endParaRPr>
          </a:p>
          <a:p>
            <a:pPr algn="just" marL="468630" marR="5080" indent="-45656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2800" spc="-140">
                <a:latin typeface="Times New Roman"/>
                <a:cs typeface="Times New Roman"/>
              </a:rPr>
              <a:t>Y.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Yang,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J. Zheng,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Z. Du,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40">
                <a:latin typeface="Times New Roman"/>
                <a:cs typeface="Times New Roman"/>
              </a:rPr>
              <a:t>Y.</a:t>
            </a:r>
            <a:r>
              <a:rPr dirty="0" sz="2800">
                <a:latin typeface="Times New Roman"/>
                <a:cs typeface="Times New Roman"/>
              </a:rPr>
              <a:t> Li,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 spc="-140">
                <a:latin typeface="Times New Roman"/>
                <a:cs typeface="Times New Roman"/>
              </a:rPr>
              <a:t>Y.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Cai,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‘‘Accurate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prediction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stroke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hypertensive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patients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based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on </a:t>
            </a:r>
            <a:r>
              <a:rPr dirty="0" sz="2800" spc="-25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medical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big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data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machine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learning</a:t>
            </a:r>
            <a:r>
              <a:rPr dirty="0" sz="2800" spc="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algorithms:</a:t>
            </a:r>
            <a:r>
              <a:rPr dirty="0" sz="2800" spc="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Retrospective</a:t>
            </a:r>
            <a:r>
              <a:rPr dirty="0" sz="2800" spc="35">
                <a:latin typeface="Times New Roman"/>
                <a:cs typeface="Times New Roman"/>
              </a:rPr>
              <a:t> </a:t>
            </a:r>
            <a:r>
              <a:rPr dirty="0" sz="2800" spc="-75">
                <a:latin typeface="Times New Roman"/>
                <a:cs typeface="Times New Roman"/>
              </a:rPr>
              <a:t>study,’’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JMIR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Med.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Informat.,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vol.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9,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no.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11, </a:t>
            </a:r>
            <a:r>
              <a:rPr dirty="0" sz="2800" spc="-25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Nov.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2021,</a:t>
            </a:r>
            <a:r>
              <a:rPr dirty="0" sz="2800" spc="-229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Art.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no.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e30277.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0789" y="3672077"/>
            <a:ext cx="8416925" cy="160591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350" spc="-835" b="0">
                <a:solidFill>
                  <a:srgbClr val="041D40"/>
                </a:solidFill>
                <a:latin typeface="Arial Black"/>
                <a:cs typeface="Arial Black"/>
              </a:rPr>
              <a:t>THANK</a:t>
            </a:r>
            <a:r>
              <a:rPr dirty="0" sz="10350" spc="-745" b="0">
                <a:solidFill>
                  <a:srgbClr val="041D40"/>
                </a:solidFill>
                <a:latin typeface="Arial Black"/>
                <a:cs typeface="Arial Black"/>
              </a:rPr>
              <a:t> YOU!</a:t>
            </a:r>
            <a:endParaRPr sz="10350">
              <a:latin typeface="Arial Black"/>
              <a:cs typeface="Arial Black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72541" y="9657080"/>
            <a:ext cx="861694" cy="2787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3/26/2025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8023205" y="9646107"/>
            <a:ext cx="1466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40B9D2"/>
                </a:solidFill>
                <a:latin typeface="Corbel"/>
                <a:cs typeface="Corbel"/>
              </a:rPr>
              <a:t>*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883655" y="9657080"/>
            <a:ext cx="1080770" cy="2787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30">
                <a:solidFill>
                  <a:srgbClr val="7E7E7E"/>
                </a:solidFill>
                <a:latin typeface="Corbel"/>
                <a:cs typeface="Corbel"/>
              </a:rPr>
              <a:t>BATCH</a:t>
            </a:r>
            <a:r>
              <a:rPr dirty="0" sz="1650" spc="-3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NO</a:t>
            </a:r>
            <a:r>
              <a:rPr dirty="0" sz="1650" spc="-4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50">
                <a:solidFill>
                  <a:srgbClr val="7E7E7E"/>
                </a:solidFill>
                <a:latin typeface="Corbel"/>
                <a:cs typeface="Corbel"/>
              </a:rPr>
              <a:t>: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641006" y="9657080"/>
            <a:ext cx="5043170" cy="2787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DEPARTMENT</a:t>
            </a:r>
            <a:r>
              <a:rPr dirty="0" sz="1650" spc="-114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OF</a:t>
            </a:r>
            <a:r>
              <a:rPr dirty="0" sz="1650" spc="-4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COMPUTER</a:t>
            </a:r>
            <a:r>
              <a:rPr dirty="0" sz="1650" spc="-5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SCIENCE</a:t>
            </a: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&amp;</a:t>
            </a:r>
            <a:r>
              <a:rPr dirty="0" sz="1650" spc="2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ENGINEERING</a:t>
            </a:r>
            <a:endParaRPr sz="16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78200" y="204215"/>
            <a:ext cx="1322832" cy="132283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40154" y="543509"/>
            <a:ext cx="1193228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Project</a:t>
            </a:r>
            <a:r>
              <a:rPr dirty="0" spc="-105"/>
              <a:t> </a:t>
            </a:r>
            <a:r>
              <a:rPr dirty="0"/>
              <a:t>Overview</a:t>
            </a:r>
            <a:r>
              <a:rPr dirty="0" spc="-90"/>
              <a:t> </a:t>
            </a:r>
            <a:r>
              <a:rPr dirty="0"/>
              <a:t>&amp;</a:t>
            </a:r>
            <a:r>
              <a:rPr dirty="0" spc="-130"/>
              <a:t> </a:t>
            </a:r>
            <a:r>
              <a:rPr dirty="0"/>
              <a:t>Progress</a:t>
            </a:r>
            <a:r>
              <a:rPr dirty="0" spc="-75"/>
              <a:t> </a:t>
            </a:r>
            <a:r>
              <a:rPr dirty="0"/>
              <a:t>Since</a:t>
            </a:r>
            <a:r>
              <a:rPr dirty="0" spc="-120"/>
              <a:t> </a:t>
            </a:r>
            <a:r>
              <a:rPr dirty="0" spc="-20"/>
              <a:t>Review-</a:t>
            </a:r>
            <a:r>
              <a:rPr dirty="0" spc="-50"/>
              <a:t>1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8023205" y="9704708"/>
            <a:ext cx="1466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0"/>
              </a:lnSpc>
            </a:pPr>
            <a:r>
              <a:rPr dirty="0" sz="1800" spc="-50" b="1">
                <a:solidFill>
                  <a:srgbClr val="40B9D2"/>
                </a:solidFill>
                <a:latin typeface="Corbel"/>
                <a:cs typeface="Corbel"/>
              </a:rPr>
              <a:t>*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10"/>
              <a:t>3/26/2025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30"/>
              <a:t>BATCH</a:t>
            </a:r>
            <a:r>
              <a:rPr dirty="0" spc="-35"/>
              <a:t> </a:t>
            </a:r>
            <a:r>
              <a:rPr dirty="0"/>
              <a:t>NO</a:t>
            </a:r>
            <a:r>
              <a:rPr dirty="0" spc="-40"/>
              <a:t> </a:t>
            </a:r>
            <a:r>
              <a:rPr dirty="0" spc="-50"/>
              <a:t>: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7641006" y="9711070"/>
            <a:ext cx="50431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DEPARTMENT</a:t>
            </a:r>
            <a:r>
              <a:rPr dirty="0" sz="1650" spc="-114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OF</a:t>
            </a:r>
            <a:r>
              <a:rPr dirty="0" sz="1650" spc="-4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COMPUTER</a:t>
            </a:r>
            <a:r>
              <a:rPr dirty="0" sz="1650" spc="-5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SCIENCE</a:t>
            </a: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&amp;</a:t>
            </a:r>
            <a:r>
              <a:rPr dirty="0" sz="1650" spc="2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ENGINEERING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50594" y="1812163"/>
            <a:ext cx="15848330" cy="47218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5"/>
              </a:spcBef>
            </a:pPr>
            <a:r>
              <a:rPr dirty="0" sz="2800" b="1">
                <a:latin typeface="Times New Roman"/>
                <a:cs typeface="Times New Roman"/>
              </a:rPr>
              <a:t>Project</a:t>
            </a:r>
            <a:r>
              <a:rPr dirty="0" sz="2800" spc="-80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Summary:</a:t>
            </a:r>
            <a:endParaRPr sz="2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800">
                <a:latin typeface="Times New Roman"/>
                <a:cs typeface="Times New Roman"/>
              </a:rPr>
              <a:t>This</a:t>
            </a:r>
            <a:r>
              <a:rPr dirty="0" sz="2800" spc="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project</a:t>
            </a:r>
            <a:r>
              <a:rPr dirty="0" sz="2800" spc="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develops</a:t>
            </a:r>
            <a:r>
              <a:rPr dirty="0" sz="2800" spc="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smart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gas</a:t>
            </a:r>
            <a:r>
              <a:rPr dirty="0" sz="2800" spc="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analyzer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detect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cardiometabolic</a:t>
            </a:r>
            <a:r>
              <a:rPr dirty="0" sz="2800" spc="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risk</a:t>
            </a:r>
            <a:r>
              <a:rPr dirty="0" sz="2800" spc="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through</a:t>
            </a:r>
            <a:r>
              <a:rPr dirty="0" sz="2800" spc="3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non-</a:t>
            </a:r>
            <a:r>
              <a:rPr dirty="0" sz="2800">
                <a:latin typeface="Times New Roman"/>
                <a:cs typeface="Times New Roman"/>
              </a:rPr>
              <a:t>invasive</a:t>
            </a:r>
            <a:r>
              <a:rPr dirty="0" sz="2800" spc="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breath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analysis </a:t>
            </a:r>
            <a:r>
              <a:rPr dirty="0" sz="2800">
                <a:latin typeface="Times New Roman"/>
                <a:cs typeface="Times New Roman"/>
              </a:rPr>
              <a:t>using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gas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sensors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1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AI</a:t>
            </a:r>
            <a:r>
              <a:rPr dirty="0" sz="2800" spc="1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models.</a:t>
            </a:r>
            <a:r>
              <a:rPr dirty="0" sz="2800" spc="1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1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system</a:t>
            </a:r>
            <a:r>
              <a:rPr dirty="0" sz="2800" spc="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provides</a:t>
            </a:r>
            <a:r>
              <a:rPr dirty="0" sz="2800" spc="16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real-</a:t>
            </a:r>
            <a:r>
              <a:rPr dirty="0" sz="2800">
                <a:latin typeface="Times New Roman"/>
                <a:cs typeface="Times New Roman"/>
              </a:rPr>
              <a:t>time</a:t>
            </a:r>
            <a:r>
              <a:rPr dirty="0" sz="2800" spc="1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health</a:t>
            </a:r>
            <a:r>
              <a:rPr dirty="0" sz="2800" spc="1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insights,</a:t>
            </a:r>
            <a:r>
              <a:rPr dirty="0" sz="2800" spc="1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offering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15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cost-</a:t>
            </a:r>
            <a:r>
              <a:rPr dirty="0" sz="2800">
                <a:latin typeface="Times New Roman"/>
                <a:cs typeface="Times New Roman"/>
              </a:rPr>
              <a:t>effective</a:t>
            </a:r>
            <a:r>
              <a:rPr dirty="0" sz="2800" spc="15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and </a:t>
            </a:r>
            <a:r>
              <a:rPr dirty="0" sz="2800">
                <a:latin typeface="Times New Roman"/>
                <a:cs typeface="Times New Roman"/>
              </a:rPr>
              <a:t>scalable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preventive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healthcare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solution.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b="1">
                <a:latin typeface="Times New Roman"/>
                <a:cs typeface="Times New Roman"/>
              </a:rPr>
              <a:t>Progress</a:t>
            </a:r>
            <a:r>
              <a:rPr dirty="0" sz="2800" spc="-10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Since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Review-</a:t>
            </a:r>
            <a:r>
              <a:rPr dirty="0" sz="2800" spc="-25" b="1">
                <a:latin typeface="Times New Roman"/>
                <a:cs typeface="Times New Roman"/>
              </a:rPr>
              <a:t>1:</a:t>
            </a:r>
            <a:endParaRPr sz="28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r>
              <a:rPr dirty="0" sz="2800">
                <a:latin typeface="Times New Roman"/>
                <a:cs typeface="Times New Roman"/>
              </a:rPr>
              <a:t>Successfully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implemented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data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acquisition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module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breath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analysis.</a:t>
            </a:r>
            <a:endParaRPr sz="28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</a:tabLst>
            </a:pPr>
            <a:r>
              <a:rPr dirty="0" sz="2800">
                <a:latin typeface="Times New Roman"/>
                <a:cs typeface="Times New Roman"/>
              </a:rPr>
              <a:t>Trained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evaluated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initial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machine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learning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models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gas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concentration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detection.</a:t>
            </a:r>
            <a:endParaRPr sz="28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r>
              <a:rPr dirty="0" sz="2800">
                <a:latin typeface="Times New Roman"/>
                <a:cs typeface="Times New Roman"/>
              </a:rPr>
              <a:t>Developed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basic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web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interface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real-time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visualization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health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insights.</a:t>
            </a:r>
            <a:endParaRPr sz="28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r>
              <a:rPr dirty="0" sz="2800">
                <a:latin typeface="Times New Roman"/>
                <a:cs typeface="Times New Roman"/>
              </a:rPr>
              <a:t>Integrated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sensor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calibration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improve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measurement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accuracy.</a:t>
            </a:r>
            <a:endParaRPr sz="28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r>
              <a:rPr dirty="0" sz="2800">
                <a:latin typeface="Times New Roman"/>
                <a:cs typeface="Times New Roman"/>
              </a:rPr>
              <a:t>Conducted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preliminary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testing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with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sample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data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validate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system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performance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678942"/>
            <a:ext cx="7578090" cy="6953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07010" indent="-203200">
              <a:lnSpc>
                <a:spcPct val="100000"/>
              </a:lnSpc>
              <a:spcBef>
                <a:spcPts val="90"/>
              </a:spcBef>
              <a:buSzPct val="97727"/>
              <a:buFont typeface="Arial MT"/>
              <a:buChar char="•"/>
              <a:tabLst>
                <a:tab pos="207010" algn="l"/>
              </a:tabLst>
            </a:pPr>
            <a:r>
              <a:rPr dirty="0" sz="4400" b="1">
                <a:latin typeface="Arial"/>
                <a:cs typeface="Arial"/>
              </a:rPr>
              <a:t>Literature</a:t>
            </a:r>
            <a:r>
              <a:rPr dirty="0" sz="4400" spc="-150" b="1">
                <a:latin typeface="Arial"/>
                <a:cs typeface="Arial"/>
              </a:rPr>
              <a:t> </a:t>
            </a:r>
            <a:r>
              <a:rPr dirty="0" sz="4400" b="1">
                <a:latin typeface="Arial"/>
                <a:cs typeface="Arial"/>
              </a:rPr>
              <a:t>Review</a:t>
            </a:r>
            <a:r>
              <a:rPr dirty="0" sz="4400" spc="-155" b="1">
                <a:latin typeface="Arial"/>
                <a:cs typeface="Arial"/>
              </a:rPr>
              <a:t> </a:t>
            </a:r>
            <a:r>
              <a:rPr dirty="0" sz="4400" spc="-10" b="1">
                <a:latin typeface="Arial"/>
                <a:cs typeface="Arial"/>
              </a:rPr>
              <a:t>Summary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8023205" y="9704708"/>
            <a:ext cx="1466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0"/>
              </a:lnSpc>
            </a:pPr>
            <a:r>
              <a:rPr dirty="0" sz="1800" spc="-50" b="1">
                <a:solidFill>
                  <a:srgbClr val="40B9D2"/>
                </a:solidFill>
                <a:latin typeface="Corbel"/>
                <a:cs typeface="Corbel"/>
              </a:rPr>
              <a:t>*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10"/>
              <a:t>3/26/2025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30"/>
              <a:t>BATCH</a:t>
            </a:r>
            <a:r>
              <a:rPr dirty="0" spc="-35"/>
              <a:t> </a:t>
            </a:r>
            <a:r>
              <a:rPr dirty="0"/>
              <a:t>NO</a:t>
            </a:r>
            <a:r>
              <a:rPr dirty="0" spc="-40"/>
              <a:t> </a:t>
            </a:r>
            <a:r>
              <a:rPr dirty="0" spc="-50"/>
              <a:t>: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7641006" y="9711070"/>
            <a:ext cx="50431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DEPARTMENT</a:t>
            </a:r>
            <a:r>
              <a:rPr dirty="0" sz="1650" spc="-114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OF</a:t>
            </a:r>
            <a:r>
              <a:rPr dirty="0" sz="1650" spc="-4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COMPUTER</a:t>
            </a:r>
            <a:r>
              <a:rPr dirty="0" sz="1650" spc="-5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SCIENCE</a:t>
            </a: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&amp;</a:t>
            </a:r>
            <a:r>
              <a:rPr dirty="0" sz="1650" spc="2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ENGINEERING</a:t>
            </a:r>
            <a:endParaRPr sz="1650">
              <a:latin typeface="Corbel"/>
              <a:cs typeface="Corbel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060450" y="1708150"/>
          <a:ext cx="16090900" cy="7541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4615"/>
                <a:gridCol w="2490470"/>
                <a:gridCol w="1603375"/>
                <a:gridCol w="2046605"/>
                <a:gridCol w="1364615"/>
                <a:gridCol w="1189354"/>
                <a:gridCol w="2209800"/>
                <a:gridCol w="1676400"/>
                <a:gridCol w="2057400"/>
              </a:tblGrid>
              <a:tr h="435609">
                <a:tc rowSpan="2">
                  <a:txBody>
                    <a:bodyPr/>
                    <a:lstStyle/>
                    <a:p>
                      <a:pPr marL="91440" marR="18732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0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Reference </a:t>
                      </a:r>
                      <a:r>
                        <a:rPr dirty="0" sz="20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(Year)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Problem</a:t>
                      </a:r>
                      <a:r>
                        <a:rPr dirty="0" sz="2000" spc="-9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Domain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dirty="0" sz="2000" spc="-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 marR="79184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Feature Extraction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Dataset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Classification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Result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Research</a:t>
                      </a:r>
                      <a:r>
                        <a:rPr dirty="0" sz="2000" spc="-9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Gap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</a:tr>
              <a:tr h="43560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000" spc="-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000" spc="-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Size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6194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</a:tr>
              <a:tr h="14414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[1]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(2023)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Real-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dirty="0" sz="20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health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monitoring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Sensor</a:t>
                      </a: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data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2069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AI-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dirty="0" sz="2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analysis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Not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specified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Not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specified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20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computing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models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1644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Efficient</a:t>
                      </a:r>
                      <a:r>
                        <a:rPr dirty="0" sz="20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real- time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processing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6756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Limited personalized prevention strategies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</a:tr>
              <a:tr h="13081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[2]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(2022)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Secure</a:t>
                      </a:r>
                      <a:r>
                        <a:rPr dirty="0" sz="20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healthcare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data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management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Exhaled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VOCs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Spectral</a:t>
                      </a: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pattern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recognition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Not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specified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Not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specified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CNN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2806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Reliable breath-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based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screening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7372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Lacks longitudinal studies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</a:tr>
              <a:tr h="11785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[3]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(2020)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AI-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driven</a:t>
                      </a:r>
                      <a:r>
                        <a:rPr dirty="0" sz="20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respiratory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diagnostics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Breath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biomarkers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1594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Signal</a:t>
                      </a: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processing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Not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specified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Not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specified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Random</a:t>
                      </a:r>
                      <a:r>
                        <a:rPr dirty="0" sz="20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Forest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1479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88%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accuracy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disease detection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2457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Needs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validation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larger populations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</a:tr>
              <a:tr h="13004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[4]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(2019)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Breath-based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biomarker</a:t>
                      </a:r>
                      <a:r>
                        <a:rPr dirty="0" sz="20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analysis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Exhaled</a:t>
                      </a:r>
                      <a:r>
                        <a:rPr dirty="0" sz="20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gas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samples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Gas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chromatography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Not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specified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Not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specified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AI-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based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classification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3879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Detects</a:t>
                      </a:r>
                      <a:r>
                        <a:rPr dirty="0" sz="20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key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metabolic markers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1327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Requires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standardization</a:t>
                      </a:r>
                      <a:r>
                        <a:rPr dirty="0" sz="20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methodologies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</a:tr>
              <a:tr h="14414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[5]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(2022)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000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AI for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early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disease prevention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00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Multi-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source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sensor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data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6418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Hybrid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feature selection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351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specified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758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specified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8788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Deep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neural networks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2419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High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precision</a:t>
                      </a: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risk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classification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3028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Need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explainability</a:t>
                      </a:r>
                      <a:r>
                        <a:rPr dirty="0" sz="20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AI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decisions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87785" y="213801"/>
            <a:ext cx="1313246" cy="1313246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472541" y="9657080"/>
            <a:ext cx="861694" cy="2787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3/26/2025</a:t>
            </a:r>
            <a:endParaRPr sz="1650">
              <a:latin typeface="Corbel"/>
              <a:cs typeface="Corbel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831850" y="1555750"/>
          <a:ext cx="16090900" cy="7465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4615"/>
                <a:gridCol w="2490470"/>
                <a:gridCol w="1603375"/>
                <a:gridCol w="2046605"/>
                <a:gridCol w="1364615"/>
                <a:gridCol w="1189354"/>
                <a:gridCol w="2209800"/>
                <a:gridCol w="1676400"/>
                <a:gridCol w="2057400"/>
              </a:tblGrid>
              <a:tr h="463550">
                <a:tc rowSpan="2">
                  <a:txBody>
                    <a:bodyPr/>
                    <a:lstStyle/>
                    <a:p>
                      <a:pPr marL="91440" marR="18732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0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Reference </a:t>
                      </a:r>
                      <a:r>
                        <a:rPr dirty="0" sz="20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(Year)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Problem</a:t>
                      </a:r>
                      <a:r>
                        <a:rPr dirty="0" sz="2000" spc="-9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Domain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dirty="0" sz="2000" spc="-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 marR="79184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Feature Extraction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Dataset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Classification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Result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Research</a:t>
                      </a:r>
                      <a:r>
                        <a:rPr dirty="0" sz="2000" spc="-9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Gap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</a:tr>
              <a:tr h="46355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000" spc="-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000" spc="-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Size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6194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</a:tr>
              <a:tr h="11779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000">
                          <a:latin typeface="Corbel"/>
                          <a:cs typeface="Corbel"/>
                        </a:rPr>
                        <a:t>[6]</a:t>
                      </a:r>
                      <a:r>
                        <a:rPr dirty="0" sz="2000" spc="-2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10">
                          <a:latin typeface="Corbel"/>
                          <a:cs typeface="Corbel"/>
                        </a:rPr>
                        <a:t>(2023)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Corbel"/>
                          <a:cs typeface="Corbel"/>
                        </a:rPr>
                        <a:t>Smart</a:t>
                      </a:r>
                      <a:r>
                        <a:rPr dirty="0" sz="2000" spc="-4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gas</a:t>
                      </a:r>
                      <a:r>
                        <a:rPr dirty="0" sz="2000" spc="-5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sensors</a:t>
                      </a:r>
                      <a:r>
                        <a:rPr dirty="0" sz="2000" spc="-4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25">
                          <a:latin typeface="Corbel"/>
                          <a:cs typeface="Corbel"/>
                        </a:rPr>
                        <a:t>for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000">
                          <a:latin typeface="Corbel"/>
                          <a:cs typeface="Corbel"/>
                        </a:rPr>
                        <a:t>health</a:t>
                      </a:r>
                      <a:r>
                        <a:rPr dirty="0" sz="2000" spc="-4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10">
                          <a:latin typeface="Corbel"/>
                          <a:cs typeface="Corbel"/>
                        </a:rPr>
                        <a:t>monitoring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10">
                          <a:latin typeface="Corbel"/>
                          <a:cs typeface="Corbel"/>
                        </a:rPr>
                        <a:t>Exhaled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000" spc="-10">
                          <a:latin typeface="Corbel"/>
                          <a:cs typeface="Corbel"/>
                        </a:rPr>
                        <a:t>gases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Corbel"/>
                          <a:cs typeface="Corbel"/>
                        </a:rPr>
                        <a:t>Optical</a:t>
                      </a:r>
                      <a:r>
                        <a:rPr dirty="0" sz="2000" spc="-5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10">
                          <a:latin typeface="Corbel"/>
                          <a:cs typeface="Corbel"/>
                        </a:rPr>
                        <a:t>sensor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000" spc="-10">
                          <a:latin typeface="Corbel"/>
                          <a:cs typeface="Corbel"/>
                        </a:rPr>
                        <a:t>analysis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Not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specified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Not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specified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000">
                          <a:latin typeface="Corbel"/>
                          <a:cs typeface="Corbel"/>
                        </a:rPr>
                        <a:t>Deep</a:t>
                      </a:r>
                      <a:r>
                        <a:rPr dirty="0" sz="2000" spc="-3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10">
                          <a:latin typeface="Corbel"/>
                          <a:cs typeface="Corbel"/>
                        </a:rPr>
                        <a:t>learning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144145">
                        <a:lnSpc>
                          <a:spcPct val="1006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latin typeface="Corbel"/>
                          <a:cs typeface="Corbel"/>
                        </a:rPr>
                        <a:t>92%</a:t>
                      </a:r>
                      <a:r>
                        <a:rPr dirty="0" sz="2000" spc="-3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10">
                          <a:latin typeface="Corbel"/>
                          <a:cs typeface="Corbel"/>
                        </a:rPr>
                        <a:t>accuracy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in</a:t>
                      </a:r>
                      <a:r>
                        <a:rPr dirty="0" sz="2000" spc="-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10">
                          <a:latin typeface="Corbel"/>
                          <a:cs typeface="Corbel"/>
                        </a:rPr>
                        <a:t>breath analysis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93345" marR="584835">
                        <a:lnSpc>
                          <a:spcPct val="1006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latin typeface="Corbel"/>
                          <a:cs typeface="Corbel"/>
                        </a:rPr>
                        <a:t>Sensitivity</a:t>
                      </a:r>
                      <a:r>
                        <a:rPr dirty="0" sz="2000" spc="-6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25">
                          <a:latin typeface="Corbel"/>
                          <a:cs typeface="Corbel"/>
                        </a:rPr>
                        <a:t>to </a:t>
                      </a:r>
                      <a:r>
                        <a:rPr dirty="0" sz="2000" spc="-10">
                          <a:latin typeface="Corbel"/>
                          <a:cs typeface="Corbel"/>
                        </a:rPr>
                        <a:t>temperature variations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</a:tr>
              <a:tr h="13925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000">
                          <a:latin typeface="Corbel"/>
                          <a:cs typeface="Corbel"/>
                        </a:rPr>
                        <a:t>[7]</a:t>
                      </a:r>
                      <a:r>
                        <a:rPr dirty="0" sz="2000" spc="-2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10">
                          <a:latin typeface="Corbel"/>
                          <a:cs typeface="Corbel"/>
                        </a:rPr>
                        <a:t>(2019)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10">
                          <a:latin typeface="Corbel"/>
                          <a:cs typeface="Corbel"/>
                        </a:rPr>
                        <a:t>AI-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based</a:t>
                      </a:r>
                      <a:r>
                        <a:rPr dirty="0" sz="2000" spc="-4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10">
                          <a:latin typeface="Corbel"/>
                          <a:cs typeface="Corbel"/>
                        </a:rPr>
                        <a:t>metabolic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000">
                          <a:latin typeface="Corbel"/>
                          <a:cs typeface="Corbel"/>
                        </a:rPr>
                        <a:t>disorder</a:t>
                      </a:r>
                      <a:r>
                        <a:rPr dirty="0" sz="2000" spc="-4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10">
                          <a:latin typeface="Corbel"/>
                          <a:cs typeface="Corbel"/>
                        </a:rPr>
                        <a:t>detection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10">
                          <a:latin typeface="Corbel"/>
                          <a:cs typeface="Corbel"/>
                        </a:rPr>
                        <a:t>Exhaled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000" spc="-20">
                          <a:latin typeface="Corbel"/>
                          <a:cs typeface="Corbel"/>
                        </a:rPr>
                        <a:t>VOCs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Encrypted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transactions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Not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specified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Not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specified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Decentralized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models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Secure</a:t>
                      </a:r>
                      <a:r>
                        <a:rPr dirty="0" sz="20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patient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access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1625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Needs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integration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2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real-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time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monitoring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</a:tr>
              <a:tr h="1254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[8]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(2020)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787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Breath</a:t>
                      </a:r>
                      <a:r>
                        <a:rPr dirty="0" sz="20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analysis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for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metabolic</a:t>
                      </a:r>
                      <a:r>
                        <a:rPr dirty="0" sz="20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risk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769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Exhaled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gases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959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Chemical composition analysis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3517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specified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758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specified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AI-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dirty="0" sz="20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classifiers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1549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Cost-effective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breath monitoring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93345" marR="114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Accuracy</a:t>
                      </a:r>
                      <a:r>
                        <a:rPr dirty="0" sz="20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affected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environmental factors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</a:tr>
              <a:tr h="15347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[9]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(2021)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AI-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assisted</a:t>
                      </a:r>
                      <a:r>
                        <a:rPr dirty="0" sz="20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disease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detection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Breath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samples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Deep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learning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models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Not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specified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Not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specified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Medical</a:t>
                      </a: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imaging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AI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Early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disease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detection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2317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Lacks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specificity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cardiometabolic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risk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</a:tr>
              <a:tr h="11779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[10]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(2018)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Diabetes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risk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assessment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via</a:t>
                      </a:r>
                      <a:r>
                        <a:rPr dirty="0" sz="20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breath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Breath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samples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VOC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analysis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Not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specified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Not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specified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Machine</a:t>
                      </a:r>
                      <a:r>
                        <a:rPr dirty="0" sz="20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learning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1485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85%</a:t>
                      </a:r>
                      <a:r>
                        <a:rPr dirty="0" sz="20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accuracy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detecting diabetes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Limited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dataset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diversity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78200" y="204215"/>
            <a:ext cx="1322832" cy="132283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4227" rIns="0" bIns="0" rtlCol="0" vert="horz">
            <a:spAutoFit/>
          </a:bodyPr>
          <a:lstStyle/>
          <a:p>
            <a:pPr marL="527050">
              <a:lnSpc>
                <a:spcPct val="100000"/>
              </a:lnSpc>
              <a:spcBef>
                <a:spcPts val="90"/>
              </a:spcBef>
            </a:pPr>
            <a:r>
              <a:rPr dirty="0"/>
              <a:t>System</a:t>
            </a:r>
            <a:r>
              <a:rPr dirty="0" spc="-285"/>
              <a:t> </a:t>
            </a:r>
            <a:r>
              <a:rPr dirty="0" spc="-10"/>
              <a:t>Architecture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317116" y="6992239"/>
            <a:ext cx="16149319" cy="12134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0"/>
              </a:spcBef>
            </a:pPr>
            <a:r>
              <a:rPr dirty="0" sz="2400" b="1">
                <a:latin typeface="Arial"/>
                <a:cs typeface="Arial"/>
              </a:rPr>
              <a:t>Changes</a:t>
            </a:r>
            <a:r>
              <a:rPr dirty="0" sz="2400" spc="1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Since</a:t>
            </a:r>
            <a:r>
              <a:rPr dirty="0" sz="2400" spc="14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Review-</a:t>
            </a:r>
            <a:r>
              <a:rPr dirty="0" sz="2400" b="1">
                <a:latin typeface="Arial"/>
                <a:cs typeface="Arial"/>
              </a:rPr>
              <a:t>1</a:t>
            </a:r>
            <a:r>
              <a:rPr dirty="0" sz="2600" b="1">
                <a:latin typeface="Times New Roman"/>
                <a:cs typeface="Times New Roman"/>
              </a:rPr>
              <a:t>:</a:t>
            </a:r>
            <a:r>
              <a:rPr dirty="0" sz="2600" spc="240" b="1">
                <a:latin typeface="Times New Roman"/>
                <a:cs typeface="Times New Roman"/>
              </a:rPr>
              <a:t>  </a:t>
            </a:r>
            <a:r>
              <a:rPr dirty="0" sz="2600" b="1">
                <a:latin typeface="Times New Roman"/>
                <a:cs typeface="Times New Roman"/>
              </a:rPr>
              <a:t>We</a:t>
            </a:r>
            <a:r>
              <a:rPr dirty="0" sz="2600" spc="23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cannot</a:t>
            </a:r>
            <a:r>
              <a:rPr dirty="0" sz="2600" spc="24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"prevent"</a:t>
            </a:r>
            <a:r>
              <a:rPr dirty="0" sz="2600" spc="25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</a:t>
            </a:r>
            <a:r>
              <a:rPr dirty="0" sz="2600" spc="23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disease</a:t>
            </a:r>
            <a:r>
              <a:rPr dirty="0" sz="2600" spc="24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outright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 spc="2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but</a:t>
            </a:r>
            <a:r>
              <a:rPr dirty="0" sz="2600" spc="2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we</a:t>
            </a:r>
            <a:r>
              <a:rPr dirty="0" sz="2600" spc="2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can</a:t>
            </a:r>
            <a:r>
              <a:rPr dirty="0" sz="2600" spc="260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analyze</a:t>
            </a:r>
            <a:r>
              <a:rPr dirty="0" sz="2600" spc="24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risk</a:t>
            </a:r>
            <a:r>
              <a:rPr dirty="0" sz="2600" spc="23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factors</a:t>
            </a:r>
            <a:r>
              <a:rPr dirty="0" sz="2600" spc="235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 spc="28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provide </a:t>
            </a:r>
            <a:r>
              <a:rPr dirty="0" sz="2600">
                <a:latin typeface="Times New Roman"/>
                <a:cs typeface="Times New Roman"/>
              </a:rPr>
              <a:t>early</a:t>
            </a:r>
            <a:r>
              <a:rPr dirty="0" sz="2600" spc="110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warnings.</a:t>
            </a:r>
            <a:r>
              <a:rPr dirty="0" sz="2600" spc="130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50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smart</a:t>
            </a:r>
            <a:r>
              <a:rPr dirty="0" sz="2600" spc="130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gas</a:t>
            </a:r>
            <a:r>
              <a:rPr dirty="0" sz="2600" spc="120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analyzer</a:t>
            </a:r>
            <a:r>
              <a:rPr dirty="0" sz="2600" spc="125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can</a:t>
            </a:r>
            <a:r>
              <a:rPr dirty="0" sz="2600" spc="125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help</a:t>
            </a:r>
            <a:r>
              <a:rPr dirty="0" sz="2600" spc="120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by</a:t>
            </a:r>
            <a:r>
              <a:rPr dirty="0" sz="2600" spc="105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detecting</a:t>
            </a:r>
            <a:r>
              <a:rPr dirty="0" sz="2600" spc="130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metabolic</a:t>
            </a:r>
            <a:r>
              <a:rPr dirty="0" sz="2600" spc="135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markers</a:t>
            </a:r>
            <a:r>
              <a:rPr dirty="0" sz="2600" spc="120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that</a:t>
            </a:r>
            <a:r>
              <a:rPr dirty="0" sz="2600" spc="120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indicate</a:t>
            </a:r>
            <a:r>
              <a:rPr dirty="0" sz="2600" spc="120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130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higher</a:t>
            </a:r>
            <a:r>
              <a:rPr dirty="0" sz="2600" spc="130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risk</a:t>
            </a:r>
            <a:r>
              <a:rPr dirty="0" sz="2600" spc="120">
                <a:latin typeface="Times New Roman"/>
                <a:cs typeface="Times New Roman"/>
              </a:rPr>
              <a:t>  </a:t>
            </a:r>
            <a:r>
              <a:rPr dirty="0" sz="2600" spc="-25">
                <a:latin typeface="Times New Roman"/>
                <a:cs typeface="Times New Roman"/>
              </a:rPr>
              <a:t>of </a:t>
            </a:r>
            <a:r>
              <a:rPr dirty="0" sz="2600">
                <a:latin typeface="Times New Roman"/>
                <a:cs typeface="Times New Roman"/>
              </a:rPr>
              <a:t>cardiometabolic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diseases,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prompting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users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to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take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preventive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actions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such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as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lifestyle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changes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or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consulting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doctor.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820923" y="3244595"/>
            <a:ext cx="2484120" cy="960119"/>
          </a:xfrm>
          <a:prstGeom prst="rect">
            <a:avLst/>
          </a:prstGeom>
          <a:solidFill>
            <a:srgbClr val="FFE396"/>
          </a:solidFill>
          <a:ln w="9144">
            <a:solidFill>
              <a:srgbClr val="000000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marL="190500">
              <a:lnSpc>
                <a:spcPct val="100000"/>
              </a:lnSpc>
              <a:spcBef>
                <a:spcPts val="235"/>
              </a:spcBef>
            </a:pPr>
            <a:r>
              <a:rPr dirty="0" sz="1800">
                <a:latin typeface="Calibri"/>
                <a:cs typeface="Calibri"/>
              </a:rPr>
              <a:t>Exhaled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Gas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human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881115" y="3244595"/>
            <a:ext cx="2478405" cy="960119"/>
          </a:xfrm>
          <a:prstGeom prst="rect">
            <a:avLst/>
          </a:prstGeom>
          <a:solidFill>
            <a:srgbClr val="EDAFB0"/>
          </a:solidFill>
          <a:ln w="9144">
            <a:solidFill>
              <a:srgbClr val="000000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marL="324485">
              <a:lnSpc>
                <a:spcPct val="100000"/>
              </a:lnSpc>
              <a:spcBef>
                <a:spcPts val="235"/>
              </a:spcBef>
            </a:pPr>
            <a:r>
              <a:rPr dirty="0" sz="1800">
                <a:latin typeface="Calibri"/>
                <a:cs typeface="Calibri"/>
              </a:rPr>
              <a:t>Sampling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Chamber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096756" y="3244595"/>
            <a:ext cx="2484120" cy="960119"/>
          </a:xfrm>
          <a:prstGeom prst="rect">
            <a:avLst/>
          </a:prstGeom>
          <a:solidFill>
            <a:srgbClr val="93EFE3"/>
          </a:solidFill>
          <a:ln w="9144">
            <a:solidFill>
              <a:srgbClr val="000000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marL="589280">
              <a:lnSpc>
                <a:spcPct val="100000"/>
              </a:lnSpc>
              <a:spcBef>
                <a:spcPts val="235"/>
              </a:spcBef>
            </a:pPr>
            <a:r>
              <a:rPr dirty="0" sz="1800">
                <a:latin typeface="Calibri"/>
                <a:cs typeface="Calibri"/>
              </a:rPr>
              <a:t>Gas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Detection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919204" y="3244595"/>
            <a:ext cx="2484120" cy="1396365"/>
          </a:xfrm>
          <a:prstGeom prst="rect">
            <a:avLst/>
          </a:prstGeom>
          <a:solidFill>
            <a:srgbClr val="FCE1CC"/>
          </a:solidFill>
          <a:ln w="9143">
            <a:solidFill>
              <a:srgbClr val="000000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marL="880110" marR="345440" indent="-530860">
              <a:lnSpc>
                <a:spcPct val="100000"/>
              </a:lnSpc>
              <a:spcBef>
                <a:spcPts val="235"/>
              </a:spcBef>
            </a:pPr>
            <a:r>
              <a:rPr dirty="0" sz="1800">
                <a:latin typeface="Calibri"/>
                <a:cs typeface="Calibri"/>
              </a:rPr>
              <a:t>Signal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Conditioning Module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066019" y="5100828"/>
            <a:ext cx="2481580" cy="960119"/>
          </a:xfrm>
          <a:prstGeom prst="rect">
            <a:avLst/>
          </a:prstGeom>
          <a:solidFill>
            <a:srgbClr val="D6EC9E"/>
          </a:solidFill>
          <a:ln w="9144">
            <a:solidFill>
              <a:srgbClr val="000000"/>
            </a:solidFill>
          </a:ln>
        </p:spPr>
        <p:txBody>
          <a:bodyPr wrap="square" lIns="0" tIns="29844" rIns="0" bIns="0" rtlCol="0" vert="horz">
            <a:spAutoFit/>
          </a:bodyPr>
          <a:lstStyle/>
          <a:p>
            <a:pPr marL="483234">
              <a:lnSpc>
                <a:spcPct val="100000"/>
              </a:lnSpc>
              <a:spcBef>
                <a:spcPts val="234"/>
              </a:spcBef>
            </a:pPr>
            <a:r>
              <a:rPr dirty="0" sz="1800" spc="-10">
                <a:latin typeface="Calibri"/>
                <a:cs typeface="Calibri"/>
              </a:rPr>
              <a:t>Micro-controller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5305044" y="3686175"/>
            <a:ext cx="575310" cy="76200"/>
          </a:xfrm>
          <a:custGeom>
            <a:avLst/>
            <a:gdLst/>
            <a:ahLst/>
            <a:cxnLst/>
            <a:rect l="l" t="t" r="r" b="b"/>
            <a:pathLst>
              <a:path w="575310" h="76200">
                <a:moveTo>
                  <a:pt x="498982" y="0"/>
                </a:moveTo>
                <a:lnTo>
                  <a:pt x="498855" y="76200"/>
                </a:lnTo>
                <a:lnTo>
                  <a:pt x="562568" y="44450"/>
                </a:lnTo>
                <a:lnTo>
                  <a:pt x="511555" y="44450"/>
                </a:lnTo>
                <a:lnTo>
                  <a:pt x="511555" y="31750"/>
                </a:lnTo>
                <a:lnTo>
                  <a:pt x="562166" y="31750"/>
                </a:lnTo>
                <a:lnTo>
                  <a:pt x="498982" y="0"/>
                </a:lnTo>
                <a:close/>
              </a:path>
              <a:path w="575310" h="76200">
                <a:moveTo>
                  <a:pt x="0" y="30606"/>
                </a:moveTo>
                <a:lnTo>
                  <a:pt x="0" y="43306"/>
                </a:lnTo>
                <a:lnTo>
                  <a:pt x="511555" y="44450"/>
                </a:lnTo>
                <a:lnTo>
                  <a:pt x="498908" y="44450"/>
                </a:lnTo>
                <a:lnTo>
                  <a:pt x="498930" y="31750"/>
                </a:lnTo>
                <a:lnTo>
                  <a:pt x="511556" y="31750"/>
                </a:lnTo>
                <a:lnTo>
                  <a:pt x="0" y="30606"/>
                </a:lnTo>
                <a:close/>
              </a:path>
              <a:path w="575310" h="76200">
                <a:moveTo>
                  <a:pt x="562166" y="31750"/>
                </a:moveTo>
                <a:lnTo>
                  <a:pt x="511555" y="31750"/>
                </a:lnTo>
                <a:lnTo>
                  <a:pt x="511555" y="44450"/>
                </a:lnTo>
                <a:lnTo>
                  <a:pt x="562568" y="44450"/>
                </a:lnTo>
                <a:lnTo>
                  <a:pt x="575055" y="38226"/>
                </a:lnTo>
                <a:lnTo>
                  <a:pt x="56216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8362188" y="3686175"/>
            <a:ext cx="734695" cy="76200"/>
          </a:xfrm>
          <a:custGeom>
            <a:avLst/>
            <a:gdLst/>
            <a:ahLst/>
            <a:cxnLst/>
            <a:rect l="l" t="t" r="r" b="b"/>
            <a:pathLst>
              <a:path w="734695" h="76200">
                <a:moveTo>
                  <a:pt x="658240" y="0"/>
                </a:moveTo>
                <a:lnTo>
                  <a:pt x="658113" y="76200"/>
                </a:lnTo>
                <a:lnTo>
                  <a:pt x="721932" y="44450"/>
                </a:lnTo>
                <a:lnTo>
                  <a:pt x="670813" y="44450"/>
                </a:lnTo>
                <a:lnTo>
                  <a:pt x="670940" y="31750"/>
                </a:lnTo>
                <a:lnTo>
                  <a:pt x="721530" y="31750"/>
                </a:lnTo>
                <a:lnTo>
                  <a:pt x="658240" y="0"/>
                </a:lnTo>
                <a:close/>
              </a:path>
              <a:path w="734695" h="76200">
                <a:moveTo>
                  <a:pt x="0" y="30606"/>
                </a:moveTo>
                <a:lnTo>
                  <a:pt x="0" y="43306"/>
                </a:lnTo>
                <a:lnTo>
                  <a:pt x="670814" y="44450"/>
                </a:lnTo>
                <a:lnTo>
                  <a:pt x="658166" y="44450"/>
                </a:lnTo>
                <a:lnTo>
                  <a:pt x="658188" y="31750"/>
                </a:lnTo>
                <a:lnTo>
                  <a:pt x="670941" y="31750"/>
                </a:lnTo>
                <a:lnTo>
                  <a:pt x="0" y="30606"/>
                </a:lnTo>
                <a:close/>
              </a:path>
              <a:path w="734695" h="76200">
                <a:moveTo>
                  <a:pt x="721530" y="31750"/>
                </a:moveTo>
                <a:lnTo>
                  <a:pt x="670940" y="31750"/>
                </a:lnTo>
                <a:lnTo>
                  <a:pt x="670813" y="44450"/>
                </a:lnTo>
                <a:lnTo>
                  <a:pt x="721932" y="44450"/>
                </a:lnTo>
                <a:lnTo>
                  <a:pt x="734440" y="38226"/>
                </a:lnTo>
                <a:lnTo>
                  <a:pt x="72153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1580876" y="3689096"/>
            <a:ext cx="338455" cy="76200"/>
          </a:xfrm>
          <a:custGeom>
            <a:avLst/>
            <a:gdLst/>
            <a:ahLst/>
            <a:cxnLst/>
            <a:rect l="l" t="t" r="r" b="b"/>
            <a:pathLst>
              <a:path w="338454" h="76200">
                <a:moveTo>
                  <a:pt x="262254" y="0"/>
                </a:moveTo>
                <a:lnTo>
                  <a:pt x="262152" y="30733"/>
                </a:lnTo>
                <a:lnTo>
                  <a:pt x="262127" y="38353"/>
                </a:lnTo>
                <a:lnTo>
                  <a:pt x="262000" y="76200"/>
                </a:lnTo>
                <a:lnTo>
                  <a:pt x="326033" y="44450"/>
                </a:lnTo>
                <a:lnTo>
                  <a:pt x="274827" y="44450"/>
                </a:lnTo>
                <a:lnTo>
                  <a:pt x="274827" y="31750"/>
                </a:lnTo>
                <a:lnTo>
                  <a:pt x="325229" y="31750"/>
                </a:lnTo>
                <a:lnTo>
                  <a:pt x="262254" y="0"/>
                </a:lnTo>
                <a:close/>
              </a:path>
              <a:path w="338454" h="76200">
                <a:moveTo>
                  <a:pt x="0" y="30733"/>
                </a:moveTo>
                <a:lnTo>
                  <a:pt x="0" y="43433"/>
                </a:lnTo>
                <a:lnTo>
                  <a:pt x="274828" y="44450"/>
                </a:lnTo>
                <a:lnTo>
                  <a:pt x="262106" y="44450"/>
                </a:lnTo>
                <a:lnTo>
                  <a:pt x="262149" y="31750"/>
                </a:lnTo>
                <a:lnTo>
                  <a:pt x="274827" y="31750"/>
                </a:lnTo>
                <a:lnTo>
                  <a:pt x="0" y="30733"/>
                </a:lnTo>
                <a:close/>
              </a:path>
              <a:path w="338454" h="76200">
                <a:moveTo>
                  <a:pt x="325229" y="31750"/>
                </a:moveTo>
                <a:lnTo>
                  <a:pt x="274827" y="31750"/>
                </a:lnTo>
                <a:lnTo>
                  <a:pt x="274827" y="44450"/>
                </a:lnTo>
                <a:lnTo>
                  <a:pt x="326033" y="44450"/>
                </a:lnTo>
                <a:lnTo>
                  <a:pt x="338327" y="38353"/>
                </a:lnTo>
                <a:lnTo>
                  <a:pt x="32522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2213335" y="4640579"/>
            <a:ext cx="76200" cy="460375"/>
          </a:xfrm>
          <a:custGeom>
            <a:avLst/>
            <a:gdLst/>
            <a:ahLst/>
            <a:cxnLst/>
            <a:rect l="l" t="t" r="r" b="b"/>
            <a:pathLst>
              <a:path w="76200" h="460375">
                <a:moveTo>
                  <a:pt x="31750" y="383794"/>
                </a:moveTo>
                <a:lnTo>
                  <a:pt x="0" y="383794"/>
                </a:lnTo>
                <a:lnTo>
                  <a:pt x="38100" y="459994"/>
                </a:lnTo>
                <a:lnTo>
                  <a:pt x="69850" y="396494"/>
                </a:lnTo>
                <a:lnTo>
                  <a:pt x="31750" y="396494"/>
                </a:lnTo>
                <a:lnTo>
                  <a:pt x="31750" y="383794"/>
                </a:lnTo>
                <a:close/>
              </a:path>
              <a:path w="76200" h="460375">
                <a:moveTo>
                  <a:pt x="44450" y="0"/>
                </a:moveTo>
                <a:lnTo>
                  <a:pt x="31750" y="0"/>
                </a:lnTo>
                <a:lnTo>
                  <a:pt x="31750" y="396494"/>
                </a:lnTo>
                <a:lnTo>
                  <a:pt x="44450" y="396494"/>
                </a:lnTo>
                <a:lnTo>
                  <a:pt x="44450" y="0"/>
                </a:lnTo>
                <a:close/>
              </a:path>
              <a:path w="76200" h="460375">
                <a:moveTo>
                  <a:pt x="76200" y="383794"/>
                </a:moveTo>
                <a:lnTo>
                  <a:pt x="44450" y="383794"/>
                </a:lnTo>
                <a:lnTo>
                  <a:pt x="44450" y="396494"/>
                </a:lnTo>
                <a:lnTo>
                  <a:pt x="69850" y="396494"/>
                </a:lnTo>
                <a:lnTo>
                  <a:pt x="76200" y="383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7178040" y="4870703"/>
            <a:ext cx="2889885" cy="1304925"/>
            <a:chOff x="7178040" y="4870703"/>
            <a:chExt cx="2889885" cy="1304925"/>
          </a:xfrm>
        </p:grpSpPr>
        <p:sp>
          <p:nvSpPr>
            <p:cNvPr id="16" name="object 16" descr=""/>
            <p:cNvSpPr/>
            <p:nvPr/>
          </p:nvSpPr>
          <p:spPr>
            <a:xfrm>
              <a:off x="9096756" y="5481446"/>
              <a:ext cx="971550" cy="76200"/>
            </a:xfrm>
            <a:custGeom>
              <a:avLst/>
              <a:gdLst/>
              <a:ahLst/>
              <a:cxnLst/>
              <a:rect l="l" t="t" r="r" b="b"/>
              <a:pathLst>
                <a:path w="971550" h="76200">
                  <a:moveTo>
                    <a:pt x="76200" y="0"/>
                  </a:moveTo>
                  <a:lnTo>
                    <a:pt x="0" y="38226"/>
                  </a:lnTo>
                  <a:lnTo>
                    <a:pt x="76200" y="76200"/>
                  </a:lnTo>
                  <a:lnTo>
                    <a:pt x="76200" y="44576"/>
                  </a:lnTo>
                  <a:lnTo>
                    <a:pt x="63500" y="44576"/>
                  </a:lnTo>
                  <a:lnTo>
                    <a:pt x="63500" y="31876"/>
                  </a:lnTo>
                  <a:lnTo>
                    <a:pt x="76200" y="31876"/>
                  </a:lnTo>
                  <a:lnTo>
                    <a:pt x="76200" y="0"/>
                  </a:lnTo>
                  <a:close/>
                </a:path>
                <a:path w="971550" h="76200">
                  <a:moveTo>
                    <a:pt x="971169" y="30606"/>
                  </a:moveTo>
                  <a:lnTo>
                    <a:pt x="63500" y="31876"/>
                  </a:lnTo>
                  <a:lnTo>
                    <a:pt x="63500" y="44576"/>
                  </a:lnTo>
                  <a:lnTo>
                    <a:pt x="76200" y="44576"/>
                  </a:lnTo>
                  <a:lnTo>
                    <a:pt x="76200" y="31876"/>
                  </a:lnTo>
                  <a:lnTo>
                    <a:pt x="971169" y="31876"/>
                  </a:lnTo>
                  <a:lnTo>
                    <a:pt x="971169" y="30606"/>
                  </a:lnTo>
                  <a:close/>
                </a:path>
                <a:path w="971550" h="76200">
                  <a:moveTo>
                    <a:pt x="971169" y="31876"/>
                  </a:moveTo>
                  <a:lnTo>
                    <a:pt x="76200" y="31876"/>
                  </a:lnTo>
                  <a:lnTo>
                    <a:pt x="76200" y="44576"/>
                  </a:lnTo>
                  <a:lnTo>
                    <a:pt x="63499" y="44576"/>
                  </a:lnTo>
                  <a:lnTo>
                    <a:pt x="971169" y="43306"/>
                  </a:lnTo>
                  <a:lnTo>
                    <a:pt x="971169" y="318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8040" y="4870703"/>
              <a:ext cx="1917192" cy="1304544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18023205" y="9704708"/>
            <a:ext cx="1466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0"/>
              </a:lnSpc>
            </a:pPr>
            <a:r>
              <a:rPr dirty="0" sz="1800" spc="-50" b="1">
                <a:solidFill>
                  <a:srgbClr val="40B9D2"/>
                </a:solidFill>
                <a:latin typeface="Corbel"/>
                <a:cs typeface="Corbel"/>
              </a:rPr>
              <a:t>*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10"/>
              <a:t>3/26/2025</a:t>
            </a:r>
          </a:p>
        </p:txBody>
      </p:sp>
      <p:sp>
        <p:nvSpPr>
          <p:cNvPr id="20" name="object 2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30"/>
              <a:t>BATCH</a:t>
            </a:r>
            <a:r>
              <a:rPr dirty="0" spc="-35"/>
              <a:t> </a:t>
            </a:r>
            <a:r>
              <a:rPr dirty="0"/>
              <a:t>NO</a:t>
            </a:r>
            <a:r>
              <a:rPr dirty="0" spc="-40"/>
              <a:t> </a:t>
            </a:r>
            <a:r>
              <a:rPr dirty="0" spc="-50"/>
              <a:t>: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7641006" y="9711070"/>
            <a:ext cx="50431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DEPARTMENT</a:t>
            </a:r>
            <a:r>
              <a:rPr dirty="0" sz="1650" spc="-114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OF</a:t>
            </a:r>
            <a:r>
              <a:rPr dirty="0" sz="1650" spc="-4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COMPUTER</a:t>
            </a:r>
            <a:r>
              <a:rPr dirty="0" sz="1650" spc="-5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SCIENCE</a:t>
            </a: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&amp;</a:t>
            </a:r>
            <a:r>
              <a:rPr dirty="0" sz="1650" spc="2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ENGINEERING</a:t>
            </a:r>
            <a:endParaRPr sz="16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78200" y="204215"/>
            <a:ext cx="1322832" cy="132283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9194" y="1199514"/>
            <a:ext cx="7158990" cy="6953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Algorithm</a:t>
            </a:r>
            <a:r>
              <a:rPr dirty="0" spc="-110"/>
              <a:t> </a:t>
            </a:r>
            <a:r>
              <a:rPr dirty="0"/>
              <a:t>with</a:t>
            </a:r>
            <a:r>
              <a:rPr dirty="0" spc="-165"/>
              <a:t> </a:t>
            </a:r>
            <a:r>
              <a:rPr dirty="0" spc="-10"/>
              <a:t>Description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8023205" y="9704708"/>
            <a:ext cx="1466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0"/>
              </a:lnSpc>
            </a:pPr>
            <a:r>
              <a:rPr dirty="0" sz="1800" spc="-50" b="1">
                <a:solidFill>
                  <a:srgbClr val="40B9D2"/>
                </a:solidFill>
                <a:latin typeface="Corbel"/>
                <a:cs typeface="Corbel"/>
              </a:rPr>
              <a:t>*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10"/>
              <a:t>3/26/2025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30"/>
              <a:t>BATCH</a:t>
            </a:r>
            <a:r>
              <a:rPr dirty="0" spc="-35"/>
              <a:t> </a:t>
            </a:r>
            <a:r>
              <a:rPr dirty="0"/>
              <a:t>NO</a:t>
            </a:r>
            <a:r>
              <a:rPr dirty="0" spc="-40"/>
              <a:t> </a:t>
            </a:r>
            <a:r>
              <a:rPr dirty="0" spc="-50"/>
              <a:t>: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7641006" y="9711070"/>
            <a:ext cx="50431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DEPARTMENT</a:t>
            </a:r>
            <a:r>
              <a:rPr dirty="0" sz="1650" spc="-114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OF</a:t>
            </a:r>
            <a:r>
              <a:rPr dirty="0" sz="1650" spc="-4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COMPUTER</a:t>
            </a:r>
            <a:r>
              <a:rPr dirty="0" sz="1650" spc="-5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SCIENCE</a:t>
            </a: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&amp;</a:t>
            </a:r>
            <a:r>
              <a:rPr dirty="0" sz="1650" spc="2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ENGINEERING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12594" y="2351913"/>
            <a:ext cx="8853805" cy="67341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200" b="1">
                <a:latin typeface="Times New Roman"/>
                <a:cs typeface="Times New Roman"/>
              </a:rPr>
              <a:t>Algorithm</a:t>
            </a:r>
            <a:r>
              <a:rPr dirty="0" sz="2200" spc="-4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1</a:t>
            </a:r>
            <a:r>
              <a:rPr dirty="0" sz="2200" spc="-2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(Cardiometabolic</a:t>
            </a:r>
            <a:r>
              <a:rPr dirty="0" sz="2200" spc="-9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Risk</a:t>
            </a:r>
            <a:r>
              <a:rPr dirty="0" sz="2200" spc="-2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Prediction</a:t>
            </a:r>
            <a:r>
              <a:rPr dirty="0" sz="2200" spc="-5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using</a:t>
            </a:r>
            <a:r>
              <a:rPr dirty="0" sz="2200" spc="-5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Smart</a:t>
            </a:r>
            <a:r>
              <a:rPr dirty="0" sz="2200" spc="-20" b="1">
                <a:latin typeface="Times New Roman"/>
                <a:cs typeface="Times New Roman"/>
              </a:rPr>
              <a:t> </a:t>
            </a:r>
            <a:r>
              <a:rPr dirty="0" sz="2200" spc="-10" b="1">
                <a:latin typeface="Times New Roman"/>
                <a:cs typeface="Times New Roman"/>
              </a:rPr>
              <a:t>Gas</a:t>
            </a:r>
            <a:r>
              <a:rPr dirty="0" sz="2200" spc="-140" b="1">
                <a:latin typeface="Times New Roman"/>
                <a:cs typeface="Times New Roman"/>
              </a:rPr>
              <a:t> </a:t>
            </a:r>
            <a:r>
              <a:rPr dirty="0" sz="2200" spc="-10" b="1">
                <a:latin typeface="Times New Roman"/>
                <a:cs typeface="Times New Roman"/>
              </a:rPr>
              <a:t>Analyzer) </a:t>
            </a:r>
            <a:r>
              <a:rPr dirty="0" sz="2200" b="1">
                <a:latin typeface="Times New Roman"/>
                <a:cs typeface="Times New Roman"/>
              </a:rPr>
              <a:t>mean</a:t>
            </a:r>
            <a:r>
              <a:rPr dirty="0" sz="2200" spc="-3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risk</a:t>
            </a:r>
            <a:r>
              <a:rPr dirty="0" sz="2200" spc="-3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score</a:t>
            </a:r>
            <a:r>
              <a:rPr dirty="0" sz="2200" spc="-40" b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=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-5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200" b="1">
                <a:latin typeface="Times New Roman"/>
                <a:cs typeface="Times New Roman"/>
              </a:rPr>
              <a:t>count</a:t>
            </a:r>
            <a:r>
              <a:rPr dirty="0" sz="2200" spc="-15" b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= </a:t>
            </a:r>
            <a:r>
              <a:rPr dirty="0" sz="2200" spc="-5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>
                <a:latin typeface="Times New Roman"/>
                <a:cs typeface="Times New Roman"/>
              </a:rPr>
              <a:t>SSS =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Sensor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data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collected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from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breath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samples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>
                <a:latin typeface="Times New Roman"/>
                <a:cs typeface="Times New Roman"/>
              </a:rPr>
              <a:t>FFF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=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Extracted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feature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vectors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from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gas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concentrations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>
                <a:latin typeface="Times New Roman"/>
                <a:cs typeface="Times New Roman"/>
              </a:rPr>
              <a:t>MMM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=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Pretrained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machine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learning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model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>
                <a:latin typeface="Times New Roman"/>
                <a:cs typeface="Times New Roman"/>
              </a:rPr>
              <a:t>For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(</a:t>
            </a:r>
            <a:r>
              <a:rPr dirty="0" sz="2200" b="1">
                <a:latin typeface="Times New Roman"/>
                <a:cs typeface="Times New Roman"/>
              </a:rPr>
              <a:t>N</a:t>
            </a:r>
            <a:r>
              <a:rPr dirty="0" sz="2200">
                <a:latin typeface="Times New Roman"/>
                <a:cs typeface="Times New Roman"/>
              </a:rPr>
              <a:t>),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where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N</a:t>
            </a:r>
            <a:r>
              <a:rPr dirty="0" sz="2200" spc="-15" b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=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total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number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 </a:t>
            </a:r>
            <a:r>
              <a:rPr dirty="0" sz="2200" spc="-10">
                <a:latin typeface="Times New Roman"/>
                <a:cs typeface="Times New Roman"/>
              </a:rPr>
              <a:t>samples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50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10" b="1">
                <a:latin typeface="Times New Roman"/>
                <a:cs typeface="Times New Roman"/>
              </a:rPr>
              <a:t>Preprocessing</a:t>
            </a:r>
            <a:r>
              <a:rPr dirty="0" sz="2200" spc="-85" b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=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Normalize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gas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concentration</a:t>
            </a:r>
            <a:r>
              <a:rPr dirty="0" sz="2200" spc="-9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levels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200" b="1">
                <a:latin typeface="Times New Roman"/>
                <a:cs typeface="Times New Roman"/>
              </a:rPr>
              <a:t>Feature</a:t>
            </a:r>
            <a:r>
              <a:rPr dirty="0" sz="2200" spc="-7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Extraction</a:t>
            </a:r>
            <a:r>
              <a:rPr dirty="0" sz="2200" spc="-35" b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=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Identify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key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biomarkers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b="1">
                <a:latin typeface="Times New Roman"/>
                <a:cs typeface="Times New Roman"/>
              </a:rPr>
              <a:t>Risk</a:t>
            </a:r>
            <a:r>
              <a:rPr dirty="0" sz="2200" spc="-4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Prediction</a:t>
            </a:r>
            <a:r>
              <a:rPr dirty="0" sz="2200" spc="-80" b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=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Compute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score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RiR_iRi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using</a:t>
            </a:r>
            <a:r>
              <a:rPr dirty="0" sz="2200" spc="-8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M(Fi)M(F_i)M(Fi)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b="1">
                <a:latin typeface="Times New Roman"/>
                <a:cs typeface="Times New Roman"/>
              </a:rPr>
              <a:t>Categorization</a:t>
            </a:r>
            <a:r>
              <a:rPr dirty="0" sz="2200" spc="-85" b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=</a:t>
            </a:r>
            <a:r>
              <a:rPr dirty="0" sz="2200" spc="-1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Assign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risk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level: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{Low,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Moderate,</a:t>
            </a:r>
            <a:r>
              <a:rPr dirty="0" sz="2200" spc="-9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High}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b="1">
                <a:latin typeface="Times New Roman"/>
                <a:cs typeface="Times New Roman"/>
              </a:rPr>
              <a:t>count</a:t>
            </a:r>
            <a:r>
              <a:rPr dirty="0" sz="2200" spc="-15" b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+=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5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5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>
                <a:latin typeface="Times New Roman"/>
                <a:cs typeface="Times New Roman"/>
              </a:rPr>
              <a:t>ccc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=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number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 </a:t>
            </a:r>
            <a:r>
              <a:rPr dirty="0" sz="2200" spc="-20">
                <a:latin typeface="Times New Roman"/>
                <a:cs typeface="Times New Roman"/>
              </a:rPr>
              <a:t>high-</a:t>
            </a:r>
            <a:r>
              <a:rPr dirty="0" sz="2200">
                <a:latin typeface="Times New Roman"/>
                <a:cs typeface="Times New Roman"/>
              </a:rPr>
              <a:t>risk </a:t>
            </a:r>
            <a:r>
              <a:rPr dirty="0" sz="2200" spc="-10">
                <a:latin typeface="Times New Roman"/>
                <a:cs typeface="Times New Roman"/>
              </a:rPr>
              <a:t>predictions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200">
                <a:latin typeface="Times New Roman"/>
                <a:cs typeface="Times New Roman"/>
              </a:rPr>
              <a:t>if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(ccc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==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total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number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samples)</a:t>
            </a:r>
            <a:endParaRPr sz="2200">
              <a:latin typeface="Times New Roman"/>
              <a:cs typeface="Times New Roman"/>
            </a:endParaRPr>
          </a:p>
          <a:p>
            <a:pPr marL="12700" marR="6460490">
              <a:lnSpc>
                <a:spcPct val="100000"/>
              </a:lnSpc>
            </a:pPr>
            <a:r>
              <a:rPr dirty="0" sz="2200">
                <a:latin typeface="Times New Roman"/>
                <a:cs typeface="Times New Roman"/>
              </a:rPr>
              <a:t>{ </a:t>
            </a:r>
            <a:r>
              <a:rPr dirty="0" sz="2200" b="1">
                <a:latin typeface="Times New Roman"/>
                <a:cs typeface="Times New Roman"/>
              </a:rPr>
              <a:t>risk</a:t>
            </a:r>
            <a:r>
              <a:rPr dirty="0" sz="2200" spc="-4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level</a:t>
            </a:r>
            <a:r>
              <a:rPr dirty="0" sz="2200" spc="-20" b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=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High</a:t>
            </a:r>
            <a:r>
              <a:rPr dirty="0" sz="2200" spc="-45" b="1">
                <a:latin typeface="Times New Roman"/>
                <a:cs typeface="Times New Roman"/>
              </a:rPr>
              <a:t> </a:t>
            </a:r>
            <a:r>
              <a:rPr dirty="0" sz="2200" spc="-50">
                <a:latin typeface="Times New Roman"/>
                <a:cs typeface="Times New Roman"/>
              </a:rPr>
              <a:t>} </a:t>
            </a:r>
            <a:r>
              <a:rPr dirty="0" sz="2200" spc="-20">
                <a:latin typeface="Times New Roman"/>
                <a:cs typeface="Times New Roman"/>
              </a:rPr>
              <a:t>else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>
                <a:latin typeface="Times New Roman"/>
                <a:cs typeface="Times New Roman"/>
              </a:rPr>
              <a:t>{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risk</a:t>
            </a:r>
            <a:r>
              <a:rPr dirty="0" sz="2200" spc="-4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level</a:t>
            </a:r>
            <a:r>
              <a:rPr dirty="0" sz="2200" spc="-25" b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=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c/Nc/Nc/N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-5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b="1">
                <a:latin typeface="Times New Roman"/>
                <a:cs typeface="Times New Roman"/>
              </a:rPr>
              <a:t>mean</a:t>
            </a:r>
            <a:r>
              <a:rPr dirty="0" sz="2200" spc="-2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risk</a:t>
            </a:r>
            <a:r>
              <a:rPr dirty="0" sz="2200" spc="-1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score</a:t>
            </a:r>
            <a:r>
              <a:rPr dirty="0" sz="2200" spc="-20" b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=</a:t>
            </a:r>
            <a:r>
              <a:rPr dirty="0" sz="2200" spc="-10">
                <a:latin typeface="Times New Roman"/>
                <a:cs typeface="Times New Roman"/>
              </a:rPr>
              <a:t> ∑i=1NRi/N\sum_{i=1}^{N}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R_i / </a:t>
            </a:r>
            <a:r>
              <a:rPr dirty="0" sz="2200" spc="-10">
                <a:latin typeface="Times New Roman"/>
                <a:cs typeface="Times New Roman"/>
              </a:rPr>
              <a:t>N∑i=1NRi/N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78200" y="204215"/>
            <a:ext cx="1322832" cy="132283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9194" y="1199514"/>
            <a:ext cx="9611995" cy="6953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Algorithm</a:t>
            </a:r>
            <a:r>
              <a:rPr dirty="0" spc="-145"/>
              <a:t> </a:t>
            </a:r>
            <a:r>
              <a:rPr dirty="0"/>
              <a:t>with</a:t>
            </a:r>
            <a:r>
              <a:rPr dirty="0" spc="-200"/>
              <a:t> </a:t>
            </a:r>
            <a:r>
              <a:rPr dirty="0"/>
              <a:t>Description</a:t>
            </a:r>
            <a:r>
              <a:rPr dirty="0" spc="-135"/>
              <a:t> </a:t>
            </a:r>
            <a:r>
              <a:rPr dirty="0" spc="-10"/>
              <a:t>(Contd..)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8023205" y="9704708"/>
            <a:ext cx="1466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0"/>
              </a:lnSpc>
            </a:pPr>
            <a:r>
              <a:rPr dirty="0" sz="1800" spc="-50" b="1">
                <a:solidFill>
                  <a:srgbClr val="40B9D2"/>
                </a:solidFill>
                <a:latin typeface="Corbel"/>
                <a:cs typeface="Corbel"/>
              </a:rPr>
              <a:t>*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10"/>
              <a:t>3/26/2025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30"/>
              <a:t>BATCH</a:t>
            </a:r>
            <a:r>
              <a:rPr dirty="0" spc="-35"/>
              <a:t> </a:t>
            </a:r>
            <a:r>
              <a:rPr dirty="0"/>
              <a:t>NO</a:t>
            </a:r>
            <a:r>
              <a:rPr dirty="0" spc="-40"/>
              <a:t> </a:t>
            </a:r>
            <a:r>
              <a:rPr dirty="0" spc="-50"/>
              <a:t>: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7641006" y="9711070"/>
            <a:ext cx="50431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DEPARTMENT</a:t>
            </a:r>
            <a:r>
              <a:rPr dirty="0" sz="1650" spc="-114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OF</a:t>
            </a:r>
            <a:r>
              <a:rPr dirty="0" sz="1650" spc="-4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COMPUTER</a:t>
            </a:r>
            <a:r>
              <a:rPr dirty="0" sz="1650" spc="-5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SCIENCE</a:t>
            </a: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&amp;</a:t>
            </a:r>
            <a:r>
              <a:rPr dirty="0" sz="1650" spc="2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ENGINEERING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31594" y="2345816"/>
            <a:ext cx="12438380" cy="60833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b="1">
                <a:latin typeface="Arial"/>
                <a:cs typeface="Arial"/>
              </a:rPr>
              <a:t>Mathematical</a:t>
            </a:r>
            <a:r>
              <a:rPr dirty="0" sz="2800" spc="-8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Representation</a:t>
            </a:r>
            <a:r>
              <a:rPr dirty="0" sz="2800" spc="-2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with</a:t>
            </a:r>
            <a:r>
              <a:rPr dirty="0" sz="2800" spc="-95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Description</a:t>
            </a:r>
            <a:endParaRPr sz="2800">
              <a:latin typeface="Arial"/>
              <a:cs typeface="Arial"/>
            </a:endParaRPr>
          </a:p>
          <a:p>
            <a:pPr marL="546100" indent="-304800">
              <a:lnSpc>
                <a:spcPct val="100000"/>
              </a:lnSpc>
              <a:spcBef>
                <a:spcPts val="2570"/>
              </a:spcBef>
              <a:buAutoNum type="arabicPeriod"/>
              <a:tabLst>
                <a:tab pos="546100" algn="l"/>
              </a:tabLst>
            </a:pPr>
            <a:r>
              <a:rPr dirty="0" sz="2400" b="1">
                <a:latin typeface="Times New Roman"/>
                <a:cs typeface="Times New Roman"/>
              </a:rPr>
              <a:t>Breath</a:t>
            </a:r>
            <a:r>
              <a:rPr dirty="0" sz="2400" spc="-9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Gas</a:t>
            </a:r>
            <a:r>
              <a:rPr dirty="0" sz="2400" spc="-1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Analysis</a:t>
            </a:r>
            <a:r>
              <a:rPr dirty="0" sz="2400" spc="-10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Model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2395"/>
              </a:spcBef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smart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gas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analyzer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collects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breath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samples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measures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concentration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multiple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gas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biomarkers:</a:t>
            </a:r>
            <a:endParaRPr sz="20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S={G1,G2,G3,...,Gn}</a:t>
            </a:r>
            <a:endParaRPr sz="20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S={G1,G2,G3,...,Gn}</a:t>
            </a:r>
            <a:endParaRPr sz="20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where GiGi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represents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concentration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ii-th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gas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(e.g.,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CO₂,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NH₃,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acetone)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ppm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(parts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million).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000">
              <a:latin typeface="Times New Roman"/>
              <a:cs typeface="Times New Roman"/>
            </a:endParaRPr>
          </a:p>
          <a:p>
            <a:pPr marL="546100" indent="-304800">
              <a:lnSpc>
                <a:spcPct val="100000"/>
              </a:lnSpc>
              <a:buAutoNum type="arabicPeriod" startAt="2"/>
              <a:tabLst>
                <a:tab pos="546100" algn="l"/>
              </a:tabLst>
            </a:pPr>
            <a:r>
              <a:rPr dirty="0" sz="2400" b="1">
                <a:latin typeface="Times New Roman"/>
                <a:cs typeface="Times New Roman"/>
              </a:rPr>
              <a:t>Feature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Extraction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&amp;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Normalization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2395"/>
              </a:spcBef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collected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gas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concentrations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normalized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reduce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environmental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individual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variability:</a:t>
            </a:r>
            <a:endParaRPr sz="2000">
              <a:latin typeface="Times New Roman"/>
              <a:cs typeface="Times New Roman"/>
            </a:endParaRPr>
          </a:p>
          <a:p>
            <a:pPr marL="241300" marR="10658475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Fi=Gi−μGiσGi Fi=σGiGi−μGi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dirty="0" sz="2000" spc="-10">
                <a:latin typeface="Times New Roman"/>
                <a:cs typeface="Times New Roman"/>
              </a:rPr>
              <a:t>where:</a:t>
            </a:r>
            <a:endParaRPr sz="2000">
              <a:latin typeface="Times New Roman"/>
              <a:cs typeface="Times New Roman"/>
            </a:endParaRPr>
          </a:p>
          <a:p>
            <a:pPr marL="494030" marR="496887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μGiμGi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concentration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gas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GiGi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across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population, </a:t>
            </a:r>
            <a:r>
              <a:rPr dirty="0" sz="2000">
                <a:latin typeface="Times New Roman"/>
                <a:cs typeface="Times New Roman"/>
              </a:rPr>
              <a:t>σGiσGi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standard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GiGi,</a:t>
            </a:r>
            <a:endParaRPr sz="2000">
              <a:latin typeface="Times New Roman"/>
              <a:cs typeface="Times New Roman"/>
            </a:endParaRPr>
          </a:p>
          <a:p>
            <a:pPr marL="49403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FiFi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normalized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feature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value.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87785" y="213801"/>
            <a:ext cx="1313246" cy="1313246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472541" y="6775145"/>
            <a:ext cx="12168505" cy="316039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981200">
              <a:lnSpc>
                <a:spcPct val="100000"/>
              </a:lnSpc>
              <a:spcBef>
                <a:spcPts val="110"/>
              </a:spcBef>
            </a:pPr>
            <a:r>
              <a:rPr dirty="0" sz="2200">
                <a:latin typeface="Times New Roman"/>
                <a:cs typeface="Times New Roman"/>
              </a:rPr>
              <a:t>where</a:t>
            </a:r>
            <a:r>
              <a:rPr dirty="0" sz="2200" spc="-8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T1T1 and</a:t>
            </a:r>
            <a:r>
              <a:rPr dirty="0" sz="2200" spc="-9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T2T2 are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predefined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threshold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values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determined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through clinical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studies.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200">
              <a:latin typeface="Times New Roman"/>
              <a:cs typeface="Times New Roman"/>
            </a:endParaRPr>
          </a:p>
          <a:p>
            <a:pPr marL="19812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5.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Population-</a:t>
            </a:r>
            <a:r>
              <a:rPr dirty="0" sz="2400" b="1">
                <a:latin typeface="Times New Roman"/>
                <a:cs typeface="Times New Roman"/>
              </a:rPr>
              <a:t>Level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Risk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Assessment</a:t>
            </a:r>
            <a:endParaRPr sz="2400">
              <a:latin typeface="Times New Roman"/>
              <a:cs typeface="Times New Roman"/>
            </a:endParaRPr>
          </a:p>
          <a:p>
            <a:pPr marL="1981200">
              <a:lnSpc>
                <a:spcPct val="100000"/>
              </a:lnSpc>
              <a:spcBef>
                <a:spcPts val="5"/>
              </a:spcBef>
            </a:pP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average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cardiometabolic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risk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across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population</a:t>
            </a:r>
            <a:r>
              <a:rPr dirty="0" sz="2200" spc="-8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NN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individuals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given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by:</a:t>
            </a:r>
            <a:endParaRPr sz="2200">
              <a:latin typeface="Times New Roman"/>
              <a:cs typeface="Times New Roman"/>
            </a:endParaRPr>
          </a:p>
          <a:p>
            <a:pPr marL="1981200" marR="8352790">
              <a:lnSpc>
                <a:spcPct val="100000"/>
              </a:lnSpc>
              <a:spcBef>
                <a:spcPts val="5"/>
              </a:spcBef>
            </a:pPr>
            <a:r>
              <a:rPr dirty="0" sz="2200" spc="-10">
                <a:latin typeface="Times New Roman"/>
                <a:cs typeface="Times New Roman"/>
              </a:rPr>
              <a:t>Rˉ=1N∑i=1NRi Rˉ=N1i=1∑NRi</a:t>
            </a:r>
            <a:endParaRPr sz="2200">
              <a:latin typeface="Times New Roman"/>
              <a:cs typeface="Times New Roman"/>
            </a:endParaRPr>
          </a:p>
          <a:p>
            <a:pPr marL="1981200">
              <a:lnSpc>
                <a:spcPct val="100000"/>
              </a:lnSpc>
            </a:pPr>
            <a:r>
              <a:rPr dirty="0" sz="2200">
                <a:latin typeface="Times New Roman"/>
                <a:cs typeface="Times New Roman"/>
              </a:rPr>
              <a:t>where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RiRi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individual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risk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score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ii-</a:t>
            </a:r>
            <a:r>
              <a:rPr dirty="0" sz="2200">
                <a:latin typeface="Times New Roman"/>
                <a:cs typeface="Times New Roman"/>
              </a:rPr>
              <a:t>th </a:t>
            </a:r>
            <a:r>
              <a:rPr dirty="0" sz="2200" spc="-10">
                <a:latin typeface="Times New Roman"/>
                <a:cs typeface="Times New Roman"/>
              </a:rPr>
              <a:t>subject.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3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3/26/2025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441194" y="1013206"/>
            <a:ext cx="10195560" cy="4112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3.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Risk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Score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Calculation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system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uses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weighted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sum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extracted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features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calculate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risk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score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RR:</a:t>
            </a:r>
            <a:endParaRPr sz="2200">
              <a:latin typeface="Times New Roman"/>
              <a:cs typeface="Times New Roman"/>
            </a:endParaRPr>
          </a:p>
          <a:p>
            <a:pPr marL="12700" marR="6903084">
              <a:lnSpc>
                <a:spcPct val="100000"/>
              </a:lnSpc>
              <a:spcBef>
                <a:spcPts val="5"/>
              </a:spcBef>
            </a:pPr>
            <a:r>
              <a:rPr dirty="0" sz="2200" spc="-10">
                <a:latin typeface="Times New Roman"/>
                <a:cs typeface="Times New Roman"/>
              </a:rPr>
              <a:t>R=w1F1+w2F2+</a:t>
            </a:r>
            <a:r>
              <a:rPr dirty="0" sz="2200" spc="-10">
                <a:latin typeface="Cambria Math"/>
                <a:cs typeface="Cambria Math"/>
              </a:rPr>
              <a:t>⋯</a:t>
            </a:r>
            <a:r>
              <a:rPr dirty="0" sz="2200" spc="-10">
                <a:latin typeface="Times New Roman"/>
                <a:cs typeface="Times New Roman"/>
              </a:rPr>
              <a:t>+wnFn+b R=w1F1+w2F2+</a:t>
            </a:r>
            <a:r>
              <a:rPr dirty="0" sz="2200" spc="-10">
                <a:latin typeface="Cambria Math"/>
                <a:cs typeface="Cambria Math"/>
              </a:rPr>
              <a:t>⋯</a:t>
            </a:r>
            <a:r>
              <a:rPr dirty="0" sz="2200" spc="-10">
                <a:latin typeface="Times New Roman"/>
                <a:cs typeface="Times New Roman"/>
              </a:rPr>
              <a:t>+wnFn+b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10">
                <a:latin typeface="Times New Roman"/>
                <a:cs typeface="Times New Roman"/>
              </a:rPr>
              <a:t>where:</a:t>
            </a:r>
            <a:endParaRPr sz="2200">
              <a:latin typeface="Times New Roman"/>
              <a:cs typeface="Times New Roman"/>
            </a:endParaRPr>
          </a:p>
          <a:p>
            <a:pPr marL="293370">
              <a:lnSpc>
                <a:spcPct val="100000"/>
              </a:lnSpc>
            </a:pPr>
            <a:r>
              <a:rPr dirty="0" sz="2200">
                <a:latin typeface="Times New Roman"/>
                <a:cs typeface="Times New Roman"/>
              </a:rPr>
              <a:t>wiwi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are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learned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model weights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for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each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biomarker,</a:t>
            </a:r>
            <a:endParaRPr sz="2200">
              <a:latin typeface="Times New Roman"/>
              <a:cs typeface="Times New Roman"/>
            </a:endParaRPr>
          </a:p>
          <a:p>
            <a:pPr marL="293370">
              <a:lnSpc>
                <a:spcPct val="100000"/>
              </a:lnSpc>
            </a:pPr>
            <a:r>
              <a:rPr dirty="0" sz="2200">
                <a:latin typeface="Times New Roman"/>
                <a:cs typeface="Times New Roman"/>
              </a:rPr>
              <a:t>bb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bias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term,</a:t>
            </a:r>
            <a:endParaRPr sz="2200">
              <a:latin typeface="Times New Roman"/>
              <a:cs typeface="Times New Roman"/>
            </a:endParaRPr>
          </a:p>
          <a:p>
            <a:pPr marL="293370">
              <a:lnSpc>
                <a:spcPct val="100000"/>
              </a:lnSpc>
              <a:spcBef>
                <a:spcPts val="5"/>
              </a:spcBef>
            </a:pPr>
            <a:r>
              <a:rPr dirty="0" sz="2200">
                <a:latin typeface="Times New Roman"/>
                <a:cs typeface="Times New Roman"/>
              </a:rPr>
              <a:t>RR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represents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individual's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cardiometabolic</a:t>
            </a:r>
            <a:r>
              <a:rPr dirty="0" sz="2200" spc="-10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risk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score.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4.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Risk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Classification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2200">
                <a:latin typeface="Times New Roman"/>
                <a:cs typeface="Times New Roman"/>
              </a:rPr>
              <a:t>Based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on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computed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risk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score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RR,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individuals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are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categorized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into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different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risk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levels: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83479" y="5205793"/>
            <a:ext cx="2987040" cy="8507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0BA2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2025-05-30T11:40:00Z</dcterms:created>
  <dcterms:modified xsi:type="dcterms:W3CDTF">2025-05-30T11:40:00Z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2025-05-30T00:00:00Z</vt:filetime>
  </property>
  <property fmtid="{D5CDD505-2E9C-101B-9397-08002B2CF9AE}" pid="5" name="Producer">
    <vt:lpwstr>www.ilovepdf.com</vt:lpwstr>
  </property>
</Properties>
</file>