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649" y="1277873"/>
            <a:ext cx="105041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2607" y="209258"/>
            <a:ext cx="1313508" cy="13135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00" y="596341"/>
            <a:ext cx="11294084" cy="1396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6539" y="2280793"/>
            <a:ext cx="14703425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2541" y="9711602"/>
            <a:ext cx="853440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883021" y="9711602"/>
            <a:ext cx="108267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891506" y="9677094"/>
            <a:ext cx="317118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be.com/shorts/NfkidWvL-lA?feature=share" TargetMode="External"/><Relationship Id="rId3" Type="http://schemas.openxmlformats.org/officeDocument/2006/relationships/hyperlink" Target="https://github.com/shanmukhi0606/Prevention-of-cardiometabolic-risk-using-smart-gas-analyzer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jalakshmi.org/iccds25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94129" y="6890119"/>
            <a:ext cx="3591560" cy="10160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750" spc="-75" b="1">
                <a:solidFill>
                  <a:srgbClr val="051D40"/>
                </a:solidFill>
                <a:latin typeface="Times New Roman"/>
                <a:cs typeface="Times New Roman"/>
              </a:rPr>
              <a:t>SUPERVISED</a:t>
            </a:r>
            <a:r>
              <a:rPr dirty="0" sz="2750" spc="-25" b="1">
                <a:solidFill>
                  <a:srgbClr val="051D40"/>
                </a:solidFill>
                <a:latin typeface="Times New Roman"/>
                <a:cs typeface="Times New Roman"/>
              </a:rPr>
              <a:t> BY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750" spc="-135" b="1">
                <a:solidFill>
                  <a:srgbClr val="051D40"/>
                </a:solidFill>
                <a:latin typeface="Times New Roman"/>
                <a:cs typeface="Times New Roman"/>
              </a:rPr>
              <a:t>Dr.</a:t>
            </a:r>
            <a:r>
              <a:rPr dirty="0" sz="2750" spc="-8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750" spc="-55" b="1">
                <a:solidFill>
                  <a:srgbClr val="051D40"/>
                </a:solidFill>
                <a:latin typeface="Times New Roman"/>
                <a:cs typeface="Times New Roman"/>
              </a:rPr>
              <a:t>N.Gomathi/Professor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9076" y="161925"/>
            <a:ext cx="8191500" cy="11144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94485" y="1414017"/>
            <a:ext cx="15342235" cy="4609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08610">
              <a:lnSpc>
                <a:spcPct val="100000"/>
              </a:lnSpc>
              <a:spcBef>
                <a:spcPts val="95"/>
              </a:spcBef>
            </a:pPr>
            <a:r>
              <a:rPr dirty="0" sz="2500" spc="-20" b="1">
                <a:solidFill>
                  <a:srgbClr val="051D40"/>
                </a:solidFill>
                <a:latin typeface="Times New Roman"/>
                <a:cs typeface="Times New Roman"/>
              </a:rPr>
              <a:t>SCHOOL</a:t>
            </a:r>
            <a:r>
              <a:rPr dirty="0" sz="2500" spc="-14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OF</a:t>
            </a:r>
            <a:r>
              <a:rPr dirty="0" sz="2500" spc="-9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51D40"/>
                </a:solidFill>
                <a:latin typeface="Times New Roman"/>
                <a:cs typeface="Times New Roman"/>
              </a:rPr>
              <a:t>COMPUTING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500">
              <a:latin typeface="Times New Roman"/>
              <a:cs typeface="Times New Roman"/>
            </a:endParaRPr>
          </a:p>
          <a:p>
            <a:pPr marL="2875280">
              <a:lnSpc>
                <a:spcPct val="100000"/>
              </a:lnSpc>
            </a:pPr>
            <a:r>
              <a:rPr dirty="0" sz="2500" spc="-30" b="1">
                <a:solidFill>
                  <a:srgbClr val="051D40"/>
                </a:solidFill>
                <a:latin typeface="Times New Roman"/>
                <a:cs typeface="Times New Roman"/>
              </a:rPr>
              <a:t>DEPARTMENT</a:t>
            </a:r>
            <a:r>
              <a:rPr dirty="0" sz="2500" spc="-9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OF</a:t>
            </a:r>
            <a:r>
              <a:rPr dirty="0" sz="2500" spc="-114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COMPUTER</a:t>
            </a:r>
            <a:r>
              <a:rPr dirty="0" sz="2500" spc="-4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SCIENCE</a:t>
            </a:r>
            <a:r>
              <a:rPr dirty="0" sz="2500" spc="-4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&amp;</a:t>
            </a:r>
            <a:r>
              <a:rPr dirty="0" sz="2500" spc="-4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51D40"/>
                </a:solidFill>
                <a:latin typeface="Times New Roman"/>
                <a:cs typeface="Times New Roman"/>
              </a:rPr>
              <a:t>ENGINEERING</a:t>
            </a:r>
            <a:endParaRPr sz="2500">
              <a:latin typeface="Times New Roman"/>
              <a:cs typeface="Times New Roman"/>
            </a:endParaRPr>
          </a:p>
          <a:p>
            <a:pPr algn="ctr" marR="1313815">
              <a:lnSpc>
                <a:spcPct val="100000"/>
              </a:lnSpc>
              <a:spcBef>
                <a:spcPts val="1830"/>
              </a:spcBef>
            </a:pPr>
            <a:r>
              <a:rPr dirty="0" sz="2400" b="1">
                <a:solidFill>
                  <a:srgbClr val="051D40"/>
                </a:solidFill>
                <a:latin typeface="Times New Roman"/>
                <a:cs typeface="Times New Roman"/>
              </a:rPr>
              <a:t>WINTER</a:t>
            </a:r>
            <a:r>
              <a:rPr dirty="0" sz="2400" spc="-3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51D40"/>
                </a:solidFill>
                <a:latin typeface="Times New Roman"/>
                <a:cs typeface="Times New Roman"/>
              </a:rPr>
              <a:t>SEMESTER</a:t>
            </a:r>
            <a:r>
              <a:rPr dirty="0" sz="2400" spc="-3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51D40"/>
                </a:solidFill>
                <a:latin typeface="Times New Roman"/>
                <a:cs typeface="Times New Roman"/>
              </a:rPr>
              <a:t>2024-</a:t>
            </a:r>
            <a:r>
              <a:rPr dirty="0" sz="2400" spc="-20" b="1">
                <a:solidFill>
                  <a:srgbClr val="051D40"/>
                </a:solidFill>
                <a:latin typeface="Times New Roman"/>
                <a:cs typeface="Times New Roman"/>
              </a:rPr>
              <a:t>2025</a:t>
            </a:r>
            <a:endParaRPr sz="2400">
              <a:latin typeface="Times New Roman"/>
              <a:cs typeface="Times New Roman"/>
            </a:endParaRPr>
          </a:p>
          <a:p>
            <a:pPr algn="ctr" marR="1397635">
              <a:lnSpc>
                <a:spcPct val="100000"/>
              </a:lnSpc>
              <a:spcBef>
                <a:spcPts val="2140"/>
              </a:spcBef>
            </a:pP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10214CS701-</a:t>
            </a:r>
            <a:r>
              <a:rPr dirty="0" sz="2500" spc="-8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MAJOR</a:t>
            </a:r>
            <a:r>
              <a:rPr dirty="0" sz="2500" spc="-9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051D40"/>
                </a:solidFill>
                <a:latin typeface="Times New Roman"/>
                <a:cs typeface="Times New Roman"/>
              </a:rPr>
              <a:t>PROJECT</a:t>
            </a:r>
            <a:r>
              <a:rPr dirty="0" sz="2500" spc="-12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51D40"/>
                </a:solidFill>
                <a:latin typeface="Times New Roman"/>
                <a:cs typeface="Times New Roman"/>
              </a:rPr>
              <a:t>INHOUSE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51D40"/>
                </a:solidFill>
                <a:latin typeface="Times New Roman"/>
                <a:cs typeface="Times New Roman"/>
              </a:rPr>
              <a:t>“PREVENTION</a:t>
            </a:r>
            <a:r>
              <a:rPr dirty="0" sz="3200" spc="-10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51D40"/>
                </a:solidFill>
                <a:latin typeface="Times New Roman"/>
                <a:cs typeface="Times New Roman"/>
              </a:rPr>
              <a:t>OF</a:t>
            </a:r>
            <a:r>
              <a:rPr dirty="0" sz="3200" spc="-15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51D40"/>
                </a:solidFill>
                <a:latin typeface="Times New Roman"/>
                <a:cs typeface="Times New Roman"/>
              </a:rPr>
              <a:t>CARDIOMETABOLIC</a:t>
            </a:r>
            <a:r>
              <a:rPr dirty="0" sz="3200" spc="-6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51D40"/>
                </a:solidFill>
                <a:latin typeface="Times New Roman"/>
                <a:cs typeface="Times New Roman"/>
              </a:rPr>
              <a:t>RISK</a:t>
            </a:r>
            <a:r>
              <a:rPr dirty="0" sz="3200" spc="-4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51D40"/>
                </a:solidFill>
                <a:latin typeface="Times New Roman"/>
                <a:cs typeface="Times New Roman"/>
              </a:rPr>
              <a:t>USING</a:t>
            </a:r>
            <a:r>
              <a:rPr dirty="0" sz="3200" spc="-5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51D40"/>
                </a:solidFill>
                <a:latin typeface="Times New Roman"/>
                <a:cs typeface="Times New Roman"/>
              </a:rPr>
              <a:t>SMART</a:t>
            </a:r>
            <a:r>
              <a:rPr dirty="0" sz="3200" spc="-9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51D40"/>
                </a:solidFill>
                <a:latin typeface="Times New Roman"/>
                <a:cs typeface="Times New Roman"/>
              </a:rPr>
              <a:t>GAS</a:t>
            </a:r>
            <a:r>
              <a:rPr dirty="0" sz="3200" spc="-210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051D40"/>
                </a:solidFill>
                <a:latin typeface="Times New Roman"/>
                <a:cs typeface="Times New Roman"/>
              </a:rPr>
              <a:t>ANALYZER”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200">
              <a:latin typeface="Times New Roman"/>
              <a:cs typeface="Times New Roman"/>
            </a:endParaRPr>
          </a:p>
          <a:p>
            <a:pPr marL="1801495">
              <a:lnSpc>
                <a:spcPct val="100000"/>
              </a:lnSpc>
              <a:spcBef>
                <a:spcPts val="5"/>
              </a:spcBef>
            </a:pPr>
            <a:r>
              <a:rPr dirty="0" sz="3600" b="1">
                <a:latin typeface="Times New Roman"/>
                <a:cs typeface="Times New Roman"/>
              </a:rPr>
              <a:t>SEMESTER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END</a:t>
            </a:r>
            <a:r>
              <a:rPr dirty="0" sz="3600" spc="-2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PROJECT</a:t>
            </a:r>
            <a:r>
              <a:rPr dirty="0" sz="3600" spc="-155" b="1">
                <a:latin typeface="Times New Roman"/>
                <a:cs typeface="Times New Roman"/>
              </a:rPr>
              <a:t> </a:t>
            </a:r>
            <a:r>
              <a:rPr dirty="0" sz="3600" spc="-114" b="1">
                <a:latin typeface="Times New Roman"/>
                <a:cs typeface="Times New Roman"/>
              </a:rPr>
              <a:t>VIVA</a:t>
            </a:r>
            <a:r>
              <a:rPr dirty="0" sz="3600" spc="-2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VOCE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EXAMINATIONS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28986" y="6678167"/>
            <a:ext cx="7226934" cy="17532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254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solidFill>
                  <a:srgbClr val="051D40"/>
                </a:solidFill>
                <a:latin typeface="Times New Roman"/>
                <a:cs typeface="Times New Roman"/>
              </a:rPr>
              <a:t>RESENTED</a:t>
            </a:r>
            <a:r>
              <a:rPr dirty="0" sz="2400" spc="-12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051D40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317500" algn="l"/>
              </a:tabLst>
            </a:pPr>
            <a:r>
              <a:rPr dirty="0" sz="2400" spc="-45" b="1">
                <a:solidFill>
                  <a:srgbClr val="051D40"/>
                </a:solidFill>
                <a:latin typeface="Times New Roman"/>
                <a:cs typeface="Times New Roman"/>
              </a:rPr>
              <a:t>P.REKHA</a:t>
            </a:r>
            <a:r>
              <a:rPr dirty="0" sz="2400" spc="-105" b="1">
                <a:solidFill>
                  <a:srgbClr val="051D4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51D40"/>
                </a:solidFill>
                <a:latin typeface="Times New Roman"/>
                <a:cs typeface="Times New Roman"/>
              </a:rPr>
              <a:t>SHANMUKHI(VTU19523)(21UECS0454)</a:t>
            </a:r>
            <a:endParaRPr sz="2400">
              <a:latin typeface="Times New Roman"/>
              <a:cs typeface="Times New Roman"/>
            </a:endParaRPr>
          </a:p>
          <a:p>
            <a:pPr marL="32194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21945" algn="l"/>
              </a:tabLst>
            </a:pPr>
            <a:r>
              <a:rPr dirty="0" sz="2400" spc="-10" b="1">
                <a:solidFill>
                  <a:srgbClr val="051D40"/>
                </a:solidFill>
                <a:latin typeface="Times New Roman"/>
                <a:cs typeface="Times New Roman"/>
              </a:rPr>
              <a:t>S.GOPINADH(VTU19522)(21UECS0560)</a:t>
            </a:r>
            <a:endParaRPr sz="2400">
              <a:latin typeface="Times New Roman"/>
              <a:cs typeface="Times New Roman"/>
            </a:endParaRPr>
          </a:p>
          <a:p>
            <a:pPr marL="321945" indent="-3048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21945" algn="l"/>
              </a:tabLst>
            </a:pPr>
            <a:r>
              <a:rPr dirty="0" sz="2400" spc="-10" b="1">
                <a:solidFill>
                  <a:srgbClr val="051D40"/>
                </a:solidFill>
                <a:latin typeface="Times New Roman"/>
                <a:cs typeface="Times New Roman"/>
              </a:rPr>
              <a:t>P.NEERAJA(VTU19613)(21UECS0483)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41" y="8080629"/>
            <a:ext cx="157480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diagram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CO₂, CO,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H₂S,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acquired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the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then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comparing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safety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thresholds.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harmful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detected,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triggered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display,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warning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safety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5/30/2025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88794" y="1887474"/>
            <a:ext cx="3027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Data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Flow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0154" y="747775"/>
            <a:ext cx="72421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175"/>
              <a:t> </a:t>
            </a:r>
            <a:r>
              <a:rPr dirty="0" spc="-10"/>
              <a:t>Architecture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659763"/>
            <a:ext cx="7010400" cy="6190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1739" y="467995"/>
            <a:ext cx="71710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10"/>
              <a:t>Description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00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1739" y="1370203"/>
            <a:ext cx="14843760" cy="807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1: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Initialization</a:t>
            </a:r>
            <a:endParaRPr sz="2400">
              <a:latin typeface="Times New Roman"/>
              <a:cs typeface="Times New Roman"/>
            </a:endParaRPr>
          </a:p>
          <a:p>
            <a:pPr marL="240029" indent="-231775">
              <a:lnSpc>
                <a:spcPct val="100000"/>
              </a:lnSpc>
              <a:buSzPct val="95833"/>
              <a:buAutoNum type="arabicPeriod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Start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Communications: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ESP32.</a:t>
            </a:r>
            <a:endParaRPr sz="2400">
              <a:latin typeface="Times New Roman"/>
              <a:cs typeface="Times New Roman"/>
            </a:endParaRPr>
          </a:p>
          <a:p>
            <a:pPr marL="12700" marR="31115" indent="-31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Arduino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Setup: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LCD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(showing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welcome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pins.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TaskScheduler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periodic operations.</a:t>
            </a:r>
            <a:endParaRPr sz="2400">
              <a:latin typeface="Times New Roman"/>
              <a:cs typeface="Times New Roman"/>
            </a:endParaRPr>
          </a:p>
          <a:p>
            <a:pPr marL="12700" marR="434340" indent="-31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ESP32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Setup: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Wi-</a:t>
            </a:r>
            <a:r>
              <a:rPr dirty="0" sz="2400">
                <a:latin typeface="Times New Roman"/>
                <a:cs typeface="Times New Roman"/>
              </a:rPr>
              <a:t>Fi, initialize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ThingSpeak,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configure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OTA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updates,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parallel</a:t>
            </a:r>
            <a:r>
              <a:rPr dirty="0" sz="2400" spc="-10">
                <a:latin typeface="Times New Roman"/>
                <a:cs typeface="Times New Roman"/>
              </a:rPr>
              <a:t> FreeRTOS </a:t>
            </a:r>
            <a:r>
              <a:rPr dirty="0" sz="2400">
                <a:latin typeface="Times New Roman"/>
                <a:cs typeface="Times New Roman"/>
              </a:rPr>
              <a:t>tasks: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acquisition,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ThingSpeak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uploads,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Wi-</a:t>
            </a:r>
            <a:r>
              <a:rPr dirty="0" sz="2400">
                <a:latin typeface="Times New Roman"/>
                <a:cs typeface="Times New Roman"/>
              </a:rPr>
              <a:t>Fi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Phase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Continuous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Operation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(Parallel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Processes)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2.1.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Arduino Operations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(TaskScheduler-</a:t>
            </a:r>
            <a:r>
              <a:rPr dirty="0" sz="2400" spc="-10" b="1">
                <a:latin typeface="Times New Roman"/>
                <a:cs typeface="Times New Roman"/>
              </a:rPr>
              <a:t>driven):</a:t>
            </a:r>
            <a:endParaRPr sz="2400">
              <a:latin typeface="Times New Roman"/>
              <a:cs typeface="Times New Roman"/>
            </a:endParaRPr>
          </a:p>
          <a:p>
            <a:pPr marL="12700" marR="5080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LCD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Update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(every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300ms):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LCD,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if </a:t>
            </a:r>
            <a:r>
              <a:rPr dirty="0" sz="2400">
                <a:latin typeface="Times New Roman"/>
                <a:cs typeface="Times New Roman"/>
              </a:rPr>
              <a:t>thresholds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exceeded.</a:t>
            </a:r>
            <a:endParaRPr sz="2400">
              <a:latin typeface="Times New Roman"/>
              <a:cs typeface="Times New Roman"/>
            </a:endParaRPr>
          </a:p>
          <a:p>
            <a:pPr marL="12700" marR="56515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Serial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Transmission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(every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1000ms): </a:t>
            </a:r>
            <a:r>
              <a:rPr dirty="0" sz="2400">
                <a:latin typeface="Times New Roman"/>
                <a:cs typeface="Times New Roman"/>
              </a:rPr>
              <a:t>Reads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formats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comma-</a:t>
            </a:r>
            <a:r>
              <a:rPr dirty="0" sz="2400">
                <a:latin typeface="Times New Roman"/>
                <a:cs typeface="Times New Roman"/>
              </a:rPr>
              <a:t>separated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via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ESP32.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2.2.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ESP32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Operations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(FreeRTOS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Tasks):</a:t>
            </a:r>
            <a:endParaRPr sz="2400">
              <a:latin typeface="Times New Roman"/>
              <a:cs typeface="Times New Roman"/>
            </a:endParaRPr>
          </a:p>
          <a:p>
            <a:pPr marL="12700" marR="546735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Receive</a:t>
            </a:r>
            <a:r>
              <a:rPr dirty="0" sz="2400" spc="-1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Arduino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(Task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every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100ms):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Continuously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incoming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reads, </a:t>
            </a:r>
            <a:r>
              <a:rPr dirty="0" sz="2400">
                <a:latin typeface="Times New Roman"/>
                <a:cs typeface="Times New Roman"/>
              </a:rPr>
              <a:t>parses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comma-</a:t>
            </a:r>
            <a:r>
              <a:rPr dirty="0" sz="2400">
                <a:latin typeface="Times New Roman"/>
                <a:cs typeface="Times New Roman"/>
              </a:rPr>
              <a:t>separated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updates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global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12700" marR="69215" indent="-8255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Upload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ThingSpeak</a:t>
            </a:r>
            <a:r>
              <a:rPr dirty="0" sz="2400" spc="-25" b="1">
                <a:latin typeface="Times New Roman"/>
                <a:cs typeface="Times New Roman"/>
              </a:rPr>
              <a:t> (Task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every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15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seconds):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ThingSpeak,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parsed </a:t>
            </a:r>
            <a:r>
              <a:rPr dirty="0" sz="2400">
                <a:latin typeface="Times New Roman"/>
                <a:cs typeface="Times New Roman"/>
              </a:rPr>
              <a:t>data,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uploads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channel,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logging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 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failure.</a:t>
            </a:r>
            <a:endParaRPr sz="2400">
              <a:latin typeface="Times New Roman"/>
              <a:cs typeface="Times New Roman"/>
            </a:endParaRPr>
          </a:p>
          <a:p>
            <a:pPr marL="12700" marR="962660" indent="-8255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spc="-25" b="1">
                <a:latin typeface="Times New Roman"/>
                <a:cs typeface="Times New Roman"/>
              </a:rPr>
              <a:t>	</a:t>
            </a:r>
            <a:r>
              <a:rPr dirty="0" sz="2400" spc="-25" b="1">
                <a:latin typeface="Times New Roman"/>
                <a:cs typeface="Times New Roman"/>
              </a:rPr>
              <a:t>Wi-</a:t>
            </a:r>
            <a:r>
              <a:rPr dirty="0" sz="2400" b="1">
                <a:latin typeface="Times New Roman"/>
                <a:cs typeface="Times New Roman"/>
              </a:rPr>
              <a:t>Fi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Reconnection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(Task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every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seconds):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Wi-</a:t>
            </a:r>
            <a:r>
              <a:rPr dirty="0" sz="2400">
                <a:latin typeface="Times New Roman"/>
                <a:cs typeface="Times New Roman"/>
              </a:rPr>
              <a:t>Fi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disconnected,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attempts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reconnect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credentials.</a:t>
            </a:r>
            <a:endParaRPr sz="2400">
              <a:latin typeface="Times New Roman"/>
              <a:cs typeface="Times New Roman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dirty="0" sz="2400" spc="-70" b="1">
                <a:latin typeface="Times New Roman"/>
                <a:cs typeface="Times New Roman"/>
              </a:rPr>
              <a:t>OTA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Handling: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requests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Over-</a:t>
            </a:r>
            <a:r>
              <a:rPr dirty="0" sz="2400" spc="-10">
                <a:latin typeface="Times New Roman"/>
                <a:cs typeface="Times New Roman"/>
              </a:rPr>
              <a:t>The-</a:t>
            </a:r>
            <a:r>
              <a:rPr dirty="0" sz="2400">
                <a:latin typeface="Times New Roman"/>
                <a:cs typeface="Times New Roman"/>
              </a:rPr>
              <a:t>Air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firmware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updates.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4448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Implementation</a:t>
            </a:r>
            <a:endParaRPr sz="4800"/>
          </a:p>
        </p:txBody>
      </p:sp>
      <p:sp>
        <p:nvSpPr>
          <p:cNvPr id="5" name="object 5" descr=""/>
          <p:cNvSpPr/>
          <p:nvPr/>
        </p:nvSpPr>
        <p:spPr>
          <a:xfrm>
            <a:off x="14700250" y="7073900"/>
            <a:ext cx="3587750" cy="3213100"/>
          </a:xfrm>
          <a:custGeom>
            <a:avLst/>
            <a:gdLst/>
            <a:ahLst/>
            <a:cxnLst/>
            <a:rect l="l" t="t" r="r" b="b"/>
            <a:pathLst>
              <a:path w="3587750" h="3213100">
                <a:moveTo>
                  <a:pt x="3587750" y="63579"/>
                </a:moveTo>
                <a:lnTo>
                  <a:pt x="3538361" y="53614"/>
                </a:lnTo>
                <a:lnTo>
                  <a:pt x="3492504" y="45166"/>
                </a:lnTo>
                <a:lnTo>
                  <a:pt x="3446405" y="37424"/>
                </a:lnTo>
                <a:lnTo>
                  <a:pt x="3400068" y="30391"/>
                </a:lnTo>
                <a:lnTo>
                  <a:pt x="3353500" y="24074"/>
                </a:lnTo>
                <a:lnTo>
                  <a:pt x="3306707" y="18479"/>
                </a:lnTo>
                <a:lnTo>
                  <a:pt x="3259694" y="13611"/>
                </a:lnTo>
                <a:lnTo>
                  <a:pt x="3212467" y="9476"/>
                </a:lnTo>
                <a:lnTo>
                  <a:pt x="3165031" y="6080"/>
                </a:lnTo>
                <a:lnTo>
                  <a:pt x="3117394" y="3428"/>
                </a:lnTo>
                <a:lnTo>
                  <a:pt x="3069559" y="1527"/>
                </a:lnTo>
                <a:lnTo>
                  <a:pt x="3021534" y="382"/>
                </a:lnTo>
                <a:lnTo>
                  <a:pt x="2973323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4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1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1"/>
                </a:lnTo>
                <a:lnTo>
                  <a:pt x="2007518" y="160377"/>
                </a:lnTo>
                <a:lnTo>
                  <a:pt x="1964409" y="175549"/>
                </a:lnTo>
                <a:lnTo>
                  <a:pt x="1921606" y="191362"/>
                </a:lnTo>
                <a:lnTo>
                  <a:pt x="1879115" y="207810"/>
                </a:lnTo>
                <a:lnTo>
                  <a:pt x="1836942" y="224888"/>
                </a:lnTo>
                <a:lnTo>
                  <a:pt x="1795093" y="242589"/>
                </a:lnTo>
                <a:lnTo>
                  <a:pt x="1753572" y="260907"/>
                </a:lnTo>
                <a:lnTo>
                  <a:pt x="1712387" y="279838"/>
                </a:lnTo>
                <a:lnTo>
                  <a:pt x="1671543" y="299375"/>
                </a:lnTo>
                <a:lnTo>
                  <a:pt x="1631045" y="319512"/>
                </a:lnTo>
                <a:lnTo>
                  <a:pt x="1590899" y="340244"/>
                </a:lnTo>
                <a:lnTo>
                  <a:pt x="1551112" y="361565"/>
                </a:lnTo>
                <a:lnTo>
                  <a:pt x="1511689" y="383469"/>
                </a:lnTo>
                <a:lnTo>
                  <a:pt x="1472635" y="405950"/>
                </a:lnTo>
                <a:lnTo>
                  <a:pt x="1433957" y="429003"/>
                </a:lnTo>
                <a:lnTo>
                  <a:pt x="1395660" y="452622"/>
                </a:lnTo>
                <a:lnTo>
                  <a:pt x="1357750" y="476801"/>
                </a:lnTo>
                <a:lnTo>
                  <a:pt x="1320232" y="501534"/>
                </a:lnTo>
                <a:lnTo>
                  <a:pt x="1283113" y="526815"/>
                </a:lnTo>
                <a:lnTo>
                  <a:pt x="1246399" y="552640"/>
                </a:lnTo>
                <a:lnTo>
                  <a:pt x="1210094" y="579001"/>
                </a:lnTo>
                <a:lnTo>
                  <a:pt x="1174205" y="605893"/>
                </a:lnTo>
                <a:lnTo>
                  <a:pt x="1138738" y="633311"/>
                </a:lnTo>
                <a:lnTo>
                  <a:pt x="1103698" y="661249"/>
                </a:lnTo>
                <a:lnTo>
                  <a:pt x="1069092" y="689700"/>
                </a:lnTo>
                <a:lnTo>
                  <a:pt x="1034924" y="718660"/>
                </a:lnTo>
                <a:lnTo>
                  <a:pt x="1001201" y="748122"/>
                </a:lnTo>
                <a:lnTo>
                  <a:pt x="967928" y="778081"/>
                </a:lnTo>
                <a:lnTo>
                  <a:pt x="935112" y="808530"/>
                </a:lnTo>
                <a:lnTo>
                  <a:pt x="902757" y="839464"/>
                </a:lnTo>
                <a:lnTo>
                  <a:pt x="870870" y="870878"/>
                </a:lnTo>
                <a:lnTo>
                  <a:pt x="839457" y="902765"/>
                </a:lnTo>
                <a:lnTo>
                  <a:pt x="808523" y="935121"/>
                </a:lnTo>
                <a:lnTo>
                  <a:pt x="778074" y="967938"/>
                </a:lnTo>
                <a:lnTo>
                  <a:pt x="748116" y="1001211"/>
                </a:lnTo>
                <a:lnTo>
                  <a:pt x="718654" y="1034934"/>
                </a:lnTo>
                <a:lnTo>
                  <a:pt x="689695" y="1069103"/>
                </a:lnTo>
                <a:lnTo>
                  <a:pt x="661244" y="1103710"/>
                </a:lnTo>
                <a:lnTo>
                  <a:pt x="633307" y="1138750"/>
                </a:lnTo>
                <a:lnTo>
                  <a:pt x="605889" y="1174218"/>
                </a:lnTo>
                <a:lnTo>
                  <a:pt x="578997" y="1210108"/>
                </a:lnTo>
                <a:lnTo>
                  <a:pt x="552636" y="1246413"/>
                </a:lnTo>
                <a:lnTo>
                  <a:pt x="526812" y="1283128"/>
                </a:lnTo>
                <a:lnTo>
                  <a:pt x="501530" y="1320248"/>
                </a:lnTo>
                <a:lnTo>
                  <a:pt x="476798" y="1357766"/>
                </a:lnTo>
                <a:lnTo>
                  <a:pt x="452619" y="1395677"/>
                </a:lnTo>
                <a:lnTo>
                  <a:pt x="429001" y="1433975"/>
                </a:lnTo>
                <a:lnTo>
                  <a:pt x="405948" y="1472654"/>
                </a:lnTo>
                <a:lnTo>
                  <a:pt x="383467" y="1511708"/>
                </a:lnTo>
                <a:lnTo>
                  <a:pt x="361563" y="1551133"/>
                </a:lnTo>
                <a:lnTo>
                  <a:pt x="340242" y="1590921"/>
                </a:lnTo>
                <a:lnTo>
                  <a:pt x="319511" y="1631067"/>
                </a:lnTo>
                <a:lnTo>
                  <a:pt x="299373" y="1671566"/>
                </a:lnTo>
                <a:lnTo>
                  <a:pt x="279837" y="1712411"/>
                </a:lnTo>
                <a:lnTo>
                  <a:pt x="260906" y="1753598"/>
                </a:lnTo>
                <a:lnTo>
                  <a:pt x="242588" y="1795119"/>
                </a:lnTo>
                <a:lnTo>
                  <a:pt x="224887" y="1836969"/>
                </a:lnTo>
                <a:lnTo>
                  <a:pt x="207809" y="1879143"/>
                </a:lnTo>
                <a:lnTo>
                  <a:pt x="191361" y="1921635"/>
                </a:lnTo>
                <a:lnTo>
                  <a:pt x="175548" y="1964439"/>
                </a:lnTo>
                <a:lnTo>
                  <a:pt x="160376" y="2007549"/>
                </a:lnTo>
                <a:lnTo>
                  <a:pt x="145850" y="2050960"/>
                </a:lnTo>
                <a:lnTo>
                  <a:pt x="131977" y="2094665"/>
                </a:lnTo>
                <a:lnTo>
                  <a:pt x="118762" y="2138660"/>
                </a:lnTo>
                <a:lnTo>
                  <a:pt x="106210" y="2182937"/>
                </a:lnTo>
                <a:lnTo>
                  <a:pt x="94329" y="2227492"/>
                </a:lnTo>
                <a:lnTo>
                  <a:pt x="83122" y="2272318"/>
                </a:lnTo>
                <a:lnTo>
                  <a:pt x="72597" y="2317410"/>
                </a:lnTo>
                <a:lnTo>
                  <a:pt x="62759" y="2362763"/>
                </a:lnTo>
                <a:lnTo>
                  <a:pt x="53613" y="2408369"/>
                </a:lnTo>
                <a:lnTo>
                  <a:pt x="45166" y="2454225"/>
                </a:lnTo>
                <a:lnTo>
                  <a:pt x="37424" y="2500323"/>
                </a:lnTo>
                <a:lnTo>
                  <a:pt x="30391" y="2546658"/>
                </a:lnTo>
                <a:lnTo>
                  <a:pt x="24074" y="2593224"/>
                </a:lnTo>
                <a:lnTo>
                  <a:pt x="18479" y="2640016"/>
                </a:lnTo>
                <a:lnTo>
                  <a:pt x="13611" y="2687027"/>
                </a:lnTo>
                <a:lnTo>
                  <a:pt x="9476" y="2734253"/>
                </a:lnTo>
                <a:lnTo>
                  <a:pt x="6080" y="2781686"/>
                </a:lnTo>
                <a:lnTo>
                  <a:pt x="3428" y="2829322"/>
                </a:lnTo>
                <a:lnTo>
                  <a:pt x="1527" y="2877155"/>
                </a:lnTo>
                <a:lnTo>
                  <a:pt x="382" y="2925178"/>
                </a:lnTo>
                <a:lnTo>
                  <a:pt x="0" y="2973387"/>
                </a:lnTo>
                <a:lnTo>
                  <a:pt x="382" y="3021596"/>
                </a:lnTo>
                <a:lnTo>
                  <a:pt x="1527" y="3069619"/>
                </a:lnTo>
                <a:lnTo>
                  <a:pt x="3428" y="3117452"/>
                </a:lnTo>
                <a:lnTo>
                  <a:pt x="6080" y="3165088"/>
                </a:lnTo>
                <a:lnTo>
                  <a:pt x="9476" y="3212521"/>
                </a:lnTo>
                <a:lnTo>
                  <a:pt x="9526" y="3213100"/>
                </a:lnTo>
              </a:path>
            </a:pathLst>
          </a:custGeom>
          <a:ln w="952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80566" y="2416251"/>
            <a:ext cx="1554162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Arduino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Setup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(The</a:t>
            </a:r>
            <a:r>
              <a:rPr dirty="0" sz="2400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Sensor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Reader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3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Local</a:t>
            </a:r>
            <a:r>
              <a:rPr dirty="0" sz="2400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Display):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analog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six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sensors.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displays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connected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16x2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LCD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OLED)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immediate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feedback. Concurrently,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 readings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comma-</a:t>
            </a:r>
            <a:r>
              <a:rPr dirty="0" sz="2400">
                <a:latin typeface="Times New Roman"/>
                <a:cs typeface="Times New Roman"/>
              </a:rPr>
              <a:t>separated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transmits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ESP32.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ESP32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Setup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(The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Internet</a:t>
            </a:r>
            <a:r>
              <a:rPr dirty="0" sz="2400" spc="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Uploader):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ESP32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Arduino,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connects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Wi-</a:t>
            </a:r>
            <a:r>
              <a:rPr dirty="0" sz="2400">
                <a:latin typeface="Times New Roman"/>
                <a:cs typeface="Times New Roman"/>
              </a:rPr>
              <a:t>Fi,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data,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uploads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ThingSpeak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channel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visualization.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handles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Wi-</a:t>
            </a:r>
            <a:r>
              <a:rPr dirty="0" sz="2400">
                <a:latin typeface="Times New Roman"/>
                <a:cs typeface="Times New Roman"/>
              </a:rPr>
              <a:t>Fi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reconnection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supports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OTA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updates.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7175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ThingSpeak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Setup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(The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Viewer):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ThingSpeak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platform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ESP32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data.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dedicated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channel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six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00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2068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Arial MT"/>
                <a:cs typeface="Arial MT"/>
              </a:rPr>
              <a:t>Results</a:t>
            </a:r>
            <a:r>
              <a:rPr dirty="0" sz="4800" spc="-75" b="0">
                <a:latin typeface="Arial MT"/>
                <a:cs typeface="Arial MT"/>
              </a:rPr>
              <a:t> </a:t>
            </a:r>
            <a:r>
              <a:rPr dirty="0" sz="4800" b="0">
                <a:latin typeface="Arial MT"/>
                <a:cs typeface="Arial MT"/>
              </a:rPr>
              <a:t>&amp;</a:t>
            </a:r>
            <a:r>
              <a:rPr dirty="0" sz="4800" spc="-335" b="0">
                <a:latin typeface="Arial MT"/>
                <a:cs typeface="Arial MT"/>
              </a:rPr>
              <a:t> </a:t>
            </a:r>
            <a:r>
              <a:rPr dirty="0" sz="4800" spc="-10" b="0">
                <a:latin typeface="Arial MT"/>
                <a:cs typeface="Arial MT"/>
              </a:rPr>
              <a:t>Analysis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700250" y="7073900"/>
            <a:ext cx="3587750" cy="3213100"/>
          </a:xfrm>
          <a:custGeom>
            <a:avLst/>
            <a:gdLst/>
            <a:ahLst/>
            <a:cxnLst/>
            <a:rect l="l" t="t" r="r" b="b"/>
            <a:pathLst>
              <a:path w="3587750" h="3213100">
                <a:moveTo>
                  <a:pt x="3587750" y="63579"/>
                </a:moveTo>
                <a:lnTo>
                  <a:pt x="3538361" y="53614"/>
                </a:lnTo>
                <a:lnTo>
                  <a:pt x="3492504" y="45166"/>
                </a:lnTo>
                <a:lnTo>
                  <a:pt x="3446405" y="37424"/>
                </a:lnTo>
                <a:lnTo>
                  <a:pt x="3400068" y="30391"/>
                </a:lnTo>
                <a:lnTo>
                  <a:pt x="3353500" y="24074"/>
                </a:lnTo>
                <a:lnTo>
                  <a:pt x="3306707" y="18479"/>
                </a:lnTo>
                <a:lnTo>
                  <a:pt x="3259694" y="13611"/>
                </a:lnTo>
                <a:lnTo>
                  <a:pt x="3212467" y="9476"/>
                </a:lnTo>
                <a:lnTo>
                  <a:pt x="3165031" y="6080"/>
                </a:lnTo>
                <a:lnTo>
                  <a:pt x="3117394" y="3428"/>
                </a:lnTo>
                <a:lnTo>
                  <a:pt x="3069559" y="1527"/>
                </a:lnTo>
                <a:lnTo>
                  <a:pt x="3021534" y="382"/>
                </a:lnTo>
                <a:lnTo>
                  <a:pt x="2973323" y="0"/>
                </a:lnTo>
                <a:lnTo>
                  <a:pt x="2925117" y="382"/>
                </a:lnTo>
                <a:lnTo>
                  <a:pt x="2877095" y="1527"/>
                </a:lnTo>
                <a:lnTo>
                  <a:pt x="2829264" y="3428"/>
                </a:lnTo>
                <a:lnTo>
                  <a:pt x="2781630" y="6080"/>
                </a:lnTo>
                <a:lnTo>
                  <a:pt x="2734198" y="9476"/>
                </a:lnTo>
                <a:lnTo>
                  <a:pt x="2686974" y="13611"/>
                </a:lnTo>
                <a:lnTo>
                  <a:pt x="2639965" y="18479"/>
                </a:lnTo>
                <a:lnTo>
                  <a:pt x="2593174" y="24074"/>
                </a:lnTo>
                <a:lnTo>
                  <a:pt x="2546610" y="30391"/>
                </a:lnTo>
                <a:lnTo>
                  <a:pt x="2500276" y="37424"/>
                </a:lnTo>
                <a:lnTo>
                  <a:pt x="2454180" y="45166"/>
                </a:lnTo>
                <a:lnTo>
                  <a:pt x="2408326" y="53614"/>
                </a:lnTo>
                <a:lnTo>
                  <a:pt x="2362721" y="62759"/>
                </a:lnTo>
                <a:lnTo>
                  <a:pt x="2317370" y="72597"/>
                </a:lnTo>
                <a:lnTo>
                  <a:pt x="2272279" y="83122"/>
                </a:lnTo>
                <a:lnTo>
                  <a:pt x="2227454" y="94329"/>
                </a:lnTo>
                <a:lnTo>
                  <a:pt x="2182900" y="106211"/>
                </a:lnTo>
                <a:lnTo>
                  <a:pt x="2138624" y="118762"/>
                </a:lnTo>
                <a:lnTo>
                  <a:pt x="2094631" y="131977"/>
                </a:lnTo>
                <a:lnTo>
                  <a:pt x="2050927" y="145851"/>
                </a:lnTo>
                <a:lnTo>
                  <a:pt x="2007518" y="160377"/>
                </a:lnTo>
                <a:lnTo>
                  <a:pt x="1964409" y="175549"/>
                </a:lnTo>
                <a:lnTo>
                  <a:pt x="1921606" y="191362"/>
                </a:lnTo>
                <a:lnTo>
                  <a:pt x="1879115" y="207810"/>
                </a:lnTo>
                <a:lnTo>
                  <a:pt x="1836942" y="224888"/>
                </a:lnTo>
                <a:lnTo>
                  <a:pt x="1795093" y="242589"/>
                </a:lnTo>
                <a:lnTo>
                  <a:pt x="1753572" y="260907"/>
                </a:lnTo>
                <a:lnTo>
                  <a:pt x="1712387" y="279838"/>
                </a:lnTo>
                <a:lnTo>
                  <a:pt x="1671543" y="299375"/>
                </a:lnTo>
                <a:lnTo>
                  <a:pt x="1631045" y="319512"/>
                </a:lnTo>
                <a:lnTo>
                  <a:pt x="1590899" y="340244"/>
                </a:lnTo>
                <a:lnTo>
                  <a:pt x="1551112" y="361565"/>
                </a:lnTo>
                <a:lnTo>
                  <a:pt x="1511689" y="383469"/>
                </a:lnTo>
                <a:lnTo>
                  <a:pt x="1472635" y="405950"/>
                </a:lnTo>
                <a:lnTo>
                  <a:pt x="1433957" y="429003"/>
                </a:lnTo>
                <a:lnTo>
                  <a:pt x="1395660" y="452622"/>
                </a:lnTo>
                <a:lnTo>
                  <a:pt x="1357750" y="476801"/>
                </a:lnTo>
                <a:lnTo>
                  <a:pt x="1320232" y="501534"/>
                </a:lnTo>
                <a:lnTo>
                  <a:pt x="1283113" y="526815"/>
                </a:lnTo>
                <a:lnTo>
                  <a:pt x="1246399" y="552640"/>
                </a:lnTo>
                <a:lnTo>
                  <a:pt x="1210094" y="579001"/>
                </a:lnTo>
                <a:lnTo>
                  <a:pt x="1174205" y="605893"/>
                </a:lnTo>
                <a:lnTo>
                  <a:pt x="1138738" y="633311"/>
                </a:lnTo>
                <a:lnTo>
                  <a:pt x="1103698" y="661249"/>
                </a:lnTo>
                <a:lnTo>
                  <a:pt x="1069092" y="689700"/>
                </a:lnTo>
                <a:lnTo>
                  <a:pt x="1034924" y="718660"/>
                </a:lnTo>
                <a:lnTo>
                  <a:pt x="1001201" y="748122"/>
                </a:lnTo>
                <a:lnTo>
                  <a:pt x="967928" y="778081"/>
                </a:lnTo>
                <a:lnTo>
                  <a:pt x="935112" y="808530"/>
                </a:lnTo>
                <a:lnTo>
                  <a:pt x="902757" y="839464"/>
                </a:lnTo>
                <a:lnTo>
                  <a:pt x="870870" y="870878"/>
                </a:lnTo>
                <a:lnTo>
                  <a:pt x="839457" y="902765"/>
                </a:lnTo>
                <a:lnTo>
                  <a:pt x="808523" y="935121"/>
                </a:lnTo>
                <a:lnTo>
                  <a:pt x="778074" y="967938"/>
                </a:lnTo>
                <a:lnTo>
                  <a:pt x="748116" y="1001211"/>
                </a:lnTo>
                <a:lnTo>
                  <a:pt x="718654" y="1034934"/>
                </a:lnTo>
                <a:lnTo>
                  <a:pt x="689695" y="1069103"/>
                </a:lnTo>
                <a:lnTo>
                  <a:pt x="661244" y="1103710"/>
                </a:lnTo>
                <a:lnTo>
                  <a:pt x="633307" y="1138750"/>
                </a:lnTo>
                <a:lnTo>
                  <a:pt x="605889" y="1174218"/>
                </a:lnTo>
                <a:lnTo>
                  <a:pt x="578997" y="1210108"/>
                </a:lnTo>
                <a:lnTo>
                  <a:pt x="552636" y="1246413"/>
                </a:lnTo>
                <a:lnTo>
                  <a:pt x="526812" y="1283128"/>
                </a:lnTo>
                <a:lnTo>
                  <a:pt x="501530" y="1320248"/>
                </a:lnTo>
                <a:lnTo>
                  <a:pt x="476798" y="1357766"/>
                </a:lnTo>
                <a:lnTo>
                  <a:pt x="452619" y="1395677"/>
                </a:lnTo>
                <a:lnTo>
                  <a:pt x="429001" y="1433975"/>
                </a:lnTo>
                <a:lnTo>
                  <a:pt x="405948" y="1472654"/>
                </a:lnTo>
                <a:lnTo>
                  <a:pt x="383467" y="1511708"/>
                </a:lnTo>
                <a:lnTo>
                  <a:pt x="361563" y="1551133"/>
                </a:lnTo>
                <a:lnTo>
                  <a:pt x="340242" y="1590921"/>
                </a:lnTo>
                <a:lnTo>
                  <a:pt x="319511" y="1631067"/>
                </a:lnTo>
                <a:lnTo>
                  <a:pt x="299373" y="1671566"/>
                </a:lnTo>
                <a:lnTo>
                  <a:pt x="279837" y="1712411"/>
                </a:lnTo>
                <a:lnTo>
                  <a:pt x="260906" y="1753598"/>
                </a:lnTo>
                <a:lnTo>
                  <a:pt x="242588" y="1795119"/>
                </a:lnTo>
                <a:lnTo>
                  <a:pt x="224887" y="1836969"/>
                </a:lnTo>
                <a:lnTo>
                  <a:pt x="207809" y="1879143"/>
                </a:lnTo>
                <a:lnTo>
                  <a:pt x="191361" y="1921635"/>
                </a:lnTo>
                <a:lnTo>
                  <a:pt x="175548" y="1964439"/>
                </a:lnTo>
                <a:lnTo>
                  <a:pt x="160376" y="2007549"/>
                </a:lnTo>
                <a:lnTo>
                  <a:pt x="145850" y="2050960"/>
                </a:lnTo>
                <a:lnTo>
                  <a:pt x="131977" y="2094665"/>
                </a:lnTo>
                <a:lnTo>
                  <a:pt x="118762" y="2138660"/>
                </a:lnTo>
                <a:lnTo>
                  <a:pt x="106210" y="2182937"/>
                </a:lnTo>
                <a:lnTo>
                  <a:pt x="94329" y="2227492"/>
                </a:lnTo>
                <a:lnTo>
                  <a:pt x="83122" y="2272318"/>
                </a:lnTo>
                <a:lnTo>
                  <a:pt x="72597" y="2317410"/>
                </a:lnTo>
                <a:lnTo>
                  <a:pt x="62759" y="2362763"/>
                </a:lnTo>
                <a:lnTo>
                  <a:pt x="53613" y="2408369"/>
                </a:lnTo>
                <a:lnTo>
                  <a:pt x="45166" y="2454225"/>
                </a:lnTo>
                <a:lnTo>
                  <a:pt x="37424" y="2500323"/>
                </a:lnTo>
                <a:lnTo>
                  <a:pt x="30391" y="2546658"/>
                </a:lnTo>
                <a:lnTo>
                  <a:pt x="24074" y="2593224"/>
                </a:lnTo>
                <a:lnTo>
                  <a:pt x="18479" y="2640016"/>
                </a:lnTo>
                <a:lnTo>
                  <a:pt x="13611" y="2687027"/>
                </a:lnTo>
                <a:lnTo>
                  <a:pt x="9476" y="2734253"/>
                </a:lnTo>
                <a:lnTo>
                  <a:pt x="6080" y="2781686"/>
                </a:lnTo>
                <a:lnTo>
                  <a:pt x="3428" y="2829322"/>
                </a:lnTo>
                <a:lnTo>
                  <a:pt x="1527" y="2877155"/>
                </a:lnTo>
                <a:lnTo>
                  <a:pt x="382" y="2925178"/>
                </a:lnTo>
                <a:lnTo>
                  <a:pt x="0" y="2973387"/>
                </a:lnTo>
                <a:lnTo>
                  <a:pt x="382" y="3021596"/>
                </a:lnTo>
                <a:lnTo>
                  <a:pt x="1527" y="3069619"/>
                </a:lnTo>
                <a:lnTo>
                  <a:pt x="3428" y="3117452"/>
                </a:lnTo>
                <a:lnTo>
                  <a:pt x="6080" y="3165088"/>
                </a:lnTo>
                <a:lnTo>
                  <a:pt x="9476" y="3212521"/>
                </a:lnTo>
                <a:lnTo>
                  <a:pt x="9526" y="3213100"/>
                </a:lnTo>
              </a:path>
            </a:pathLst>
          </a:custGeom>
          <a:ln w="9525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74139" y="2174240"/>
            <a:ext cx="14195425" cy="624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Metrics: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tested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varying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concentrations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(ethanol/isopropanol),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H₂S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breath.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metrics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included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accuracy,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response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reliability.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correctly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triggered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exceeded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predefined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thresholds,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confirming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Qualitative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Analysis: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30" b="1">
                <a:latin typeface="Times New Roman"/>
                <a:cs typeface="Times New Roman"/>
              </a:rPr>
              <a:t>Trends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Observed: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Elevated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H₂S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oxidative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stress 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inflammation.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Increased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alcohol </a:t>
            </a:r>
            <a:r>
              <a:rPr dirty="0" sz="2400">
                <a:latin typeface="Times New Roman"/>
                <a:cs typeface="Times New Roman"/>
              </a:rPr>
              <a:t>vapors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dysfunction.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reflected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activity.</a:t>
            </a:r>
            <a:endParaRPr sz="24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3041015" algn="l"/>
              </a:tabLst>
            </a:pPr>
            <a:r>
              <a:rPr dirty="0" sz="2400" b="1">
                <a:latin typeface="Times New Roman"/>
                <a:cs typeface="Times New Roman"/>
              </a:rPr>
              <a:t>Unexpected</a:t>
            </a:r>
            <a:r>
              <a:rPr dirty="0" sz="2400" spc="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Findings: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spikes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unrelated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breath-</a:t>
            </a:r>
            <a:r>
              <a:rPr dirty="0" sz="2400">
                <a:latin typeface="Times New Roman"/>
                <a:cs typeface="Times New Roman"/>
              </a:rPr>
              <a:t>holding).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False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occurred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due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environmental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Limitations:</a:t>
            </a:r>
            <a:r>
              <a:rPr dirty="0" sz="2400" spc="18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Environmental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factors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humidity)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affect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accuracy.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yet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multi-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or </a:t>
            </a:r>
            <a:r>
              <a:rPr dirty="0" sz="2400">
                <a:latin typeface="Times New Roman"/>
                <a:cs typeface="Times New Roman"/>
              </a:rPr>
              <a:t>long-term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tracking.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Model</a:t>
            </a:r>
            <a:r>
              <a:rPr dirty="0" sz="2400" spc="5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Accuracy:</a:t>
            </a:r>
            <a:r>
              <a:rPr dirty="0" sz="2400" spc="5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achieved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93.6%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reliability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identifying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elevated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levels,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alerts </a:t>
            </a:r>
            <a:r>
              <a:rPr dirty="0" sz="2400">
                <a:latin typeface="Times New Roman"/>
                <a:cs typeface="Times New Roman"/>
              </a:rPr>
              <a:t>triggered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correctly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95%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tests.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responded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2–5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seconds,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confirming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suitability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 spc="-20">
                <a:latin typeface="Times New Roman"/>
                <a:cs typeface="Times New Roman"/>
              </a:rPr>
              <a:t>time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Future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enhancements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could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IoT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expanded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profiling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better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precision.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00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01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Results</a:t>
            </a:r>
            <a:r>
              <a:rPr dirty="0" sz="4800" spc="-85"/>
              <a:t> </a:t>
            </a:r>
            <a:r>
              <a:rPr dirty="0" sz="4800"/>
              <a:t>&amp;</a:t>
            </a:r>
            <a:r>
              <a:rPr dirty="0" sz="4800" spc="-265"/>
              <a:t> </a:t>
            </a:r>
            <a:r>
              <a:rPr dirty="0" sz="4800" spc="-10"/>
              <a:t>Analysis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310383"/>
            <a:ext cx="8420100" cy="51455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5130" y="2195576"/>
            <a:ext cx="8391525" cy="52899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546975" y="8010906"/>
            <a:ext cx="35521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dirty="0" sz="2000" spc="-10" b="1">
                <a:solidFill>
                  <a:srgbClr val="051D40"/>
                </a:solidFill>
                <a:latin typeface="Arial"/>
                <a:cs typeface="Arial"/>
              </a:rPr>
              <a:t>Fig.3</a:t>
            </a:r>
            <a:r>
              <a:rPr dirty="0" sz="2000" b="1">
                <a:solidFill>
                  <a:srgbClr val="051D40"/>
                </a:solidFill>
                <a:latin typeface="Arial"/>
                <a:cs typeface="Arial"/>
              </a:rPr>
              <a:t>	Gas</a:t>
            </a:r>
            <a:r>
              <a:rPr dirty="0" sz="2000" spc="-40" b="1">
                <a:solidFill>
                  <a:srgbClr val="051D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51D40"/>
                </a:solidFill>
                <a:latin typeface="Arial"/>
                <a:cs typeface="Arial"/>
              </a:rPr>
              <a:t>Sensor</a:t>
            </a:r>
            <a:r>
              <a:rPr dirty="0" sz="2000" spc="-35" b="1">
                <a:solidFill>
                  <a:srgbClr val="051D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51D40"/>
                </a:solidFill>
                <a:latin typeface="Arial"/>
                <a:cs typeface="Arial"/>
              </a:rPr>
              <a:t>Monitoring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00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01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Results</a:t>
            </a:r>
            <a:r>
              <a:rPr dirty="0" sz="4800" spc="-85"/>
              <a:t> </a:t>
            </a:r>
            <a:r>
              <a:rPr dirty="0" sz="4800"/>
              <a:t>&amp;</a:t>
            </a:r>
            <a:r>
              <a:rPr dirty="0" sz="4800" spc="-265"/>
              <a:t> </a:t>
            </a:r>
            <a:r>
              <a:rPr dirty="0" sz="4800" spc="-10"/>
              <a:t>Analysis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855" y="2070989"/>
            <a:ext cx="9659239" cy="619188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446009" y="8619820"/>
            <a:ext cx="618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51D40"/>
                </a:solidFill>
                <a:latin typeface="Arial"/>
                <a:cs typeface="Arial"/>
              </a:rPr>
              <a:t>Fig.4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00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47398" y="8619820"/>
            <a:ext cx="33585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51D40"/>
                </a:solidFill>
                <a:latin typeface="Arial"/>
                <a:cs typeface="Arial"/>
              </a:rPr>
              <a:t>Readings</a:t>
            </a:r>
            <a:r>
              <a:rPr dirty="0" sz="2000" spc="-35" b="1">
                <a:solidFill>
                  <a:srgbClr val="051D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51D40"/>
                </a:solidFill>
                <a:latin typeface="Arial"/>
                <a:cs typeface="Arial"/>
              </a:rPr>
              <a:t>from</a:t>
            </a:r>
            <a:r>
              <a:rPr dirty="0" sz="2000" spc="-35" b="1">
                <a:solidFill>
                  <a:srgbClr val="051D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51D40"/>
                </a:solidFill>
                <a:latin typeface="Arial"/>
                <a:cs typeface="Arial"/>
              </a:rPr>
              <a:t>gas</a:t>
            </a:r>
            <a:r>
              <a:rPr dirty="0" sz="2000" spc="-30" b="1">
                <a:solidFill>
                  <a:srgbClr val="051D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51D40"/>
                </a:solidFill>
                <a:latin typeface="Arial"/>
                <a:cs typeface="Arial"/>
              </a:rPr>
              <a:t>sensors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49" y="741680"/>
            <a:ext cx="105041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270"/>
              <a:t> </a:t>
            </a:r>
            <a:r>
              <a:rPr dirty="0" sz="4800" spc="-10"/>
              <a:t>Showcase</a:t>
            </a:r>
            <a:endParaRPr sz="4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0267" y="1751203"/>
            <a:ext cx="16249650" cy="770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171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Functionality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Highlight </a:t>
            </a:r>
            <a:r>
              <a:rPr dirty="0" sz="2400" b="1">
                <a:latin typeface="Times New Roman"/>
                <a:cs typeface="Times New Roman"/>
              </a:rPr>
              <a:t>Key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H₂S,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vapors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(ethanol,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isopropanol)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relevant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health.</a:t>
            </a:r>
            <a:endParaRPr sz="2400">
              <a:latin typeface="Times New Roman"/>
              <a:cs typeface="Times New Roman"/>
            </a:endParaRPr>
          </a:p>
          <a:p>
            <a:pPr algn="just" marL="12700" marR="61004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Compact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friendly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alerts. Threshold-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notifies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limits. 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setup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clinical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personal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Future-</a:t>
            </a:r>
            <a:r>
              <a:rPr dirty="0" sz="2400">
                <a:latin typeface="Times New Roman"/>
                <a:cs typeface="Times New Roman"/>
              </a:rPr>
              <a:t>ready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logging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</a:t>
            </a:r>
            <a:r>
              <a:rPr dirty="0" sz="2400" spc="-10">
                <a:latin typeface="Times New Roman"/>
                <a:cs typeface="Times New Roman"/>
              </a:rPr>
              <a:t> connectivity.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Functionalities: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Captures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sample.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Compares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benchmarks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cardiovascular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risk.</a:t>
            </a:r>
            <a:endParaRPr sz="2400">
              <a:latin typeface="Times New Roman"/>
              <a:cs typeface="Times New Roman"/>
            </a:endParaRPr>
          </a:p>
          <a:p>
            <a:pPr marL="12700" marR="680910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Triggers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indicators)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exceeds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thresholds. </a:t>
            </a:r>
            <a:r>
              <a:rPr dirty="0" sz="2400">
                <a:latin typeface="Times New Roman"/>
                <a:cs typeface="Times New Roman"/>
              </a:rPr>
              <a:t>Offers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categorization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exposure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normal,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elevated,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critical).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Designed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10">
                <a:latin typeface="Times New Roman"/>
                <a:cs typeface="Times New Roman"/>
              </a:rPr>
              <a:t>low-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consumption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interaction,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usability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-10">
                <a:latin typeface="Times New Roman"/>
                <a:cs typeface="Times New Roman"/>
              </a:rPr>
              <a:t> settings.</a:t>
            </a:r>
            <a:endParaRPr sz="2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users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interact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achieve</a:t>
            </a:r>
            <a:r>
              <a:rPr dirty="0" sz="2400" spc="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their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goals: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simply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exhale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into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sensor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unit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onboard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sensors.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seconds,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displays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LED</a:t>
            </a:r>
            <a:r>
              <a:rPr dirty="0" sz="2400" spc="3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screen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alerting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any </a:t>
            </a:r>
            <a:r>
              <a:rPr dirty="0" sz="2400">
                <a:latin typeface="Times New Roman"/>
                <a:cs typeface="Times New Roman"/>
              </a:rPr>
              <a:t>abnormal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quick,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insight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risks.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User</a:t>
            </a:r>
            <a:r>
              <a:rPr dirty="0" sz="2400" spc="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Experience</a:t>
            </a:r>
            <a:r>
              <a:rPr dirty="0" sz="2400" spc="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(UX)</a:t>
            </a:r>
            <a:r>
              <a:rPr dirty="0" sz="2400" spc="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Considerations: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simplicity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mind—</a:t>
            </a:r>
            <a:r>
              <a:rPr dirty="0" sz="2400">
                <a:latin typeface="Times New Roman"/>
                <a:cs typeface="Times New Roman"/>
              </a:rPr>
              <a:t>minimal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easy-</a:t>
            </a:r>
            <a:r>
              <a:rPr dirty="0" sz="2400" spc="-10" b="1">
                <a:latin typeface="Times New Roman"/>
                <a:cs typeface="Times New Roman"/>
              </a:rPr>
              <a:t>to-</a:t>
            </a:r>
            <a:r>
              <a:rPr dirty="0" sz="2400" b="1">
                <a:latin typeface="Times New Roman"/>
                <a:cs typeface="Times New Roman"/>
              </a:rPr>
              <a:t>read</a:t>
            </a:r>
            <a:r>
              <a:rPr dirty="0" sz="2400" spc="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display</a:t>
            </a:r>
            <a:r>
              <a:rPr dirty="0" sz="2400" spc="-10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automatic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smooth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experience.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layout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optimized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clarity,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technical </a:t>
            </a:r>
            <a:r>
              <a:rPr dirty="0" sz="2400">
                <a:latin typeface="Times New Roman"/>
                <a:cs typeface="Times New Roman"/>
              </a:rPr>
              <a:t>backgrounds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interpret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easily.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Future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iterations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dashboard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interactivity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long-</a:t>
            </a:r>
            <a:r>
              <a:rPr dirty="0" sz="2400" spc="-20" b="1">
                <a:latin typeface="Times New Roman"/>
                <a:cs typeface="Times New Roman"/>
              </a:rPr>
              <a:t>term </a:t>
            </a:r>
            <a:r>
              <a:rPr dirty="0" sz="2400" b="1">
                <a:latin typeface="Times New Roman"/>
                <a:cs typeface="Times New Roman"/>
              </a:rPr>
              <a:t>trend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visualization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49" y="929715"/>
            <a:ext cx="105035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305"/>
              <a:t> </a:t>
            </a:r>
            <a:r>
              <a:rPr dirty="0" sz="4800" spc="-10"/>
              <a:t>Showcase</a:t>
            </a:r>
            <a:endParaRPr sz="4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51966" y="1911857"/>
            <a:ext cx="16247744" cy="587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Physical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Prototype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Showcase: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b="1">
                <a:latin typeface="Arial"/>
                <a:cs typeface="Arial"/>
              </a:rPr>
              <a:t>Functionality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Demonstration:</a:t>
            </a:r>
            <a:endParaRPr sz="2400">
              <a:latin typeface="Arial"/>
              <a:cs typeface="Arial"/>
            </a:endParaRPr>
          </a:p>
          <a:p>
            <a:pPr algn="just" marL="352425" marR="5080" indent="-34036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prototype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smart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analyzer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designed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detect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cardiometabolic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risk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through</a:t>
            </a:r>
            <a:r>
              <a:rPr dirty="0" sz="2400" spc="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non-</a:t>
            </a:r>
            <a:r>
              <a:rPr dirty="0" sz="2400">
                <a:latin typeface="Arial MT"/>
                <a:cs typeface="Arial MT"/>
              </a:rPr>
              <a:t>invasive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analysis.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2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utilizes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advanced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sensors</a:t>
            </a:r>
            <a:r>
              <a:rPr dirty="0" sz="2400" spc="25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25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measure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concentration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2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specific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biomarkers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2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exhaled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breath,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providing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health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insights.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 b="1">
                <a:latin typeface="Arial"/>
                <a:cs typeface="Arial"/>
              </a:rPr>
              <a:t>Key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Features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Innovations: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2400" spc="-25">
                <a:latin typeface="Arial MT"/>
                <a:cs typeface="Arial MT"/>
              </a:rPr>
              <a:t>Non-</a:t>
            </a:r>
            <a:r>
              <a:rPr dirty="0" sz="2400">
                <a:latin typeface="Arial MT"/>
                <a:cs typeface="Arial MT"/>
              </a:rPr>
              <a:t>Invasive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Detection: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Breath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analysis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instead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blood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tests.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2400" spc="-10">
                <a:latin typeface="Arial MT"/>
                <a:cs typeface="Arial MT"/>
              </a:rPr>
              <a:t>AI-Driven</a:t>
            </a:r>
            <a:r>
              <a:rPr dirty="0" sz="2400" spc="-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Analysis: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Machine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learning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accurate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gas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detection.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2400" spc="-25">
                <a:latin typeface="Arial MT"/>
                <a:cs typeface="Arial MT"/>
              </a:rPr>
              <a:t>Real-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Health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Insights: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Instant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via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web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interface.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13728" y="1910333"/>
            <a:ext cx="586359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90">
                <a:solidFill>
                  <a:srgbClr val="FCFCFC"/>
                </a:solidFill>
                <a:latin typeface="Arial Black"/>
                <a:cs typeface="Arial Black"/>
              </a:rPr>
              <a:t>Concet</a:t>
            </a:r>
            <a:r>
              <a:rPr dirty="0" sz="5100" spc="-375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114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sz="5100" spc="-355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sz="5100" spc="-300">
                <a:solidFill>
                  <a:srgbClr val="FCFCFC"/>
                </a:solidFill>
                <a:latin typeface="Arial Black"/>
                <a:cs typeface="Arial Black"/>
              </a:rPr>
              <a:t>Bsiness</a:t>
            </a:r>
            <a:endParaRPr sz="5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649" y="1277873"/>
            <a:ext cx="105041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Arial"/>
                <a:cs typeface="Arial"/>
              </a:rPr>
              <a:t>Demonstration/Prototype</a:t>
            </a:r>
            <a:r>
              <a:rPr dirty="0" sz="4800" spc="-270" b="1">
                <a:latin typeface="Arial"/>
                <a:cs typeface="Arial"/>
              </a:rPr>
              <a:t> </a:t>
            </a:r>
            <a:r>
              <a:rPr dirty="0" sz="4800" spc="-10" b="1">
                <a:latin typeface="Arial"/>
                <a:cs typeface="Arial"/>
              </a:rPr>
              <a:t>Showcase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7102" y="2562606"/>
            <a:ext cx="32531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Visual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Demonstration: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3304159"/>
            <a:ext cx="10937875" cy="531812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904713" y="9703184"/>
            <a:ext cx="2654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r>
              <a:rPr dirty="0" sz="1800" spc="-25" b="1">
                <a:solidFill>
                  <a:srgbClr val="40B9D2"/>
                </a:solidFill>
                <a:latin typeface="Corbel"/>
                <a:cs typeface="Corbel"/>
              </a:rPr>
              <a:t>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41" y="1432306"/>
            <a:ext cx="16941165" cy="850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655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General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Considerations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Both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Options: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416559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Clarity</a:t>
            </a:r>
            <a:r>
              <a:rPr dirty="0" sz="2400" spc="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Simplicity: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ease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mind,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offering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non-</a:t>
            </a:r>
            <a:r>
              <a:rPr dirty="0" sz="2400" b="1">
                <a:latin typeface="Times New Roman"/>
                <a:cs typeface="Times New Roman"/>
              </a:rPr>
              <a:t>invasive,</a:t>
            </a:r>
            <a:r>
              <a:rPr dirty="0" sz="2400" spc="114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real-</a:t>
            </a:r>
            <a:r>
              <a:rPr dirty="0" sz="2400" b="1">
                <a:latin typeface="Times New Roman"/>
                <a:cs typeface="Times New Roman"/>
              </a:rPr>
              <a:t>time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breath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analysis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immediate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helping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understand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without </a:t>
            </a:r>
            <a:r>
              <a:rPr dirty="0" sz="2400">
                <a:latin typeface="Times New Roman"/>
                <a:cs typeface="Times New Roman"/>
              </a:rPr>
              <a:t>complex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procedures.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416559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Focus</a:t>
            </a:r>
            <a:r>
              <a:rPr dirty="0" sz="2400" spc="33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34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Key</a:t>
            </a:r>
            <a:r>
              <a:rPr dirty="0" sz="2400" spc="3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Features:</a:t>
            </a:r>
            <a:r>
              <a:rPr dirty="0" sz="2400" spc="34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Integrates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3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(CO,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CO₂,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H₂S,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alcohols)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oxidative</a:t>
            </a:r>
            <a:r>
              <a:rPr dirty="0" sz="2400" spc="34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stress </a:t>
            </a:r>
            <a:r>
              <a:rPr dirty="0" sz="2400">
                <a:latin typeface="Times New Roman"/>
                <a:cs typeface="Times New Roman"/>
              </a:rPr>
              <a:t>markers.Microcontroller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outputs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compares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predefined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thresholds.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shows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clear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limits.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logging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wireless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communication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future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versions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tracking.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416559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Relevance</a:t>
            </a:r>
            <a:r>
              <a:rPr dirty="0" sz="2400" spc="2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Project</a:t>
            </a:r>
            <a:r>
              <a:rPr dirty="0" sz="2400" spc="1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Goals:</a:t>
            </a:r>
            <a:r>
              <a:rPr dirty="0" sz="2400" spc="204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Aims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diabetes,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hypertension,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metabolic </a:t>
            </a:r>
            <a:r>
              <a:rPr dirty="0" sz="2400">
                <a:latin typeface="Times New Roman"/>
                <a:cs typeface="Times New Roman"/>
              </a:rPr>
              <a:t>syndrome.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Encourages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care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alerting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abnormal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physiological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indicators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symptoms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develop.Provides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low-</a:t>
            </a:r>
            <a:r>
              <a:rPr dirty="0" sz="2400">
                <a:latin typeface="Times New Roman"/>
                <a:cs typeface="Times New Roman"/>
              </a:rPr>
              <a:t>cost,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alternative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conventional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screening.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416559" marR="571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Technical</a:t>
            </a:r>
            <a:r>
              <a:rPr dirty="0" sz="2400" spc="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Details</a:t>
            </a:r>
            <a:r>
              <a:rPr dirty="0" sz="2400" spc="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(as</a:t>
            </a:r>
            <a:r>
              <a:rPr dirty="0" sz="2400" spc="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needed):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onboard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elevated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linked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metabolic dysfunction.</a:t>
            </a:r>
            <a:endParaRPr sz="24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threshold-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(or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extended)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evaluate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screen,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options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mobile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cloud-based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viewing.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75946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9460" algn="l"/>
                <a:tab pos="5089525" algn="l"/>
              </a:tabLst>
            </a:pPr>
            <a:r>
              <a:rPr dirty="0" sz="2400" b="1">
                <a:latin typeface="Times New Roman"/>
                <a:cs typeface="Times New Roman"/>
              </a:rPr>
              <a:t>Addressing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Potential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Questions: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system?</a:t>
            </a:r>
            <a:endParaRPr sz="2400">
              <a:latin typeface="Times New Roman"/>
              <a:cs typeface="Times New Roman"/>
            </a:endParaRPr>
          </a:p>
          <a:p>
            <a:pPr marL="51352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detected?</a:t>
            </a:r>
            <a:endParaRPr sz="2400">
              <a:latin typeface="Times New Roman"/>
              <a:cs typeface="Times New Roman"/>
            </a:endParaRPr>
          </a:p>
          <a:p>
            <a:pPr marL="514159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tests?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5/30/2025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506" y="453085"/>
            <a:ext cx="104978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Demonstration/Prototype</a:t>
            </a:r>
            <a:r>
              <a:rPr dirty="0" sz="4800" spc="-175"/>
              <a:t> </a:t>
            </a:r>
            <a:r>
              <a:rPr dirty="0" sz="4800" spc="-10"/>
              <a:t>Showcase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77810" y="366724"/>
            <a:ext cx="3232150" cy="8197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200" spc="-455" b="0">
                <a:latin typeface="Arial Black"/>
                <a:cs typeface="Arial Black"/>
              </a:rPr>
              <a:t>CONTENT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7338" y="1610309"/>
            <a:ext cx="9945370" cy="697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Objective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Literature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Review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/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Existing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Literature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Review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Proposed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Methodology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/</a:t>
            </a:r>
            <a:r>
              <a:rPr dirty="0" sz="2400" spc="-1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Algorithm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with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Testing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Results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Sustainable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Development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Goals(SDG)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Demonstration/Prototype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Showcase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Challenges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Encountered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Limitations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Future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40" b="1">
                <a:latin typeface="Arial"/>
                <a:cs typeface="Arial"/>
              </a:rPr>
              <a:t>YouTube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Demonstration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Video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URL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&amp;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GitHub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Arial"/>
                <a:cs typeface="Arial"/>
              </a:rPr>
              <a:t>Placement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offer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letter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/Internship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offer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letter/Completion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certificate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spc="-10" b="1">
                <a:latin typeface="Arial"/>
                <a:cs typeface="Arial"/>
              </a:rPr>
              <a:t>References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0409" y="2027046"/>
            <a:ext cx="16413480" cy="7320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31800" indent="-342900">
              <a:lnSpc>
                <a:spcPts val="5850"/>
              </a:lnSpc>
              <a:spcBef>
                <a:spcPts val="110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b="1">
                <a:latin typeface="Times New Roman"/>
                <a:cs typeface="Times New Roman"/>
              </a:rPr>
              <a:t>SDG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 </a:t>
            </a:r>
            <a:r>
              <a:rPr dirty="0" sz="2400">
                <a:latin typeface="Times New Roman"/>
                <a:cs typeface="Times New Roman"/>
              </a:rPr>
              <a:t>– Good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Well-</a:t>
            </a:r>
            <a:r>
              <a:rPr dirty="0" sz="2400">
                <a:latin typeface="Times New Roman"/>
                <a:cs typeface="Times New Roman"/>
              </a:rPr>
              <a:t>being: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baseline="9803" sz="7650" spc="-434">
                <a:solidFill>
                  <a:srgbClr val="FCFCFC"/>
                </a:solidFill>
                <a:latin typeface="Arial Black"/>
                <a:cs typeface="Arial Black"/>
              </a:rPr>
              <a:t>Concet</a:t>
            </a:r>
            <a:r>
              <a:rPr dirty="0" baseline="9803" sz="7650" spc="-592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9803" sz="7650" spc="-172">
                <a:solidFill>
                  <a:srgbClr val="FCFCFC"/>
                </a:solidFill>
                <a:latin typeface="Arial Black"/>
                <a:cs typeface="Arial Black"/>
              </a:rPr>
              <a:t>In</a:t>
            </a:r>
            <a:r>
              <a:rPr dirty="0" baseline="9803" sz="7650" spc="-562">
                <a:solidFill>
                  <a:srgbClr val="FCFCFC"/>
                </a:solidFill>
                <a:latin typeface="Arial Black"/>
                <a:cs typeface="Arial Black"/>
              </a:rPr>
              <a:t> </a:t>
            </a:r>
            <a:r>
              <a:rPr dirty="0" baseline="9803" sz="7650" spc="-450">
                <a:solidFill>
                  <a:srgbClr val="FCFCFC"/>
                </a:solidFill>
                <a:latin typeface="Arial Black"/>
                <a:cs typeface="Arial Black"/>
              </a:rPr>
              <a:t>Bsiness</a:t>
            </a:r>
            <a:endParaRPr baseline="9803" sz="7650">
              <a:latin typeface="Arial Black"/>
              <a:cs typeface="Arial Black"/>
            </a:endParaRPr>
          </a:p>
          <a:p>
            <a:pPr marL="431800" indent="-342900">
              <a:lnSpc>
                <a:spcPts val="2610"/>
              </a:lnSpc>
              <a:buFont typeface="Arial MT"/>
              <a:buChar char="•"/>
              <a:tabLst>
                <a:tab pos="431800" algn="l"/>
                <a:tab pos="1754505" algn="l"/>
                <a:tab pos="2536190" algn="l"/>
                <a:tab pos="3822700" algn="l"/>
                <a:tab pos="4248150" algn="l"/>
                <a:tab pos="5337810" algn="l"/>
                <a:tab pos="6506845" algn="l"/>
                <a:tab pos="7136130" algn="l"/>
                <a:tab pos="8244205" algn="l"/>
                <a:tab pos="9489440" algn="l"/>
                <a:tab pos="10102215" algn="l"/>
                <a:tab pos="12051665" algn="l"/>
                <a:tab pos="14263369" algn="l"/>
                <a:tab pos="15566390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Promotes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early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detection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chronic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diseases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like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obesity,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diabetes,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cardiovascular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disease.Supports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proactive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health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800" algn="l"/>
              </a:tabLst>
            </a:pPr>
            <a:r>
              <a:rPr dirty="0" sz="2400" b="1">
                <a:latin typeface="Times New Roman"/>
                <a:cs typeface="Times New Roman"/>
              </a:rPr>
              <a:t>SDG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9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Industry,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Innovation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Infrastructure:</a:t>
            </a:r>
            <a:endParaRPr sz="24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800" algn="l"/>
              </a:tabLst>
            </a:pPr>
            <a:r>
              <a:rPr dirty="0" sz="2400">
                <a:latin typeface="Times New Roman"/>
                <a:cs typeface="Times New Roman"/>
              </a:rPr>
              <a:t>Integrates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technology,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analytics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healthcare.Encourages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innovation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low-</a:t>
            </a:r>
            <a:r>
              <a:rPr dirty="0" sz="2400">
                <a:latin typeface="Times New Roman"/>
                <a:cs typeface="Times New Roman"/>
              </a:rPr>
              <a:t>cost,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scalable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tools.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429259" marR="95250" indent="-3409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b="1">
                <a:latin typeface="Times New Roman"/>
                <a:cs typeface="Times New Roman"/>
              </a:rPr>
              <a:t>SDG</a:t>
            </a:r>
            <a:r>
              <a:rPr dirty="0" sz="2400" spc="4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12</a:t>
            </a:r>
            <a:r>
              <a:rPr dirty="0" sz="2400" spc="4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Responsible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Consumption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Production:Reduces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waste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replacing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(e.g.,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blood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sampling).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Minimizes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resource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maximizing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outreach.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429259" marR="92075" indent="-3409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b="1">
                <a:latin typeface="Times New Roman"/>
                <a:cs typeface="Times New Roman"/>
              </a:rPr>
              <a:t>Social</a:t>
            </a:r>
            <a:r>
              <a:rPr dirty="0" sz="2400" spc="6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6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Environmental</a:t>
            </a:r>
            <a:r>
              <a:rPr dirty="0" sz="2400" spc="7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Impact:</a:t>
            </a:r>
            <a:r>
              <a:rPr dirty="0" sz="2400" spc="7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Encourages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healthcare,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reducing</a:t>
            </a:r>
            <a:r>
              <a:rPr dirty="0" sz="2400" spc="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hospital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admissions.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Enables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accessible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diagnosis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rural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underprivileged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areas.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promotes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enabling</a:t>
            </a:r>
            <a:r>
              <a:rPr dirty="0" sz="2400" spc="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significantly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hospital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admissions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burden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facilities.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affordable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rural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underserved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communities,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addressing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inequality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fostering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outcomes.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429259" marR="91440" indent="-340995">
              <a:lnSpc>
                <a:spcPct val="100000"/>
              </a:lnSpc>
              <a:buFont typeface="Arial MT"/>
              <a:buChar char="•"/>
              <a:tabLst>
                <a:tab pos="431800" algn="l"/>
              </a:tabLst>
            </a:pPr>
            <a:r>
              <a:rPr dirty="0" sz="2400" b="1">
                <a:latin typeface="Times New Roman"/>
                <a:cs typeface="Times New Roman"/>
              </a:rPr>
              <a:t>Economic</a:t>
            </a:r>
            <a:r>
              <a:rPr dirty="0" sz="2400" spc="3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Feasibility: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offers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cost-</a:t>
            </a:r>
            <a:r>
              <a:rPr dirty="0" sz="2400">
                <a:latin typeface="Times New Roman"/>
                <a:cs typeface="Times New Roman"/>
              </a:rPr>
              <a:t>effective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alternative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methods,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lowering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expenses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associated 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chronic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management. Its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scalable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 makes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suitable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deployment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environments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clinical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settings,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facilitating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widespread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adoption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8766" rIns="0" bIns="0" rtlCol="0" vert="horz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Sustainable</a:t>
            </a:r>
            <a:r>
              <a:rPr dirty="0" sz="4800" spc="-254"/>
              <a:t> </a:t>
            </a:r>
            <a:r>
              <a:rPr dirty="0" sz="4800"/>
              <a:t>Development</a:t>
            </a:r>
            <a:r>
              <a:rPr dirty="0" sz="4800" spc="-260"/>
              <a:t> </a:t>
            </a:r>
            <a:r>
              <a:rPr dirty="0" sz="4800" spc="-10"/>
              <a:t>Goals(SDG)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519" y="620013"/>
            <a:ext cx="98418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dirty="0" spc="-25"/>
              <a:t> </a:t>
            </a:r>
            <a:r>
              <a:rPr dirty="0"/>
              <a:t>Encountered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 spc="-10"/>
              <a:t>Solutions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76960" y="1598803"/>
            <a:ext cx="9939020" cy="734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Challenges: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Avoiding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wrong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caused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things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outside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 marL="12700" marR="14700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understand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readings.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differently,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Keeping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 and easy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handle.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Solutions: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Regularly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adjusting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sensors.</a:t>
            </a:r>
            <a:endParaRPr sz="2400">
              <a:latin typeface="Times New Roman"/>
              <a:cs typeface="Times New Roman"/>
            </a:endParaRPr>
          </a:p>
          <a:p>
            <a:pPr marL="12700" marR="248666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combining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avoid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mistakes. Testing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patients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user’s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normal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Protecting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measures.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Lessons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Learned:</a:t>
            </a:r>
            <a:endParaRPr sz="2400">
              <a:latin typeface="Times New Roman"/>
              <a:cs typeface="Times New Roman"/>
            </a:endParaRPr>
          </a:p>
          <a:p>
            <a:pPr marL="12700" marR="69723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 well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good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careful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design. Teaching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properly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Working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doctors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better.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Affordable,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easy-</a:t>
            </a:r>
            <a:r>
              <a:rPr dirty="0" sz="2400" spc="-10">
                <a:latin typeface="Times New Roman"/>
                <a:cs typeface="Times New Roman"/>
              </a:rPr>
              <a:t>to-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healthy.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Keep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testing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 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widely.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574" rIns="0" bIns="0" rtlCol="0" vert="horz">
            <a:spAutoFit/>
          </a:bodyPr>
          <a:lstStyle/>
          <a:p>
            <a:pPr marL="10775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6539" y="2280793"/>
            <a:ext cx="13457555" cy="551370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Measures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needles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blood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10">
                <a:latin typeface="Times New Roman"/>
                <a:cs typeface="Times New Roman"/>
              </a:rPr>
              <a:t> alerts.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Portable: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carry,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good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remote</a:t>
            </a:r>
            <a:r>
              <a:rPr dirty="0" sz="2400" spc="-20">
                <a:latin typeface="Times New Roman"/>
                <a:cs typeface="Times New Roman"/>
              </a:rPr>
              <a:t> use.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Affordable: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Low-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medical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tests.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catch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symptoms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appear.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5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friendly: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 design 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 without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training.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Encourages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prevention: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early,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outcomes.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Multi-gas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sensing: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multiple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CO₂,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H₂S,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alcohols)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comprehensive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profiling.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Fast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seconds.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consumption: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battery-powered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492" rIns="0" bIns="0" rtlCol="0" vert="horz">
            <a:spAutoFit/>
          </a:bodyPr>
          <a:lstStyle/>
          <a:p>
            <a:pPr marL="751205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/>
              <a:t>Future</a:t>
            </a:r>
            <a:r>
              <a:rPr dirty="0" spc="-20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6539" y="2345182"/>
            <a:ext cx="15441930" cy="520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Times New Roman"/>
                <a:cs typeface="Times New Roman"/>
              </a:rPr>
              <a:t>Planned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Enhancements: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Environmental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Compensation: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Adjust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readings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automatically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humidity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temperature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5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Friendly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screen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app interface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color-</a:t>
            </a:r>
            <a:r>
              <a:rPr dirty="0" sz="2400">
                <a:latin typeface="Times New Roman"/>
                <a:cs typeface="Times New Roman"/>
              </a:rPr>
              <a:t>coded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voice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feedback.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Optimize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battery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life,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suitable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Threshold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Customization: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 doctors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thresholds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 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personal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10">
                <a:latin typeface="Times New Roman"/>
                <a:cs typeface="Times New Roman"/>
              </a:rPr>
              <a:t> profiles.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Backup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Export: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saving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 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exporting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email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platforms.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b="1">
                <a:latin typeface="Times New Roman"/>
                <a:cs typeface="Times New Roman"/>
              </a:rPr>
              <a:t>Potential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Research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Directions:</a:t>
            </a:r>
            <a:endParaRPr sz="2600">
              <a:latin typeface="Times New Roman"/>
              <a:cs typeface="Times New Roman"/>
            </a:endParaRPr>
          </a:p>
          <a:p>
            <a:pPr marL="469900" marR="164465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Correlation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Studies: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Conduct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studies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 levels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stages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pre-</a:t>
            </a:r>
            <a:r>
              <a:rPr dirty="0" sz="2400" spc="-10">
                <a:latin typeface="Times New Roman"/>
                <a:cs typeface="Times New Roman"/>
              </a:rPr>
              <a:t>diabetes, </a:t>
            </a:r>
            <a:r>
              <a:rPr dirty="0" sz="2400">
                <a:latin typeface="Times New Roman"/>
                <a:cs typeface="Times New Roman"/>
              </a:rPr>
              <a:t>hypertension,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fatty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liver.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machine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patterns.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Additional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acetone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diabetes)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ammonia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liver/kidney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dysfunction).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Field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Trials: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Deploy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diverse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populations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real-world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improvement.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 spc="-2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Recommendations: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Integrate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personalized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lifestyle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trends.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574" rIns="0" bIns="0" rtlCol="0" vert="horz">
            <a:spAutoFit/>
          </a:bodyPr>
          <a:lstStyle/>
          <a:p>
            <a:pPr marL="10775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99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This</a:t>
            </a:r>
            <a:r>
              <a:rPr dirty="0" spc="475"/>
              <a:t> </a:t>
            </a:r>
            <a:r>
              <a:rPr dirty="0"/>
              <a:t>project</a:t>
            </a:r>
            <a:r>
              <a:rPr dirty="0" spc="465"/>
              <a:t> </a:t>
            </a:r>
            <a:r>
              <a:rPr dirty="0"/>
              <a:t>demonstrates</a:t>
            </a:r>
            <a:r>
              <a:rPr dirty="0" spc="480"/>
              <a:t> </a:t>
            </a:r>
            <a:r>
              <a:rPr dirty="0"/>
              <a:t>a</a:t>
            </a:r>
            <a:r>
              <a:rPr dirty="0" spc="459"/>
              <a:t> </a:t>
            </a:r>
            <a:r>
              <a:rPr dirty="0"/>
              <a:t>promising,</a:t>
            </a:r>
            <a:r>
              <a:rPr dirty="0" spc="475"/>
              <a:t> </a:t>
            </a:r>
            <a:r>
              <a:rPr dirty="0" spc="-10"/>
              <a:t>non-</a:t>
            </a:r>
            <a:r>
              <a:rPr dirty="0"/>
              <a:t>invasive</a:t>
            </a:r>
            <a:r>
              <a:rPr dirty="0" spc="480"/>
              <a:t> </a:t>
            </a:r>
            <a:r>
              <a:rPr dirty="0"/>
              <a:t>approach</a:t>
            </a:r>
            <a:r>
              <a:rPr dirty="0" spc="459"/>
              <a:t> </a:t>
            </a:r>
            <a:r>
              <a:rPr dirty="0"/>
              <a:t>to</a:t>
            </a:r>
            <a:r>
              <a:rPr dirty="0" spc="459"/>
              <a:t> </a:t>
            </a:r>
            <a:r>
              <a:rPr dirty="0"/>
              <a:t>early</a:t>
            </a:r>
            <a:r>
              <a:rPr dirty="0" spc="455"/>
              <a:t> </a:t>
            </a:r>
            <a:r>
              <a:rPr dirty="0"/>
              <a:t>detection</a:t>
            </a:r>
            <a:r>
              <a:rPr dirty="0" spc="470"/>
              <a:t> </a:t>
            </a:r>
            <a:r>
              <a:rPr dirty="0"/>
              <a:t>of</a:t>
            </a:r>
            <a:r>
              <a:rPr dirty="0" spc="459"/>
              <a:t> </a:t>
            </a:r>
            <a:r>
              <a:rPr dirty="0"/>
              <a:t>cardiometabolic</a:t>
            </a:r>
            <a:r>
              <a:rPr dirty="0" spc="475"/>
              <a:t> </a:t>
            </a:r>
            <a:r>
              <a:rPr dirty="0"/>
              <a:t>risks</a:t>
            </a:r>
            <a:r>
              <a:rPr dirty="0" spc="459"/>
              <a:t> </a:t>
            </a:r>
            <a:r>
              <a:rPr dirty="0" spc="-10"/>
              <a:t>using </a:t>
            </a:r>
            <a:r>
              <a:rPr dirty="0" spc="-10"/>
              <a:t>	</a:t>
            </a:r>
            <a:r>
              <a:rPr dirty="0"/>
              <a:t>breath</a:t>
            </a:r>
            <a:r>
              <a:rPr dirty="0" spc="270"/>
              <a:t> </a:t>
            </a:r>
            <a:r>
              <a:rPr dirty="0"/>
              <a:t>analysis.</a:t>
            </a:r>
            <a:r>
              <a:rPr dirty="0" spc="260"/>
              <a:t> </a:t>
            </a:r>
            <a:r>
              <a:rPr dirty="0"/>
              <a:t>By</a:t>
            </a:r>
            <a:r>
              <a:rPr dirty="0" spc="260"/>
              <a:t> </a:t>
            </a:r>
            <a:r>
              <a:rPr dirty="0"/>
              <a:t>integrating</a:t>
            </a:r>
            <a:r>
              <a:rPr dirty="0" spc="270"/>
              <a:t> </a:t>
            </a:r>
            <a:r>
              <a:rPr dirty="0"/>
              <a:t>gas</a:t>
            </a:r>
            <a:r>
              <a:rPr dirty="0" spc="270"/>
              <a:t> </a:t>
            </a:r>
            <a:r>
              <a:rPr dirty="0"/>
              <a:t>sensors</a:t>
            </a:r>
            <a:r>
              <a:rPr dirty="0" spc="270"/>
              <a:t> </a:t>
            </a:r>
            <a:r>
              <a:rPr dirty="0"/>
              <a:t>(CO,</a:t>
            </a:r>
            <a:r>
              <a:rPr dirty="0" spc="265"/>
              <a:t> </a:t>
            </a:r>
            <a:r>
              <a:rPr dirty="0"/>
              <a:t>CO₂,</a:t>
            </a:r>
            <a:r>
              <a:rPr dirty="0" spc="275"/>
              <a:t> </a:t>
            </a:r>
            <a:r>
              <a:rPr dirty="0"/>
              <a:t>H₂S,</a:t>
            </a:r>
            <a:r>
              <a:rPr dirty="0" spc="275"/>
              <a:t> </a:t>
            </a:r>
            <a:r>
              <a:rPr dirty="0"/>
              <a:t>and</a:t>
            </a:r>
            <a:r>
              <a:rPr dirty="0" spc="265"/>
              <a:t> </a:t>
            </a:r>
            <a:r>
              <a:rPr dirty="0"/>
              <a:t>alcohol)</a:t>
            </a:r>
            <a:r>
              <a:rPr dirty="0" spc="275"/>
              <a:t> </a:t>
            </a:r>
            <a:r>
              <a:rPr dirty="0"/>
              <a:t>with</a:t>
            </a:r>
            <a:r>
              <a:rPr dirty="0" spc="265"/>
              <a:t> </a:t>
            </a:r>
            <a:r>
              <a:rPr dirty="0"/>
              <a:t>a</a:t>
            </a:r>
            <a:r>
              <a:rPr dirty="0" spc="265"/>
              <a:t> </a:t>
            </a:r>
            <a:r>
              <a:rPr dirty="0" spc="-10"/>
              <a:t>microcontroller-</a:t>
            </a:r>
            <a:r>
              <a:rPr dirty="0"/>
              <a:t>based</a:t>
            </a:r>
            <a:r>
              <a:rPr dirty="0" spc="270"/>
              <a:t> </a:t>
            </a:r>
            <a:r>
              <a:rPr dirty="0"/>
              <a:t>system,</a:t>
            </a:r>
            <a:r>
              <a:rPr dirty="0" spc="265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/>
              <a:t>prototype</a:t>
            </a:r>
            <a:r>
              <a:rPr dirty="0" spc="185"/>
              <a:t> </a:t>
            </a:r>
            <a:r>
              <a:rPr dirty="0"/>
              <a:t>successfully</a:t>
            </a:r>
            <a:r>
              <a:rPr dirty="0" spc="190"/>
              <a:t> </a:t>
            </a:r>
            <a:r>
              <a:rPr dirty="0"/>
              <a:t>identifies</a:t>
            </a:r>
            <a:r>
              <a:rPr dirty="0" spc="195"/>
              <a:t> </a:t>
            </a:r>
            <a:r>
              <a:rPr dirty="0"/>
              <a:t>abnormal</a:t>
            </a:r>
            <a:r>
              <a:rPr dirty="0" spc="200"/>
              <a:t> </a:t>
            </a:r>
            <a:r>
              <a:rPr dirty="0"/>
              <a:t>gas</a:t>
            </a:r>
            <a:r>
              <a:rPr dirty="0" spc="180"/>
              <a:t> </a:t>
            </a:r>
            <a:r>
              <a:rPr dirty="0"/>
              <a:t>levels</a:t>
            </a:r>
            <a:r>
              <a:rPr dirty="0" spc="190"/>
              <a:t> </a:t>
            </a:r>
            <a:r>
              <a:rPr dirty="0"/>
              <a:t>that</a:t>
            </a:r>
            <a:r>
              <a:rPr dirty="0" spc="190"/>
              <a:t> </a:t>
            </a:r>
            <a:r>
              <a:rPr dirty="0"/>
              <a:t>may</a:t>
            </a:r>
            <a:r>
              <a:rPr dirty="0" spc="195"/>
              <a:t> </a:t>
            </a:r>
            <a:r>
              <a:rPr dirty="0"/>
              <a:t>indicate</a:t>
            </a:r>
            <a:r>
              <a:rPr dirty="0" spc="204"/>
              <a:t> </a:t>
            </a:r>
            <a:r>
              <a:rPr dirty="0"/>
              <a:t>metabolic</a:t>
            </a:r>
            <a:r>
              <a:rPr dirty="0" spc="195"/>
              <a:t> </a:t>
            </a:r>
            <a:r>
              <a:rPr dirty="0"/>
              <a:t>dysfunctions.</a:t>
            </a:r>
            <a:r>
              <a:rPr dirty="0" spc="195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200"/>
              <a:t> </a:t>
            </a:r>
            <a:r>
              <a:rPr dirty="0"/>
              <a:t>alerts</a:t>
            </a:r>
            <a:r>
              <a:rPr dirty="0" spc="195"/>
              <a:t> </a:t>
            </a:r>
            <a:r>
              <a:rPr dirty="0" spc="-25"/>
              <a:t>on </a:t>
            </a:r>
            <a:r>
              <a:rPr dirty="0" spc="-25"/>
              <a:t>	</a:t>
            </a:r>
            <a:r>
              <a:rPr dirty="0"/>
              <a:t>an</a:t>
            </a:r>
            <a:r>
              <a:rPr dirty="0" spc="120"/>
              <a:t> </a:t>
            </a:r>
            <a:r>
              <a:rPr dirty="0"/>
              <a:t>LED</a:t>
            </a:r>
            <a:r>
              <a:rPr dirty="0" spc="120"/>
              <a:t> </a:t>
            </a:r>
            <a:r>
              <a:rPr dirty="0"/>
              <a:t>screen</a:t>
            </a:r>
            <a:r>
              <a:rPr dirty="0" spc="125"/>
              <a:t> </a:t>
            </a:r>
            <a:r>
              <a:rPr dirty="0"/>
              <a:t>enable</a:t>
            </a:r>
            <a:r>
              <a:rPr dirty="0" spc="120"/>
              <a:t> </a:t>
            </a:r>
            <a:r>
              <a:rPr dirty="0"/>
              <a:t>users</a:t>
            </a:r>
            <a:r>
              <a:rPr dirty="0" spc="140"/>
              <a:t> </a:t>
            </a:r>
            <a:r>
              <a:rPr dirty="0"/>
              <a:t>to</a:t>
            </a:r>
            <a:r>
              <a:rPr dirty="0" spc="110"/>
              <a:t> </a:t>
            </a:r>
            <a:r>
              <a:rPr dirty="0"/>
              <a:t>take</a:t>
            </a:r>
            <a:r>
              <a:rPr dirty="0" spc="125"/>
              <a:t> </a:t>
            </a:r>
            <a:r>
              <a:rPr dirty="0"/>
              <a:t>preventive</a:t>
            </a:r>
            <a:r>
              <a:rPr dirty="0" spc="114"/>
              <a:t> </a:t>
            </a:r>
            <a:r>
              <a:rPr dirty="0"/>
              <a:t>actions</a:t>
            </a:r>
            <a:r>
              <a:rPr dirty="0" spc="130"/>
              <a:t> </a:t>
            </a:r>
            <a:r>
              <a:rPr dirty="0"/>
              <a:t>before</a:t>
            </a:r>
            <a:r>
              <a:rPr dirty="0" spc="114"/>
              <a:t> </a:t>
            </a:r>
            <a:r>
              <a:rPr dirty="0"/>
              <a:t>symptoms</a:t>
            </a:r>
            <a:r>
              <a:rPr dirty="0" spc="145"/>
              <a:t> </a:t>
            </a:r>
            <a:r>
              <a:rPr dirty="0"/>
              <a:t>worsen.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device</a:t>
            </a:r>
            <a:r>
              <a:rPr dirty="0" spc="110"/>
              <a:t> </a:t>
            </a:r>
            <a:r>
              <a:rPr dirty="0"/>
              <a:t>is</a:t>
            </a:r>
            <a:r>
              <a:rPr dirty="0" spc="130"/>
              <a:t> </a:t>
            </a:r>
            <a:r>
              <a:rPr dirty="0"/>
              <a:t>portable,</a:t>
            </a:r>
            <a:r>
              <a:rPr dirty="0" spc="125"/>
              <a:t> </a:t>
            </a:r>
            <a:r>
              <a:rPr dirty="0" spc="-10"/>
              <a:t>affordable,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110"/>
              <a:t> </a:t>
            </a:r>
            <a:r>
              <a:rPr dirty="0" spc="-25"/>
              <a:t>user-</a:t>
            </a:r>
            <a:r>
              <a:rPr dirty="0"/>
              <a:t>friendly,</a:t>
            </a:r>
            <a:r>
              <a:rPr dirty="0" spc="114"/>
              <a:t> </a:t>
            </a:r>
            <a:r>
              <a:rPr dirty="0"/>
              <a:t>making</a:t>
            </a:r>
            <a:r>
              <a:rPr dirty="0" spc="110"/>
              <a:t> </a:t>
            </a:r>
            <a:r>
              <a:rPr dirty="0"/>
              <a:t>it</a:t>
            </a:r>
            <a:r>
              <a:rPr dirty="0" spc="114"/>
              <a:t> </a:t>
            </a:r>
            <a:r>
              <a:rPr dirty="0"/>
              <a:t>suitable</a:t>
            </a:r>
            <a:r>
              <a:rPr dirty="0" spc="110"/>
              <a:t> </a:t>
            </a:r>
            <a:r>
              <a:rPr dirty="0"/>
              <a:t>for</a:t>
            </a:r>
            <a:r>
              <a:rPr dirty="0" spc="110"/>
              <a:t> </a:t>
            </a:r>
            <a:r>
              <a:rPr dirty="0"/>
              <a:t>personal</a:t>
            </a:r>
            <a:r>
              <a:rPr dirty="0" spc="125"/>
              <a:t> </a:t>
            </a:r>
            <a:r>
              <a:rPr dirty="0"/>
              <a:t>and</a:t>
            </a:r>
            <a:r>
              <a:rPr dirty="0" spc="114"/>
              <a:t> </a:t>
            </a:r>
            <a:r>
              <a:rPr dirty="0"/>
              <a:t>community</a:t>
            </a:r>
            <a:r>
              <a:rPr dirty="0" spc="110"/>
              <a:t> </a:t>
            </a:r>
            <a:r>
              <a:rPr dirty="0"/>
              <a:t>healthcare</a:t>
            </a:r>
            <a:r>
              <a:rPr dirty="0" spc="110"/>
              <a:t> </a:t>
            </a:r>
            <a:r>
              <a:rPr dirty="0"/>
              <a:t>applications.</a:t>
            </a:r>
            <a:r>
              <a:rPr dirty="0" spc="110"/>
              <a:t> </a:t>
            </a:r>
            <a:r>
              <a:rPr dirty="0"/>
              <a:t>With</a:t>
            </a:r>
            <a:r>
              <a:rPr dirty="0" spc="105"/>
              <a:t> </a:t>
            </a:r>
            <a:r>
              <a:rPr dirty="0"/>
              <a:t>further</a:t>
            </a:r>
            <a:r>
              <a:rPr dirty="0" spc="120"/>
              <a:t> </a:t>
            </a:r>
            <a:r>
              <a:rPr dirty="0" spc="-10"/>
              <a:t>development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200"/>
              <a:t> </a:t>
            </a:r>
            <a:r>
              <a:rPr dirty="0"/>
              <a:t>clinical</a:t>
            </a:r>
            <a:r>
              <a:rPr dirty="0" spc="200"/>
              <a:t> </a:t>
            </a:r>
            <a:r>
              <a:rPr dirty="0"/>
              <a:t>validation,</a:t>
            </a:r>
            <a:r>
              <a:rPr dirty="0" spc="195"/>
              <a:t> </a:t>
            </a:r>
            <a:r>
              <a:rPr dirty="0"/>
              <a:t>this</a:t>
            </a:r>
            <a:r>
              <a:rPr dirty="0" spc="204"/>
              <a:t> </a:t>
            </a:r>
            <a:r>
              <a:rPr dirty="0"/>
              <a:t>system</a:t>
            </a:r>
            <a:r>
              <a:rPr dirty="0" spc="185"/>
              <a:t> </a:t>
            </a:r>
            <a:r>
              <a:rPr dirty="0"/>
              <a:t>can</a:t>
            </a:r>
            <a:r>
              <a:rPr dirty="0" spc="204"/>
              <a:t> </a:t>
            </a:r>
            <a:r>
              <a:rPr dirty="0"/>
              <a:t>serve</a:t>
            </a:r>
            <a:r>
              <a:rPr dirty="0" spc="195"/>
              <a:t> </a:t>
            </a:r>
            <a:r>
              <a:rPr dirty="0"/>
              <a:t>as</a:t>
            </a:r>
            <a:r>
              <a:rPr dirty="0" spc="200"/>
              <a:t> </a:t>
            </a:r>
            <a:r>
              <a:rPr dirty="0"/>
              <a:t>a</a:t>
            </a:r>
            <a:r>
              <a:rPr dirty="0" spc="204"/>
              <a:t> </a:t>
            </a:r>
            <a:r>
              <a:rPr dirty="0"/>
              <a:t>valuable</a:t>
            </a:r>
            <a:r>
              <a:rPr dirty="0" spc="200"/>
              <a:t> </a:t>
            </a:r>
            <a:r>
              <a:rPr dirty="0"/>
              <a:t>tool</a:t>
            </a:r>
            <a:r>
              <a:rPr dirty="0" spc="2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/>
              <a:t>proactive</a:t>
            </a:r>
            <a:r>
              <a:rPr dirty="0" spc="210"/>
              <a:t> </a:t>
            </a:r>
            <a:r>
              <a:rPr dirty="0"/>
              <a:t>health</a:t>
            </a:r>
            <a:r>
              <a:rPr dirty="0" spc="195"/>
              <a:t> </a:t>
            </a:r>
            <a:r>
              <a:rPr dirty="0"/>
              <a:t>monitoring</a:t>
            </a:r>
            <a:r>
              <a:rPr dirty="0" spc="204"/>
              <a:t> </a:t>
            </a:r>
            <a:r>
              <a:rPr dirty="0"/>
              <a:t>and</a:t>
            </a:r>
            <a:r>
              <a:rPr dirty="0" spc="204"/>
              <a:t> </a:t>
            </a:r>
            <a:r>
              <a:rPr dirty="0"/>
              <a:t>chronic</a:t>
            </a:r>
            <a:r>
              <a:rPr dirty="0" spc="204"/>
              <a:t> </a:t>
            </a:r>
            <a:r>
              <a:rPr dirty="0" spc="-10"/>
              <a:t>disease 	prevention.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792" y="1472564"/>
            <a:ext cx="94062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YouTube</a:t>
            </a:r>
            <a:r>
              <a:rPr dirty="0" spc="-114"/>
              <a:t> </a:t>
            </a:r>
            <a:r>
              <a:rPr dirty="0"/>
              <a:t>Demonstration</a:t>
            </a:r>
            <a:r>
              <a:rPr dirty="0" spc="-95"/>
              <a:t> </a:t>
            </a:r>
            <a:r>
              <a:rPr dirty="0"/>
              <a:t>Video</a:t>
            </a:r>
            <a:r>
              <a:rPr dirty="0" spc="-90"/>
              <a:t> </a:t>
            </a:r>
            <a:r>
              <a:rPr dirty="0" spc="-25"/>
              <a:t>URL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67916" y="2924047"/>
            <a:ext cx="6032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2"/>
              </a:rPr>
              <a:t>https://youtube.com/shorts/NfkidWvL-lA?feature=share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95652" y="4361814"/>
            <a:ext cx="3348354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Arial"/>
                <a:cs typeface="Arial"/>
              </a:rPr>
              <a:t>Git</a:t>
            </a:r>
            <a:r>
              <a:rPr dirty="0" sz="4400" spc="-1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Hub</a:t>
            </a:r>
            <a:r>
              <a:rPr dirty="0" sz="4400" spc="-15" b="1">
                <a:latin typeface="Arial"/>
                <a:cs typeface="Arial"/>
              </a:rPr>
              <a:t> </a:t>
            </a:r>
            <a:r>
              <a:rPr dirty="0" sz="4400" spc="-20" b="1"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5652" y="5589854"/>
            <a:ext cx="9574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3"/>
              </a:rPr>
              <a:t>https://github.com/shanmukhi0606/Prevention-of-cardiometabolic-risk-using-smart-</a:t>
            </a:r>
            <a:r>
              <a:rPr dirty="0" u="sng" sz="1800" spc="-20" b="1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3"/>
              </a:rPr>
              <a:t>gas-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800" spc="-10" b="1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Arial"/>
                <a:cs typeface="Arial"/>
                <a:hlinkClick r:id="rId3"/>
              </a:rPr>
              <a:t>analyzer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5646" y="587705"/>
            <a:ext cx="49034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Publication</a:t>
            </a:r>
            <a:r>
              <a:rPr dirty="0" spc="-65"/>
              <a:t> </a:t>
            </a:r>
            <a:r>
              <a:rPr dirty="0" spc="-10"/>
              <a:t>Status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0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9339" y="1243965"/>
            <a:ext cx="16150590" cy="770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Details: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Name: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(ICCDS)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Location: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Chennai,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Conference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Dates: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7/25/2025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Conference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Website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(Optional):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u="sng" sz="24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2"/>
              </a:rPr>
              <a:t>https://www.rajalakshmi.org/iccds25/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Publication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Status: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Paper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Title: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 </a:t>
            </a:r>
            <a:r>
              <a:rPr dirty="0" sz="2400" spc="-20">
                <a:latin typeface="Times New Roman"/>
                <a:cs typeface="Times New Roman"/>
              </a:rPr>
              <a:t>Gas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Analyzer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Authors: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Dr.N.Gomathi,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Rekha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shanmukhi,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Settipalli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Gopinadh,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Poojari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Neeraja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Status: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Accepted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"Our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paper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titled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‘Prevention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Analyzer’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been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accepted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publication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2025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(ICCDS) </a:t>
            </a:r>
            <a:r>
              <a:rPr dirty="0" sz="2400" spc="-10">
                <a:latin typeface="Times New Roman"/>
                <a:cs typeface="Times New Roman"/>
              </a:rPr>
              <a:t>conference.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Significance: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Presenting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showcases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innovation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preventing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risks.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establish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research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valuable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contribution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technology. Additionally,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 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approach,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researchers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professionals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collaborations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further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study.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41" y="9657689"/>
            <a:ext cx="8534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5/30/2025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394" y="830326"/>
            <a:ext cx="2491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References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1796033"/>
            <a:ext cx="16215994" cy="770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 marR="508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557530" algn="l"/>
              </a:tabLst>
            </a:pPr>
            <a:r>
              <a:rPr dirty="0" sz="2800">
                <a:latin typeface="Times New Roman"/>
                <a:cs typeface="Times New Roman"/>
              </a:rPr>
              <a:t>	D.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Germanese,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Magrini,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Righi,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D’Acunto,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O.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Salvetti,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”A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low-</a:t>
            </a:r>
            <a:r>
              <a:rPr dirty="0" sz="2800">
                <a:latin typeface="Times New Roman"/>
                <a:cs typeface="Times New Roman"/>
              </a:rPr>
              <a:t>cost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technology-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device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breath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analysis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self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monitoring,”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Institute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Information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Science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Technology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(ISTI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CNR),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Pisa, </a:t>
            </a:r>
            <a:r>
              <a:rPr dirty="0" sz="2800">
                <a:latin typeface="Times New Roman"/>
                <a:cs typeface="Times New Roman"/>
              </a:rPr>
              <a:t>Italy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Institute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Matter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Science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(ISM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CNR),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Rome,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Italy.</a:t>
            </a:r>
            <a:endParaRPr sz="2800">
              <a:latin typeface="Times New Roman"/>
              <a:cs typeface="Times New Roman"/>
            </a:endParaRPr>
          </a:p>
          <a:p>
            <a:pPr algn="just" marL="469900" marR="6350" indent="-457200">
              <a:lnSpc>
                <a:spcPct val="100000"/>
              </a:lnSpc>
              <a:buAutoNum type="arabicPeriod"/>
              <a:tabLst>
                <a:tab pos="469900" algn="l"/>
                <a:tab pos="557530" algn="l"/>
              </a:tabLst>
            </a:pPr>
            <a:r>
              <a:rPr dirty="0" sz="2800">
                <a:latin typeface="Times New Roman"/>
                <a:cs typeface="Times New Roman"/>
              </a:rPr>
              <a:t>	D.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Musleh,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Alkhwaja,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Alkhwaja,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Albugami,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Alghamdi,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F.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Alfawaz,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S.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Ashker,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H.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Ab, </a:t>
            </a:r>
            <a:r>
              <a:rPr dirty="0" sz="2800">
                <a:latin typeface="Times New Roman"/>
                <a:cs typeface="Times New Roman"/>
              </a:rPr>
              <a:t>”Machine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approaches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predicting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5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cardiometabolic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disease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among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university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students,” [Conference/Journal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Name],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pp.</a:t>
            </a:r>
            <a:endParaRPr sz="2800">
              <a:latin typeface="Times New Roman"/>
              <a:cs typeface="Times New Roman"/>
            </a:endParaRPr>
          </a:p>
          <a:p>
            <a:pPr algn="just" marL="469900" marR="6350" indent="-457200">
              <a:lnSpc>
                <a:spcPct val="100000"/>
              </a:lnSpc>
              <a:buAutoNum type="arabicPeriod"/>
              <a:tabLst>
                <a:tab pos="469900" algn="l"/>
                <a:tab pos="557530" algn="l"/>
              </a:tabLst>
            </a:pPr>
            <a:r>
              <a:rPr dirty="0" sz="2800">
                <a:latin typeface="Times New Roman"/>
                <a:cs typeface="Times New Roman"/>
              </a:rPr>
              <a:t>	H.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Singh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Bose,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”Deep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applications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healthcare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prediction,”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Access,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9,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pp. </a:t>
            </a:r>
            <a:r>
              <a:rPr dirty="0" sz="2800" spc="-35">
                <a:latin typeface="Times New Roman"/>
                <a:cs typeface="Times New Roman"/>
              </a:rPr>
              <a:t>114530-</a:t>
            </a:r>
            <a:r>
              <a:rPr dirty="0" sz="2800" spc="-10">
                <a:latin typeface="Times New Roman"/>
                <a:cs typeface="Times New Roman"/>
              </a:rPr>
              <a:t>114545,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2021.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M.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Martinelli,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Carella,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5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d’Onofrio,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Lanata,</a:t>
            </a:r>
            <a:r>
              <a:rPr dirty="0" sz="2800" spc="4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”Cardio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metabolic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risk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modeling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4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assessment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sensor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measurements,”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Transactions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Biomedical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Engineering,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69,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4,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pp.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789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801, </a:t>
            </a:r>
            <a:r>
              <a:rPr dirty="0" sz="2800" spc="-10">
                <a:latin typeface="Times New Roman"/>
                <a:cs typeface="Times New Roman"/>
              </a:rPr>
              <a:t>2022.</a:t>
            </a:r>
            <a:endParaRPr sz="2800">
              <a:latin typeface="Times New Roman"/>
              <a:cs typeface="Times New Roman"/>
            </a:endParaRPr>
          </a:p>
          <a:p>
            <a:pPr algn="just" marL="469900" marR="698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557530" algn="l"/>
              </a:tabLst>
            </a:pPr>
            <a:r>
              <a:rPr dirty="0" sz="2800">
                <a:latin typeface="Times New Roman"/>
                <a:cs typeface="Times New Roman"/>
              </a:rPr>
              <a:t>	N.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Sharma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Verma,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”Edge</a:t>
            </a:r>
            <a:r>
              <a:rPr dirty="0" sz="2800" spc="3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computing</a:t>
            </a:r>
            <a:r>
              <a:rPr dirty="0" sz="2800" spc="3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real-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3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healthcare</a:t>
            </a:r>
            <a:r>
              <a:rPr dirty="0" sz="2800" spc="3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applications,”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IEEE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Transactions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>
                <a:latin typeface="Times New Roman"/>
                <a:cs typeface="Times New Roman"/>
              </a:rPr>
              <a:t>Cloud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Computing,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pp.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150-</a:t>
            </a:r>
            <a:r>
              <a:rPr dirty="0" sz="2800">
                <a:latin typeface="Times New Roman"/>
                <a:cs typeface="Times New Roman"/>
              </a:rPr>
              <a:t>162,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2023.</a:t>
            </a:r>
            <a:endParaRPr sz="2800">
              <a:latin typeface="Times New Roman"/>
              <a:cs typeface="Times New Roman"/>
            </a:endParaRPr>
          </a:p>
          <a:p>
            <a:pPr algn="just" marL="469900" marR="698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Wang,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Boyi,</a:t>
            </a:r>
            <a:r>
              <a:rPr dirty="0" sz="2800" spc="8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Wei</a:t>
            </a:r>
            <a:r>
              <a:rPr dirty="0" sz="2800" spc="8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Zhang.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"Research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edge</a:t>
            </a:r>
            <a:r>
              <a:rPr dirty="0" sz="2800" spc="7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network</a:t>
            </a:r>
            <a:r>
              <a:rPr dirty="0" sz="2800" spc="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topology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optimization</a:t>
            </a:r>
            <a:r>
              <a:rPr dirty="0" sz="2800" spc="9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based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8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dirty="0" sz="2800" spc="9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learning."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dirty="0" sz="2800" spc="-5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2023</a:t>
            </a:r>
            <a:r>
              <a:rPr dirty="0" sz="2800" spc="-5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5th</a:t>
            </a:r>
            <a:r>
              <a:rPr dirty="0" sz="2800" spc="-6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International</a:t>
            </a:r>
            <a:r>
              <a:rPr dirty="0" sz="2800" spc="-7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Conference</a:t>
            </a:r>
            <a:r>
              <a:rPr dirty="0" sz="2800" spc="-6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dirty="0" sz="2800" spc="-10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Applied</a:t>
            </a:r>
            <a:r>
              <a:rPr dirty="0" sz="2800" spc="-55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dirty="0" sz="2800" spc="-5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dirty="0" sz="2800" spc="-50" i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12121"/>
                </a:solidFill>
                <a:latin typeface="Times New Roman"/>
                <a:cs typeface="Times New Roman"/>
              </a:rPr>
              <a:t>(ICAML)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, pp.</a:t>
            </a:r>
            <a:r>
              <a:rPr dirty="0" sz="2800" spc="-5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12121"/>
                </a:solidFill>
                <a:latin typeface="Times New Roman"/>
                <a:cs typeface="Times New Roman"/>
              </a:rPr>
              <a:t>41-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46.</a:t>
            </a:r>
            <a:r>
              <a:rPr dirty="0" sz="2800" spc="-6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12121"/>
                </a:solidFill>
                <a:latin typeface="Times New Roman"/>
                <a:cs typeface="Times New Roman"/>
              </a:rPr>
              <a:t>IEEE,</a:t>
            </a:r>
            <a:r>
              <a:rPr dirty="0" sz="2800" spc="-1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Times New Roman"/>
                <a:cs typeface="Times New Roman"/>
              </a:rPr>
              <a:t>2023.</a:t>
            </a:r>
            <a:endParaRPr sz="2800">
              <a:latin typeface="Times New Roman"/>
              <a:cs typeface="Times New Roman"/>
            </a:endParaRPr>
          </a:p>
          <a:p>
            <a:pPr algn="just" marL="469900" marR="635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800" spc="-160">
                <a:latin typeface="Times New Roman"/>
                <a:cs typeface="Times New Roman"/>
              </a:rPr>
              <a:t>Y.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Yang,</a:t>
            </a:r>
            <a:r>
              <a:rPr dirty="0" sz="2800">
                <a:latin typeface="Times New Roman"/>
                <a:cs typeface="Times New Roman"/>
              </a:rPr>
              <a:t> J. Zheng,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Z.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Du,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50">
                <a:latin typeface="Times New Roman"/>
                <a:cs typeface="Times New Roman"/>
              </a:rPr>
              <a:t>Y.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Times New Roman"/>
                <a:cs typeface="Times New Roman"/>
              </a:rPr>
              <a:t>Y.</a:t>
            </a:r>
            <a:r>
              <a:rPr dirty="0" sz="2800">
                <a:latin typeface="Times New Roman"/>
                <a:cs typeface="Times New Roman"/>
              </a:rPr>
              <a:t> Cai,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‘‘Accurate prediction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stroke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hypertensive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patients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based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>
                <a:latin typeface="Times New Roman"/>
                <a:cs typeface="Times New Roman"/>
              </a:rPr>
              <a:t>medical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big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machine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learning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algorithms: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Retrospective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study,’’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JMIR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Med.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Informat.,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vol.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9,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11, </a:t>
            </a:r>
            <a:r>
              <a:rPr dirty="0" sz="2800" spc="-20">
                <a:latin typeface="Times New Roman"/>
                <a:cs typeface="Times New Roman"/>
              </a:rPr>
              <a:t>Nov.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2021,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Art.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no.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e30277.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334" y="3425189"/>
            <a:ext cx="8035925" cy="1605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350" spc="-835" b="0">
                <a:solidFill>
                  <a:srgbClr val="051D40"/>
                </a:solidFill>
                <a:latin typeface="Arial Black"/>
                <a:cs typeface="Arial Black"/>
              </a:rPr>
              <a:t>THANK</a:t>
            </a:r>
            <a:r>
              <a:rPr dirty="0" sz="10350" spc="-745" b="0">
                <a:solidFill>
                  <a:srgbClr val="051D40"/>
                </a:solidFill>
                <a:latin typeface="Arial Black"/>
                <a:cs typeface="Arial Black"/>
              </a:rPr>
              <a:t> </a:t>
            </a:r>
            <a:r>
              <a:rPr dirty="0" sz="10350" spc="-869" b="0">
                <a:solidFill>
                  <a:srgbClr val="051D40"/>
                </a:solidFill>
                <a:latin typeface="Arial Black"/>
                <a:cs typeface="Arial Black"/>
              </a:rPr>
              <a:t>YOU</a:t>
            </a:r>
            <a:endParaRPr sz="103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2541" y="9657689"/>
            <a:ext cx="85344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5/30/2025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903189" y="9644583"/>
            <a:ext cx="267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Corbel"/>
                <a:cs typeface="Corbel"/>
              </a:rPr>
              <a:t>28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83021" y="9657689"/>
            <a:ext cx="108267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5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41587" y="9657689"/>
            <a:ext cx="50431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4762" y="204850"/>
            <a:ext cx="18297525" cy="1322705"/>
            <a:chOff x="-4762" y="204850"/>
            <a:chExt cx="18297525" cy="13227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200" y="204850"/>
              <a:ext cx="1322323" cy="13223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457200"/>
              <a:ext cx="18288000" cy="15875"/>
            </a:xfrm>
            <a:custGeom>
              <a:avLst/>
              <a:gdLst/>
              <a:ahLst/>
              <a:cxnLst/>
              <a:rect l="l" t="t" r="r" b="b"/>
              <a:pathLst>
                <a:path w="18288000" h="15875">
                  <a:moveTo>
                    <a:pt x="18288000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18288000" y="1587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57200"/>
              <a:ext cx="18288000" cy="15875"/>
            </a:xfrm>
            <a:custGeom>
              <a:avLst/>
              <a:gdLst/>
              <a:ahLst/>
              <a:cxnLst/>
              <a:rect l="l" t="t" r="r" b="b"/>
              <a:pathLst>
                <a:path w="18288000" h="15875">
                  <a:moveTo>
                    <a:pt x="0" y="15875"/>
                  </a:moveTo>
                  <a:lnTo>
                    <a:pt x="18288000" y="15875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4914" y="596341"/>
            <a:ext cx="32873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6539" y="1641729"/>
            <a:ext cx="15770225" cy="749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2425" indent="-3397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2425" algn="l"/>
              </a:tabLst>
            </a:pPr>
            <a:r>
              <a:rPr dirty="0" sz="2000" b="1">
                <a:latin typeface="Times New Roman"/>
                <a:cs typeface="Times New Roman"/>
              </a:rPr>
              <a:t>Brief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intro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project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topic</a:t>
            </a:r>
            <a:endParaRPr sz="2000">
              <a:latin typeface="Times New Roman"/>
              <a:cs typeface="Times New Roman"/>
            </a:endParaRPr>
          </a:p>
          <a:p>
            <a:pPr algn="just" marL="351790" marR="5080" indent="-339725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Cardiometabolic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diseases—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diabetes,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hypertension,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obesity,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cardiovascular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conditions—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among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leading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causes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death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disability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worldwide.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silently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oxidative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stress,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inflammation,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impaired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metabolism.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Breath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emerging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non-</a:t>
            </a:r>
            <a:r>
              <a:rPr dirty="0" sz="2000">
                <a:latin typeface="Times New Roman"/>
                <a:cs typeface="Times New Roman"/>
              </a:rPr>
              <a:t>invasive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disease-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biomarkers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volatile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gases.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aims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smart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gas-</a:t>
            </a: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sensors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gases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(CO,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CO₂,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alcohols,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H₂S)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exhaled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breath,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alerts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display.</a:t>
            </a:r>
            <a:endParaRPr sz="2000">
              <a:latin typeface="Times New Roman"/>
              <a:cs typeface="Times New Roman"/>
            </a:endParaRPr>
          </a:p>
          <a:p>
            <a:pPr algn="just" marL="352425" indent="-339725">
              <a:lnSpc>
                <a:spcPct val="100000"/>
              </a:lnSpc>
              <a:spcBef>
                <a:spcPts val="1995"/>
              </a:spcBef>
              <a:buFont typeface="Arial MT"/>
              <a:buChar char="•"/>
              <a:tabLst>
                <a:tab pos="352425" algn="l"/>
              </a:tabLst>
            </a:pPr>
            <a:r>
              <a:rPr dirty="0" sz="2000" b="1">
                <a:latin typeface="Times New Roman"/>
                <a:cs typeface="Times New Roman"/>
              </a:rPr>
              <a:t>Motivation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behind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choosing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topic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416559" algn="l"/>
              </a:tabLst>
            </a:pPr>
            <a:r>
              <a:rPr dirty="0" sz="2000">
                <a:latin typeface="Times New Roman"/>
                <a:cs typeface="Times New Roman"/>
              </a:rPr>
              <a:t>	Many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remain unaware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their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cardiometabolic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symptoms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accessible,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screening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tools.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invasive,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time-</a:t>
            </a:r>
            <a:r>
              <a:rPr dirty="0" sz="2000">
                <a:latin typeface="Times New Roman"/>
                <a:cs typeface="Times New Roman"/>
              </a:rPr>
              <a:t>consuming,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expensive.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breath-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sensing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inspired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explore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user-</a:t>
            </a:r>
            <a:r>
              <a:rPr dirty="0" sz="2000" spc="-10">
                <a:latin typeface="Times New Roman"/>
                <a:cs typeface="Times New Roman"/>
              </a:rPr>
              <a:t>friendly, low-</a:t>
            </a:r>
            <a:r>
              <a:rPr dirty="0" sz="2000">
                <a:latin typeface="Times New Roman"/>
                <a:cs typeface="Times New Roman"/>
              </a:rPr>
              <a:t>cost,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non-</a:t>
            </a:r>
            <a:r>
              <a:rPr dirty="0" sz="2000">
                <a:latin typeface="Times New Roman"/>
                <a:cs typeface="Times New Roman"/>
              </a:rPr>
              <a:t>invasive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detection.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practical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empower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individuals, </a:t>
            </a:r>
            <a:r>
              <a:rPr dirty="0" sz="2000">
                <a:latin typeface="Times New Roman"/>
                <a:cs typeface="Times New Roman"/>
              </a:rPr>
              <a:t>especially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underserved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conveniently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preventive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 algn="just" marL="352425" indent="-339725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352425" algn="l"/>
              </a:tabLst>
            </a:pPr>
            <a:r>
              <a:rPr dirty="0" sz="2000" b="1">
                <a:latin typeface="Times New Roman"/>
                <a:cs typeface="Times New Roman"/>
              </a:rPr>
              <a:t>Problem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algn="just" marL="317500" marR="5715">
              <a:lnSpc>
                <a:spcPct val="150000"/>
              </a:lnSpc>
              <a:spcBef>
                <a:spcPts val="665"/>
              </a:spcBef>
            </a:pP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lack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affordable,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invasive,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easy-to-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early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cardiometabolic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risk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everyday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settings.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diagnostic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are </a:t>
            </a:r>
            <a:r>
              <a:rPr dirty="0" sz="1800">
                <a:latin typeface="Times New Roman"/>
                <a:cs typeface="Times New Roman"/>
              </a:rPr>
              <a:t>mostly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clinical,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invasive,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suitable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frequent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self-</a:t>
            </a:r>
            <a:r>
              <a:rPr dirty="0" sz="1800">
                <a:latin typeface="Times New Roman"/>
                <a:cs typeface="Times New Roman"/>
              </a:rPr>
              <a:t>monitoring.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addresses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gap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developing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compact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detects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abnormal </a:t>
            </a:r>
            <a:r>
              <a:rPr dirty="0" sz="1800">
                <a:latin typeface="Times New Roman"/>
                <a:cs typeface="Times New Roman"/>
              </a:rPr>
              <a:t>concentrations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gases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breath—</a:t>
            </a:r>
            <a:r>
              <a:rPr dirty="0" sz="1800">
                <a:latin typeface="Times New Roman"/>
                <a:cs typeface="Times New Roman"/>
              </a:rPr>
              <a:t>indicators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metabolic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dysfunction—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instant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visual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alerts,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enabling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proactive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early </a:t>
            </a:r>
            <a:r>
              <a:rPr dirty="0" sz="1800" spc="-10">
                <a:latin typeface="Times New Roman"/>
                <a:cs typeface="Times New Roman"/>
              </a:rPr>
              <a:t>intervention.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972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Project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1739" y="2204593"/>
            <a:ext cx="15847060" cy="551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objective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indicators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cardiometabolic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diseases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analyzing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breath.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integrates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capable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detecting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carbon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monoxide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(CO),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carbon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dioxide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(CO₂),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hydrogen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sulfide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(H₂S),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alcohols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(ethanol,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isopropanol)—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reflect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health,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oxidative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stress,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liver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function.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connected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screen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concentrations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thresholds.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3060" marR="5715" indent="-34036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offering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alerts,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aims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conditions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diabetes,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obesity,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hypertension,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cardiovascular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diseases.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emphasizes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accessibility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creating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low-cost,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community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settings.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Ultimately,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goal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empower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individuals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with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timely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information,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encouraging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reducing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burden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clinical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40154" y="314655"/>
            <a:ext cx="98253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4400" b="1">
                <a:latin typeface="Arial"/>
                <a:cs typeface="Arial"/>
              </a:rPr>
              <a:t>Literature</a:t>
            </a:r>
            <a:r>
              <a:rPr dirty="0" sz="4400" spc="-1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Review</a:t>
            </a:r>
            <a:r>
              <a:rPr dirty="0" sz="4400" spc="-20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/</a:t>
            </a:r>
            <a:r>
              <a:rPr dirty="0" sz="4400" spc="-1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Existing</a:t>
            </a:r>
            <a:r>
              <a:rPr dirty="0" sz="4400" spc="-25" b="1">
                <a:latin typeface="Arial"/>
                <a:cs typeface="Arial"/>
              </a:rPr>
              <a:t> </a:t>
            </a:r>
            <a:r>
              <a:rPr dirty="0" sz="4400" spc="-10" b="1"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00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16660" y="2202814"/>
          <a:ext cx="15873730" cy="680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030"/>
                <a:gridCol w="2889885"/>
                <a:gridCol w="2730500"/>
                <a:gridCol w="2630804"/>
                <a:gridCol w="2630804"/>
                <a:gridCol w="2630805"/>
              </a:tblGrid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Reference#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(Year)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Domain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Extraction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7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[1]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Rodriguez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time health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analytics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AI &amp;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cardiometabolic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tracking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Exhaled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AI-driven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 marR="26035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Continuous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monitoring system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14922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Demonstrates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feasibility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continuous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monitoring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cloud-AI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integration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[2]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Germanese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4417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analysis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self-monitoring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Exhaled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Biomarker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system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170180">
                        <a:lnSpc>
                          <a:spcPts val="24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Shows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feasibility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biomarkers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monitor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cardiometabolic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risks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[3]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Musleh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Predicting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cardiometabolic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students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30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students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20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training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4432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Demonstrates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early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intervention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potential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ML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[4]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Patel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0380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Wearable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tech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health tracking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36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986155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wearables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36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Biosensing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capabilities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170180">
                        <a:lnSpc>
                          <a:spcPct val="100000"/>
                        </a:lnSpc>
                        <a:spcBef>
                          <a:spcPts val="1839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Wearable-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sensors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367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1225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capture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wearables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[5]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Singh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Bose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4168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DL</a:t>
                      </a:r>
                      <a:r>
                        <a:rPr dirty="0" sz="20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healthcare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risk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prediction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(DL)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127635">
                        <a:lnSpc>
                          <a:spcPts val="24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networks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successfully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early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signs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cardiometabolic issues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2607" y="209258"/>
            <a:ext cx="1313508" cy="1313508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86130" y="1492885"/>
          <a:ext cx="17024350" cy="678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/>
                <a:gridCol w="3181985"/>
                <a:gridCol w="2443479"/>
                <a:gridCol w="3201670"/>
                <a:gridCol w="2822575"/>
                <a:gridCol w="2822575"/>
              </a:tblGrid>
              <a:tr h="617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Reference#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(Year)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Domain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Extraction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[6]</a:t>
                      </a:r>
                      <a:r>
                        <a:rPr dirty="0" sz="20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Williams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Brown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07314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AI-driven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analytics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chronic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prevention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AI-based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features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25146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Supports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effectiveness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interpreting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analyzer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outputs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[7]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Nakamura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9652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AI-assisted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respiratory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diseases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Exhaled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AI-based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diagnostics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23495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Demonstrates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viability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diagnostics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metabolic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disorder 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3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[8]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Wang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Zhou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Big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analytics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CVD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prediction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Big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methods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35" marR="1174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large-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scale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early 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[9]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Garcia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Thompson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55753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chronic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prevention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Continuous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sensors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devices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867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Reinforces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gas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analyzer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relevance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long-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3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[10]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Martinelli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al.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sensor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measurements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breath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framework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assessment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framework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Validates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clinical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relevance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breath-based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2607" y="209258"/>
            <a:ext cx="1313508" cy="1313508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39519" y="1784985"/>
          <a:ext cx="15965169" cy="646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6045"/>
                <a:gridCol w="2646045"/>
                <a:gridCol w="2646044"/>
                <a:gridCol w="2646045"/>
                <a:gridCol w="2646045"/>
                <a:gridCol w="2646044"/>
              </a:tblGrid>
              <a:tr h="582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Reference#</a:t>
                      </a:r>
                      <a:r>
                        <a:rPr dirty="0" sz="2000" spc="-9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(Year)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Problem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Domain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Input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Data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Feature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Extraction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Classification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Result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[11]</a:t>
                      </a:r>
                      <a:r>
                        <a:rPr dirty="0" sz="20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Sharma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000" spc="-1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Verma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Edge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computing</a:t>
                      </a:r>
                      <a:r>
                        <a:rPr dirty="0" sz="20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real-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time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healthcare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1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Sensor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data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Edge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computing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framework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1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orbel"/>
                          <a:cs typeface="Corbel"/>
                        </a:rPr>
                        <a:t>Real-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time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processing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184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Supports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low-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latency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deployment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smart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gas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analyzers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[12]</a:t>
                      </a:r>
                      <a:r>
                        <a:rPr dirty="0" sz="2000" spc="-10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Gupta</a:t>
                      </a:r>
                      <a:r>
                        <a:rPr dirty="0" sz="2000" spc="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000" spc="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Roy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IoT-enabled</a:t>
                      </a:r>
                      <a:r>
                        <a:rPr dirty="0" sz="20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healthcare systems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IoT-based</a:t>
                      </a:r>
                      <a:r>
                        <a:rPr dirty="0" sz="20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sensor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data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IoT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interoperability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112776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system integration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2984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Highlights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importance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of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integrating</a:t>
                      </a:r>
                      <a:r>
                        <a:rPr dirty="0" sz="20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analyzers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with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infra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[13]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Kumar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et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al.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670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Role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sensors</a:t>
                      </a:r>
                      <a:r>
                        <a:rPr dirty="0" sz="20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non-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invasive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monitoring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88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Real-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time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sensor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data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Sensor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signal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processing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Continuous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monitoring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49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28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Reinforces</a:t>
                      </a:r>
                      <a:r>
                        <a:rPr dirty="0" sz="20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 sensor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270" marR="44005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effectiveness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early cardiometabolic detection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[14]</a:t>
                      </a:r>
                      <a:r>
                        <a:rPr dirty="0" sz="2000" spc="-114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Chen</a:t>
                      </a:r>
                      <a:r>
                        <a:rPr dirty="0" sz="2000" spc="-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000" spc="-1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Wu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1675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Exhaled</a:t>
                      </a:r>
                      <a:r>
                        <a:rPr dirty="0" sz="20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breath</a:t>
                      </a:r>
                      <a:r>
                        <a:rPr dirty="0" sz="20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for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disease</a:t>
                      </a:r>
                      <a:r>
                        <a:rPr dirty="0" sz="20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detection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VOCs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in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breath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VOC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profiling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Disease</a:t>
                      </a:r>
                      <a:r>
                        <a:rPr dirty="0" sz="20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detection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20827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Underlines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reliability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of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VOC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profiling</a:t>
                      </a:r>
                      <a:r>
                        <a:rPr dirty="0" sz="20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for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metabolic</a:t>
                      </a:r>
                      <a:r>
                        <a:rPr dirty="0" sz="20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diagnosis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[15]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Li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&amp;</a:t>
                      </a:r>
                      <a:r>
                        <a:rPr dirty="0" sz="2000" spc="-114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Wong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5G-enabled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wearable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monitoring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Wearable</a:t>
                      </a:r>
                      <a:r>
                        <a:rPr dirty="0" sz="20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sensor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data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Mobile</a:t>
                      </a:r>
                      <a:r>
                        <a:rPr dirty="0" sz="20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+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0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sensor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integration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Remote</a:t>
                      </a:r>
                      <a:r>
                        <a:rPr dirty="0" sz="20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monitoring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orbel"/>
                          <a:cs typeface="Corbel"/>
                        </a:rPr>
                        <a:t>system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228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000">
                          <a:latin typeface="Corbel"/>
                          <a:cs typeface="Corbel"/>
                        </a:rPr>
                        <a:t>Emphasizes</a:t>
                      </a:r>
                      <a:r>
                        <a:rPr dirty="0" sz="20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synergy</a:t>
                      </a:r>
                      <a:r>
                        <a:rPr dirty="0" sz="20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of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gas</a:t>
                      </a:r>
                      <a:r>
                        <a:rPr dirty="0" sz="20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analyzers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with</a:t>
                      </a:r>
                      <a:r>
                        <a:rPr dirty="0" sz="20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5G</a:t>
                      </a:r>
                      <a:r>
                        <a:rPr dirty="0" sz="20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25">
                          <a:latin typeface="Corbel"/>
                          <a:cs typeface="Corbel"/>
                        </a:rPr>
                        <a:t>for </a:t>
                      </a:r>
                      <a:r>
                        <a:rPr dirty="0" sz="2000">
                          <a:latin typeface="Corbel"/>
                          <a:cs typeface="Corbel"/>
                        </a:rPr>
                        <a:t>health</a:t>
                      </a:r>
                      <a:r>
                        <a:rPr dirty="0" sz="20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2000" spc="-10">
                          <a:latin typeface="Corbel"/>
                          <a:cs typeface="Corbel"/>
                        </a:rPr>
                        <a:t>tracking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1300" y="848613"/>
            <a:ext cx="47517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10"/>
              <a:t> </a:t>
            </a:r>
            <a:r>
              <a:rPr dirty="0" spc="-10"/>
              <a:t>System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8430">
              <a:lnSpc>
                <a:spcPts val="1800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50339" y="1747774"/>
            <a:ext cx="15846425" cy="451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6350" indent="-34099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Estimating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advantages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ana-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lyzer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assessing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car_x0002_diometabolic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suggests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impor-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tant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possibilities.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Avoiding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further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blood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certain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markers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detected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analyzer’s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captures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nottotally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invasive.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enables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prompt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intervention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diabetes,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obesity,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risks.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addition,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assessments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could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done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onsite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portability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enhances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patient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promotes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health.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Further_x0002_more,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efficiency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precision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diagnosis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various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facilities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well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eliminating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duplication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important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managing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within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chronic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disease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improving health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outcomes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850"/>
            <a:ext cx="1322323" cy="132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5199" rIns="0" bIns="0" rtlCol="0" vert="horz">
            <a:spAutoFit/>
          </a:bodyPr>
          <a:lstStyle/>
          <a:p>
            <a:pPr marL="807085">
              <a:lnSpc>
                <a:spcPct val="100000"/>
              </a:lnSpc>
              <a:spcBef>
                <a:spcPts val="105"/>
              </a:spcBef>
            </a:pPr>
            <a:r>
              <a:rPr dirty="0"/>
              <a:t>Methodology</a:t>
            </a:r>
            <a:r>
              <a:rPr dirty="0" spc="-45"/>
              <a:t> </a:t>
            </a:r>
            <a:r>
              <a:rPr dirty="0"/>
              <a:t>/</a:t>
            </a:r>
            <a:r>
              <a:rPr dirty="0" spc="-175"/>
              <a:t> </a:t>
            </a:r>
            <a:r>
              <a:rPr dirty="0" spc="-10"/>
              <a:t>Architecture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490599" y="2232786"/>
            <a:ext cx="35477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System</a:t>
            </a:r>
            <a:r>
              <a:rPr dirty="0" sz="3200" spc="-18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Architecture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88794" y="7330516"/>
            <a:ext cx="1414970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architecture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showcases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gas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sensors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Arduino </a:t>
            </a:r>
            <a:r>
              <a:rPr dirty="0" sz="2400">
                <a:latin typeface="Times New Roman"/>
                <a:cs typeface="Times New Roman"/>
              </a:rPr>
              <a:t>(microcontroller)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drives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LCD display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real-time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alert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060192" y="2877311"/>
            <a:ext cx="9790430" cy="4369435"/>
            <a:chOff x="3060192" y="2877311"/>
            <a:chExt cx="9790430" cy="436943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192" y="2877311"/>
              <a:ext cx="9790176" cy="43693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2941446"/>
              <a:ext cx="9612884" cy="41910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105150" y="2922396"/>
              <a:ext cx="9651365" cy="4229100"/>
            </a:xfrm>
            <a:custGeom>
              <a:avLst/>
              <a:gdLst/>
              <a:ahLst/>
              <a:cxnLst/>
              <a:rect l="l" t="t" r="r" b="b"/>
              <a:pathLst>
                <a:path w="9651365" h="4229100">
                  <a:moveTo>
                    <a:pt x="0" y="4229100"/>
                  </a:moveTo>
                  <a:lnTo>
                    <a:pt x="9650984" y="4229100"/>
                  </a:lnTo>
                  <a:lnTo>
                    <a:pt x="9650984" y="0"/>
                  </a:lnTo>
                  <a:lnTo>
                    <a:pt x="0" y="0"/>
                  </a:lnTo>
                  <a:lnTo>
                    <a:pt x="0" y="4229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8430">
              <a:lnSpc>
                <a:spcPts val="1800"/>
              </a:lnSpc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10"/>
              <a:t>5/30/2025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25"/>
              <a:t>BATCH</a:t>
            </a:r>
            <a:r>
              <a:rPr dirty="0" spc="-5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50"/>
              <a:t>: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7641587" y="9711602"/>
            <a:ext cx="50431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11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7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</a:t>
            </a:r>
            <a:r>
              <a:rPr dirty="0" sz="1650" spc="-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A2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2025-05-30T18:39:29Z</dcterms:created>
  <dcterms:modified xsi:type="dcterms:W3CDTF">2025-05-30T18:39:29Z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LastSaved">
    <vt:filetime>2025-05-30T00:00:00Z</vt:filetime>
  </property>
  <property fmtid="{D5CDD505-2E9C-101B-9397-08002B2CF9AE}" pid="4" name="Producer">
    <vt:lpwstr>Pdftools SDK</vt:lpwstr>
  </property>
</Properties>
</file>