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8" r:id="rId1"/>
  </p:sldMasterIdLst>
  <p:notesMasterIdLst>
    <p:notesMasterId r:id="rId32"/>
  </p:notesMasterIdLst>
  <p:sldIdLst>
    <p:sldId id="271" r:id="rId2"/>
    <p:sldId id="265" r:id="rId3"/>
    <p:sldId id="257" r:id="rId4"/>
    <p:sldId id="258" r:id="rId5"/>
    <p:sldId id="259" r:id="rId6"/>
    <p:sldId id="260" r:id="rId7"/>
    <p:sldId id="308" r:id="rId8"/>
    <p:sldId id="263" r:id="rId9"/>
    <p:sldId id="324" r:id="rId10"/>
    <p:sldId id="323" r:id="rId11"/>
    <p:sldId id="310" r:id="rId12"/>
    <p:sldId id="320" r:id="rId13"/>
    <p:sldId id="312" r:id="rId14"/>
    <p:sldId id="313" r:id="rId15"/>
    <p:sldId id="319" r:id="rId16"/>
    <p:sldId id="314" r:id="rId17"/>
    <p:sldId id="315" r:id="rId18"/>
    <p:sldId id="316" r:id="rId19"/>
    <p:sldId id="321" r:id="rId20"/>
    <p:sldId id="317" r:id="rId21"/>
    <p:sldId id="318" r:id="rId22"/>
    <p:sldId id="325" r:id="rId23"/>
    <p:sldId id="327" r:id="rId24"/>
    <p:sldId id="328" r:id="rId25"/>
    <p:sldId id="326" r:id="rId26"/>
    <p:sldId id="329" r:id="rId27"/>
    <p:sldId id="330" r:id="rId28"/>
    <p:sldId id="331" r:id="rId29"/>
    <p:sldId id="332"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85635" autoAdjust="0"/>
  </p:normalViewPr>
  <p:slideViewPr>
    <p:cSldViewPr snapToGrid="0">
      <p:cViewPr varScale="1">
        <p:scale>
          <a:sx n="88" d="100"/>
          <a:sy n="88" d="100"/>
        </p:scale>
        <p:origin x="60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29-05-2022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24FFF0F-D49B-4014-AC64-3518FE292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65370BA-25E7-4CB2-B153-F0BED94E29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41BAA208-2D6E-4D6F-9F6F-5341015CE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FAAE0BC4-37B8-4DD0-8DAB-9F049758826B}"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67EC14B-C1D0-4A4C-85E5-DEDE6FF957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6E0F3EA-0F08-4836-B2FC-221DABEF89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4D5C050-F8A2-4C93-80E8-43070CA218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1E7AC999-957F-4077-B60A-6D8697A04573}"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fld id="{7A022437-ADA7-4F43-BF50-48B6E6405188}" type="datetimeFigureOut">
              <a:rPr lang="en-US" smtClean="0"/>
              <a:pPr>
                <a:defRPr/>
              </a:pPr>
              <a:t>5/29/2022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1BAE884-E5AA-4D99-B946-2414A3397474}" type="slidenum">
              <a:rPr lang="en-US" altLang="en-US" smtClean="0"/>
              <a:pPr>
                <a:defRPr/>
              </a:pPr>
              <a:t>‹#›</a:t>
            </a:fld>
            <a:endParaRPr lang="en-US" altLang="en-US"/>
          </a:p>
        </p:txBody>
      </p:sp>
    </p:spTree>
    <p:extLst>
      <p:ext uri="{BB962C8B-B14F-4D97-AF65-F5344CB8AC3E}">
        <p14:creationId xmlns:p14="http://schemas.microsoft.com/office/powerpoint/2010/main" val="3154833554"/>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2999737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95789110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517642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pPr>
              <a:defRPr/>
            </a:pPr>
            <a:fld id="{2A3D4935-08B8-4EAB-85A9-7FBB27AFC49F}" type="datetimeFigureOut">
              <a:rPr lang="en-US" smtClean="0"/>
              <a:pPr>
                <a:defRPr/>
              </a:pPr>
              <a:t>5/29/2022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spTree>
    <p:extLst>
      <p:ext uri="{BB962C8B-B14F-4D97-AF65-F5344CB8AC3E}">
        <p14:creationId xmlns:p14="http://schemas.microsoft.com/office/powerpoint/2010/main" val="128138766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9" name="Footer Placeholder 8"/>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80427967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789131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5/29/2022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spTree>
    <p:extLst>
      <p:ext uri="{BB962C8B-B14F-4D97-AF65-F5344CB8AC3E}">
        <p14:creationId xmlns:p14="http://schemas.microsoft.com/office/powerpoint/2010/main" val="47361811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5/29/2022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356255625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pPr>
              <a:defRPr/>
            </a:pPr>
            <a:fld id="{C5FE3E5B-D765-4B53-853A-9949F58501D1}" type="datetimeFigureOut">
              <a:rPr lang="en-US" smtClean="0"/>
              <a:pPr>
                <a:defRPr/>
              </a:pPr>
              <a:t>5/29/2022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defRPr/>
            </a:pPr>
            <a:endParaRPr lang="en-US"/>
          </a:p>
        </p:txBody>
      </p:sp>
      <p:sp>
        <p:nvSpPr>
          <p:cNvPr id="11" name="Slide Number Placeholder 10"/>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81633106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3A810E3D-77A2-40F3-9E77-9070961F3F4F}" type="datetimeFigureOut">
              <a:rPr lang="en-US" smtClean="0"/>
              <a:pPr>
                <a:defRPr/>
              </a:pPr>
              <a:t>5/29/2022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defRPr/>
            </a:pPr>
            <a:endParaRPr lang="en-US"/>
          </a:p>
        </p:txBody>
      </p:sp>
      <p:sp>
        <p:nvSpPr>
          <p:cNvPr id="10" name="Slide Number Placeholder 9"/>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spTree>
    <p:extLst>
      <p:ext uri="{BB962C8B-B14F-4D97-AF65-F5344CB8AC3E}">
        <p14:creationId xmlns:p14="http://schemas.microsoft.com/office/powerpoint/2010/main" val="93051080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a:defRPr/>
            </a:pPr>
            <a:fld id="{C5FE3E5B-D765-4B53-853A-9949F58501D1}" type="datetimeFigureOut">
              <a:rPr lang="en-US" smtClean="0"/>
              <a:pPr>
                <a:defRPr/>
              </a:pPr>
              <a:t>5/29/2022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a:defRPr/>
            </a:pPr>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4123719474"/>
      </p:ext>
    </p:extLst>
  </p:cSld>
  <p:clrMap bg1="lt1" tx1="dk1" bg2="lt2" tx2="dk2" accent1="accent1" accent2="accent2" accent3="accent3" accent4="accent4" accent5="accent5" accent6="accent6" hlink="hlink" folHlink="folHlink"/>
  <p:sldLayoutIdLst>
    <p:sldLayoutId id="2147484809" r:id="rId1"/>
    <p:sldLayoutId id="2147484810" r:id="rId2"/>
    <p:sldLayoutId id="2147484811" r:id="rId3"/>
    <p:sldLayoutId id="2147484812" r:id="rId4"/>
    <p:sldLayoutId id="2147484813" r:id="rId5"/>
    <p:sldLayoutId id="2147484814" r:id="rId6"/>
    <p:sldLayoutId id="2147484815" r:id="rId7"/>
    <p:sldLayoutId id="2147484816" r:id="rId8"/>
    <p:sldLayoutId id="2147484817" r:id="rId9"/>
    <p:sldLayoutId id="2147484818" r:id="rId10"/>
    <p:sldLayoutId id="2147484819" r:id="rId11"/>
  </p:sldLayoutIdLst>
  <p:transition spd="slow">
    <p:wipe/>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r>
              <a:rPr lang="en-US" altLang="en-US">
                <a:latin typeface="Arial" panose="020B0604020202020204" pitchFamily="34" charset="0"/>
              </a:rPr>
              <a:t/>
            </a:r>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r>
              <a:rPr lang="en-US" altLang="en-US" b="1" dirty="0">
                <a:latin typeface="Castellar" panose="020A0402060406010301" pitchFamily="18" charset="0"/>
              </a:rPr>
              <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6761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0" y="2859088"/>
            <a:ext cx="12192000" cy="3998912"/>
          </a:xfrm>
        </p:spPr>
        <p:txBody>
          <a:bodyPr rtlCol="0">
            <a:normAutofit fontScale="25000" lnSpcReduction="20000"/>
          </a:bodyPr>
          <a:lstStyle/>
          <a:p>
            <a:pPr marL="0" indent="0">
              <a:buNone/>
              <a:defRPr/>
            </a:pPr>
            <a:r>
              <a:rPr lang="en-US" sz="8000" b="1" dirty="0">
                <a:latin typeface="Times New Roman" panose="02020603050405020304" pitchFamily="18" charset="0"/>
                <a:cs typeface="Times New Roman" panose="02020603050405020304" pitchFamily="18" charset="0"/>
              </a:rPr>
              <a:t>                                                                    MAJOR PROJECT REVIEW  ON</a:t>
            </a:r>
          </a:p>
          <a:p>
            <a:pPr marL="0" indent="0">
              <a:buNone/>
              <a:defRPr/>
            </a:pPr>
            <a:r>
              <a:rPr lang="en-US" sz="8000" b="1" dirty="0">
                <a:latin typeface="Times New Roman" panose="02020603050405020304" pitchFamily="18" charset="0"/>
                <a:cs typeface="Times New Roman" panose="02020603050405020304" pitchFamily="18" charset="0"/>
              </a:rPr>
              <a:t/>
            </a:r>
            <a:br>
              <a:rPr lang="en-US" sz="8000" b="1" dirty="0">
                <a:latin typeface="Times New Roman" panose="02020603050405020304" pitchFamily="18" charset="0"/>
                <a:cs typeface="Times New Roman" panose="02020603050405020304" pitchFamily="18" charset="0"/>
              </a:rPr>
            </a:b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ADMISSION PREDICTION USING MULTIPLE LINEAR REGRESSION WITH PCA </a:t>
            </a:r>
            <a:endParaRPr lang="en-IN" sz="8000" dirty="0">
              <a:latin typeface="Times New Roman" panose="02020603050405020304" pitchFamily="18" charset="0"/>
              <a:cs typeface="Times New Roman" panose="02020603050405020304" pitchFamily="18" charset="0"/>
            </a:endParaRPr>
          </a:p>
          <a:p>
            <a:pPr marL="0" indent="0" eaLnBrk="1" fontAlgn="auto" hangingPunct="1">
              <a:buFont typeface="Arial"/>
              <a:buNone/>
              <a:defRPr/>
            </a:pPr>
            <a:endParaRPr lang="en-IN" sz="8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a:t>
            </a:r>
          </a:p>
          <a:p>
            <a:pPr marL="0" indent="0">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G. </a:t>
            </a:r>
            <a:r>
              <a:rPr lang="en-IN" sz="8000" b="1" dirty="0" err="1">
                <a:solidFill>
                  <a:schemeClr val="tx1">
                    <a:lumMod val="85000"/>
                    <a:lumOff val="15000"/>
                  </a:schemeClr>
                </a:solidFill>
                <a:latin typeface="Times New Roman" panose="02020603050405020304" pitchFamily="18" charset="0"/>
                <a:cs typeface="Times New Roman" panose="02020603050405020304" pitchFamily="18" charset="0"/>
              </a:rPr>
              <a:t>Vinesh</a:t>
            </a: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 Shankar                                                                                                                        </a:t>
            </a:r>
            <a:r>
              <a:rPr lang="en-IN" sz="8000" b="1" dirty="0">
                <a:solidFill>
                  <a:schemeClr val="accent4">
                    <a:lumMod val="75000"/>
                  </a:schemeClr>
                </a:solidFill>
              </a:rPr>
              <a:t>GROUP NAMES</a:t>
            </a:r>
            <a:endParaRPr lang="en-IN" sz="8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lgn="ctr" eaLnBrk="1" fontAlgn="auto" hangingPunct="1">
              <a:buFont typeface="Arial"/>
              <a:buNone/>
              <a:defRPr/>
            </a:pPr>
            <a:r>
              <a:rPr lang="en-IN" sz="5600" dirty="0">
                <a:solidFill>
                  <a:schemeClr val="tx1"/>
                </a:solidFill>
                <a:latin typeface="Times New Roman" pitchFamily="18" charset="0"/>
                <a:cs typeface="Times New Roman" pitchFamily="18" charset="0"/>
              </a:rPr>
              <a:t>                                                                                                                                                                                                            Dharani (187R1A05E7)</a:t>
            </a:r>
          </a:p>
          <a:p>
            <a:pPr marL="0" indent="0" algn="ctr">
              <a:buNone/>
              <a:defRPr/>
            </a:pPr>
            <a:r>
              <a:rPr lang="en-IN" sz="5600" dirty="0">
                <a:latin typeface="Times New Roman" pitchFamily="18" charset="0"/>
                <a:cs typeface="Times New Roman" pitchFamily="18" charset="0"/>
              </a:rPr>
              <a:t>                                                                                                                                                                                                              </a:t>
            </a:r>
            <a:r>
              <a:rPr lang="en-IN" sz="5600" dirty="0" err="1">
                <a:latin typeface="Times New Roman" pitchFamily="18" charset="0"/>
                <a:cs typeface="Times New Roman" pitchFamily="18" charset="0"/>
              </a:rPr>
              <a:t>Neeshma</a:t>
            </a:r>
            <a:r>
              <a:rPr lang="en-IN" sz="5600" dirty="0">
                <a:latin typeface="Times New Roman" pitchFamily="18" charset="0"/>
                <a:cs typeface="Times New Roman" pitchFamily="18" charset="0"/>
              </a:rPr>
              <a:t> (197R5A0513)</a:t>
            </a:r>
          </a:p>
          <a:p>
            <a:pPr marL="0" indent="0" algn="ctr" eaLnBrk="1" fontAlgn="auto" hangingPunct="1">
              <a:buFont typeface="Arial"/>
              <a:buNone/>
              <a:defRPr/>
            </a:pPr>
            <a:r>
              <a:rPr lang="en-IN" sz="5600" dirty="0">
                <a:solidFill>
                  <a:schemeClr val="tx1"/>
                </a:solidFill>
                <a:latin typeface="Times New Roman" pitchFamily="18" charset="0"/>
                <a:cs typeface="Times New Roman" pitchFamily="18" charset="0"/>
              </a:rPr>
              <a:t>                                                                                                                                                                                                                         </a:t>
            </a:r>
            <a:r>
              <a:rPr lang="en-IN" sz="5600" dirty="0" err="1">
                <a:solidFill>
                  <a:schemeClr val="tx1"/>
                </a:solidFill>
                <a:latin typeface="Times New Roman" pitchFamily="18" charset="0"/>
                <a:cs typeface="Times New Roman" pitchFamily="18" charset="0"/>
              </a:rPr>
              <a:t>Dhruvaneshwar</a:t>
            </a:r>
            <a:r>
              <a:rPr lang="en-IN" sz="5600" dirty="0">
                <a:solidFill>
                  <a:schemeClr val="tx1"/>
                </a:solidFill>
                <a:latin typeface="Times New Roman" pitchFamily="18" charset="0"/>
                <a:cs typeface="Times New Roman" pitchFamily="18" charset="0"/>
              </a:rPr>
              <a:t> (187R1A05F0)</a:t>
            </a:r>
          </a:p>
          <a:p>
            <a:pPr marL="0" indent="0" algn="ctr" eaLnBrk="1" fontAlgn="auto" hangingPunct="1">
              <a:buFont typeface="Arial"/>
              <a:buNone/>
              <a:defRPr/>
            </a:pPr>
            <a:r>
              <a:rPr lang="en-IN" sz="5600" dirty="0">
                <a:latin typeface="Times New Roman" pitchFamily="18" charset="0"/>
                <a:cs typeface="Times New Roman" pitchFamily="18" charset="0"/>
              </a:rPr>
              <a:t>                                                                                                                                                                                                           </a:t>
            </a:r>
            <a:r>
              <a:rPr lang="en-IN" sz="5600" dirty="0" err="1">
                <a:latin typeface="Times New Roman" pitchFamily="18" charset="0"/>
                <a:cs typeface="Times New Roman" pitchFamily="18" charset="0"/>
              </a:rPr>
              <a:t>Shruthi</a:t>
            </a:r>
            <a:r>
              <a:rPr lang="en-IN" sz="5600" dirty="0">
                <a:latin typeface="Times New Roman" pitchFamily="18" charset="0"/>
                <a:cs typeface="Times New Roman" pitchFamily="18" charset="0"/>
              </a:rPr>
              <a:t> (197R5A0510)</a:t>
            </a:r>
          </a:p>
          <a:p>
            <a:pPr marL="0" indent="0" algn="ctr">
              <a:buNone/>
              <a:defRPr/>
            </a:pPr>
            <a:r>
              <a:rPr lang="en-US" sz="5600" dirty="0">
                <a:latin typeface="Times New Roman" pitchFamily="18" charset="0"/>
                <a:cs typeface="Times New Roman" pitchFamily="18" charset="0"/>
              </a:rPr>
              <a:t>                                                                   </a:t>
            </a:r>
            <a:endParaRPr lang="en-IN" sz="5600" dirty="0">
              <a:latin typeface="Times New Roman" pitchFamily="18" charset="0"/>
              <a:cs typeface="Times New Roman" pitchFamily="18" charset="0"/>
            </a:endParaRPr>
          </a:p>
          <a:p>
            <a:pPr marL="0" indent="0" algn="ctr" eaLnBrk="1" fontAlgn="auto" hangingPunct="1">
              <a:buFont typeface="Arial"/>
              <a:buNone/>
              <a:defRPr/>
            </a:pPr>
            <a:r>
              <a:rPr lang="en-IN" sz="5600" dirty="0">
                <a:solidFill>
                  <a:schemeClr val="tx1"/>
                </a:solidFill>
                <a:latin typeface="Times New Roman" pitchFamily="18" charset="0"/>
                <a:cs typeface="Times New Roman" pitchFamily="18" charset="0"/>
              </a:rPr>
              <a:t>                      </a:t>
            </a:r>
            <a:r>
              <a:rPr lang="en-IN" sz="5600" b="1" dirty="0">
                <a:solidFill>
                  <a:schemeClr val="accent4">
                    <a:lumMod val="75000"/>
                  </a:schemeClr>
                </a:solidFill>
                <a:latin typeface="Times New Roman" panose="02020603050405020304" pitchFamily="18" charset="0"/>
                <a:cs typeface="Times New Roman" panose="02020603050405020304" pitchFamily="18" charset="0"/>
              </a:rPr>
              <a:t>                                                                          </a:t>
            </a:r>
            <a:endParaRPr lang="pt-BR" sz="7200" dirty="0">
              <a:effectLst/>
              <a:latin typeface="Times New Roman" panose="02020603050405020304" pitchFamily="18" charset="0"/>
              <a:cs typeface="Times New Roman" panose="02020603050405020304" pitchFamily="18" charset="0"/>
            </a:endParaRPr>
          </a:p>
          <a:p>
            <a:pPr marL="0" marR="368300" indent="0" algn="r" rtl="0">
              <a:spcBef>
                <a:spcPts val="700"/>
              </a:spcBef>
              <a:spcAft>
                <a:spcPts val="0"/>
              </a:spcAft>
              <a:buNone/>
            </a:pPr>
            <a:endParaRPr lang="pt-BR" sz="7200" b="1" dirty="0">
              <a:effectLst/>
              <a:latin typeface="Times New Roman" panose="02020603050405020304" pitchFamily="18" charset="0"/>
              <a:cs typeface="Times New Roman" panose="02020603050405020304" pitchFamily="18" charset="0"/>
            </a:endParaRP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7966748" cy="369332"/>
          </a:xfrm>
          <a:prstGeom prst="rect">
            <a:avLst/>
          </a:prstGeom>
          <a:noFill/>
        </p:spPr>
        <p:txBody>
          <a:bodyPr wrap="square">
            <a:spAutoFit/>
          </a:bodyPr>
          <a:lstStyle/>
          <a:p>
            <a:pPr algn="ctr">
              <a:defRP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DEPARTMENT OF COMPUTER SCIENCE AND ENGINEERING</a:t>
            </a:r>
            <a:endParaRPr lang="en-IN" b="1" dirty="0">
              <a:latin typeface="Times New Roman" pitchFamily="18" charset="0"/>
              <a:cs typeface="Times New Roman" pitchFamily="18"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775C1AB-21E1-483A-B89A-43AAB4924D3E}"/>
              </a:ext>
            </a:extLst>
          </p:cNvPr>
          <p:cNvSpPr/>
          <p:nvPr/>
        </p:nvSpPr>
        <p:spPr>
          <a:xfrm>
            <a:off x="2147454" y="41563"/>
            <a:ext cx="1163782"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Flowchart: Data 2">
            <a:extLst>
              <a:ext uri="{FF2B5EF4-FFF2-40B4-BE49-F238E27FC236}">
                <a16:creationId xmlns:a16="http://schemas.microsoft.com/office/drawing/2014/main" id="{AAE2D34F-BE69-4BF0-8E96-F8CC5781D0CE}"/>
              </a:ext>
            </a:extLst>
          </p:cNvPr>
          <p:cNvSpPr/>
          <p:nvPr/>
        </p:nvSpPr>
        <p:spPr>
          <a:xfrm>
            <a:off x="5063835" y="103909"/>
            <a:ext cx="1967345" cy="62345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6B33ECA-CE24-412E-AF3F-B579E6AC6C20}"/>
              </a:ext>
            </a:extLst>
          </p:cNvPr>
          <p:cNvSpPr/>
          <p:nvPr/>
        </p:nvSpPr>
        <p:spPr>
          <a:xfrm>
            <a:off x="4267202" y="1226127"/>
            <a:ext cx="3525980" cy="623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F728805-CDA4-4911-AE43-613E88024874}"/>
              </a:ext>
            </a:extLst>
          </p:cNvPr>
          <p:cNvSpPr/>
          <p:nvPr/>
        </p:nvSpPr>
        <p:spPr>
          <a:xfrm>
            <a:off x="2576946" y="2306780"/>
            <a:ext cx="1939636" cy="623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6D8EA059-162F-4D5E-A05D-10172A1DB0B3}"/>
              </a:ext>
            </a:extLst>
          </p:cNvPr>
          <p:cNvSpPr/>
          <p:nvPr/>
        </p:nvSpPr>
        <p:spPr>
          <a:xfrm>
            <a:off x="7356763" y="2306782"/>
            <a:ext cx="1939636" cy="623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ACEDDCEC-406A-4038-A606-19381C4DB855}"/>
              </a:ext>
            </a:extLst>
          </p:cNvPr>
          <p:cNvSpPr/>
          <p:nvPr/>
        </p:nvSpPr>
        <p:spPr>
          <a:xfrm>
            <a:off x="4736176" y="3570313"/>
            <a:ext cx="240099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Flowchart: Decision 10">
            <a:extLst>
              <a:ext uri="{FF2B5EF4-FFF2-40B4-BE49-F238E27FC236}">
                <a16:creationId xmlns:a16="http://schemas.microsoft.com/office/drawing/2014/main" id="{B9D36B4C-942C-40DF-A965-EEBEFC322697}"/>
              </a:ext>
            </a:extLst>
          </p:cNvPr>
          <p:cNvSpPr/>
          <p:nvPr/>
        </p:nvSpPr>
        <p:spPr>
          <a:xfrm>
            <a:off x="5256066" y="4832353"/>
            <a:ext cx="1361210" cy="90054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B99B8355-F2EE-406F-B6CE-3C8FD1FA16D9}"/>
              </a:ext>
            </a:extLst>
          </p:cNvPr>
          <p:cNvSpPr/>
          <p:nvPr/>
        </p:nvSpPr>
        <p:spPr>
          <a:xfrm>
            <a:off x="5167747" y="5971307"/>
            <a:ext cx="1544782" cy="623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13" name="Flowchart: Data 12">
            <a:extLst>
              <a:ext uri="{FF2B5EF4-FFF2-40B4-BE49-F238E27FC236}">
                <a16:creationId xmlns:a16="http://schemas.microsoft.com/office/drawing/2014/main" id="{EFCB7698-8E4E-4EA3-974D-C9830D22E7DE}"/>
              </a:ext>
            </a:extLst>
          </p:cNvPr>
          <p:cNvSpPr/>
          <p:nvPr/>
        </p:nvSpPr>
        <p:spPr>
          <a:xfrm>
            <a:off x="2119747" y="5971307"/>
            <a:ext cx="2369128" cy="62345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User Data</a:t>
            </a:r>
            <a:endParaRPr lang="en-IN" dirty="0">
              <a:latin typeface="Times New Roman" panose="02020603050405020304" pitchFamily="18" charset="0"/>
              <a:cs typeface="Times New Roman" panose="02020603050405020304" pitchFamily="18" charset="0"/>
            </a:endParaRPr>
          </a:p>
        </p:txBody>
      </p:sp>
      <p:sp>
        <p:nvSpPr>
          <p:cNvPr id="14" name="Flowchart: Data 13">
            <a:extLst>
              <a:ext uri="{FF2B5EF4-FFF2-40B4-BE49-F238E27FC236}">
                <a16:creationId xmlns:a16="http://schemas.microsoft.com/office/drawing/2014/main" id="{8DF7C412-837B-46EC-BE0B-FF52D1A71867}"/>
              </a:ext>
            </a:extLst>
          </p:cNvPr>
          <p:cNvSpPr/>
          <p:nvPr/>
        </p:nvSpPr>
        <p:spPr>
          <a:xfrm>
            <a:off x="7439891" y="6026724"/>
            <a:ext cx="1939636" cy="52647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24396C86-9754-4E2B-887E-6596270FBC2B}"/>
              </a:ext>
            </a:extLst>
          </p:cNvPr>
          <p:cNvSpPr/>
          <p:nvPr/>
        </p:nvSpPr>
        <p:spPr>
          <a:xfrm>
            <a:off x="10058399" y="6026724"/>
            <a:ext cx="1399310" cy="623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F1E7DCBF-7451-4A13-8D3B-8CCA7ED17C61}"/>
              </a:ext>
            </a:extLst>
          </p:cNvPr>
          <p:cNvCxnSpPr>
            <a:cxnSpLocks/>
            <a:stCxn id="2" idx="6"/>
            <a:endCxn id="3" idx="2"/>
          </p:cNvCxnSpPr>
          <p:nvPr/>
        </p:nvCxnSpPr>
        <p:spPr>
          <a:xfrm flipV="1">
            <a:off x="3311236" y="415637"/>
            <a:ext cx="1949334" cy="692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0E9FAA0E-F6B0-4089-AC12-8C7D0D9BBE6A}"/>
              </a:ext>
            </a:extLst>
          </p:cNvPr>
          <p:cNvCxnSpPr>
            <a:cxnSpLocks/>
            <a:stCxn id="3" idx="3"/>
          </p:cNvCxnSpPr>
          <p:nvPr/>
        </p:nvCxnSpPr>
        <p:spPr>
          <a:xfrm>
            <a:off x="5850773" y="727364"/>
            <a:ext cx="0" cy="4987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8487B884-8B2A-4FA3-ACEB-50101E900BF4}"/>
              </a:ext>
            </a:extLst>
          </p:cNvPr>
          <p:cNvCxnSpPr>
            <a:cxnSpLocks/>
          </p:cNvCxnSpPr>
          <p:nvPr/>
        </p:nvCxnSpPr>
        <p:spPr>
          <a:xfrm>
            <a:off x="4114800" y="2092036"/>
            <a:ext cx="404552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A86FC7A-CE6D-405C-B275-F1D7D3A00488}"/>
              </a:ext>
            </a:extLst>
          </p:cNvPr>
          <p:cNvCxnSpPr/>
          <p:nvPr/>
        </p:nvCxnSpPr>
        <p:spPr>
          <a:xfrm>
            <a:off x="4114800" y="2092036"/>
            <a:ext cx="0" cy="214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5E73D990-7E2B-4057-B44D-2AD80DFC08D8}"/>
              </a:ext>
            </a:extLst>
          </p:cNvPr>
          <p:cNvCxnSpPr/>
          <p:nvPr/>
        </p:nvCxnSpPr>
        <p:spPr>
          <a:xfrm>
            <a:off x="8160327" y="2092036"/>
            <a:ext cx="0" cy="214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1B698C4E-319E-4323-8C53-F4F488ECA311}"/>
              </a:ext>
            </a:extLst>
          </p:cNvPr>
          <p:cNvCxnSpPr>
            <a:cxnSpLocks/>
            <a:stCxn id="4" idx="2"/>
          </p:cNvCxnSpPr>
          <p:nvPr/>
        </p:nvCxnSpPr>
        <p:spPr>
          <a:xfrm>
            <a:off x="6030192" y="1849582"/>
            <a:ext cx="1" cy="242453"/>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CC240C9A-7300-478F-A24A-63093DDA53FE}"/>
              </a:ext>
            </a:extLst>
          </p:cNvPr>
          <p:cNvCxnSpPr>
            <a:cxnSpLocks/>
          </p:cNvCxnSpPr>
          <p:nvPr/>
        </p:nvCxnSpPr>
        <p:spPr>
          <a:xfrm>
            <a:off x="3546764" y="3162938"/>
            <a:ext cx="4779816" cy="34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6B33AC70-4B74-4824-97C9-BCFCD7B2DAB7}"/>
              </a:ext>
            </a:extLst>
          </p:cNvPr>
          <p:cNvCxnSpPr>
            <a:cxnSpLocks/>
          </p:cNvCxnSpPr>
          <p:nvPr/>
        </p:nvCxnSpPr>
        <p:spPr>
          <a:xfrm>
            <a:off x="5936671" y="3207326"/>
            <a:ext cx="0" cy="3117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D65230FB-7C54-4154-A6FC-BB708A459DC2}"/>
              </a:ext>
            </a:extLst>
          </p:cNvPr>
          <p:cNvCxnSpPr>
            <a:cxnSpLocks/>
            <a:stCxn id="5" idx="2"/>
          </p:cNvCxnSpPr>
          <p:nvPr/>
        </p:nvCxnSpPr>
        <p:spPr>
          <a:xfrm>
            <a:off x="3546764" y="2930235"/>
            <a:ext cx="0" cy="232703"/>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D47F6D9A-8DDC-4771-A454-013534429094}"/>
              </a:ext>
            </a:extLst>
          </p:cNvPr>
          <p:cNvCxnSpPr>
            <a:cxnSpLocks/>
            <a:stCxn id="6" idx="2"/>
          </p:cNvCxnSpPr>
          <p:nvPr/>
        </p:nvCxnSpPr>
        <p:spPr>
          <a:xfrm flipH="1">
            <a:off x="8326580" y="2930237"/>
            <a:ext cx="1" cy="267335"/>
          </a:xfrm>
          <a:prstGeom prst="line">
            <a:avLst/>
          </a:prstGeom>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051882FF-2FFC-4C37-A0B1-643AE70F2A0C}"/>
              </a:ext>
            </a:extLst>
          </p:cNvPr>
          <p:cNvCxnSpPr>
            <a:cxnSpLocks/>
            <a:stCxn id="9" idx="2"/>
            <a:endCxn id="11" idx="0"/>
          </p:cNvCxnSpPr>
          <p:nvPr/>
        </p:nvCxnSpPr>
        <p:spPr>
          <a:xfrm>
            <a:off x="5936671" y="4332313"/>
            <a:ext cx="0" cy="500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a:extLst>
              <a:ext uri="{FF2B5EF4-FFF2-40B4-BE49-F238E27FC236}">
                <a16:creationId xmlns:a16="http://schemas.microsoft.com/office/drawing/2014/main" id="{A8C4C68A-E7E9-4994-BD6D-CB209AC3DC21}"/>
              </a:ext>
            </a:extLst>
          </p:cNvPr>
          <p:cNvCxnSpPr>
            <a:cxnSpLocks/>
            <a:stCxn id="11" idx="2"/>
          </p:cNvCxnSpPr>
          <p:nvPr/>
        </p:nvCxnSpPr>
        <p:spPr>
          <a:xfrm>
            <a:off x="5936671" y="5732899"/>
            <a:ext cx="0" cy="2459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02799E76-9848-4BD3-A7D1-90A62BDB4A1A}"/>
              </a:ext>
            </a:extLst>
          </p:cNvPr>
          <p:cNvCxnSpPr>
            <a:stCxn id="13" idx="5"/>
            <a:endCxn id="12" idx="1"/>
          </p:cNvCxnSpPr>
          <p:nvPr/>
        </p:nvCxnSpPr>
        <p:spPr>
          <a:xfrm>
            <a:off x="4251962" y="6283035"/>
            <a:ext cx="91578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FCB9CD01-9F89-4F1B-8BC4-7747EDD62B71}"/>
              </a:ext>
            </a:extLst>
          </p:cNvPr>
          <p:cNvCxnSpPr>
            <a:stCxn id="12" idx="3"/>
            <a:endCxn id="14" idx="2"/>
          </p:cNvCxnSpPr>
          <p:nvPr/>
        </p:nvCxnSpPr>
        <p:spPr>
          <a:xfrm>
            <a:off x="6712529" y="6283035"/>
            <a:ext cx="921326" cy="6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1B068A4B-F119-471D-AC4C-AB37734D7027}"/>
              </a:ext>
            </a:extLst>
          </p:cNvPr>
          <p:cNvCxnSpPr>
            <a:cxnSpLocks/>
            <a:endCxn id="15" idx="2"/>
          </p:cNvCxnSpPr>
          <p:nvPr/>
        </p:nvCxnSpPr>
        <p:spPr>
          <a:xfrm>
            <a:off x="9178637" y="6338452"/>
            <a:ext cx="8797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TextBox 90">
            <a:extLst>
              <a:ext uri="{FF2B5EF4-FFF2-40B4-BE49-F238E27FC236}">
                <a16:creationId xmlns:a16="http://schemas.microsoft.com/office/drawing/2014/main" id="{CF4B7230-0D4B-4F9F-A38E-899AE62A1C62}"/>
              </a:ext>
            </a:extLst>
          </p:cNvPr>
          <p:cNvSpPr txBox="1"/>
          <p:nvPr/>
        </p:nvSpPr>
        <p:spPr>
          <a:xfrm>
            <a:off x="2341418" y="237897"/>
            <a:ext cx="7897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Start</a:t>
            </a:r>
            <a:endParaRPr lang="en-IN" sz="20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962F54FF-B887-4A54-BD2C-68592F282D7B}"/>
              </a:ext>
            </a:extLst>
          </p:cNvPr>
          <p:cNvSpPr txBox="1"/>
          <p:nvPr/>
        </p:nvSpPr>
        <p:spPr>
          <a:xfrm>
            <a:off x="5541818" y="237897"/>
            <a:ext cx="1066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674112F5-1995-402A-AF75-A5A3983F03A0}"/>
              </a:ext>
            </a:extLst>
          </p:cNvPr>
          <p:cNvSpPr txBox="1"/>
          <p:nvPr/>
        </p:nvSpPr>
        <p:spPr>
          <a:xfrm>
            <a:off x="4516583" y="1291938"/>
            <a:ext cx="284017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1634CCAD-D2D0-4C32-80F2-B91C142DAF58}"/>
              </a:ext>
            </a:extLst>
          </p:cNvPr>
          <p:cNvSpPr txBox="1"/>
          <p:nvPr/>
        </p:nvSpPr>
        <p:spPr>
          <a:xfrm>
            <a:off x="2895601" y="2473036"/>
            <a:ext cx="138406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Training</a:t>
            </a:r>
            <a:endParaRPr lang="en-IN" sz="2000"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8AD928BA-D722-450D-B53E-DC2BC1982209}"/>
              </a:ext>
            </a:extLst>
          </p:cNvPr>
          <p:cNvSpPr txBox="1"/>
          <p:nvPr/>
        </p:nvSpPr>
        <p:spPr>
          <a:xfrm>
            <a:off x="7439891" y="2473036"/>
            <a:ext cx="159327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t>
            </a:r>
            <a:r>
              <a:rPr lang="en-US" dirty="0"/>
              <a:t>esting</a:t>
            </a:r>
            <a:endParaRPr lang="en-IN" dirty="0"/>
          </a:p>
        </p:txBody>
      </p:sp>
      <p:sp>
        <p:nvSpPr>
          <p:cNvPr id="99" name="TextBox 98">
            <a:extLst>
              <a:ext uri="{FF2B5EF4-FFF2-40B4-BE49-F238E27FC236}">
                <a16:creationId xmlns:a16="http://schemas.microsoft.com/office/drawing/2014/main" id="{EAA10386-9078-4014-A889-D422A9A14864}"/>
              </a:ext>
            </a:extLst>
          </p:cNvPr>
          <p:cNvSpPr txBox="1"/>
          <p:nvPr/>
        </p:nvSpPr>
        <p:spPr>
          <a:xfrm>
            <a:off x="4736176" y="3658925"/>
            <a:ext cx="236635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Multiple Linear</a:t>
            </a:r>
          </a:p>
          <a:p>
            <a:pPr algn="ctr"/>
            <a:r>
              <a:rPr lang="en-US" sz="1600" dirty="0">
                <a:latin typeface="Times New Roman" panose="02020603050405020304" pitchFamily="18" charset="0"/>
                <a:cs typeface="Times New Roman" panose="02020603050405020304" pitchFamily="18" charset="0"/>
              </a:rPr>
              <a:t>Regression using </a:t>
            </a:r>
            <a:r>
              <a:rPr lang="en-US" sz="1600" dirty="0" smtClean="0">
                <a:latin typeface="Times New Roman" panose="02020603050405020304" pitchFamily="18" charset="0"/>
                <a:cs typeface="Times New Roman" panose="02020603050405020304" pitchFamily="18" charset="0"/>
              </a:rPr>
              <a:t>PCA</a:t>
            </a:r>
            <a:endParaRPr lang="en-IN" sz="1600" dirty="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6E0C357E-AABB-4B1B-99D0-8B7AA90FAF93}"/>
              </a:ext>
            </a:extLst>
          </p:cNvPr>
          <p:cNvSpPr txBox="1"/>
          <p:nvPr/>
        </p:nvSpPr>
        <p:spPr>
          <a:xfrm>
            <a:off x="5444143" y="5089249"/>
            <a:ext cx="11644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Decision</a:t>
            </a:r>
            <a:endParaRPr lang="en-IN" dirty="0">
              <a:latin typeface="Times New Roman" panose="02020603050405020304" pitchFamily="18" charset="0"/>
              <a:cs typeface="Times New Roman" panose="02020603050405020304" pitchFamily="18" charset="0"/>
            </a:endParaRPr>
          </a:p>
        </p:txBody>
      </p:sp>
      <p:sp>
        <p:nvSpPr>
          <p:cNvPr id="106" name="TextBox 105">
            <a:extLst>
              <a:ext uri="{FF2B5EF4-FFF2-40B4-BE49-F238E27FC236}">
                <a16:creationId xmlns:a16="http://schemas.microsoft.com/office/drawing/2014/main" id="{E6BC4303-1D78-4E13-9945-590D2E6AEE7D}"/>
              </a:ext>
            </a:extLst>
          </p:cNvPr>
          <p:cNvSpPr txBox="1"/>
          <p:nvPr/>
        </p:nvSpPr>
        <p:spPr>
          <a:xfrm>
            <a:off x="7793182" y="6137564"/>
            <a:ext cx="879762" cy="369332"/>
          </a:xfrm>
          <a:prstGeom prst="rect">
            <a:avLst/>
          </a:prstGeom>
          <a:noFill/>
        </p:spPr>
        <p:txBody>
          <a:bodyPr wrap="square" rtlCol="0">
            <a:spAutoFit/>
          </a:bodyPr>
          <a:lstStyle/>
          <a:p>
            <a:pPr algn="ctr"/>
            <a:r>
              <a:rPr lang="en-US" dirty="0"/>
              <a:t>Result</a:t>
            </a:r>
            <a:endParaRPr lang="en-IN" dirty="0"/>
          </a:p>
        </p:txBody>
      </p:sp>
      <p:sp>
        <p:nvSpPr>
          <p:cNvPr id="107" name="TextBox 106">
            <a:extLst>
              <a:ext uri="{FF2B5EF4-FFF2-40B4-BE49-F238E27FC236}">
                <a16:creationId xmlns:a16="http://schemas.microsoft.com/office/drawing/2014/main" id="{96C098B7-302A-4A02-B817-D5F9DA59EC2D}"/>
              </a:ext>
            </a:extLst>
          </p:cNvPr>
          <p:cNvSpPr txBox="1"/>
          <p:nvPr/>
        </p:nvSpPr>
        <p:spPr>
          <a:xfrm>
            <a:off x="10293927" y="6137564"/>
            <a:ext cx="1052946" cy="369332"/>
          </a:xfrm>
          <a:prstGeom prst="rect">
            <a:avLst/>
          </a:prstGeom>
          <a:noFill/>
        </p:spPr>
        <p:txBody>
          <a:bodyPr wrap="square" rtlCol="0">
            <a:spAutoFit/>
          </a:bodyPr>
          <a:lstStyle/>
          <a:p>
            <a:pPr algn="ctr"/>
            <a:r>
              <a:rPr lang="en-US" dirty="0"/>
              <a:t>Stop</a:t>
            </a:r>
            <a:endParaRPr lang="en-IN" dirty="0"/>
          </a:p>
        </p:txBody>
      </p:sp>
    </p:spTree>
    <p:extLst>
      <p:ext uri="{BB962C8B-B14F-4D97-AF65-F5344CB8AC3E}">
        <p14:creationId xmlns:p14="http://schemas.microsoft.com/office/powerpoint/2010/main" val="21076534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7" y="243838"/>
            <a:ext cx="7501563" cy="862151"/>
          </a:xfrm>
        </p:spPr>
        <p:txBody>
          <a:bodyPr/>
          <a:lstStyle/>
          <a:p>
            <a:pPr algn="ctr"/>
            <a:r>
              <a:rPr lang="en-US" sz="3600" b="1" dirty="0">
                <a:latin typeface="Times New Roman" panose="02020603050405020304" pitchFamily="18" charset="0"/>
                <a:cs typeface="Times New Roman" panose="02020603050405020304" pitchFamily="18" charset="0"/>
                <a:sym typeface="+mn-ea"/>
              </a:rPr>
              <a:t>MODULES</a:t>
            </a:r>
            <a:endParaRPr lang="en-IN" sz="36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2925" y="2102044"/>
            <a:ext cx="10006149" cy="4512118"/>
          </a:xfrm>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GATHERING:</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Data gathering is the process of collecting and measuring information from countless different sources.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order to use the data we collect to develop practical machine learning solutions, it must be collected.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dataset has been collected from students of different colleges. The dataset collected consist of instances of students.</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To use the dataset in our code, we usually put it into a CSV </a:t>
            </a:r>
            <a:r>
              <a:rPr lang="en-US" sz="2000" i="0" dirty="0">
                <a:solidFill>
                  <a:srgbClr val="333333"/>
                </a:solidFill>
                <a:effectLst/>
                <a:latin typeface="Times New Roman" panose="02020603050405020304" pitchFamily="18" charset="0"/>
                <a:cs typeface="Times New Roman" panose="02020603050405020304" pitchFamily="18" charset="0"/>
              </a:rPr>
              <a:t>file</a:t>
            </a:r>
            <a:r>
              <a:rPr lang="en-US" sz="2000" b="0" i="0" dirty="0">
                <a:solidFill>
                  <a:srgbClr val="333333"/>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2316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E972E-2AB7-4371-AE48-91B04E6B6F16}"/>
              </a:ext>
            </a:extLst>
          </p:cNvPr>
          <p:cNvSpPr>
            <a:spLocks noGrp="1"/>
          </p:cNvSpPr>
          <p:nvPr>
            <p:ph idx="1"/>
          </p:nvPr>
        </p:nvSpPr>
        <p:spPr>
          <a:xfrm>
            <a:off x="447676" y="895350"/>
            <a:ext cx="11344274" cy="5581650"/>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DATA-PREPROCESSING</a:t>
            </a:r>
            <a:r>
              <a:rPr lang="en-IN" sz="1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Data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is a technique that is used to convert raw data into a clean dataset.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The data is gathered from different sources is in raw format which is not feasible for the analysis. </a:t>
            </a:r>
          </a:p>
          <a:p>
            <a:pPr>
              <a:buFont typeface="Wingdings" panose="05000000000000000000"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In order to perform data preprocessing using Python, we need to import some predefined Python libraries they are :</a:t>
            </a:r>
            <a:endParaRPr lang="en-IN"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i="0" dirty="0" err="1">
                <a:solidFill>
                  <a:srgbClr val="333333"/>
                </a:solidFill>
                <a:effectLst/>
                <a:latin typeface="Times New Roman" panose="02020603050405020304" pitchFamily="18" charset="0"/>
                <a:cs typeface="Times New Roman" panose="02020603050405020304" pitchFamily="18" charset="0"/>
              </a:rPr>
              <a:t>Numpy</a:t>
            </a:r>
            <a:r>
              <a:rPr lang="en-US" b="1" i="0" dirty="0">
                <a:solidFill>
                  <a:srgbClr val="333333"/>
                </a:solidFill>
                <a:effectLst/>
                <a:latin typeface="Times New Roman" panose="02020603050405020304" pitchFamily="18" charset="0"/>
                <a:cs typeface="Times New Roman" panose="02020603050405020304" pitchFamily="18" charset="0"/>
              </a:rPr>
              <a:t>:</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Numpy</a:t>
            </a:r>
            <a:r>
              <a:rPr lang="en-US" b="0" i="0" dirty="0">
                <a:solidFill>
                  <a:srgbClr val="333333"/>
                </a:solidFill>
                <a:effectLst/>
                <a:latin typeface="Times New Roman" panose="02020603050405020304" pitchFamily="18" charset="0"/>
                <a:cs typeface="Times New Roman" panose="02020603050405020304" pitchFamily="18" charset="0"/>
              </a:rPr>
              <a:t> Python library is used for including any type of mathematical operation in the code. </a:t>
            </a:r>
            <a:endParaRPr lang="en-IN"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i="0" dirty="0">
                <a:solidFill>
                  <a:srgbClr val="333333"/>
                </a:solidFill>
                <a:effectLst/>
                <a:latin typeface="Times New Roman" panose="02020603050405020304" pitchFamily="18" charset="0"/>
                <a:cs typeface="Times New Roman" panose="02020603050405020304" pitchFamily="18" charset="0"/>
              </a:rPr>
              <a:t>Pandas:</a:t>
            </a:r>
            <a:r>
              <a:rPr lang="en-US" b="0" i="0" dirty="0">
                <a:solidFill>
                  <a:srgbClr val="333333"/>
                </a:solidFill>
                <a:effectLst/>
                <a:latin typeface="Times New Roman" panose="02020603050405020304" pitchFamily="18" charset="0"/>
                <a:cs typeface="Times New Roman" panose="02020603050405020304" pitchFamily="18" charset="0"/>
              </a:rPr>
              <a:t> The last library is the Pandas library, which is one of the most famous Python libraries and used for importing and managing the datasets.</a:t>
            </a:r>
            <a:endParaRPr lang="en-IN"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i="0" dirty="0">
                <a:solidFill>
                  <a:srgbClr val="303133"/>
                </a:solidFill>
                <a:effectLst/>
                <a:latin typeface="Times New Roman" panose="02020603050405020304" pitchFamily="18" charset="0"/>
                <a:cs typeface="Times New Roman" panose="02020603050405020304" pitchFamily="18" charset="0"/>
              </a:rPr>
              <a:t>Matplotlib</a:t>
            </a:r>
            <a:r>
              <a:rPr lang="en-US" b="0" i="0" dirty="0">
                <a:solidFill>
                  <a:srgbClr val="303133"/>
                </a:solidFill>
                <a:effectLst/>
                <a:latin typeface="Times New Roman" panose="02020603050405020304" pitchFamily="18" charset="0"/>
                <a:cs typeface="Times New Roman" panose="02020603050405020304" pitchFamily="18" charset="0"/>
              </a:rPr>
              <a:t> – Matplotlib is a Python 2D plotting library that is used to plot any type of charts in Python.</a:t>
            </a:r>
          </a:p>
          <a:p>
            <a:pPr marL="0" indent="0">
              <a:buNone/>
            </a:pPr>
            <a:r>
              <a:rPr lang="en-US" sz="1800" dirty="0">
                <a:solidFill>
                  <a:srgbClr val="303133"/>
                </a:solidFill>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Pre-processing for this approach takes </a:t>
            </a:r>
            <a:r>
              <a:rPr lang="en-IN" sz="1800" dirty="0" smtClean="0">
                <a:latin typeface="Times New Roman" panose="02020603050405020304" pitchFamily="18" charset="0"/>
                <a:cs typeface="Times New Roman" panose="02020603050405020304" pitchFamily="18" charset="0"/>
              </a:rPr>
              <a:t>3 </a:t>
            </a:r>
            <a:r>
              <a:rPr lang="en-IN" sz="1800" dirty="0">
                <a:latin typeface="Times New Roman" panose="02020603050405020304" pitchFamily="18" charset="0"/>
                <a:cs typeface="Times New Roman" panose="02020603050405020304" pitchFamily="18" charset="0"/>
              </a:rPr>
              <a:t>simple yet effective steps:</a:t>
            </a:r>
          </a:p>
          <a:p>
            <a:endParaRPr lang="en-US" dirty="0"/>
          </a:p>
        </p:txBody>
      </p:sp>
    </p:spTree>
    <p:extLst>
      <p:ext uri="{BB962C8B-B14F-4D97-AF65-F5344CB8AC3E}">
        <p14:creationId xmlns:p14="http://schemas.microsoft.com/office/powerpoint/2010/main" val="40072488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942" y="635725"/>
            <a:ext cx="10276116" cy="5747657"/>
          </a:xfrm>
        </p:spPr>
        <p:txBody>
          <a:bodyPr>
            <a:normAutofit/>
          </a:bodyPr>
          <a:lstStyle/>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Attribute Selection</a:t>
            </a:r>
            <a:r>
              <a:rPr lang="en-IN" dirty="0">
                <a:latin typeface="Times New Roman" panose="02020603050405020304" pitchFamily="18" charset="0"/>
                <a:cs typeface="Times New Roman" panose="02020603050405020304" pitchFamily="18" charset="0"/>
              </a:rPr>
              <a:t>: The attribute like serial no. is not required. The main attributes used for this study are GRE Scores, TOEFL Scores, CGPA, and University Ranking.</a:t>
            </a:r>
          </a:p>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Cleaning missing values</a:t>
            </a:r>
            <a:r>
              <a:rPr lang="en-IN" dirty="0">
                <a:latin typeface="Times New Roman" panose="02020603050405020304" pitchFamily="18" charset="0"/>
                <a:cs typeface="Times New Roman" panose="02020603050405020304" pitchFamily="18" charset="0"/>
              </a:rPr>
              <a:t>: The library used for the task is called Scikit Learn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It contains a class called Imputer which will help us take care of the missing data.</a:t>
            </a:r>
          </a:p>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Feature Scaling</a:t>
            </a:r>
            <a:r>
              <a:rPr lang="en-IN" dirty="0">
                <a:latin typeface="Times New Roman" panose="02020603050405020304" pitchFamily="18" charset="0"/>
                <a:cs typeface="Times New Roman" panose="02020603050405020304" pitchFamily="18" charset="0"/>
              </a:rPr>
              <a:t> : It is performed during the data pre-processing to handle highly varying magnitudes or values or units.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If feature scaling is not done, then a machine learning algorithm tends to </a:t>
            </a:r>
            <a:r>
              <a:rPr lang="en-IN" dirty="0" smtClean="0">
                <a:latin typeface="Times New Roman" panose="02020603050405020304" pitchFamily="18" charset="0"/>
                <a:cs typeface="Times New Roman" panose="02020603050405020304" pitchFamily="18" charset="0"/>
              </a:rPr>
              <a:t>weight </a:t>
            </a:r>
            <a:r>
              <a:rPr lang="en-IN" dirty="0">
                <a:latin typeface="Times New Roman" panose="02020603050405020304" pitchFamily="18" charset="0"/>
                <a:cs typeface="Times New Roman" panose="02020603050405020304" pitchFamily="18" charset="0"/>
              </a:rPr>
              <a:t>greater values, higher and consider smaller values as the lower values, regardless of the unit of the values. </a:t>
            </a:r>
          </a:p>
          <a:p>
            <a:pPr lvl="0" algn="just">
              <a:lnSpc>
                <a:spcPct val="110000"/>
              </a:lnSpc>
              <a:buFont typeface="Wingdings" panose="05000000000000000000"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A  feature scaling in machine learning model is based on </a:t>
            </a:r>
            <a:r>
              <a:rPr lang="en-US" i="0" dirty="0">
                <a:solidFill>
                  <a:srgbClr val="333333"/>
                </a:solidFill>
                <a:effectLst/>
                <a:latin typeface="Times New Roman" panose="02020603050405020304" pitchFamily="18" charset="0"/>
                <a:cs typeface="Times New Roman" panose="02020603050405020304" pitchFamily="18" charset="0"/>
              </a:rPr>
              <a:t>Euclidean distance</a:t>
            </a:r>
            <a:r>
              <a:rPr lang="en-US" dirty="0">
                <a:solidFill>
                  <a:srgbClr val="333333"/>
                </a:solidFill>
                <a:latin typeface="Times New Roman" panose="02020603050405020304" pitchFamily="18" charset="0"/>
                <a:cs typeface="Times New Roman" panose="02020603050405020304" pitchFamily="18" charset="0"/>
              </a:rPr>
              <a:t>.</a:t>
            </a:r>
            <a:endParaRPr lang="en-IN" i="0" dirty="0">
              <a:solidFill>
                <a:srgbClr val="333333"/>
              </a:solidFill>
              <a:effectLst/>
              <a:latin typeface="Times New Roman" panose="02020603050405020304" pitchFamily="18" charset="0"/>
              <a:cs typeface="Times New Roman" panose="02020603050405020304" pitchFamily="18" charset="0"/>
            </a:endParaRPr>
          </a:p>
          <a:p>
            <a:pPr marL="0" lvl="0" indent="0" algn="just">
              <a:lnSpc>
                <a:spcPct val="110000"/>
              </a:lnSpc>
              <a:buNone/>
            </a:pPr>
            <a:r>
              <a:rPr lang="en-IN" b="1" dirty="0">
                <a:latin typeface="Times New Roman" panose="02020603050405020304" pitchFamily="18" charset="0"/>
                <a:cs typeface="Times New Roman" panose="02020603050405020304" pitchFamily="18" charset="0"/>
              </a:rPr>
              <a:t>Training and Test data Splitting the Dataset into Training set and Test Set</a:t>
            </a:r>
            <a:r>
              <a:rPr lang="en-IN" dirty="0">
                <a:latin typeface="Times New Roman" panose="02020603050405020304" pitchFamily="18" charset="0"/>
                <a:cs typeface="Times New Roman" panose="02020603050405020304" pitchFamily="18" charset="0"/>
              </a:rPr>
              <a:t>: The next step is to split our dataset into two. Training set and a Test set.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will train our machine learning models on our training set and then we will test the models on our test set to examine how accurately it will predict.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general rule of the thumb is to assign 75% of the dataset to training set and therefore the remaining 25% to test set.</a:t>
            </a:r>
          </a:p>
        </p:txBody>
      </p:sp>
    </p:spTree>
    <p:extLst>
      <p:ext uri="{BB962C8B-B14F-4D97-AF65-F5344CB8AC3E}">
        <p14:creationId xmlns:p14="http://schemas.microsoft.com/office/powerpoint/2010/main" val="376950564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22514"/>
            <a:ext cx="11172825" cy="5808617"/>
          </a:xfrm>
        </p:spPr>
        <p:txBody>
          <a:bodyPr>
            <a:normAutofit fontScale="92500" lnSpcReduction="10000"/>
          </a:bodyPr>
          <a:lstStyle/>
          <a:p>
            <a:pPr>
              <a:buFont typeface="Wingdings" panose="05000000000000000000" pitchFamily="2" charset="2"/>
              <a:buChar char="Ø"/>
            </a:pPr>
            <a:endParaRPr lang="en-IN" b="1" dirty="0"/>
          </a:p>
          <a:p>
            <a:pPr>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Machine learning models</a:t>
            </a:r>
            <a:endParaRPr lang="en-IN" sz="26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r>
              <a:rPr lang="en-IN" b="1" dirty="0"/>
              <a:t> </a:t>
            </a:r>
            <a:r>
              <a:rPr lang="en-IN" sz="2400" dirty="0">
                <a:latin typeface="Times New Roman" panose="02020603050405020304" pitchFamily="18" charset="0"/>
                <a:cs typeface="Times New Roman" panose="02020603050405020304" pitchFamily="18" charset="0"/>
              </a:rPr>
              <a:t>They are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several ML models have to be developed using various machine learning algorithms for admission prediction to a particular university. Algorithms are :</a:t>
            </a:r>
          </a:p>
          <a:p>
            <a:pPr marL="0" lvl="0" indent="0">
              <a:buNone/>
            </a:pPr>
            <a:r>
              <a:rPr lang="en-IN" sz="2000" b="1" dirty="0">
                <a:latin typeface="Times New Roman" panose="02020603050405020304" pitchFamily="18" charset="0"/>
                <a:cs typeface="Times New Roman" panose="02020603050405020304" pitchFamily="18" charset="0"/>
              </a:rPr>
              <a:t>MULTIPLE LINEAR REGRESSION WITH PCA</a:t>
            </a:r>
            <a:r>
              <a:rPr lang="en-IN" sz="2000" dirty="0">
                <a:latin typeface="Times New Roman" panose="02020603050405020304" pitchFamily="18" charset="0"/>
                <a:cs typeface="Times New Roman" panose="02020603050405020304" pitchFamily="18" charset="0"/>
              </a:rPr>
              <a:t>: </a:t>
            </a:r>
          </a:p>
          <a:p>
            <a:pPr lvl="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Multiple regression analysis is one of the most widely used methodologies for  expressing the dependence of a response variable on several predictor variables.</a:t>
            </a:r>
          </a:p>
          <a:p>
            <a:pPr lvl="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Due to the presence of multicollinearity, the standard errors of the parameter estimates could be quite high.</a:t>
            </a:r>
          </a:p>
          <a:p>
            <a:pPr lvl="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The specific goals of principal component analysis are to reduce a large number of predictor variables to smaller no. of principal components and to provide a regression equation for an underlying process by using predictor variables. </a:t>
            </a:r>
          </a:p>
          <a:p>
            <a:pPr lvl="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Principal components can be derived such that they are nearly uncorrelated or orthogonal. Thus the problem of multicollinearity among the variables can be solved by using PCA.</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35554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904875" y="644525"/>
            <a:ext cx="10224679" cy="5356225"/>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PRINCIPAL COMPONENT ANALYSIS PCA</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considered to be one of the most used unsupervised algorithms and can be seen as the most popular dimensionality reduction algorithm.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a linear dimensionality reduction technique that can be utilized for extracting information from a high-dimensional space by projecting it into a lower-dimensional sub-space.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It tries to preserve the essential parts that have more variation of the data and remove the non-essential parts with fewer variation. Dimensions are nothing but features that represent the data. </a:t>
            </a:r>
            <a:endParaRPr lang="en-IN"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ADVANTAGES OF PCA</a:t>
            </a:r>
          </a:p>
          <a:p>
            <a:pPr>
              <a:buFont typeface="Wingdings" panose="05000000000000000000" pitchFamily="2" charset="2"/>
              <a:buChar char="q"/>
            </a:pPr>
            <a:r>
              <a:rPr lang="en-US" dirty="0"/>
              <a:t>It reduces computation time. </a:t>
            </a:r>
          </a:p>
          <a:p>
            <a:pPr>
              <a:buFont typeface="Wingdings" panose="05000000000000000000" pitchFamily="2" charset="2"/>
              <a:buChar char="q"/>
            </a:pPr>
            <a:r>
              <a:rPr lang="en-US" dirty="0"/>
              <a:t>It also helps remove redundant features, if any</a:t>
            </a:r>
          </a:p>
          <a:p>
            <a:pPr marL="0" indent="0">
              <a:buNone/>
            </a:pPr>
            <a:r>
              <a:rPr lang="en-IN" sz="2000" b="1" dirty="0">
                <a:latin typeface="Times New Roman" panose="02020603050405020304" pitchFamily="18" charset="0"/>
                <a:cs typeface="Times New Roman" panose="02020603050405020304" pitchFamily="18" charset="0"/>
              </a:rPr>
              <a:t>APPLICATIONS OF PCA</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t>PCA </a:t>
            </a:r>
            <a:r>
              <a:rPr lang="en-US" dirty="0" smtClean="0"/>
              <a:t>is </a:t>
            </a:r>
            <a:r>
              <a:rPr lang="en-US" dirty="0"/>
              <a:t>used as a dimensionality reduction technique in domains like facial recognition, computer vision and image compression.</a:t>
            </a:r>
          </a:p>
          <a:p>
            <a:pPr>
              <a:buFont typeface="Wingdings" panose="05000000000000000000" pitchFamily="2" charset="2"/>
              <a:buChar char="q"/>
            </a:pPr>
            <a:r>
              <a:rPr lang="en-US" dirty="0"/>
              <a:t>It is also used for finding patterns in data of high dimension in the field of finance, data mining, bioinformatics, psychology, et</a:t>
            </a:r>
            <a:endParaRPr lang="en-IN" dirty="0"/>
          </a:p>
        </p:txBody>
      </p:sp>
    </p:spTree>
    <p:extLst>
      <p:ext uri="{BB962C8B-B14F-4D97-AF65-F5344CB8AC3E}">
        <p14:creationId xmlns:p14="http://schemas.microsoft.com/office/powerpoint/2010/main" val="374606028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749" y="923110"/>
            <a:ext cx="9135291" cy="5086884"/>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PREDICTION</a:t>
            </a:r>
            <a:r>
              <a:rPr lang="en-IN" b="1"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Multiple Linear Regression model with PCA compared to other ones was the best suited model because it had the highest accuracy and the least error . Students can use the model to assess their chances of getting admission into a particular university with an average accuracy of 83 percent. The predicted output gives them a fair idea about their admission chances in a particular university</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ERROR AND ACCURACY : </a:t>
            </a: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MSE : MLR (PCA) &lt; RFR (PCA) &lt; RFR &lt; MLR</a:t>
            </a:r>
          </a:p>
          <a:p>
            <a:r>
              <a:rPr lang="en-IN" sz="2000" dirty="0">
                <a:latin typeface="Times New Roman" panose="02020603050405020304" pitchFamily="18" charset="0"/>
                <a:cs typeface="Times New Roman" panose="02020603050405020304" pitchFamily="18" charset="0"/>
              </a:rPr>
              <a:t>RMSE : MLR (PCA) &lt; RFR (PCA) &lt; RFR &lt; MLR</a:t>
            </a:r>
          </a:p>
          <a:p>
            <a:r>
              <a:rPr lang="en-IN" sz="2000" dirty="0">
                <a:latin typeface="Times New Roman" panose="02020603050405020304" pitchFamily="18" charset="0"/>
                <a:cs typeface="Times New Roman" panose="02020603050405020304" pitchFamily="18" charset="0"/>
              </a:rPr>
              <a:t>ACCURACY : MLR &lt; RFR &lt; RFR (PCA) &lt; MLR (PCA)</a:t>
            </a:r>
          </a:p>
          <a:p>
            <a:endParaRPr lang="en-IN" dirty="0"/>
          </a:p>
        </p:txBody>
      </p:sp>
    </p:spTree>
    <p:extLst>
      <p:ext uri="{BB962C8B-B14F-4D97-AF65-F5344CB8AC3E}">
        <p14:creationId xmlns:p14="http://schemas.microsoft.com/office/powerpoint/2010/main" val="51911271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138" y="328967"/>
            <a:ext cx="7100969" cy="794440"/>
          </a:xfrm>
        </p:spPr>
        <p:txBody>
          <a:bodyPr/>
          <a:lstStyle/>
          <a:p>
            <a:r>
              <a:rPr lang="en-US" b="1" dirty="0" smtClean="0">
                <a:latin typeface="Times New Roman" panose="02020603050405020304" pitchFamily="18" charset="0"/>
                <a:cs typeface="Times New Roman" panose="02020603050405020304" pitchFamily="18" charset="0"/>
                <a:sym typeface="+mn-ea"/>
              </a:rPr>
              <a:t>USECASE</a:t>
            </a:r>
            <a:r>
              <a:rPr lang="en-IN" altLang="en-US" b="1" dirty="0" smtClean="0">
                <a:latin typeface="Times New Roman" panose="02020603050405020304" pitchFamily="18" charset="0"/>
                <a:cs typeface="Times New Roman" panose="02020603050405020304" pitchFamily="18" charset="0"/>
                <a:sym typeface="+mn-ea"/>
              </a:rPr>
              <a:t> </a:t>
            </a:r>
            <a:r>
              <a:rPr lang="en-US" b="1" dirty="0">
                <a:latin typeface="Times New Roman" panose="02020603050405020304" pitchFamily="18" charset="0"/>
                <a:cs typeface="Times New Roman" panose="02020603050405020304" pitchFamily="18" charset="0"/>
                <a:sym typeface="+mn-ea"/>
              </a:rPr>
              <a:t>DIAGRAM</a:t>
            </a:r>
            <a:endParaRPr lang="en-IN" b="1" dirty="0">
              <a:latin typeface="Times New Roman" panose="02020603050405020304" pitchFamily="18" charset="0"/>
              <a:cs typeface="Times New Roman" panose="02020603050405020304" pitchFamily="18" charset="0"/>
            </a:endParaRPr>
          </a:p>
        </p:txBody>
      </p:sp>
      <p:pic>
        <p:nvPicPr>
          <p:cNvPr id="1027" name="Picture 3" descr="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759" y="1497875"/>
            <a:ext cx="7729728" cy="493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778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348" y="398635"/>
            <a:ext cx="7130578" cy="829274"/>
          </a:xfrm>
        </p:spPr>
        <p:txBody>
          <a:bodyPr/>
          <a:lstStyle/>
          <a:p>
            <a:r>
              <a:rPr lang="en-US" b="1" dirty="0">
                <a:latin typeface="Times New Roman" panose="02020603050405020304" pitchFamily="18" charset="0"/>
                <a:cs typeface="Times New Roman" panose="02020603050405020304" pitchFamily="18" charset="0"/>
                <a:sym typeface="+mn-ea"/>
              </a:rPr>
              <a:t>SEQUENCE DIAGRAM</a:t>
            </a:r>
            <a:r>
              <a:rPr lang="en-IN" altLang="en-US" b="1" dirty="0">
                <a:latin typeface="Times New Roman" panose="02020603050405020304" pitchFamily="18" charset="0"/>
                <a:cs typeface="Times New Roman" panose="02020603050405020304" pitchFamily="18" charset="0"/>
                <a:sym typeface="+mn-ea"/>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48" y="1999522"/>
            <a:ext cx="7130578" cy="4252328"/>
          </a:xfrm>
          <a:prstGeom prst="rect">
            <a:avLst/>
          </a:prstGeom>
        </p:spPr>
      </p:pic>
      <p:cxnSp>
        <p:nvCxnSpPr>
          <p:cNvPr id="9" name="Straight Connector 8">
            <a:extLst>
              <a:ext uri="{FF2B5EF4-FFF2-40B4-BE49-F238E27FC236}">
                <a16:creationId xmlns:a16="http://schemas.microsoft.com/office/drawing/2014/main" id="{497837EB-F598-441A-A237-C55AF82F4114}"/>
              </a:ext>
            </a:extLst>
          </p:cNvPr>
          <p:cNvCxnSpPr>
            <a:cxnSpLocks/>
          </p:cNvCxnSpPr>
          <p:nvPr/>
        </p:nvCxnSpPr>
        <p:spPr>
          <a:xfrm>
            <a:off x="3095625" y="5676900"/>
            <a:ext cx="228600" cy="27622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70D25B37-5957-4D81-89FA-E7DFE9ADA2D4}"/>
              </a:ext>
            </a:extLst>
          </p:cNvPr>
          <p:cNvCxnSpPr>
            <a:cxnSpLocks/>
          </p:cNvCxnSpPr>
          <p:nvPr/>
        </p:nvCxnSpPr>
        <p:spPr>
          <a:xfrm flipH="1">
            <a:off x="3095625" y="5676900"/>
            <a:ext cx="228600" cy="27622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AA9223B3-982B-4842-A08B-90DF175EBCC9}"/>
              </a:ext>
            </a:extLst>
          </p:cNvPr>
          <p:cNvCxnSpPr>
            <a:cxnSpLocks/>
          </p:cNvCxnSpPr>
          <p:nvPr/>
        </p:nvCxnSpPr>
        <p:spPr>
          <a:xfrm flipH="1" flipV="1">
            <a:off x="5829300" y="5676900"/>
            <a:ext cx="266700" cy="276225"/>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26ECF4D-316F-4235-A9D7-30F7FE394787}"/>
              </a:ext>
            </a:extLst>
          </p:cNvPr>
          <p:cNvCxnSpPr>
            <a:cxnSpLocks/>
          </p:cNvCxnSpPr>
          <p:nvPr/>
        </p:nvCxnSpPr>
        <p:spPr>
          <a:xfrm flipH="1">
            <a:off x="5829300" y="5676900"/>
            <a:ext cx="266700" cy="27622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13577911-1ED1-403D-A99D-88C14700862E}"/>
              </a:ext>
            </a:extLst>
          </p:cNvPr>
          <p:cNvCxnSpPr>
            <a:cxnSpLocks/>
          </p:cNvCxnSpPr>
          <p:nvPr/>
        </p:nvCxnSpPr>
        <p:spPr>
          <a:xfrm>
            <a:off x="8591550" y="5676900"/>
            <a:ext cx="238125" cy="276225"/>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3CFA5018-E2B4-47A0-9320-C75F7A91FB25}"/>
              </a:ext>
            </a:extLst>
          </p:cNvPr>
          <p:cNvCxnSpPr>
            <a:cxnSpLocks/>
          </p:cNvCxnSpPr>
          <p:nvPr/>
        </p:nvCxnSpPr>
        <p:spPr>
          <a:xfrm flipH="1">
            <a:off x="8591550" y="5676900"/>
            <a:ext cx="238125" cy="27622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9798739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2F08-339D-4E73-88D0-D2768B10F1CB}"/>
              </a:ext>
            </a:extLst>
          </p:cNvPr>
          <p:cNvSpPr>
            <a:spLocks noGrp="1"/>
          </p:cNvSpPr>
          <p:nvPr>
            <p:ph type="title"/>
          </p:nvPr>
        </p:nvSpPr>
        <p:spPr>
          <a:xfrm>
            <a:off x="2315718" y="895351"/>
            <a:ext cx="7560564" cy="742950"/>
          </a:xfrm>
        </p:spPr>
        <p:txBody>
          <a:bodyPr>
            <a:noAutofit/>
          </a:bodyPr>
          <a:lstStyle/>
          <a:p>
            <a:r>
              <a:rPr lang="en-US" b="1" dirty="0">
                <a:latin typeface="Times New Roman" panose="02020603050405020304" pitchFamily="18" charset="0"/>
                <a:cs typeface="Times New Roman" panose="02020603050405020304" pitchFamily="18" charset="0"/>
              </a:rPr>
              <a:t>CLASS DIAGRAM</a:t>
            </a:r>
          </a:p>
        </p:txBody>
      </p:sp>
      <p:sp>
        <p:nvSpPr>
          <p:cNvPr id="5" name="Rectangle 4">
            <a:extLst>
              <a:ext uri="{FF2B5EF4-FFF2-40B4-BE49-F238E27FC236}">
                <a16:creationId xmlns:a16="http://schemas.microsoft.com/office/drawing/2014/main" id="{8243A8E2-1B18-494D-AE54-B40C23947E22}"/>
              </a:ext>
            </a:extLst>
          </p:cNvPr>
          <p:cNvSpPr/>
          <p:nvPr/>
        </p:nvSpPr>
        <p:spPr>
          <a:xfrm>
            <a:off x="1866898" y="2457457"/>
            <a:ext cx="2924175" cy="3505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14E9DE7-0E25-4ABA-A388-0A458FF5A43F}"/>
              </a:ext>
            </a:extLst>
          </p:cNvPr>
          <p:cNvSpPr/>
          <p:nvPr/>
        </p:nvSpPr>
        <p:spPr>
          <a:xfrm>
            <a:off x="7867650" y="2457450"/>
            <a:ext cx="2771775" cy="3505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4A09427-7F19-44F1-9160-87CE1082411B}"/>
              </a:ext>
            </a:extLst>
          </p:cNvPr>
          <p:cNvCxnSpPr>
            <a:cxnSpLocks/>
          </p:cNvCxnSpPr>
          <p:nvPr/>
        </p:nvCxnSpPr>
        <p:spPr>
          <a:xfrm>
            <a:off x="1876423" y="3093482"/>
            <a:ext cx="2914650"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5DFDBC7-DA33-4107-8904-E3959D9AB507}"/>
              </a:ext>
            </a:extLst>
          </p:cNvPr>
          <p:cNvSpPr txBox="1"/>
          <p:nvPr/>
        </p:nvSpPr>
        <p:spPr>
          <a:xfrm>
            <a:off x="2231136" y="2543200"/>
            <a:ext cx="225513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Student</a:t>
            </a:r>
          </a:p>
        </p:txBody>
      </p:sp>
      <p:cxnSp>
        <p:nvCxnSpPr>
          <p:cNvPr id="13" name="Straight Connector 12">
            <a:extLst>
              <a:ext uri="{FF2B5EF4-FFF2-40B4-BE49-F238E27FC236}">
                <a16:creationId xmlns:a16="http://schemas.microsoft.com/office/drawing/2014/main" id="{F226AC0F-4D7D-4F45-90FD-6B5877C03882}"/>
              </a:ext>
            </a:extLst>
          </p:cNvPr>
          <p:cNvCxnSpPr/>
          <p:nvPr/>
        </p:nvCxnSpPr>
        <p:spPr>
          <a:xfrm>
            <a:off x="7867650" y="3004865"/>
            <a:ext cx="2771775"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ECE1208-A043-4C44-86BA-D8AFF2AAC49B}"/>
              </a:ext>
            </a:extLst>
          </p:cNvPr>
          <p:cNvSpPr txBox="1"/>
          <p:nvPr/>
        </p:nvSpPr>
        <p:spPr>
          <a:xfrm>
            <a:off x="8715374" y="2543200"/>
            <a:ext cx="124548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Admin</a:t>
            </a:r>
          </a:p>
        </p:txBody>
      </p:sp>
      <p:sp>
        <p:nvSpPr>
          <p:cNvPr id="15" name="TextBox 14">
            <a:extLst>
              <a:ext uri="{FF2B5EF4-FFF2-40B4-BE49-F238E27FC236}">
                <a16:creationId xmlns:a16="http://schemas.microsoft.com/office/drawing/2014/main" id="{52BD87D0-2525-4B2F-B9A9-3A169596CEA8}"/>
              </a:ext>
            </a:extLst>
          </p:cNvPr>
          <p:cNvSpPr txBox="1"/>
          <p:nvPr/>
        </p:nvSpPr>
        <p:spPr>
          <a:xfrm>
            <a:off x="2139857" y="3240554"/>
            <a:ext cx="2346417" cy="184665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Name</a:t>
            </a:r>
          </a:p>
          <a:p>
            <a:r>
              <a:rPr lang="en-US" dirty="0" err="1" smtClean="0">
                <a:latin typeface="Times New Roman" panose="02020603050405020304" pitchFamily="18" charset="0"/>
                <a:cs typeface="Times New Roman" panose="02020603050405020304" pitchFamily="18" charset="0"/>
              </a:rPr>
              <a:t>Gre</a:t>
            </a:r>
            <a:r>
              <a:rPr lang="en-US" dirty="0" smtClean="0">
                <a:latin typeface="Times New Roman" panose="02020603050405020304" pitchFamily="18" charset="0"/>
                <a:cs typeface="Times New Roman" panose="02020603050405020304" pitchFamily="18" charset="0"/>
              </a:rPr>
              <a:t> Score</a:t>
            </a:r>
          </a:p>
          <a:p>
            <a:r>
              <a:rPr lang="en-US" dirty="0" err="1" smtClean="0">
                <a:latin typeface="Times New Roman" panose="02020603050405020304" pitchFamily="18" charset="0"/>
                <a:cs typeface="Times New Roman" panose="02020603050405020304" pitchFamily="18" charset="0"/>
              </a:rPr>
              <a:t>Tofel</a:t>
            </a:r>
            <a:r>
              <a:rPr lang="en-US" dirty="0" smtClean="0">
                <a:latin typeface="Times New Roman" panose="02020603050405020304" pitchFamily="18" charset="0"/>
                <a:cs typeface="Times New Roman" panose="02020603050405020304" pitchFamily="18" charset="0"/>
              </a:rPr>
              <a:t> score</a:t>
            </a:r>
          </a:p>
          <a:p>
            <a:r>
              <a:rPr lang="en-US" dirty="0" smtClean="0">
                <a:latin typeface="Times New Roman" panose="02020603050405020304" pitchFamily="18" charset="0"/>
                <a:cs typeface="Times New Roman" panose="02020603050405020304" pitchFamily="18" charset="0"/>
              </a:rPr>
              <a:t>Rating</a:t>
            </a:r>
          </a:p>
          <a:p>
            <a:endParaRPr lang="en-US" dirty="0">
              <a:latin typeface="Times New Roman" panose="02020603050405020304" pitchFamily="18" charset="0"/>
              <a:cs typeface="Times New Roman" panose="02020603050405020304" pitchFamily="18" charset="0"/>
            </a:endParaRPr>
          </a:p>
          <a:p>
            <a:r>
              <a:rPr lang="en-US" sz="2400" dirty="0"/>
              <a:t> </a:t>
            </a:r>
          </a:p>
        </p:txBody>
      </p:sp>
      <p:cxnSp>
        <p:nvCxnSpPr>
          <p:cNvPr id="17" name="Straight Connector 16">
            <a:extLst>
              <a:ext uri="{FF2B5EF4-FFF2-40B4-BE49-F238E27FC236}">
                <a16:creationId xmlns:a16="http://schemas.microsoft.com/office/drawing/2014/main" id="{DEB62AE9-2BAA-4B31-B610-3FB18DBF8E9A}"/>
              </a:ext>
            </a:extLst>
          </p:cNvPr>
          <p:cNvCxnSpPr/>
          <p:nvPr/>
        </p:nvCxnSpPr>
        <p:spPr>
          <a:xfrm>
            <a:off x="1876423" y="4848225"/>
            <a:ext cx="2914650"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BBC2DCAF-D842-4CFE-8BA5-78A142D09BD1}"/>
              </a:ext>
            </a:extLst>
          </p:cNvPr>
          <p:cNvSpPr txBox="1"/>
          <p:nvPr/>
        </p:nvSpPr>
        <p:spPr>
          <a:xfrm>
            <a:off x="2514600" y="5048250"/>
            <a:ext cx="1695450" cy="830997"/>
          </a:xfrm>
          <a:prstGeom prst="rect">
            <a:avLst/>
          </a:prstGeom>
          <a:noFill/>
        </p:spPr>
        <p:txBody>
          <a:bodyPr wrap="square" rtlCol="0">
            <a:spAutoFit/>
          </a:bodyPr>
          <a:lstStyle/>
          <a:p>
            <a:pPr algn="ctr"/>
            <a:r>
              <a:rPr lang="en-US" sz="2400" dirty="0"/>
              <a:t>View the University</a:t>
            </a:r>
          </a:p>
        </p:txBody>
      </p:sp>
      <p:sp>
        <p:nvSpPr>
          <p:cNvPr id="19" name="TextBox 18">
            <a:extLst>
              <a:ext uri="{FF2B5EF4-FFF2-40B4-BE49-F238E27FC236}">
                <a16:creationId xmlns:a16="http://schemas.microsoft.com/office/drawing/2014/main" id="{1E68A2F8-24E6-4365-8F87-F971DB8B9AD3}"/>
              </a:ext>
            </a:extLst>
          </p:cNvPr>
          <p:cNvSpPr txBox="1"/>
          <p:nvPr/>
        </p:nvSpPr>
        <p:spPr>
          <a:xfrm>
            <a:off x="8083866" y="3316182"/>
            <a:ext cx="2339342" cy="1015663"/>
          </a:xfrm>
          <a:prstGeom prst="rect">
            <a:avLst/>
          </a:prstGeom>
          <a:noFill/>
        </p:spPr>
        <p:txBody>
          <a:bodyPr wrap="square" rtlCol="0">
            <a:spAutoFit/>
          </a:bodyPr>
          <a:lstStyle/>
          <a:p>
            <a:pPr algn="ctr"/>
            <a:r>
              <a:rPr lang="en-US" sz="2000" dirty="0"/>
              <a:t>University </a:t>
            </a:r>
            <a:r>
              <a:rPr lang="en-US" sz="2000" dirty="0" smtClean="0"/>
              <a:t>Name</a:t>
            </a:r>
            <a:endParaRPr lang="en-US" sz="2000" dirty="0"/>
          </a:p>
          <a:p>
            <a:pPr algn="ctr"/>
            <a:r>
              <a:rPr lang="en-US" sz="2000" dirty="0" smtClean="0"/>
              <a:t>Rating</a:t>
            </a:r>
          </a:p>
          <a:p>
            <a:pPr algn="ctr"/>
            <a:r>
              <a:rPr lang="en-US" sz="2000" dirty="0" smtClean="0"/>
              <a:t>Chance of admission</a:t>
            </a:r>
            <a:endParaRPr lang="en-US" sz="2000" dirty="0"/>
          </a:p>
        </p:txBody>
      </p:sp>
      <p:cxnSp>
        <p:nvCxnSpPr>
          <p:cNvPr id="21" name="Straight Connector 20">
            <a:extLst>
              <a:ext uri="{FF2B5EF4-FFF2-40B4-BE49-F238E27FC236}">
                <a16:creationId xmlns:a16="http://schemas.microsoft.com/office/drawing/2014/main" id="{87B709EA-065F-4F8C-BCE3-DC6375E3A851}"/>
              </a:ext>
            </a:extLst>
          </p:cNvPr>
          <p:cNvCxnSpPr/>
          <p:nvPr/>
        </p:nvCxnSpPr>
        <p:spPr>
          <a:xfrm>
            <a:off x="7867650" y="4772025"/>
            <a:ext cx="2771775" cy="0"/>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F21CE519-2895-46DA-95D5-AA2AEA114BAF}"/>
              </a:ext>
            </a:extLst>
          </p:cNvPr>
          <p:cNvSpPr txBox="1"/>
          <p:nvPr/>
        </p:nvSpPr>
        <p:spPr>
          <a:xfrm>
            <a:off x="8315325" y="5048250"/>
            <a:ext cx="1933575" cy="830997"/>
          </a:xfrm>
          <a:prstGeom prst="rect">
            <a:avLst/>
          </a:prstGeom>
          <a:noFill/>
        </p:spPr>
        <p:txBody>
          <a:bodyPr wrap="square" rtlCol="0">
            <a:spAutoFit/>
          </a:bodyPr>
          <a:lstStyle/>
          <a:p>
            <a:pPr algn="ctr"/>
            <a:r>
              <a:rPr lang="en-US" sz="2400" dirty="0"/>
              <a:t>Manage dataset</a:t>
            </a:r>
          </a:p>
        </p:txBody>
      </p:sp>
      <p:cxnSp>
        <p:nvCxnSpPr>
          <p:cNvPr id="4" name="Straight Connector 3"/>
          <p:cNvCxnSpPr/>
          <p:nvPr/>
        </p:nvCxnSpPr>
        <p:spPr>
          <a:xfrm flipV="1">
            <a:off x="5216434" y="4563291"/>
            <a:ext cx="0" cy="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3"/>
            <a:endCxn id="7" idx="1"/>
          </p:cNvCxnSpPr>
          <p:nvPr/>
        </p:nvCxnSpPr>
        <p:spPr>
          <a:xfrm flipV="1">
            <a:off x="4791073" y="4210050"/>
            <a:ext cx="3076577" cy="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5064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37C52B-0D2D-444B-B2F1-2EAB1949DCD7}"/>
              </a:ext>
            </a:extLst>
          </p:cNvPr>
          <p:cNvSpPr>
            <a:spLocks noGrp="1" noChangeArrowheads="1"/>
          </p:cNvSpPr>
          <p:nvPr>
            <p:ph type="title" idx="4294967295"/>
          </p:nvPr>
        </p:nvSpPr>
        <p:spPr>
          <a:xfrm>
            <a:off x="0" y="157163"/>
            <a:ext cx="12192000" cy="565648"/>
          </a:xfrm>
          <a:noFill/>
        </p:spPr>
        <p:txBody>
          <a:bodyPr>
            <a:normAutofit fontScale="90000"/>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CONTENTS</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1A46D3-4F45-47A0-B1A0-BE9660727C70}"/>
              </a:ext>
            </a:extLst>
          </p:cNvPr>
          <p:cNvSpPr>
            <a:spLocks noGrp="1"/>
          </p:cNvSpPr>
          <p:nvPr>
            <p:ph idx="4294967295"/>
          </p:nvPr>
        </p:nvSpPr>
        <p:spPr>
          <a:xfrm>
            <a:off x="0" y="1077913"/>
            <a:ext cx="12192000" cy="5780087"/>
          </a:xfrm>
        </p:spPr>
        <p:txBody>
          <a:bodyPr numCol="2" rtlCol="0">
            <a:normAutofit fontScale="92500" lnSpcReduction="10000"/>
          </a:bodyPr>
          <a:lstStyle/>
          <a:p>
            <a:pPr algn="just" eaLnBrk="1" fontAlgn="auto" hangingPunct="1">
              <a:buFont typeface="Wingdings" pitchFamily="2" charset="2"/>
              <a:buChar char="Ø"/>
              <a:defRPr/>
            </a:pPr>
            <a:r>
              <a:rPr lang="en-IN" sz="3800" b="1" dirty="0" smtClean="0">
                <a:solidFill>
                  <a:schemeClr val="tx1">
                    <a:lumMod val="85000"/>
                    <a:lumOff val="15000"/>
                  </a:schemeClr>
                </a:solidFill>
                <a:latin typeface="Times New Roman" pitchFamily="18" charset="0"/>
                <a:cs typeface="Times New Roman" pitchFamily="18" charset="0"/>
              </a:rPr>
              <a:t>Abstract</a:t>
            </a:r>
            <a:endParaRPr lang="en-IN" sz="3800" b="1" dirty="0">
              <a:solidFill>
                <a:schemeClr val="tx1">
                  <a:lumMod val="85000"/>
                  <a:lumOff val="15000"/>
                </a:schemeClr>
              </a:solidFill>
              <a:latin typeface="Times New Roman" pitchFamily="18" charset="0"/>
              <a:cs typeface="Times New Roman" pitchFamily="18" charset="0"/>
            </a:endParaRP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Existing System</a:t>
            </a: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Disadvantages</a:t>
            </a: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Proposed System</a:t>
            </a: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Advantages</a:t>
            </a: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Hardware Requirements</a:t>
            </a:r>
          </a:p>
          <a:p>
            <a:pPr algn="just" eaLnBrk="1" fontAlgn="auto" hangingPunct="1">
              <a:buFont typeface="Wingdings" pitchFamily="2" charset="2"/>
              <a:buChar char="Ø"/>
              <a:defRPr/>
            </a:pPr>
            <a:r>
              <a:rPr lang="en-IN" sz="3800" b="1" dirty="0">
                <a:solidFill>
                  <a:schemeClr val="tx1">
                    <a:lumMod val="85000"/>
                    <a:lumOff val="15000"/>
                  </a:schemeClr>
                </a:solidFill>
                <a:latin typeface="Times New Roman" pitchFamily="18" charset="0"/>
                <a:cs typeface="Times New Roman" pitchFamily="18" charset="0"/>
              </a:rPr>
              <a:t>Software Requirements</a:t>
            </a:r>
          </a:p>
          <a:p>
            <a:pPr algn="just">
              <a:buFont typeface="Wingdings" pitchFamily="2" charset="2"/>
              <a:buChar char="Ø"/>
              <a:defRPr/>
            </a:pPr>
            <a:r>
              <a:rPr lang="en-US" sz="3800" b="1" dirty="0" smtClean="0">
                <a:latin typeface="Times New Roman" panose="02020603050405020304" pitchFamily="18" charset="0"/>
                <a:cs typeface="Times New Roman" panose="02020603050405020304" pitchFamily="18" charset="0"/>
              </a:rPr>
              <a:t>Architecture</a:t>
            </a:r>
            <a:endParaRPr lang="en-US" sz="3800" b="1" dirty="0">
              <a:latin typeface="Times New Roman" panose="02020603050405020304" pitchFamily="18" charset="0"/>
              <a:cs typeface="Times New Roman" panose="02020603050405020304" pitchFamily="18" charset="0"/>
            </a:endParaRPr>
          </a:p>
          <a:p>
            <a:pPr algn="just">
              <a:buFont typeface="Wingdings" pitchFamily="2" charset="2"/>
              <a:buChar char="Ø"/>
              <a:defRPr/>
            </a:pPr>
            <a:r>
              <a:rPr lang="en-US" sz="3800" b="1" dirty="0">
                <a:latin typeface="Times New Roman" panose="02020603050405020304" pitchFamily="18" charset="0"/>
                <a:cs typeface="Times New Roman" panose="02020603050405020304" pitchFamily="18" charset="0"/>
              </a:rPr>
              <a:t>Modules</a:t>
            </a:r>
          </a:p>
          <a:p>
            <a:pPr algn="just">
              <a:buFont typeface="Wingdings" pitchFamily="2" charset="2"/>
              <a:buChar char="Ø"/>
              <a:defRPr/>
            </a:pPr>
            <a:r>
              <a:rPr lang="en-US" sz="3800" b="1" dirty="0">
                <a:latin typeface="Times New Roman" panose="02020603050405020304" pitchFamily="18" charset="0"/>
                <a:cs typeface="Times New Roman" panose="02020603050405020304" pitchFamily="18" charset="0"/>
              </a:rPr>
              <a:t>UML </a:t>
            </a:r>
            <a:r>
              <a:rPr lang="en-US" sz="3800" b="1" dirty="0" smtClean="0">
                <a:latin typeface="Times New Roman" panose="02020603050405020304" pitchFamily="18" charset="0"/>
                <a:cs typeface="Times New Roman" panose="02020603050405020304" pitchFamily="18" charset="0"/>
              </a:rPr>
              <a:t>Diagrams</a:t>
            </a:r>
          </a:p>
          <a:p>
            <a:pPr algn="just">
              <a:buFont typeface="Wingdings" pitchFamily="2" charset="2"/>
              <a:buChar char="Ø"/>
              <a:defRPr/>
            </a:pPr>
            <a:r>
              <a:rPr lang="en-US" sz="3800" b="1" dirty="0" smtClean="0">
                <a:latin typeface="Times New Roman" panose="02020603050405020304" pitchFamily="18" charset="0"/>
                <a:cs typeface="Times New Roman" panose="02020603050405020304" pitchFamily="18" charset="0"/>
              </a:rPr>
              <a:t>Sample Code</a:t>
            </a:r>
          </a:p>
          <a:p>
            <a:pPr algn="just">
              <a:buFont typeface="Wingdings" pitchFamily="2" charset="2"/>
              <a:buChar char="Ø"/>
              <a:defRPr/>
            </a:pPr>
            <a:r>
              <a:rPr lang="en-US" sz="3800" b="1" dirty="0" smtClean="0">
                <a:latin typeface="Times New Roman" panose="02020603050405020304" pitchFamily="18" charset="0"/>
                <a:cs typeface="Times New Roman" panose="02020603050405020304" pitchFamily="18" charset="0"/>
              </a:rPr>
              <a:t>Results</a:t>
            </a:r>
          </a:p>
          <a:p>
            <a:pPr algn="just">
              <a:buFont typeface="Wingdings" pitchFamily="2" charset="2"/>
              <a:buChar char="Ø"/>
              <a:defRPr/>
            </a:pPr>
            <a:r>
              <a:rPr lang="en-US" sz="3800" b="1" dirty="0" smtClean="0">
                <a:latin typeface="Times New Roman" panose="02020603050405020304" pitchFamily="18" charset="0"/>
                <a:cs typeface="Times New Roman" panose="02020603050405020304" pitchFamily="18" charset="0"/>
              </a:rPr>
              <a:t>Conclusion</a:t>
            </a:r>
          </a:p>
          <a:p>
            <a:pPr algn="just">
              <a:buFont typeface="Wingdings" pitchFamily="2" charset="2"/>
              <a:buChar char="Ø"/>
              <a:defRPr/>
            </a:pPr>
            <a:r>
              <a:rPr lang="en-US" sz="3800" b="1" dirty="0" smtClean="0">
                <a:latin typeface="Times New Roman" panose="02020603050405020304" pitchFamily="18" charset="0"/>
                <a:cs typeface="Times New Roman" panose="02020603050405020304" pitchFamily="18" charset="0"/>
              </a:rPr>
              <a:t>Future Enhancement</a:t>
            </a:r>
            <a:endParaRPr lang="en-US" sz="3800" b="1" dirty="0">
              <a:latin typeface="Times New Roman" panose="02020603050405020304" pitchFamily="18" charset="0"/>
              <a:cs typeface="Times New Roman" panose="02020603050405020304" pitchFamily="18" charset="0"/>
            </a:endParaRPr>
          </a:p>
          <a:p>
            <a:pPr algn="just">
              <a:buFont typeface="Wingdings" pitchFamily="2" charset="2"/>
              <a:buChar char="Ø"/>
              <a:defRPr/>
            </a:pPr>
            <a:endParaRPr lang="en-IN" sz="2800" dirty="0">
              <a:solidFill>
                <a:schemeClr val="tx1">
                  <a:lumMod val="85000"/>
                  <a:lumOff val="15000"/>
                </a:schemeClr>
              </a:solidFill>
              <a:latin typeface="Times New Roman" pitchFamily="18" charset="0"/>
              <a:cs typeface="Times New Roman" pitchFamily="18" charset="0"/>
            </a:endParaRPr>
          </a:p>
          <a:p>
            <a:pPr algn="just" eaLnBrk="1" fontAlgn="auto" hangingPunct="1">
              <a:buFont typeface="Wingdings" pitchFamily="2" charset="2"/>
              <a:buChar char="Ø"/>
              <a:defRPr/>
            </a:pPr>
            <a:endParaRPr lang="en-IN" altLang="en-US" sz="2800" dirty="0">
              <a:solidFill>
                <a:schemeClr val="tx1"/>
              </a:solidFill>
              <a:latin typeface="Times New Roman" panose="02020603050405020304" pitchFamily="18" charset="0"/>
              <a:cs typeface="Times New Roman" panose="02020603050405020304" pitchFamily="18" charset="0"/>
            </a:endParaRPr>
          </a:p>
          <a:p>
            <a:pPr eaLnBrk="1" fontAlgn="auto" hangingPunct="1">
              <a:buFont typeface="Wingdings" pitchFamily="2" charset="2"/>
              <a:buChar char="Ø"/>
              <a:defRPr/>
            </a:pPr>
            <a:endParaRPr lang="en-IN" sz="2600" dirty="0">
              <a:solidFill>
                <a:schemeClr val="tx1">
                  <a:lumMod val="85000"/>
                  <a:lumOff val="15000"/>
                </a:schemeClr>
              </a:solidFill>
              <a:latin typeface="Times New Roman" pitchFamily="18" charset="0"/>
              <a:cs typeface="Times New Roman" pitchFamily="18" charset="0"/>
            </a:endParaRPr>
          </a:p>
          <a:p>
            <a:pPr eaLnBrk="1" fontAlgn="auto" hangingPunct="1">
              <a:buFont typeface="Wingdings" pitchFamily="2" charset="2"/>
              <a:buChar char="Ø"/>
              <a:defRPr/>
            </a:pPr>
            <a:endParaRPr lang="en-IN" sz="2600" dirty="0">
              <a:solidFill>
                <a:schemeClr val="tx1">
                  <a:lumMod val="85000"/>
                  <a:lumOff val="15000"/>
                </a:schemeClr>
              </a:solidFill>
              <a:latin typeface="Times New Roman" pitchFamily="18" charset="0"/>
              <a:cs typeface="Times New Roman" pitchFamily="18" charset="0"/>
            </a:endParaRPr>
          </a:p>
          <a:p>
            <a:pPr eaLnBrk="1" fontAlgn="auto" hangingPunct="1">
              <a:buFont typeface="Arial"/>
              <a:buNone/>
              <a:defRPr/>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a:p>
            <a:pPr eaLnBrk="1" fontAlgn="auto" hangingPunct="1">
              <a:buFont typeface="Arial"/>
              <a:buNone/>
              <a:defRPr/>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375" y="407345"/>
            <a:ext cx="7409252" cy="777022"/>
          </a:xfrm>
        </p:spPr>
        <p:txBody>
          <a:bodyPr/>
          <a:lstStyle/>
          <a:p>
            <a:r>
              <a:rPr lang="en-US" b="1" dirty="0">
                <a:latin typeface="Times New Roman" panose="02020603050405020304" pitchFamily="18" charset="0"/>
                <a:cs typeface="Times New Roman" panose="02020603050405020304" pitchFamily="18" charset="0"/>
                <a:sym typeface="+mn-ea"/>
              </a:rPr>
              <a:t>ACTIVITY DIAGRAM</a:t>
            </a:r>
            <a:r>
              <a:rPr lang="en-IN" altLang="en-US" b="1" dirty="0">
                <a:latin typeface="Times New Roman" panose="02020603050405020304" pitchFamily="18" charset="0"/>
                <a:cs typeface="Times New Roman" panose="02020603050405020304" pitchFamily="18" charset="0"/>
                <a:sym typeface="+mn-ea"/>
              </a:rPr>
              <a:t>:</a:t>
            </a:r>
          </a:p>
        </p:txBody>
      </p:sp>
      <p:pic>
        <p:nvPicPr>
          <p:cNvPr id="4" name="Picture 3">
            <a:extLst>
              <a:ext uri="{FF2B5EF4-FFF2-40B4-BE49-F238E27FC236}">
                <a16:creationId xmlns:a16="http://schemas.microsoft.com/office/drawing/2014/main" id="{E6FB8379-49BF-4D79-9B03-B7114B10F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33" y="1711201"/>
            <a:ext cx="8569533" cy="4807197"/>
          </a:xfrm>
          <a:prstGeom prst="rect">
            <a:avLst/>
          </a:prstGeom>
        </p:spPr>
      </p:pic>
    </p:spTree>
    <p:extLst>
      <p:ext uri="{BB962C8B-B14F-4D97-AF65-F5344CB8AC3E}">
        <p14:creationId xmlns:p14="http://schemas.microsoft.com/office/powerpoint/2010/main" val="114462108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081" y="642475"/>
            <a:ext cx="7391835" cy="925068"/>
          </a:xfrm>
        </p:spPr>
        <p:txBody>
          <a:bodyPr/>
          <a:lstStyle/>
          <a:p>
            <a:r>
              <a:rPr lang="en-IN" b="1"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082" y="2438400"/>
            <a:ext cx="7391835" cy="33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19992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267" y="2732532"/>
            <a:ext cx="7729728" cy="1188720"/>
          </a:xfrm>
        </p:spPr>
        <p:txBody>
          <a:bodyPr/>
          <a:lstStyle/>
          <a:p>
            <a:r>
              <a:rPr lang="en-US" dirty="0" smtClean="0"/>
              <a:t>Sample code</a:t>
            </a:r>
            <a:endParaRPr lang="en-IN" dirty="0"/>
          </a:p>
        </p:txBody>
      </p:sp>
    </p:spTree>
    <p:extLst>
      <p:ext uri="{BB962C8B-B14F-4D97-AF65-F5344CB8AC3E}">
        <p14:creationId xmlns:p14="http://schemas.microsoft.com/office/powerpoint/2010/main" val="184648952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585" y="1790700"/>
            <a:ext cx="8317775" cy="2926080"/>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np </a:t>
            </a:r>
          </a:p>
          <a:p>
            <a:pPr marL="0" indent="0">
              <a:buNone/>
            </a:pPr>
            <a:r>
              <a:rPr lang="en-US" dirty="0">
                <a:latin typeface="Times New Roman" panose="02020603050405020304" pitchFamily="18" charset="0"/>
                <a:cs typeface="Times New Roman" panose="02020603050405020304" pitchFamily="18" charset="0"/>
              </a:rPr>
              <a:t>import pandas as </a:t>
            </a:r>
            <a:r>
              <a:rPr lang="en-US" dirty="0" err="1">
                <a:latin typeface="Times New Roman" panose="02020603050405020304" pitchFamily="18" charset="0"/>
                <a:cs typeface="Times New Roman" panose="02020603050405020304" pitchFamily="18" charset="0"/>
              </a:rPr>
              <a:t>pd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plt</a:t>
            </a:r>
            <a:endParaRPr lang="en-US"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("/content/drive/</a:t>
            </a:r>
            <a:r>
              <a:rPr lang="en-IN" dirty="0" err="1">
                <a:latin typeface="Times New Roman" panose="02020603050405020304" pitchFamily="18" charset="0"/>
                <a:cs typeface="Times New Roman" panose="02020603050405020304" pitchFamily="18" charset="0"/>
              </a:rPr>
              <a:t>MyDrive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Notebooks/Admission_Predict.csv")</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a:t>
            </a:r>
            <a:r>
              <a:rPr lang="en-IN" dirty="0" smtClean="0">
                <a:latin typeface="Times New Roman" panose="02020603050405020304" pitchFamily="18" charset="0"/>
                <a:cs typeface="Times New Roman" panose="02020603050405020304" pitchFamily="18" charset="0"/>
              </a:rPr>
              <a:t>)</a:t>
            </a:r>
          </a:p>
          <a:p>
            <a:pPr marL="0" indent="0">
              <a:buNone/>
            </a:pPr>
            <a:r>
              <a:rPr lang="en-IN" dirty="0"/>
              <a:t>from </a:t>
            </a:r>
            <a:r>
              <a:rPr lang="en-IN" dirty="0" err="1"/>
              <a:t>sklearn.preprocessing</a:t>
            </a:r>
            <a:r>
              <a:rPr lang="en-IN" dirty="0"/>
              <a:t> import </a:t>
            </a:r>
            <a:r>
              <a:rPr lang="en-IN" dirty="0" err="1"/>
              <a:t>StandardScaler</a:t>
            </a:r>
            <a:endParaRPr lang="en-IN" dirty="0"/>
          </a:p>
          <a:p>
            <a:pPr marL="0" indent="0">
              <a:buNone/>
            </a:pPr>
            <a:r>
              <a:rPr lang="en-IN" dirty="0" err="1"/>
              <a:t>sc</a:t>
            </a:r>
            <a:r>
              <a:rPr lang="en-IN" dirty="0"/>
              <a:t>= </a:t>
            </a:r>
            <a:r>
              <a:rPr lang="en-IN" dirty="0" err="1"/>
              <a:t>StandardScaler</a:t>
            </a:r>
            <a:r>
              <a:rPr lang="en-IN" dirty="0"/>
              <a:t>()</a:t>
            </a:r>
          </a:p>
          <a:p>
            <a:pPr marL="0" indent="0">
              <a:buNone/>
            </a:pPr>
            <a:r>
              <a:rPr lang="en-IN" dirty="0"/>
              <a:t>x = </a:t>
            </a:r>
            <a:r>
              <a:rPr lang="en-IN" dirty="0" err="1"/>
              <a:t>sc.fit_transform</a:t>
            </a:r>
            <a:r>
              <a:rPr lang="en-IN" dirty="0"/>
              <a:t>(x)</a:t>
            </a:r>
          </a:p>
          <a:p>
            <a:pPr marL="0" indent="0">
              <a:buNone/>
            </a:pPr>
            <a:r>
              <a:rPr lang="en-IN" dirty="0"/>
              <a:t>print(x)</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0312378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0" y="1792224"/>
            <a:ext cx="8673084" cy="3101983"/>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sklearn.decomposition</a:t>
            </a:r>
            <a:r>
              <a:rPr lang="en-IN" dirty="0">
                <a:latin typeface="Times New Roman" panose="02020603050405020304" pitchFamily="18" charset="0"/>
                <a:cs typeface="Times New Roman" panose="02020603050405020304" pitchFamily="18" charset="0"/>
              </a:rPr>
              <a:t> import PCA</a:t>
            </a:r>
          </a:p>
          <a:p>
            <a:pPr marL="0" indent="0">
              <a:buNone/>
            </a:pPr>
            <a:r>
              <a:rPr lang="en-IN" dirty="0" err="1">
                <a:latin typeface="Times New Roman" panose="02020603050405020304" pitchFamily="18" charset="0"/>
                <a:cs typeface="Times New Roman" panose="02020603050405020304" pitchFamily="18" charset="0"/>
              </a:rPr>
              <a:t>pca</a:t>
            </a:r>
            <a:r>
              <a:rPr lang="en-IN" dirty="0">
                <a:latin typeface="Times New Roman" panose="02020603050405020304" pitchFamily="18" charset="0"/>
                <a:cs typeface="Times New Roman" panose="02020603050405020304" pitchFamily="18" charset="0"/>
              </a:rPr>
              <a:t> = PCA(</a:t>
            </a:r>
            <a:r>
              <a:rPr lang="en-IN" dirty="0" err="1">
                <a:latin typeface="Times New Roman" panose="02020603050405020304" pitchFamily="18" charset="0"/>
                <a:cs typeface="Times New Roman" panose="02020603050405020304" pitchFamily="18" charset="0"/>
              </a:rPr>
              <a:t>n_components</a:t>
            </a:r>
            <a:r>
              <a:rPr lang="en-IN" dirty="0">
                <a:latin typeface="Times New Roman" panose="02020603050405020304" pitchFamily="18" charset="0"/>
                <a:cs typeface="Times New Roman" panose="02020603050405020304" pitchFamily="18" charset="0"/>
              </a:rPr>
              <a:t>=None)</a:t>
            </a:r>
          </a:p>
          <a:p>
            <a:pPr marL="0" indent="0">
              <a:buNone/>
            </a:pPr>
            <a:r>
              <a:rPr lang="en-IN" dirty="0">
                <a:latin typeface="Times New Roman" panose="02020603050405020304" pitchFamily="18" charset="0"/>
                <a:cs typeface="Times New Roman" panose="02020603050405020304" pitchFamily="18" charset="0"/>
              </a:rPr>
              <a:t>x = </a:t>
            </a:r>
            <a:r>
              <a:rPr lang="en-IN" dirty="0" err="1">
                <a:latin typeface="Times New Roman" panose="02020603050405020304" pitchFamily="18" charset="0"/>
                <a:cs typeface="Times New Roman" panose="02020603050405020304" pitchFamily="18" charset="0"/>
              </a:rPr>
              <a:t>pca.fit_transform</a:t>
            </a:r>
            <a:r>
              <a:rPr lang="en-IN" dirty="0">
                <a:latin typeface="Times New Roman" panose="02020603050405020304" pitchFamily="18" charset="0"/>
                <a:cs typeface="Times New Roman" panose="02020603050405020304" pitchFamily="18" charset="0"/>
              </a:rPr>
              <a:t>(x)</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pca.explained_variance_ratio</a:t>
            </a:r>
            <a:r>
              <a:rPr lang="en-IN" dirty="0">
                <a:latin typeface="Times New Roman" panose="02020603050405020304" pitchFamily="18" charset="0"/>
                <a:cs typeface="Times New Roman" panose="02020603050405020304" pitchFamily="18" charset="0"/>
              </a:rPr>
              <a:t>_)</a:t>
            </a:r>
          </a:p>
          <a:p>
            <a:pPr marL="0" indent="0">
              <a:buNone/>
            </a:pP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np.cumsum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pca.explained_variance_ratio</a:t>
            </a:r>
            <a:r>
              <a:rPr lang="en-IN" dirty="0" smtClean="0">
                <a:latin typeface="Times New Roman" panose="02020603050405020304" pitchFamily="18" charset="0"/>
                <a:cs typeface="Times New Roman" panose="02020603050405020304" pitchFamily="18" charset="0"/>
              </a:rPr>
              <a:t>_))</a:t>
            </a:r>
          </a:p>
          <a:p>
            <a:pPr marL="0" indent="0">
              <a:buNone/>
            </a:pPr>
            <a:r>
              <a:rPr lang="en-US" dirty="0" smtClean="0">
                <a:latin typeface="Times New Roman" panose="02020603050405020304" pitchFamily="18" charset="0"/>
                <a:cs typeface="Times New Roman" panose="02020603050405020304" pitchFamily="18" charset="0"/>
              </a:rPr>
              <a:t>//train and test the data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sklearn.model_selection</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train_test_split</a:t>
            </a:r>
            <a:endParaRPr lang="en-IN"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x_train,x_test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y_train,y_test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x,y,test_size</a:t>
            </a:r>
            <a:r>
              <a:rPr lang="en-IN" dirty="0">
                <a:latin typeface="Times New Roman" panose="02020603050405020304" pitchFamily="18" charset="0"/>
                <a:cs typeface="Times New Roman" panose="02020603050405020304" pitchFamily="18" charset="0"/>
              </a:rPr>
              <a:t>=0.25,random_state=50</a:t>
            </a:r>
            <a:r>
              <a:rPr lang="en-IN" dirty="0"/>
              <a:t>)</a:t>
            </a:r>
          </a:p>
        </p:txBody>
      </p:sp>
    </p:spTree>
    <p:extLst>
      <p:ext uri="{BB962C8B-B14F-4D97-AF65-F5344CB8AC3E}">
        <p14:creationId xmlns:p14="http://schemas.microsoft.com/office/powerpoint/2010/main" val="281335257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063" y="557350"/>
            <a:ext cx="10145486" cy="5182678"/>
          </a:xfrm>
        </p:spPr>
        <p:txBody>
          <a:bodyPr>
            <a:normAutofit fontScale="70000" lnSpcReduction="20000"/>
          </a:bodyPr>
          <a:lstStyle/>
          <a:p>
            <a:pPr marL="0" indent="0">
              <a:buNone/>
            </a:pPr>
            <a:r>
              <a:rPr lang="en-IN" dirty="0" smtClean="0"/>
              <a:t>from</a:t>
            </a:r>
            <a:r>
              <a:rPr lang="en-IN" dirty="0"/>
              <a:t> </a:t>
            </a:r>
            <a:r>
              <a:rPr lang="en-IN" dirty="0" err="1"/>
              <a:t>sklearn.linear_model</a:t>
            </a:r>
            <a:r>
              <a:rPr lang="en-IN" dirty="0"/>
              <a:t> import </a:t>
            </a:r>
            <a:r>
              <a:rPr lang="en-IN" dirty="0" err="1"/>
              <a:t>LinearRegression</a:t>
            </a:r>
            <a:endParaRPr lang="en-IN" dirty="0"/>
          </a:p>
          <a:p>
            <a:pPr marL="0" indent="0">
              <a:buNone/>
            </a:pPr>
            <a:r>
              <a:rPr lang="en-IN" dirty="0" err="1"/>
              <a:t>lr</a:t>
            </a:r>
            <a:r>
              <a:rPr lang="en-IN" dirty="0"/>
              <a:t> = </a:t>
            </a:r>
            <a:r>
              <a:rPr lang="en-IN" dirty="0" err="1"/>
              <a:t>LinearRegression</a:t>
            </a:r>
            <a:r>
              <a:rPr lang="en-IN" dirty="0"/>
              <a:t>()</a:t>
            </a:r>
          </a:p>
          <a:p>
            <a:pPr marL="0" indent="0">
              <a:buNone/>
            </a:pPr>
            <a:r>
              <a:rPr lang="en-IN" dirty="0" err="1"/>
              <a:t>lr.fit</a:t>
            </a:r>
            <a:r>
              <a:rPr lang="en-IN" dirty="0"/>
              <a:t>(</a:t>
            </a:r>
            <a:r>
              <a:rPr lang="en-IN" dirty="0" err="1"/>
              <a:t>x_train,y_train</a:t>
            </a:r>
            <a:r>
              <a:rPr lang="en-IN" dirty="0"/>
              <a:t>)</a:t>
            </a:r>
          </a:p>
          <a:p>
            <a:pPr marL="0" indent="0">
              <a:buNone/>
            </a:pPr>
            <a:r>
              <a:rPr lang="en-IN" dirty="0"/>
              <a:t>from </a:t>
            </a:r>
            <a:r>
              <a:rPr lang="en-IN" dirty="0" err="1"/>
              <a:t>sklearn.metrics</a:t>
            </a:r>
            <a:r>
              <a:rPr lang="en-IN" dirty="0"/>
              <a:t> import r2_score,mean_absolute_error,mean_squared_error</a:t>
            </a:r>
          </a:p>
          <a:p>
            <a:pPr marL="0" indent="0">
              <a:buNone/>
            </a:pPr>
            <a:r>
              <a:rPr lang="en-IN" dirty="0"/>
              <a:t>r2 = r2_score(</a:t>
            </a:r>
            <a:r>
              <a:rPr lang="en-IN" dirty="0" err="1"/>
              <a:t>y_test,y_pred</a:t>
            </a:r>
            <a:r>
              <a:rPr lang="en-IN" dirty="0"/>
              <a:t>)</a:t>
            </a:r>
          </a:p>
          <a:p>
            <a:pPr marL="0" indent="0">
              <a:buNone/>
            </a:pPr>
            <a:r>
              <a:rPr lang="en-IN" dirty="0" err="1"/>
              <a:t>mae</a:t>
            </a:r>
            <a:r>
              <a:rPr lang="en-IN" dirty="0"/>
              <a:t>=</a:t>
            </a:r>
            <a:r>
              <a:rPr lang="en-IN" dirty="0" err="1"/>
              <a:t>mean_absolute_error</a:t>
            </a:r>
            <a:r>
              <a:rPr lang="en-IN" dirty="0"/>
              <a:t>(</a:t>
            </a:r>
            <a:r>
              <a:rPr lang="en-IN" dirty="0" err="1"/>
              <a:t>y_test,y_pred</a:t>
            </a:r>
            <a:r>
              <a:rPr lang="en-IN" dirty="0"/>
              <a:t>)</a:t>
            </a:r>
          </a:p>
          <a:p>
            <a:pPr marL="0" indent="0">
              <a:buNone/>
            </a:pPr>
            <a:r>
              <a:rPr lang="en-IN" dirty="0" err="1"/>
              <a:t>mse</a:t>
            </a:r>
            <a:r>
              <a:rPr lang="en-IN" dirty="0"/>
              <a:t>=</a:t>
            </a:r>
            <a:r>
              <a:rPr lang="en-IN" dirty="0" err="1"/>
              <a:t>mean_squared_error</a:t>
            </a:r>
            <a:r>
              <a:rPr lang="en-IN" dirty="0"/>
              <a:t>(</a:t>
            </a:r>
            <a:r>
              <a:rPr lang="en-IN" dirty="0" err="1"/>
              <a:t>y_test,y_pred</a:t>
            </a:r>
            <a:r>
              <a:rPr lang="en-IN" dirty="0"/>
              <a:t>)</a:t>
            </a:r>
          </a:p>
          <a:p>
            <a:pPr marL="0" indent="0">
              <a:buNone/>
            </a:pPr>
            <a:r>
              <a:rPr lang="en-IN" dirty="0" err="1"/>
              <a:t>rmse</a:t>
            </a:r>
            <a:r>
              <a:rPr lang="en-IN" dirty="0"/>
              <a:t>=</a:t>
            </a:r>
            <a:r>
              <a:rPr lang="en-IN" dirty="0" err="1"/>
              <a:t>np.sqrt</a:t>
            </a:r>
            <a:r>
              <a:rPr lang="en-IN" dirty="0"/>
              <a:t>(</a:t>
            </a:r>
            <a:r>
              <a:rPr lang="en-IN" dirty="0" err="1"/>
              <a:t>mse</a:t>
            </a:r>
            <a:r>
              <a:rPr lang="en-IN" dirty="0"/>
              <a:t>)</a:t>
            </a:r>
          </a:p>
          <a:p>
            <a:pPr marL="0" indent="0">
              <a:buNone/>
            </a:pPr>
            <a:r>
              <a:rPr lang="en-IN" dirty="0"/>
              <a:t>print('r2_score=',r2)</a:t>
            </a:r>
          </a:p>
          <a:p>
            <a:pPr marL="0" indent="0">
              <a:buNone/>
            </a:pPr>
            <a:r>
              <a:rPr lang="en-IN" dirty="0"/>
              <a:t>print('</a:t>
            </a:r>
            <a:r>
              <a:rPr lang="en-IN" dirty="0" err="1"/>
              <a:t>mae</a:t>
            </a:r>
            <a:r>
              <a:rPr lang="en-IN" dirty="0"/>
              <a:t>=',</a:t>
            </a:r>
            <a:r>
              <a:rPr lang="en-IN" dirty="0" err="1"/>
              <a:t>mae</a:t>
            </a:r>
            <a:r>
              <a:rPr lang="en-IN" dirty="0"/>
              <a:t>)</a:t>
            </a:r>
          </a:p>
          <a:p>
            <a:pPr marL="0" indent="0">
              <a:buNone/>
            </a:pPr>
            <a:r>
              <a:rPr lang="en-IN" dirty="0"/>
              <a:t>print('</a:t>
            </a:r>
            <a:r>
              <a:rPr lang="en-IN" dirty="0" err="1"/>
              <a:t>mse</a:t>
            </a:r>
            <a:r>
              <a:rPr lang="en-IN" dirty="0"/>
              <a:t>=',</a:t>
            </a:r>
            <a:r>
              <a:rPr lang="en-IN" dirty="0" err="1"/>
              <a:t>mse</a:t>
            </a:r>
            <a:r>
              <a:rPr lang="en-IN" dirty="0"/>
              <a:t>)</a:t>
            </a:r>
          </a:p>
          <a:p>
            <a:pPr marL="0" indent="0">
              <a:buNone/>
            </a:pPr>
            <a:r>
              <a:rPr lang="en-IN" dirty="0"/>
              <a:t>print('</a:t>
            </a:r>
            <a:r>
              <a:rPr lang="en-IN" dirty="0" err="1"/>
              <a:t>rmse</a:t>
            </a:r>
            <a:r>
              <a:rPr lang="en-IN" dirty="0"/>
              <a:t>=',</a:t>
            </a:r>
            <a:r>
              <a:rPr lang="en-IN" dirty="0" err="1"/>
              <a:t>rmse</a:t>
            </a:r>
            <a:r>
              <a:rPr lang="en-IN" dirty="0"/>
              <a:t>)</a:t>
            </a:r>
          </a:p>
          <a:p>
            <a:pPr marL="0" indent="0">
              <a:buNone/>
            </a:pPr>
            <a:r>
              <a:rPr lang="en-IN" dirty="0" err="1"/>
              <a:t>plt.scatter</a:t>
            </a:r>
            <a:r>
              <a:rPr lang="en-IN" dirty="0"/>
              <a:t>(</a:t>
            </a:r>
            <a:r>
              <a:rPr lang="en-IN" dirty="0" err="1"/>
              <a:t>y_test</a:t>
            </a:r>
            <a:r>
              <a:rPr lang="en-IN" dirty="0"/>
              <a:t>, </a:t>
            </a:r>
            <a:r>
              <a:rPr lang="en-IN" dirty="0" err="1"/>
              <a:t>y_pred</a:t>
            </a:r>
            <a:r>
              <a:rPr lang="en-IN" dirty="0"/>
              <a:t>, </a:t>
            </a:r>
            <a:r>
              <a:rPr lang="en-IN" dirty="0" err="1"/>
              <a:t>color</a:t>
            </a:r>
            <a:r>
              <a:rPr lang="en-IN" dirty="0"/>
              <a:t> = 'red')</a:t>
            </a:r>
          </a:p>
          <a:p>
            <a:pPr marL="0" indent="0">
              <a:buNone/>
            </a:pPr>
            <a:r>
              <a:rPr lang="en-IN" dirty="0" err="1"/>
              <a:t>plt.scatter</a:t>
            </a:r>
            <a:r>
              <a:rPr lang="en-IN" dirty="0"/>
              <a:t>(</a:t>
            </a:r>
            <a:r>
              <a:rPr lang="en-IN" dirty="0" err="1"/>
              <a:t>y_test</a:t>
            </a:r>
            <a:r>
              <a:rPr lang="en-IN" dirty="0"/>
              <a:t>, </a:t>
            </a:r>
            <a:r>
              <a:rPr lang="en-IN" dirty="0" err="1"/>
              <a:t>y_test</a:t>
            </a:r>
            <a:r>
              <a:rPr lang="en-IN" dirty="0"/>
              <a:t>, </a:t>
            </a:r>
            <a:r>
              <a:rPr lang="en-IN" dirty="0" err="1"/>
              <a:t>color</a:t>
            </a:r>
            <a:r>
              <a:rPr lang="en-IN" dirty="0"/>
              <a:t> = 'blue')</a:t>
            </a:r>
          </a:p>
          <a:p>
            <a:pPr marL="0" indent="0">
              <a:buNone/>
            </a:pPr>
            <a:r>
              <a:rPr lang="en-IN" dirty="0" err="1"/>
              <a:t>plt.xlabel</a:t>
            </a:r>
            <a:r>
              <a:rPr lang="en-IN" dirty="0"/>
              <a:t>('Actual vales')</a:t>
            </a:r>
          </a:p>
          <a:p>
            <a:pPr marL="0" indent="0">
              <a:buNone/>
            </a:pPr>
            <a:r>
              <a:rPr lang="en-IN" dirty="0" err="1"/>
              <a:t>plt.ylabel</a:t>
            </a:r>
            <a:r>
              <a:rPr lang="en-IN" dirty="0"/>
              <a:t>('Predicted values')</a:t>
            </a:r>
          </a:p>
          <a:p>
            <a:pPr marL="0" indent="0">
              <a:buNone/>
            </a:pPr>
            <a:r>
              <a:rPr lang="en-IN" dirty="0" err="1"/>
              <a:t>plt.title</a:t>
            </a:r>
            <a:r>
              <a:rPr lang="en-IN" dirty="0"/>
              <a:t>('Actual vs </a:t>
            </a:r>
            <a:r>
              <a:rPr lang="en-IN" dirty="0" err="1"/>
              <a:t>Prediceted</a:t>
            </a:r>
            <a:r>
              <a:rPr lang="en-IN" dirty="0"/>
              <a:t> values')</a:t>
            </a:r>
          </a:p>
          <a:p>
            <a:pPr marL="0" indent="0">
              <a:buNone/>
            </a:pPr>
            <a:r>
              <a:rPr lang="en-IN" dirty="0" err="1"/>
              <a:t>plt.show</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7289539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758" y="337675"/>
            <a:ext cx="7729728" cy="698645"/>
          </a:xfrm>
        </p:spPr>
        <p:txBody>
          <a:bodyPr>
            <a:normAutofit fontScale="90000"/>
          </a:bodyPr>
          <a:lstStyle/>
          <a:p>
            <a:r>
              <a:rPr lang="en-US" dirty="0" smtClean="0"/>
              <a:t>RESULTS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37" y="1287236"/>
            <a:ext cx="9657805" cy="5432515"/>
          </a:xfrm>
          <a:prstGeom prst="rect">
            <a:avLst/>
          </a:prstGeom>
        </p:spPr>
      </p:pic>
    </p:spTree>
    <p:extLst>
      <p:ext uri="{BB962C8B-B14F-4D97-AF65-F5344CB8AC3E}">
        <p14:creationId xmlns:p14="http://schemas.microsoft.com/office/powerpoint/2010/main" val="77761391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77" y="635725"/>
            <a:ext cx="10058400" cy="5657850"/>
          </a:xfrm>
          <a:prstGeom prst="rect">
            <a:avLst/>
          </a:prstGeom>
        </p:spPr>
      </p:pic>
    </p:spTree>
    <p:extLst>
      <p:ext uri="{BB962C8B-B14F-4D97-AF65-F5344CB8AC3E}">
        <p14:creationId xmlns:p14="http://schemas.microsoft.com/office/powerpoint/2010/main" val="84245813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2231135" y="2638044"/>
            <a:ext cx="7809847" cy="3101983"/>
          </a:xfrm>
        </p:spPr>
        <p:txBody>
          <a:bodyPr>
            <a:normAutofit/>
          </a:bodyPr>
          <a:lstStyle/>
          <a:p>
            <a:r>
              <a:rPr lang="en-US" sz="2000" dirty="0">
                <a:latin typeface="Times New Roman" panose="02020603050405020304" pitchFamily="18" charset="0"/>
                <a:cs typeface="Times New Roman" panose="02020603050405020304" pitchFamily="18" charset="0"/>
              </a:rPr>
              <a:t>The main goal of </a:t>
            </a:r>
            <a:r>
              <a:rPr lang="en-US" sz="2000" dirty="0" smtClean="0">
                <a:latin typeface="Times New Roman" panose="02020603050405020304" pitchFamily="18" charset="0"/>
                <a:cs typeface="Times New Roman" panose="02020603050405020304" pitchFamily="18" charset="0"/>
              </a:rPr>
              <a:t>this project </a:t>
            </a:r>
            <a:r>
              <a:rPr lang="en-US" sz="2000" dirty="0">
                <a:latin typeface="Times New Roman" panose="02020603050405020304" pitchFamily="18" charset="0"/>
                <a:cs typeface="Times New Roman" panose="02020603050405020304" pitchFamily="18" charset="0"/>
              </a:rPr>
              <a:t>is to create a Machine Learning model which could be used by students who want to pursue their education in the </a:t>
            </a:r>
            <a:r>
              <a:rPr lang="en-US" sz="2000" dirty="0" smtClean="0">
                <a:latin typeface="Times New Roman" panose="02020603050405020304" pitchFamily="18" charset="0"/>
                <a:cs typeface="Times New Roman" panose="02020603050405020304" pitchFamily="18" charset="0"/>
              </a:rPr>
              <a:t>US. </a:t>
            </a:r>
            <a:r>
              <a:rPr lang="en-US" sz="2000" dirty="0">
                <a:latin typeface="Times New Roman" pitchFamily="18" charset="0"/>
                <a:cs typeface="Times New Roman" pitchFamily="18" charset="0"/>
              </a:rPr>
              <a:t>Students can use the model to assess their chances of getting admission into a particular university. Multiple linear regression with </a:t>
            </a:r>
            <a:r>
              <a:rPr lang="en-US" sz="2000" dirty="0" err="1" smtClean="0">
                <a:latin typeface="Times New Roman" pitchFamily="18" charset="0"/>
                <a:cs typeface="Times New Roman" pitchFamily="18" charset="0"/>
              </a:rPr>
              <a:t>pca</a:t>
            </a:r>
            <a:r>
              <a:rPr lang="en-US" sz="2000" dirty="0" smtClean="0">
                <a:latin typeface="Times New Roman" pitchFamily="18" charset="0"/>
                <a:cs typeface="Times New Roman" pitchFamily="18" charset="0"/>
              </a:rPr>
              <a:t> proved </a:t>
            </a:r>
            <a:r>
              <a:rPr lang="en-US" sz="2000" dirty="0">
                <a:latin typeface="Times New Roman" panose="02020603050405020304" pitchFamily="18" charset="0"/>
                <a:cs typeface="Times New Roman" panose="02020603050405020304" pitchFamily="18" charset="0"/>
              </a:rPr>
              <a:t>to best-fit for development of the system when compared with the </a:t>
            </a:r>
            <a:r>
              <a:rPr lang="en-US" sz="2000" dirty="0" smtClean="0">
                <a:latin typeface="Times New Roman" panose="02020603050405020304" pitchFamily="18" charset="0"/>
                <a:cs typeface="Times New Roman" panose="02020603050405020304" pitchFamily="18" charset="0"/>
              </a:rPr>
              <a:t>Linear regression </a:t>
            </a:r>
            <a:r>
              <a:rPr lang="en-US" sz="2000" dirty="0">
                <a:latin typeface="Times New Roman" panose="02020603050405020304" pitchFamily="18" charset="0"/>
                <a:cs typeface="Times New Roman" panose="02020603050405020304" pitchFamily="18" charset="0"/>
              </a:rPr>
              <a:t>model. The model can be used by the students for evaluating their chances of getting shortlisted in a particular university with an average accuracy of </a:t>
            </a:r>
            <a:r>
              <a:rPr lang="en-US" sz="2000" dirty="0" smtClean="0">
                <a:latin typeface="Times New Roman" panose="02020603050405020304" pitchFamily="18" charset="0"/>
                <a:cs typeface="Times New Roman" panose="02020603050405020304" pitchFamily="18" charset="0"/>
              </a:rPr>
              <a:t>85%.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04249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068" y="964692"/>
            <a:ext cx="7452795" cy="1188720"/>
          </a:xfrm>
        </p:spPr>
        <p:txBody>
          <a:bodyPr/>
          <a:lstStyle/>
          <a:p>
            <a:r>
              <a:rPr lang="en-US" dirty="0">
                <a:latin typeface="Times New Roman" panose="02020603050405020304" pitchFamily="18" charset="0"/>
                <a:cs typeface="Times New Roman" panose="02020603050405020304" pitchFamily="18" charset="0"/>
              </a:rPr>
              <a:t>FUTURE ENHANCEMENT</a:t>
            </a:r>
            <a:endParaRPr lang="en-IN" dirty="0"/>
          </a:p>
        </p:txBody>
      </p:sp>
      <p:sp>
        <p:nvSpPr>
          <p:cNvPr id="3" name="Content Placeholder 2"/>
          <p:cNvSpPr>
            <a:spLocks noGrp="1"/>
          </p:cNvSpPr>
          <p:nvPr>
            <p:ph idx="1"/>
          </p:nvPr>
        </p:nvSpPr>
        <p:spPr>
          <a:xfrm>
            <a:off x="2508068" y="2638044"/>
            <a:ext cx="7452796" cy="3101983"/>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In future, more data related to additional universities and courses can be added to the system. Also, the system can be enhanced to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application by making changes to the </a:t>
            </a:r>
            <a:r>
              <a:rPr lang="en-US" sz="2000" dirty="0" smtClean="0">
                <a:latin typeface="Times New Roman" panose="02020603050405020304" pitchFamily="18" charset="0"/>
                <a:cs typeface="Times New Roman" panose="02020603050405020304" pitchFamily="18" charset="0"/>
              </a:rPr>
              <a:t>code</a:t>
            </a:r>
            <a:r>
              <a:rPr lang="en-US" sz="2000" dirty="0">
                <a:latin typeface="Times New Roman" panose="02020603050405020304" pitchFamily="18" charset="0"/>
                <a:cs typeface="Times New Roman" panose="02020603050405020304" pitchFamily="18" charset="0"/>
              </a:rPr>
              <a:t>. Other classification algorithms can be evaluated to resolve the problem if they perform better than the current algorithm the system can be easily updated to support the new algorithm by changing the server </a:t>
            </a:r>
            <a:r>
              <a:rPr lang="en-US" sz="2000" dirty="0" smtClean="0">
                <a:latin typeface="Times New Roman" panose="02020603050405020304" pitchFamily="18" charset="0"/>
                <a:cs typeface="Times New Roman" panose="02020603050405020304" pitchFamily="18" charset="0"/>
              </a:rPr>
              <a:t>code.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69955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F2778-839E-4238-A062-F03A997F3B96}"/>
              </a:ext>
            </a:extLst>
          </p:cNvPr>
          <p:cNvSpPr>
            <a:spLocks noGrp="1"/>
          </p:cNvSpPr>
          <p:nvPr>
            <p:ph idx="1"/>
          </p:nvPr>
        </p:nvSpPr>
        <p:spPr>
          <a:xfrm>
            <a:off x="0" y="1963602"/>
            <a:ext cx="12192000" cy="4296621"/>
          </a:xfrm>
        </p:spPr>
        <p:txBody>
          <a:bodyPr rtlCol="0">
            <a:normAutofit lnSpcReduction="10000"/>
          </a:bodyPr>
          <a:lstStyle/>
          <a:p>
            <a:pPr algn="just">
              <a:lnSpc>
                <a:spcPct val="150000"/>
              </a:lnSpc>
              <a:buNone/>
            </a:pPr>
            <a:r>
              <a:rPr lang="en-US" sz="2800" dirty="0">
                <a:latin typeface="Times New Roman" pitchFamily="18" charset="0"/>
                <a:cs typeface="Times New Roman" pitchFamily="18" charset="0"/>
              </a:rPr>
              <a:t>   In today's education world there are many numbers of students who want to pursue education or any graduate degree course . So our goal is to develop different models using machine learning which will tell the students their chance of admission into a respective university. These models should consider all the crucial factors which plays a vital role in student admission process and should have high accuracy. The predicted output gives them a fair idea about their admission chances in a particular university.</a:t>
            </a:r>
          </a:p>
        </p:txBody>
      </p:sp>
      <p:sp>
        <p:nvSpPr>
          <p:cNvPr id="5" name="TextBox 4">
            <a:extLst>
              <a:ext uri="{FF2B5EF4-FFF2-40B4-BE49-F238E27FC236}">
                <a16:creationId xmlns:a16="http://schemas.microsoft.com/office/drawing/2014/main" id="{D7EA628A-FE6A-4281-9296-B90026C195B4}"/>
              </a:ext>
            </a:extLst>
          </p:cNvPr>
          <p:cNvSpPr txBox="1"/>
          <p:nvPr/>
        </p:nvSpPr>
        <p:spPr>
          <a:xfrm>
            <a:off x="1495864" y="902577"/>
            <a:ext cx="9200270" cy="707886"/>
          </a:xfrm>
          <a:prstGeom prst="rect">
            <a:avLst/>
          </a:prstGeom>
          <a:noFill/>
        </p:spPr>
        <p:txBody>
          <a:bodyPr wrap="square" rtlCol="0">
            <a:spAutoFit/>
          </a:bodyPr>
          <a:lstStyle/>
          <a:p>
            <a:pPr algn="ctr"/>
            <a:r>
              <a:rPr kumimoji="0" lang="en-US" altLang="en-US" sz="40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ABSTRACt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0" y="2732088"/>
            <a:ext cx="12192000" cy="1563687"/>
          </a:xfrm>
        </p:spPr>
        <p:txBody>
          <a:bodyPr>
            <a:normAutofit/>
          </a:bodyPr>
          <a:lstStyle/>
          <a:p>
            <a:pPr algn="ct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a:t>
            </a:r>
            <a:r>
              <a:rPr lang="en-US" altLang="en-US" sz="8000" dirty="0">
                <a:ln>
                  <a:noFill/>
                </a:ln>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80">
                                          <p:stCondLst>
                                            <p:cond delay="0"/>
                                          </p:stCondLst>
                                        </p:cTn>
                                        <p:tgtEl>
                                          <p:spTgt spid="29698"/>
                                        </p:tgtEl>
                                      </p:cBhvr>
                                    </p:animEffect>
                                    <p:anim calcmode="lin" valueType="num">
                                      <p:cBhvr>
                                        <p:cTn id="8" dur="1822" tmFilter="0,0; 0.14,0.36; 0.43,0.73; 0.71,0.91; 1.0,1.0">
                                          <p:stCondLst>
                                            <p:cond delay="0"/>
                                          </p:stCondLst>
                                        </p:cTn>
                                        <p:tgtEl>
                                          <p:spTgt spid="296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8"/>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8"/>
                                        </p:tgtEl>
                                      </p:cBhvr>
                                      <p:to x="100000" y="60000"/>
                                    </p:animScale>
                                    <p:animScale>
                                      <p:cBhvr>
                                        <p:cTn id="14" dur="166" decel="50000">
                                          <p:stCondLst>
                                            <p:cond delay="676"/>
                                          </p:stCondLst>
                                        </p:cTn>
                                        <p:tgtEl>
                                          <p:spTgt spid="29698"/>
                                        </p:tgtEl>
                                      </p:cBhvr>
                                      <p:to x="100000" y="100000"/>
                                    </p:animScale>
                                    <p:animScale>
                                      <p:cBhvr>
                                        <p:cTn id="15" dur="26">
                                          <p:stCondLst>
                                            <p:cond delay="1312"/>
                                          </p:stCondLst>
                                        </p:cTn>
                                        <p:tgtEl>
                                          <p:spTgt spid="29698"/>
                                        </p:tgtEl>
                                      </p:cBhvr>
                                      <p:to x="100000" y="80000"/>
                                    </p:animScale>
                                    <p:animScale>
                                      <p:cBhvr>
                                        <p:cTn id="16" dur="166" decel="50000">
                                          <p:stCondLst>
                                            <p:cond delay="1338"/>
                                          </p:stCondLst>
                                        </p:cTn>
                                        <p:tgtEl>
                                          <p:spTgt spid="29698"/>
                                        </p:tgtEl>
                                      </p:cBhvr>
                                      <p:to x="100000" y="100000"/>
                                    </p:animScale>
                                    <p:animScale>
                                      <p:cBhvr>
                                        <p:cTn id="17" dur="26">
                                          <p:stCondLst>
                                            <p:cond delay="1642"/>
                                          </p:stCondLst>
                                        </p:cTn>
                                        <p:tgtEl>
                                          <p:spTgt spid="29698"/>
                                        </p:tgtEl>
                                      </p:cBhvr>
                                      <p:to x="100000" y="90000"/>
                                    </p:animScale>
                                    <p:animScale>
                                      <p:cBhvr>
                                        <p:cTn id="18" dur="166" decel="50000">
                                          <p:stCondLst>
                                            <p:cond delay="1668"/>
                                          </p:stCondLst>
                                        </p:cTn>
                                        <p:tgtEl>
                                          <p:spTgt spid="29698"/>
                                        </p:tgtEl>
                                      </p:cBhvr>
                                      <p:to x="100000" y="100000"/>
                                    </p:animScale>
                                    <p:animScale>
                                      <p:cBhvr>
                                        <p:cTn id="19" dur="26">
                                          <p:stCondLst>
                                            <p:cond delay="1808"/>
                                          </p:stCondLst>
                                        </p:cTn>
                                        <p:tgtEl>
                                          <p:spTgt spid="29698"/>
                                        </p:tgtEl>
                                      </p:cBhvr>
                                      <p:to x="100000" y="95000"/>
                                    </p:animScale>
                                    <p:animScale>
                                      <p:cBhvr>
                                        <p:cTn id="20" dur="166" decel="50000">
                                          <p:stCondLst>
                                            <p:cond delay="1834"/>
                                          </p:stCondLst>
                                        </p:cTn>
                                        <p:tgtEl>
                                          <p:spTgt spid="296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201C2A-A2B9-4B78-B112-767E1801A245}"/>
              </a:ext>
            </a:extLst>
          </p:cNvPr>
          <p:cNvSpPr>
            <a:spLocks noGrp="1" noChangeArrowheads="1"/>
          </p:cNvSpPr>
          <p:nvPr>
            <p:ph type="title"/>
          </p:nvPr>
        </p:nvSpPr>
        <p:spPr>
          <a:xfrm>
            <a:off x="2433513" y="591814"/>
            <a:ext cx="7433411" cy="1054106"/>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EXISTING SYSTEM</a:t>
            </a:r>
            <a:endParaRPr lang="en-US" altLang="en-US" sz="4000" b="1" dirty="0">
              <a:ln>
                <a:noFill/>
              </a:ln>
              <a:solidFill>
                <a:schemeClr val="tx1"/>
              </a:solidFill>
            </a:endParaRPr>
          </a:p>
        </p:txBody>
      </p:sp>
      <p:sp>
        <p:nvSpPr>
          <p:cNvPr id="3" name="Content Placeholder 2">
            <a:extLst>
              <a:ext uri="{FF2B5EF4-FFF2-40B4-BE49-F238E27FC236}">
                <a16:creationId xmlns:a16="http://schemas.microsoft.com/office/drawing/2014/main" id="{7BC03563-A5E5-4D09-9540-E1B481C1B546}"/>
              </a:ext>
            </a:extLst>
          </p:cNvPr>
          <p:cNvSpPr>
            <a:spLocks noGrp="1"/>
          </p:cNvSpPr>
          <p:nvPr>
            <p:ph idx="1"/>
          </p:nvPr>
        </p:nvSpPr>
        <p:spPr>
          <a:xfrm>
            <a:off x="325314" y="2448204"/>
            <a:ext cx="11649808" cy="3752299"/>
          </a:xfrm>
        </p:spPr>
        <p:txBody>
          <a:bodyPr rtlCol="0">
            <a:noAutofit/>
          </a:bodyPr>
          <a:lstStyle/>
          <a:p>
            <a:pPr marL="0" indent="0">
              <a:lnSpc>
                <a:spcPct val="150000"/>
              </a:lnSpc>
              <a:buNone/>
            </a:pPr>
            <a:r>
              <a:rPr lang="en-IN" sz="3200" dirty="0">
                <a:latin typeface="Times New Roman" panose="02020603050405020304" pitchFamily="18" charset="0"/>
                <a:cs typeface="Times New Roman" panose="02020603050405020304" pitchFamily="18" charset="0"/>
              </a:rPr>
              <a:t>The existing system is that it causes issue, Students admission is one of the most important activities in education industry. In existing system it contains algorithms like  random forest regression , K-Nearest Neighbours </a:t>
            </a:r>
            <a:r>
              <a:rPr lang="en-IN" sz="3200" dirty="0" err="1">
                <a:latin typeface="Times New Roman" panose="02020603050405020304" pitchFamily="18" charset="0"/>
                <a:cs typeface="Times New Roman" panose="02020603050405020304" pitchFamily="18" charset="0"/>
              </a:rPr>
              <a:t>etc</a:t>
            </a:r>
            <a:r>
              <a:rPr lang="en-IN" sz="3200" dirty="0">
                <a:latin typeface="Times New Roman" panose="02020603050405020304" pitchFamily="18" charset="0"/>
                <a:cs typeface="Times New Roman" panose="02020603050405020304" pitchFamily="18" charset="0"/>
              </a:rPr>
              <a:t> , which contains of high errors , and less accuracy.</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7DB62E4-AF96-4884-92CC-0959CEC3AE93}"/>
              </a:ext>
            </a:extLst>
          </p:cNvPr>
          <p:cNvSpPr>
            <a:spLocks noGrp="1" noChangeArrowheads="1"/>
          </p:cNvSpPr>
          <p:nvPr>
            <p:ph type="title"/>
          </p:nvPr>
        </p:nvSpPr>
        <p:spPr>
          <a:xfrm>
            <a:off x="2648537" y="737285"/>
            <a:ext cx="7314024" cy="891218"/>
          </a:xfrm>
          <a:noFill/>
        </p:spPr>
        <p:txBody>
          <a:bodyPr>
            <a:normAutofit fontScale="90000"/>
          </a:bodyPr>
          <a:lstStyle/>
          <a:p>
            <a:pPr eaLnBrk="1" hangingPunct="1"/>
            <a:r>
              <a:rPr lang="en-US" altLang="en-US" sz="40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DISADVANTAGES</a:t>
            </a:r>
            <a:endParaRPr lang="en-US" altLang="en-US" sz="4000" dirty="0">
              <a:ln>
                <a:noFill/>
              </a:ln>
              <a:solidFill>
                <a:schemeClr val="tx1"/>
              </a:solidFill>
            </a:endParaRPr>
          </a:p>
        </p:txBody>
      </p:sp>
      <p:sp>
        <p:nvSpPr>
          <p:cNvPr id="3" name="Content Placeholder 2">
            <a:extLst>
              <a:ext uri="{FF2B5EF4-FFF2-40B4-BE49-F238E27FC236}">
                <a16:creationId xmlns:a16="http://schemas.microsoft.com/office/drawing/2014/main" id="{491368C8-1F18-49F7-A520-AF2395BCFB2B}"/>
              </a:ext>
            </a:extLst>
          </p:cNvPr>
          <p:cNvSpPr>
            <a:spLocks noGrp="1"/>
          </p:cNvSpPr>
          <p:nvPr>
            <p:ph idx="1"/>
          </p:nvPr>
        </p:nvSpPr>
        <p:spPr>
          <a:xfrm>
            <a:off x="1128996" y="2775730"/>
            <a:ext cx="10353105" cy="2376207"/>
          </a:xfrm>
          <a:noFill/>
        </p:spPr>
        <p:txBody>
          <a:bodyPr rtlCol="0">
            <a:normAutofit/>
          </a:bodyPr>
          <a:lstStyle/>
          <a:p>
            <a:pPr lvl="0"/>
            <a:r>
              <a:rPr lang="en-IN" sz="2800" dirty="0">
                <a:latin typeface="Times New Roman" panose="02020603050405020304" pitchFamily="18" charset="0"/>
                <a:cs typeface="Times New Roman" panose="02020603050405020304" pitchFamily="18" charset="0"/>
              </a:rPr>
              <a:t>Less efficient.</a:t>
            </a:r>
          </a:p>
          <a:p>
            <a:pPr lvl="0"/>
            <a:r>
              <a:rPr lang="en-IN" sz="2800" dirty="0">
                <a:latin typeface="Times New Roman" panose="02020603050405020304" pitchFamily="18" charset="0"/>
                <a:cs typeface="Times New Roman" panose="02020603050405020304" pitchFamily="18" charset="0"/>
              </a:rPr>
              <a:t>The currently available resources is that they are very limited.</a:t>
            </a:r>
          </a:p>
          <a:p>
            <a:pPr lvl="0"/>
            <a:r>
              <a:rPr lang="en-IN" sz="2800" dirty="0">
                <a:latin typeface="Times New Roman" panose="02020603050405020304" pitchFamily="18" charset="0"/>
                <a:cs typeface="Times New Roman" panose="02020603050405020304" pitchFamily="18" charset="0"/>
              </a:rPr>
              <a:t>They are not truly dependable taking into consideration of their accuracy and reliability.</a:t>
            </a:r>
          </a:p>
          <a:p>
            <a:pPr algn="just">
              <a:lnSpc>
                <a:spcPct val="150000"/>
              </a:lnSpc>
              <a:buNone/>
            </a:pP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CE8D82-C758-40DD-9A7B-89DCA1FFB68F}"/>
              </a:ext>
            </a:extLst>
          </p:cNvPr>
          <p:cNvSpPr>
            <a:spLocks noGrp="1" noChangeArrowheads="1"/>
          </p:cNvSpPr>
          <p:nvPr>
            <p:ph type="title"/>
          </p:nvPr>
        </p:nvSpPr>
        <p:spPr>
          <a:xfrm>
            <a:off x="2756148" y="432309"/>
            <a:ext cx="6614275" cy="961063"/>
          </a:xfrm>
        </p:spPr>
        <p:txBody>
          <a:bodyPr>
            <a:normAutofit/>
          </a:bodyPr>
          <a:lstStyle/>
          <a:p>
            <a:pPr eaLnBrk="1" hangingPunct="1"/>
            <a:r>
              <a:rPr lang="en-US" altLang="en-US" sz="3600" b="1" dirty="0">
                <a:ln>
                  <a:noFill/>
                </a:ln>
                <a:solidFill>
                  <a:schemeClr val="tx1"/>
                </a:solidFill>
                <a:latin typeface="Times New Roman" panose="02020603050405020304" pitchFamily="18" charset="0"/>
                <a:cs typeface="Times New Roman" panose="02020603050405020304" pitchFamily="18" charset="0"/>
              </a:rPr>
              <a:t> PROPOSED SYSTEM         </a:t>
            </a:r>
          </a:p>
        </p:txBody>
      </p:sp>
      <p:sp>
        <p:nvSpPr>
          <p:cNvPr id="24579" name="Content Placeholder 2">
            <a:extLst>
              <a:ext uri="{FF2B5EF4-FFF2-40B4-BE49-F238E27FC236}">
                <a16:creationId xmlns:a16="http://schemas.microsoft.com/office/drawing/2014/main" id="{C6CC20E9-4260-4A9E-846C-2560997EB771}"/>
              </a:ext>
            </a:extLst>
          </p:cNvPr>
          <p:cNvSpPr>
            <a:spLocks noGrp="1" noChangeArrowheads="1"/>
          </p:cNvSpPr>
          <p:nvPr>
            <p:ph idx="1"/>
          </p:nvPr>
        </p:nvSpPr>
        <p:spPr>
          <a:xfrm>
            <a:off x="771525" y="1680755"/>
            <a:ext cx="10906125" cy="5177246"/>
          </a:xfrm>
        </p:spPr>
        <p:txBody>
          <a:bodyPr>
            <a:normAutofit/>
          </a:bodyPr>
          <a:lstStyle/>
          <a:p>
            <a:pPr lvl="0">
              <a:lnSpc>
                <a:spcPct val="120000"/>
              </a:lnSpc>
            </a:pPr>
            <a:r>
              <a:rPr lang="en-US" sz="2400" dirty="0">
                <a:latin typeface="Times New Roman" pitchFamily="18" charset="0"/>
                <a:cs typeface="Times New Roman" pitchFamily="18" charset="0"/>
              </a:rPr>
              <a:t>The main goal of the system is to automate the process carried out in the organization with improved performance and realize the vision of admission. The predicted output gives them a fair idea about their admission chances in a particular university.</a:t>
            </a:r>
          </a:p>
          <a:p>
            <a:pPr lvl="0">
              <a:lnSpc>
                <a:spcPct val="120000"/>
              </a:lnSpc>
            </a:pPr>
            <a:r>
              <a:rPr lang="en-US" sz="2400" dirty="0">
                <a:latin typeface="Times New Roman" pitchFamily="18" charset="0"/>
                <a:cs typeface="Times New Roman" pitchFamily="18" charset="0"/>
              </a:rPr>
              <a:t>The Admission Prediction system predicts the probability of students getting admitted in a university by applying regression algorithms such as: Multiple linear regression with </a:t>
            </a:r>
            <a:r>
              <a:rPr lang="en-US" sz="2400" dirty="0" err="1">
                <a:latin typeface="Times New Roman" pitchFamily="18" charset="0"/>
                <a:cs typeface="Times New Roman" pitchFamily="18" charset="0"/>
              </a:rPr>
              <a:t>pca</a:t>
            </a:r>
            <a:r>
              <a:rPr lang="en-US" sz="2400" dirty="0">
                <a:latin typeface="Times New Roman" pitchFamily="18" charset="0"/>
                <a:cs typeface="Times New Roman" pitchFamily="18" charset="0"/>
              </a:rPr>
              <a:t>. The main objective of this model is to predict whether the student he/she gets admission or not in the universities</a:t>
            </a:r>
            <a:r>
              <a:rPr lang="en-US" sz="3100" dirty="0">
                <a:latin typeface="Times New Roman" pitchFamily="18" charset="0"/>
                <a:cs typeface="Times New Roman" pitchFamily="18" charset="0"/>
              </a:rPr>
              <a:t>.</a:t>
            </a:r>
            <a:endParaRPr lang="en-US" sz="3100" b="1" dirty="0">
              <a:latin typeface="Times New Roman" pitchFamily="18" charset="0"/>
              <a:cs typeface="Times New Roman" pitchFamily="18" charset="0"/>
            </a:endParaRPr>
          </a:p>
          <a:p>
            <a:pPr lvl="0">
              <a:lnSpc>
                <a:spcPct val="120000"/>
              </a:lnSpc>
            </a:pPr>
            <a:endParaRPr lang="en-US" sz="3100" b="1" dirty="0">
              <a:latin typeface="Times New Roman" pitchFamily="18" charset="0"/>
              <a:cs typeface="Times New Roman" pitchFamily="18" charset="0"/>
            </a:endParaRPr>
          </a:p>
          <a:p>
            <a:pPr marL="0" indent="0">
              <a:buNone/>
            </a:pP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0" end="0"/>
                                            </p:txEl>
                                          </p:spTgt>
                                        </p:tgtEl>
                                        <p:attrNameLst>
                                          <p:attrName>style.visibility</p:attrName>
                                        </p:attrNameLst>
                                      </p:cBhvr>
                                      <p:to>
                                        <p:strVal val="visible"/>
                                      </p:to>
                                    </p:set>
                                    <p:anim calcmode="lin" valueType="num">
                                      <p:cBhvr additive="base">
                                        <p:cTn id="13"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 calcmode="lin" valueType="num">
                                      <p:cBhvr additive="base">
                                        <p:cTn id="19"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665" y="572806"/>
            <a:ext cx="7426670" cy="986028"/>
          </a:xfrm>
        </p:spPr>
        <p:txBody>
          <a:bodyPr>
            <a:normAutofit/>
          </a:bodyPr>
          <a:lstStyle/>
          <a:p>
            <a:pPr algn="ctr"/>
            <a:r>
              <a:rPr lang="en-US" altLang="en-US" sz="3600" b="1" dirty="0">
                <a:latin typeface="Times New Roman" panose="02020603050405020304" pitchFamily="18" charset="0"/>
                <a:cs typeface="Times New Roman" panose="02020603050405020304" pitchFamily="18" charset="0"/>
              </a:rPr>
              <a:t>ADVANTAGES</a:t>
            </a:r>
            <a:endParaRPr lang="en-US" sz="3600" dirty="0"/>
          </a:p>
        </p:txBody>
      </p:sp>
      <p:sp>
        <p:nvSpPr>
          <p:cNvPr id="3" name="Content Placeholder 2"/>
          <p:cNvSpPr>
            <a:spLocks noGrp="1"/>
          </p:cNvSpPr>
          <p:nvPr>
            <p:ph idx="1"/>
          </p:nvPr>
        </p:nvSpPr>
        <p:spPr>
          <a:xfrm>
            <a:off x="2231136" y="2315827"/>
            <a:ext cx="7729728" cy="3101983"/>
          </a:xfrm>
        </p:spPr>
        <p:txBody>
          <a:bodyPr>
            <a:normAutofit/>
          </a:bodyPr>
          <a:lstStyle/>
          <a:p>
            <a:pPr lvl="0"/>
            <a:endParaRPr lang="en-IN" sz="2800" dirty="0">
              <a:latin typeface="Times New Roman" panose="02020603050405020304" pitchFamily="18" charset="0"/>
              <a:cs typeface="Times New Roman" panose="02020603050405020304" pitchFamily="18" charset="0"/>
            </a:endParaRPr>
          </a:p>
          <a:p>
            <a:pPr lvl="0"/>
            <a:r>
              <a:rPr lang="en-IN" sz="3200" dirty="0">
                <a:latin typeface="Times New Roman" panose="02020603050405020304" pitchFamily="18" charset="0"/>
                <a:cs typeface="Times New Roman" panose="02020603050405020304" pitchFamily="18" charset="0"/>
              </a:rPr>
              <a:t>Higher efficiency for prediction.</a:t>
            </a:r>
          </a:p>
          <a:p>
            <a:pPr lvl="0"/>
            <a:r>
              <a:rPr lang="en-US" sz="3200" dirty="0">
                <a:latin typeface="Times New Roman" panose="02020603050405020304" pitchFamily="18" charset="0"/>
                <a:cs typeface="Times New Roman" panose="02020603050405020304" pitchFamily="18" charset="0"/>
              </a:rPr>
              <a:t>That have high accuracy</a:t>
            </a:r>
          </a:p>
          <a:p>
            <a:r>
              <a:rPr lang="en-US" sz="3200" dirty="0">
                <a:latin typeface="Times New Roman" panose="02020603050405020304" pitchFamily="18" charset="0"/>
                <a:cs typeface="Times New Roman" panose="02020603050405020304" pitchFamily="18" charset="0"/>
              </a:rPr>
              <a:t>Improves the quality of the process</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CE8465-C572-403B-A335-11033D2F5B43}"/>
              </a:ext>
            </a:extLst>
          </p:cNvPr>
          <p:cNvSpPr>
            <a:spLocks noGrp="1" noChangeArrowheads="1"/>
          </p:cNvSpPr>
          <p:nvPr>
            <p:ph type="title"/>
          </p:nvPr>
        </p:nvSpPr>
        <p:spPr>
          <a:xfrm>
            <a:off x="1925358" y="252444"/>
            <a:ext cx="8399802" cy="1114801"/>
          </a:xfrm>
        </p:spPr>
        <p:txBody>
          <a:bodyPr>
            <a:normAutofit/>
          </a:bodyPr>
          <a:lstStyle/>
          <a:p>
            <a:pPr algn="ctr" eaLnBrk="1" hangingPunct="1"/>
            <a:r>
              <a:rPr lang="en-US" altLang="en-US" sz="3600" b="1" dirty="0">
                <a:ln>
                  <a:noFill/>
                </a:ln>
                <a:solidFill>
                  <a:schemeClr val="tx1"/>
                </a:solidFill>
                <a:latin typeface="Times New Roman" panose="02020603050405020304" pitchFamily="18" charset="0"/>
                <a:cs typeface="Times New Roman" panose="02020603050405020304" pitchFamily="18" charset="0"/>
              </a:rPr>
              <a:t>REQUIREMENTS</a:t>
            </a:r>
            <a:endParaRPr lang="en-US" altLang="en-US" sz="3600" dirty="0">
              <a:ln>
                <a:noFill/>
              </a:ln>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9D7E4F-2B1C-4484-892C-7EAE5F8071DA}"/>
              </a:ext>
            </a:extLst>
          </p:cNvPr>
          <p:cNvSpPr txBox="1"/>
          <p:nvPr/>
        </p:nvSpPr>
        <p:spPr>
          <a:xfrm>
            <a:off x="460452" y="1856734"/>
            <a:ext cx="11329614" cy="4570482"/>
          </a:xfrm>
          <a:prstGeom prst="rect">
            <a:avLst/>
          </a:prstGeom>
          <a:noFill/>
        </p:spPr>
        <p:txBody>
          <a:bodyPr wrap="square" rtlCol="0">
            <a:spAutoFit/>
          </a:bodyPr>
          <a:lstStyle/>
          <a:p>
            <a:r>
              <a:rPr lang="en-US" sz="2400" b="1" dirty="0">
                <a:latin typeface="Times New Roman" pitchFamily="18" charset="0"/>
                <a:cs typeface="Times New Roman" pitchFamily="18" charset="0"/>
              </a:rPr>
              <a:t>HARDWARE REQUIREMENTS</a:t>
            </a:r>
            <a:r>
              <a:rPr lang="en-US" sz="2400" b="1" u="sng"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basic requirements for Admission prediction are:</a:t>
            </a:r>
          </a:p>
          <a:p>
            <a:pPr lvl="0"/>
            <a:r>
              <a:rPr lang="en-US" sz="2400" dirty="0">
                <a:latin typeface="Times New Roman" pitchFamily="18" charset="0"/>
                <a:cs typeface="Times New Roman" pitchFamily="18" charset="0"/>
              </a:rPr>
              <a:t>Input Devices      : Keyboard , Mouse.</a:t>
            </a:r>
          </a:p>
          <a:p>
            <a:pPr lvl="0"/>
            <a:r>
              <a:rPr lang="en-US" sz="2400" dirty="0">
                <a:latin typeface="Times New Roman" pitchFamily="18" charset="0"/>
                <a:cs typeface="Times New Roman" pitchFamily="18" charset="0"/>
              </a:rPr>
              <a:t>Hard Disk           : 10GB</a:t>
            </a:r>
          </a:p>
          <a:p>
            <a:pPr lvl="0"/>
            <a:r>
              <a:rPr lang="en-US" sz="2400" dirty="0">
                <a:latin typeface="Times New Roman" pitchFamily="18" charset="0"/>
                <a:cs typeface="Times New Roman" pitchFamily="18" charset="0"/>
              </a:rPr>
              <a:t>Ram                    : 1GB</a:t>
            </a:r>
          </a:p>
          <a:p>
            <a:pPr lvl="0"/>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Operating system  : Windows 7,8,10</a:t>
            </a:r>
          </a:p>
          <a:p>
            <a:pPr lvl="0"/>
            <a:r>
              <a:rPr lang="en-US" sz="2400" dirty="0">
                <a:latin typeface="Times New Roman" pitchFamily="18" charset="0"/>
                <a:cs typeface="Times New Roman" pitchFamily="18" charset="0"/>
              </a:rPr>
              <a:t>Coding Language : Python</a:t>
            </a:r>
          </a:p>
          <a:p>
            <a:pPr lvl="0"/>
            <a:r>
              <a:rPr lang="en-US" sz="2400" dirty="0">
                <a:latin typeface="Times New Roman" pitchFamily="18" charset="0"/>
                <a:cs typeface="Times New Roman" pitchFamily="18" charset="0"/>
              </a:rPr>
              <a:t>Tool                      : </a:t>
            </a:r>
            <a:r>
              <a:rPr lang="en-US" sz="2400" dirty="0" err="1">
                <a:latin typeface="Times New Roman" pitchFamily="18" charset="0"/>
                <a:cs typeface="Times New Roman" pitchFamily="18" charset="0"/>
              </a:rPr>
              <a:t>PyCharm</a:t>
            </a:r>
            <a:endParaRPr lang="en-US" sz="2400" dirty="0">
              <a:latin typeface="Times New Roman" pitchFamily="18" charset="0"/>
              <a:cs typeface="Times New Roman"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Times New Roman" pitchFamily="18" charset="0"/>
              <a:ea typeface="Calibri" panose="020F0502020204030204" pitchFamily="34" charset="0"/>
              <a:cs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53056" y="2732532"/>
            <a:ext cx="7729728" cy="1188720"/>
          </a:xfrm>
        </p:spPr>
        <p:txBody>
          <a:bodyPr>
            <a:noAutofit/>
          </a:bodyPr>
          <a:lstStyle/>
          <a:p>
            <a:pPr algn="ct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ARCHITECTURE</a:t>
            </a:r>
            <a:r>
              <a:rPr lang="en-IN" sz="3600" dirty="0">
                <a:solidFill>
                  <a:schemeClr val="tx1">
                    <a:lumMod val="85000"/>
                    <a:lumOff val="15000"/>
                  </a:schemeClr>
                </a:solidFill>
                <a:latin typeface="Times New Roman" pitchFamily="18" charset="0"/>
                <a:cs typeface="Times New Roman" pitchFamily="18" charset="0"/>
              </a:rPr>
              <a:t/>
            </a:r>
            <a:br>
              <a:rPr lang="en-IN" sz="3600" dirty="0">
                <a:solidFill>
                  <a:schemeClr val="tx1">
                    <a:lumMod val="85000"/>
                    <a:lumOff val="15000"/>
                  </a:schemeClr>
                </a:solidFill>
                <a:latin typeface="Times New Roman" pitchFamily="18" charset="0"/>
                <a:cs typeface="Times New Roman"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191055"/>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4933</TotalTime>
  <Words>1269</Words>
  <Application>Microsoft Office PowerPoint</Application>
  <PresentationFormat>Widescreen</PresentationFormat>
  <Paragraphs>190</Paragraphs>
  <Slides>30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 Black</vt:lpstr>
      <vt:lpstr>Calibri</vt:lpstr>
      <vt:lpstr>Castellar</vt:lpstr>
      <vt:lpstr>方正舒体</vt:lpstr>
      <vt:lpstr>Garamond</vt:lpstr>
      <vt:lpstr>Gill Sans MT</vt:lpstr>
      <vt:lpstr>华文中宋</vt:lpstr>
      <vt:lpstr>Times New Roman</vt:lpstr>
      <vt:lpstr>Wingdings</vt:lpstr>
      <vt:lpstr>Parcel</vt:lpstr>
      <vt:lpstr>PowerPoint Presentation</vt:lpstr>
      <vt:lpstr>CONTENTS</vt:lpstr>
      <vt:lpstr>PowerPoint Presentation</vt:lpstr>
      <vt:lpstr> EXISTING SYSTEM</vt:lpstr>
      <vt:lpstr> DISADVANTAGES</vt:lpstr>
      <vt:lpstr> PROPOSED SYSTEM         </vt:lpstr>
      <vt:lpstr>ADVANTAGES</vt:lpstr>
      <vt:lpstr>REQUIREMENTS</vt:lpstr>
      <vt:lpstr> ARCHITECTURE </vt:lpstr>
      <vt:lpstr>PowerPoint Presentation</vt:lpstr>
      <vt:lpstr>MODULES</vt:lpstr>
      <vt:lpstr>PowerPoint Presentation</vt:lpstr>
      <vt:lpstr>PowerPoint Presentation</vt:lpstr>
      <vt:lpstr>PowerPoint Presentation</vt:lpstr>
      <vt:lpstr>PowerPoint Presentation</vt:lpstr>
      <vt:lpstr>PowerPoint Presentation</vt:lpstr>
      <vt:lpstr>USECASE DIAGRAM</vt:lpstr>
      <vt:lpstr>SEQUENCE DIAGRAM:</vt:lpstr>
      <vt:lpstr>CLASS DIAGRAM</vt:lpstr>
      <vt:lpstr>ACTIVITY DIAGRAM:</vt:lpstr>
      <vt:lpstr>DATA FLOW DIAGRAM</vt:lpstr>
      <vt:lpstr>Sample code</vt:lpstr>
      <vt:lpstr>PowerPoint Presentation</vt:lpstr>
      <vt:lpstr>PowerPoint Presentation</vt:lpstr>
      <vt:lpstr>PowerPoint Presentation</vt:lpstr>
      <vt:lpstr>RESULTS</vt:lpstr>
      <vt:lpstr>PowerPoint Presentation</vt:lpstr>
      <vt:lpstr>CONCLUSION</vt:lpstr>
      <vt:lpstr>FUTURE ENHANCEMENT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DELL</cp:lastModifiedBy>
  <cp:revision>158</cp:revision>
  <dcterms:created xsi:type="dcterms:W3CDTF">2019-08-15T16:24:01Z</dcterms:created>
  <dcterms:modified xsi:type="dcterms:W3CDTF">2022-05-29T09:06:11Z</dcterms:modified>
</cp:coreProperties>
</file>