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Inter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l945r+HN/wTKUtTV9cE0RGyrI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D75E8-DD09-481B-91CC-6DED35A0638A}">
  <a:tblStyle styleId="{A8CD75E8-DD09-481B-91CC-6DED35A0638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ctrTitle"/>
          </p:nvPr>
        </p:nvSpPr>
        <p:spPr>
          <a:xfrm>
            <a:off x="3305931" y="1508632"/>
            <a:ext cx="5580136" cy="69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document/d/1kTzo6TV-_xFgGPTruoMNxAhjS-IUU0XD/edit?usp=share_link&amp;ouid=106611041379531285016&amp;rtpof=true&amp;sd=tru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1994" y="460849"/>
            <a:ext cx="979302" cy="13998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4816393" y="130303"/>
            <a:ext cx="244919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Marathwada Mitramandal’s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4090791" y="476716"/>
            <a:ext cx="4352925" cy="49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None/>
            </a:pPr>
            <a:r>
              <a:rPr lang="en-US" sz="3050" b="1">
                <a:latin typeface="Calibri"/>
                <a:ea typeface="Calibri"/>
                <a:cs typeface="Calibri"/>
                <a:sym typeface="Calibri"/>
              </a:rPr>
              <a:t>COLLEGE OF ENGINEERING</a:t>
            </a:r>
            <a:endParaRPr sz="3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245073" y="952098"/>
            <a:ext cx="3583304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0" rIns="0" bIns="0" anchor="t" anchorCtr="0">
            <a:spAutoFit/>
          </a:bodyPr>
          <a:lstStyle/>
          <a:p>
            <a:pPr marL="317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Karvenagar, Pune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Accredited with ‘A’ Grade by NAAC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" marR="0" lvl="0" indent="0" algn="ctr" rtl="0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2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" marR="0" lvl="0" indent="0" algn="ctr" rtl="0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514600" y="3517791"/>
            <a:ext cx="6400799" cy="178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7775" rIns="0" bIns="0" anchor="t" anchorCtr="0">
            <a:spAutoFit/>
          </a:bodyPr>
          <a:lstStyle/>
          <a:p>
            <a:pPr marL="16827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Subject: Object Oriented Programming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115" marR="0" lvl="0" indent="0" algn="ctr" rtl="0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/>
          </a:p>
          <a:p>
            <a:pPr marL="0" marR="22225" lvl="0" indent="0" algn="ctr" rtl="0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Neeta N. Thune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286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E&amp;TC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58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 // member function to add </a:t>
            </a:r>
            <a:r>
              <a:rPr lang="en-US" sz="2000" dirty="0" err="1"/>
              <a:t>numA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    // from </a:t>
            </a:r>
            <a:r>
              <a:rPr lang="en-US" sz="2000" dirty="0" err="1"/>
              <a:t>ClassA</a:t>
            </a:r>
            <a:r>
              <a:rPr lang="en-US" sz="2000" dirty="0"/>
              <a:t> and </a:t>
            </a:r>
            <a:r>
              <a:rPr lang="en-US" sz="2000" dirty="0" err="1"/>
              <a:t>numB</a:t>
            </a:r>
            <a:r>
              <a:rPr lang="en-US" sz="2000" dirty="0"/>
              <a:t> from </a:t>
            </a:r>
            <a:r>
              <a:rPr lang="en-US" sz="2000" dirty="0" err="1"/>
              <a:t>ClassB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    int add() {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        </a:t>
            </a:r>
            <a:r>
              <a:rPr lang="en-US" sz="2000" dirty="0" err="1"/>
              <a:t>ClassA</a:t>
            </a:r>
            <a:r>
              <a:rPr lang="en-US" sz="2000" dirty="0"/>
              <a:t> </a:t>
            </a:r>
            <a:r>
              <a:rPr lang="en-US" sz="2000" dirty="0" err="1"/>
              <a:t>objectA</a:t>
            </a:r>
            <a:r>
              <a:rPr lang="en-US" sz="2000" dirty="0"/>
              <a:t>;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        return </a:t>
            </a:r>
            <a:r>
              <a:rPr lang="en-US" sz="2000" dirty="0" err="1"/>
              <a:t>objectA.numA</a:t>
            </a:r>
            <a:r>
              <a:rPr lang="en-US" sz="2000" dirty="0"/>
              <a:t> + </a:t>
            </a:r>
            <a:r>
              <a:rPr lang="en-US" sz="2000" dirty="0" err="1"/>
              <a:t>numB</a:t>
            </a:r>
            <a:r>
              <a:rPr lang="en-US" sz="2000" dirty="0"/>
              <a:t>;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    }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};</a:t>
            </a:r>
            <a:endParaRPr sz="2000" dirty="0"/>
          </a:p>
          <a:p>
            <a:pPr marL="228600" lvl="0" indent="-1174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int main() {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    </a:t>
            </a:r>
            <a:r>
              <a:rPr lang="en-US" sz="2000" dirty="0" err="1"/>
              <a:t>ClassB</a:t>
            </a:r>
            <a:r>
              <a:rPr lang="en-US" sz="2000" dirty="0"/>
              <a:t> </a:t>
            </a:r>
            <a:r>
              <a:rPr lang="en-US" sz="2000" dirty="0" err="1"/>
              <a:t>objectB</a:t>
            </a:r>
            <a:r>
              <a:rPr lang="en-US" sz="2000" dirty="0"/>
              <a:t>;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 &lt;&lt; "Sum: " &lt;&lt; </a:t>
            </a:r>
            <a:r>
              <a:rPr lang="en-US" sz="2000" dirty="0" err="1"/>
              <a:t>objectB.add</a:t>
            </a:r>
            <a:r>
              <a:rPr lang="en-US" sz="2000" dirty="0"/>
              <a:t>();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    return 0;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}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4400"/>
              <a:buFont typeface="Arial"/>
              <a:buNone/>
            </a:pPr>
            <a:r>
              <a:rPr lang="en-US" b="1" i="0">
                <a:solidFill>
                  <a:srgbClr val="25265E"/>
                </a:solidFill>
                <a:latin typeface="Arial"/>
                <a:ea typeface="Arial"/>
                <a:cs typeface="Arial"/>
                <a:sym typeface="Arial"/>
              </a:rPr>
              <a:t>friend Function in C++</a:t>
            </a:r>
            <a:br>
              <a:rPr lang="en-US" b="1" i="0">
                <a:solidFill>
                  <a:srgbClr val="25265E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56" name="Google Shape;15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lang="en-US" b="0" i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If a function is defined as a friend function in C++, then the protected and private data of a class can be accessed using the function.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lang="en-US" b="0" i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By using the keyword friend compiler knows the given function is a friend function.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lang="en-US" b="0" i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For accessing the data, the declaration of a friend function should be done inside the body of a class starting with the keyword friend.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Calibri"/>
              <a:buAutoNum type="arabicPeriod"/>
            </a:pPr>
            <a:r>
              <a:rPr lang="en-US" b="1" i="0">
                <a:solidFill>
                  <a:srgbClr val="006699"/>
                </a:solidFill>
                <a:latin typeface="Inter"/>
                <a:ea typeface="Inter"/>
                <a:cs typeface="Inter"/>
                <a:sym typeface="Inter"/>
              </a:rPr>
              <a:t>class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class_name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{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   </a:t>
            </a:r>
            <a:r>
              <a:rPr lang="en-US" b="1" i="0">
                <a:solidFill>
                  <a:srgbClr val="006699"/>
                </a:solidFill>
                <a:latin typeface="Inter"/>
                <a:ea typeface="Inter"/>
                <a:cs typeface="Inter"/>
                <a:sym typeface="Inter"/>
              </a:rPr>
              <a:t>friend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data_type function_name(argument/s);            </a:t>
            </a:r>
            <a:r>
              <a:rPr lang="en-US" b="0" i="0">
                <a:solidFill>
                  <a:srgbClr val="008200"/>
                </a:solidFill>
                <a:latin typeface="Inter"/>
                <a:ea typeface="Inter"/>
                <a:cs typeface="Inter"/>
                <a:sym typeface="Inter"/>
              </a:rPr>
              <a:t>// syntax of friend function.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};    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lang="en-US" b="0" i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In the above declaration, the friend function is preceded by the keyword friend. The function can be defined anywhere in the program like a normal C++ function. The function definition does not use either the keyword </a:t>
            </a:r>
            <a:r>
              <a:rPr lang="en-US" b="1" i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friend or scope resolution operator</a:t>
            </a:r>
            <a:r>
              <a:rPr lang="en-US" b="0" i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lang="en-US" b="1" i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Characteristics of a Friend function:</a:t>
            </a:r>
            <a:endParaRPr b="0" i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function is not in the scope of the class to which it has been declared as a friend.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It cannot be called using the object as it is not in the scope of that class.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It can be invoked like a normal function without using the object.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It cannot access the member names directly and has to use an object name and dot membership operator with the member name.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It can be declared either in the private or the public part.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#include &lt;iostream&gt;  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99"/>
              </a:buClr>
              <a:buSzPct val="100000"/>
              <a:buFont typeface="Calibri"/>
              <a:buAutoNum type="arabicPeriod"/>
            </a:pPr>
            <a:r>
              <a:rPr lang="en-US" b="1" i="0">
                <a:solidFill>
                  <a:srgbClr val="006699"/>
                </a:solidFill>
                <a:latin typeface="Inter"/>
                <a:ea typeface="Inter"/>
                <a:cs typeface="Inter"/>
                <a:sym typeface="Inter"/>
              </a:rPr>
              <a:t>using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</a:t>
            </a:r>
            <a:r>
              <a:rPr lang="en-US" b="1" i="0">
                <a:solidFill>
                  <a:srgbClr val="006699"/>
                </a:solidFill>
                <a:latin typeface="Inter"/>
                <a:ea typeface="Inter"/>
                <a:cs typeface="Inter"/>
                <a:sym typeface="Inter"/>
              </a:rPr>
              <a:t>namespace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std;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99"/>
              </a:buClr>
              <a:buSzPct val="100000"/>
              <a:buFont typeface="Calibri"/>
              <a:buAutoNum type="arabicPeriod"/>
            </a:pPr>
            <a:r>
              <a:rPr lang="en-US" b="1" i="0">
                <a:solidFill>
                  <a:srgbClr val="006699"/>
                </a:solidFill>
                <a:latin typeface="Inter"/>
                <a:ea typeface="Inter"/>
                <a:cs typeface="Inter"/>
                <a:sym typeface="Inter"/>
              </a:rPr>
              <a:t>class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Box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{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   </a:t>
            </a:r>
            <a:r>
              <a:rPr lang="en-US" b="1" i="0">
                <a:solidFill>
                  <a:srgbClr val="006699"/>
                </a:solidFill>
                <a:latin typeface="Inter"/>
                <a:ea typeface="Inter"/>
                <a:cs typeface="Inter"/>
                <a:sym typeface="Inter"/>
              </a:rPr>
              <a:t>private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       </a:t>
            </a:r>
            <a:r>
              <a:rPr lang="en-US" b="1" i="0">
                <a:solidFill>
                  <a:srgbClr val="2E8B57"/>
                </a:solidFill>
                <a:latin typeface="Inter"/>
                <a:ea typeface="Inter"/>
                <a:cs typeface="Inter"/>
                <a:sym typeface="Inter"/>
              </a:rPr>
              <a:t>int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length;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   </a:t>
            </a:r>
            <a:r>
              <a:rPr lang="en-US" b="1" i="0">
                <a:solidFill>
                  <a:srgbClr val="006699"/>
                </a:solidFill>
                <a:latin typeface="Inter"/>
                <a:ea typeface="Inter"/>
                <a:cs typeface="Inter"/>
                <a:sym typeface="Inter"/>
              </a:rPr>
              <a:t>public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       Box(): length(0) { }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       </a:t>
            </a:r>
            <a:r>
              <a:rPr lang="en-US" b="1" i="0">
                <a:solidFill>
                  <a:srgbClr val="006699"/>
                </a:solidFill>
                <a:latin typeface="Inter"/>
                <a:ea typeface="Inter"/>
                <a:cs typeface="Inter"/>
                <a:sym typeface="Inter"/>
              </a:rPr>
              <a:t>friend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</a:t>
            </a:r>
            <a:r>
              <a:rPr lang="en-US" b="1" i="0">
                <a:solidFill>
                  <a:srgbClr val="2E8B57"/>
                </a:solidFill>
                <a:latin typeface="Inter"/>
                <a:ea typeface="Inter"/>
                <a:cs typeface="Inter"/>
                <a:sym typeface="Inter"/>
              </a:rPr>
              <a:t>int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printLength(Box); </a:t>
            </a:r>
            <a:r>
              <a:rPr lang="en-US" b="0" i="0">
                <a:solidFill>
                  <a:srgbClr val="008200"/>
                </a:solidFill>
                <a:latin typeface="Inter"/>
                <a:ea typeface="Inter"/>
                <a:cs typeface="Inter"/>
                <a:sym typeface="Inter"/>
              </a:rPr>
              <a:t>//friend function  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};    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ct val="100000"/>
              <a:buFont typeface="Calibri"/>
              <a:buAutoNum type="arabicPeriod"/>
            </a:pPr>
            <a:r>
              <a:rPr lang="en-US" b="1" i="0">
                <a:solidFill>
                  <a:srgbClr val="2E8B57"/>
                </a:solidFill>
                <a:latin typeface="Inter"/>
                <a:ea typeface="Inter"/>
                <a:cs typeface="Inter"/>
                <a:sym typeface="Inter"/>
              </a:rPr>
              <a:t>int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printLength(Box b)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{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  b.length += 10;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   </a:t>
            </a:r>
            <a:r>
              <a:rPr lang="en-US" b="1" i="0">
                <a:solidFill>
                  <a:srgbClr val="006699"/>
                </a:solidFill>
                <a:latin typeface="Inter"/>
                <a:ea typeface="Inter"/>
                <a:cs typeface="Inter"/>
                <a:sym typeface="Inter"/>
              </a:rPr>
              <a:t>return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b.length;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}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8B57"/>
              </a:buClr>
              <a:buSzPct val="100000"/>
              <a:buFont typeface="Calibri"/>
              <a:buAutoNum type="arabicPeriod"/>
            </a:pPr>
            <a:r>
              <a:rPr lang="en-US" b="1" i="0">
                <a:solidFill>
                  <a:srgbClr val="2E8B57"/>
                </a:solidFill>
                <a:latin typeface="Inter"/>
                <a:ea typeface="Inter"/>
                <a:cs typeface="Inter"/>
                <a:sym typeface="Inter"/>
              </a:rPr>
              <a:t>int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main()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{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   Box b;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   cout&lt;&lt;</a:t>
            </a:r>
            <a:r>
              <a:rPr lang="en-US" b="0" i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"Length of box: "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&lt;&lt; printLength(b)&lt;&lt;endl;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   </a:t>
            </a:r>
            <a:r>
              <a:rPr lang="en-US" b="1" i="0">
                <a:solidFill>
                  <a:srgbClr val="006699"/>
                </a:solidFill>
                <a:latin typeface="Inter"/>
                <a:ea typeface="Inter"/>
                <a:cs typeface="Inter"/>
                <a:sym typeface="Inter"/>
              </a:rPr>
              <a:t>return</a:t>
            </a: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0;  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b="0" i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}    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/>
        </p:nvSpPr>
        <p:spPr>
          <a:xfrm>
            <a:off x="3305931" y="1508632"/>
            <a:ext cx="5567680" cy="69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Student’s evaluation</a:t>
            </a:r>
            <a:endParaRPr sz="4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2790826" y="3317321"/>
            <a:ext cx="5410200" cy="13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Quiz 4.2 Link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85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https://forms.gle/rtDaYVM3Doc2phSg7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>
            <a:off x="1635125" y="972820"/>
            <a:ext cx="683196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F. Preparation for Next Session:-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2133599" y="2285999"/>
            <a:ext cx="56673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access control, static class, multiple inheritance,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911225" y="669893"/>
            <a:ext cx="248094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G. Wrap Up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911225" y="1721383"/>
            <a:ext cx="9424035" cy="156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 this lecture we have learned</a:t>
            </a:r>
            <a:endParaRPr sz="28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What is friend function</a:t>
            </a:r>
            <a:endParaRPr/>
          </a:p>
          <a:p>
            <a:pPr marL="469900" marR="0" lvl="0" indent="-45720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What is friend class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533400" y="1557465"/>
            <a:ext cx="10896599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                           Introduction of Subject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260610" y="2934309"/>
            <a:ext cx="880744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4604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Session-22/38</a:t>
            </a:r>
            <a:endParaRPr/>
          </a:p>
          <a:p>
            <a:pPr marL="14604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44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friend classes, types of inheritance, hybrid </a:t>
            </a:r>
            <a:endParaRPr/>
          </a:p>
          <a:p>
            <a:pPr marL="14604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44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inheritance, </a:t>
            </a:r>
            <a:endParaRPr sz="44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715885" y="6409436"/>
            <a:ext cx="1166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ession Plan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841050" y="669962"/>
            <a:ext cx="173355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Outline: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741858" y="1714957"/>
            <a:ext cx="4899025" cy="323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300" rIns="0" bIns="0" anchor="t" anchorCtr="0">
            <a:spAutoFit/>
          </a:bodyPr>
          <a:lstStyle/>
          <a:p>
            <a:pPr marL="638810" marR="0" lvl="0" indent="-610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AutoNum type="alphaUcPeriod"/>
            </a:pPr>
            <a:r>
              <a:rPr lang="en-US" sz="24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Attendance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8810" marR="0" lvl="0" indent="-610235" algn="l" rtl="0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AutoNum type="alphaUcPeriod"/>
            </a:pPr>
            <a:r>
              <a:rPr lang="en-US" sz="24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Review of the previous session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8810" marR="0" lvl="0" indent="-61023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AutoNum type="alphaUcPeriod"/>
            </a:pPr>
            <a:r>
              <a:rPr lang="en-US" sz="24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Learning Outcomes of the session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8810" marR="0" lvl="0" indent="-61023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AutoNum type="alphaUcPeriod"/>
            </a:pPr>
            <a:r>
              <a:rPr lang="en-US" sz="24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8810" marR="0" lvl="0" indent="-593089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AutoNum type="alphaUcPeriod"/>
            </a:pPr>
            <a:r>
              <a:rPr lang="en-US" sz="24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Student’s evaluation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8810" marR="0" lvl="0" indent="-57594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AutoNum type="alphaUcPeriod"/>
            </a:pPr>
            <a:r>
              <a:rPr lang="en-US" sz="24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Preparation for next session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8810" marR="0" lvl="0" indent="-626745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AutoNum type="alphaUcPeriod"/>
            </a:pPr>
            <a:r>
              <a:rPr lang="en-US" sz="24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Wrap up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636016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B. Review of previous session: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1524000" y="1752600"/>
            <a:ext cx="7467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inheritance, base and derived classes,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911225" y="669893"/>
            <a:ext cx="775843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C. Learning Outcomes of the session: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911224" y="1714956"/>
            <a:ext cx="8842375" cy="34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30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Objectives: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the students familiar with basic concepts and techniques of object oriented programming in C++ To acquaint the students with the fundamental principles of modulation process and different amplitude and angle modulation systems.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Outcomes: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principles of object oriented programming.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545465" y="323334"/>
            <a:ext cx="242887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D. Content: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" name="Google Shape;125;p6"/>
          <p:cNvGraphicFramePr/>
          <p:nvPr/>
        </p:nvGraphicFramePr>
        <p:xfrm>
          <a:off x="304800" y="1219200"/>
          <a:ext cx="11049000" cy="4159225"/>
        </p:xfrm>
        <a:graphic>
          <a:graphicData uri="http://schemas.openxmlformats.org/drawingml/2006/table">
            <a:tbl>
              <a:tblPr firstRow="1" bandRow="1">
                <a:noFill/>
                <a:tableStyleId>{A8CD75E8-DD09-481B-91CC-6DED35A0638A}</a:tableStyleId>
              </a:tblPr>
              <a:tblGrid>
                <a:gridCol w="303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184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370205" lvl="0" indent="1746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/  Methodology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184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363855" marR="357505" lvl="0" indent="13271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Faculty  Approach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184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473709" marR="54610" lvl="0" indent="-41402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Typical Student  Activity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184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214629" marR="207009" lvl="0" indent="-634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Skill/  Competency  Developed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184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Friend classes, </a:t>
                      </a:r>
                      <a:endParaRPr/>
                    </a:p>
                  </a:txBody>
                  <a:tcPr marL="6350" marR="6350" marT="6350" marB="0" anchor="b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08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E75B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PPT, Experimentation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8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E75B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Explain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E75B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Understand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69570" marR="156210" lvl="0" indent="-207645" algn="l" rtl="0">
                        <a:lnSpc>
                          <a:spcPct val="10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E75B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 Thinking -  Observation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Types of inheritance, hybrid inheritance</a:t>
                      </a:r>
                      <a:endParaRPr/>
                    </a:p>
                  </a:txBody>
                  <a:tcPr marL="6350" marR="6350" marT="6350" marB="0" anchor="b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828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E75B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PPT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E75B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Explains, Guides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E75B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Remember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44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69570" marR="136525" lvl="0" indent="-227329" algn="l" rtl="0">
                        <a:lnSpc>
                          <a:spcPct val="10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2E75B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 Thinking –  Observation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Friend Class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752475" y="19621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lang="en-US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b="1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friend class</a:t>
            </a:r>
            <a:r>
              <a:rPr lang="en-US" b="0" i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can access private and protected members of other classes in which it is declared as a friend. It is sometimes useful to allow a particular class to access private and protected members of other classes.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1400175" y="3996606"/>
            <a:ext cx="6724650" cy="24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634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Consolas"/>
              <a:buNone/>
            </a:pPr>
            <a:r>
              <a:rPr lang="en-US" sz="1200" b="1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friend class class_name; // declared in the base class</a:t>
            </a:r>
            <a:r>
              <a:rPr lang="en-US"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/>
              <a:t>C++ program to demonstrate the working of friend class</a:t>
            </a:r>
            <a:br>
              <a:rPr lang="en-US" sz="4400"/>
            </a:br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1"/>
          </p:nvPr>
        </p:nvSpPr>
        <p:spPr>
          <a:xfrm>
            <a:off x="733425" y="1338263"/>
            <a:ext cx="10515600" cy="515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000" dirty="0"/>
              <a:t>#include &lt;iostream&gt;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000" dirty="0"/>
              <a:t>using namespace std;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000" dirty="0"/>
              <a:t>class </a:t>
            </a:r>
            <a:r>
              <a:rPr lang="en-US" sz="2000" dirty="0" err="1"/>
              <a:t>ClassB</a:t>
            </a:r>
            <a:r>
              <a:rPr lang="en-US" sz="2000" dirty="0"/>
              <a:t>;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000" dirty="0"/>
              <a:t>class </a:t>
            </a:r>
            <a:r>
              <a:rPr lang="en-US" sz="2000" dirty="0" err="1"/>
              <a:t>ClassA</a:t>
            </a:r>
            <a:r>
              <a:rPr lang="en-US" sz="2000" dirty="0"/>
              <a:t> {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000" dirty="0"/>
              <a:t>    private: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000" dirty="0"/>
              <a:t>     int </a:t>
            </a:r>
            <a:r>
              <a:rPr lang="en-US" sz="2000" dirty="0" err="1"/>
              <a:t>numA</a:t>
            </a:r>
            <a:r>
              <a:rPr lang="en-US" sz="2000" dirty="0"/>
              <a:t>;</a:t>
            </a:r>
            <a:endParaRPr sz="3600" dirty="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000" dirty="0"/>
              <a:t>   friend class </a:t>
            </a:r>
            <a:r>
              <a:rPr lang="en-US" sz="2000" dirty="0" err="1"/>
              <a:t>ClassB</a:t>
            </a:r>
            <a:r>
              <a:rPr lang="en-US" sz="2000" dirty="0"/>
              <a:t>;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000" dirty="0"/>
              <a:t>    public: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000" dirty="0"/>
              <a:t>        // constructor to initialize </a:t>
            </a:r>
            <a:r>
              <a:rPr lang="en-US" sz="2000" dirty="0" err="1"/>
              <a:t>numA</a:t>
            </a:r>
            <a:r>
              <a:rPr lang="en-US" sz="2000" dirty="0"/>
              <a:t> to 12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000" dirty="0"/>
              <a:t>        </a:t>
            </a:r>
            <a:r>
              <a:rPr lang="en-US" sz="2000" dirty="0" err="1"/>
              <a:t>ClassA</a:t>
            </a:r>
            <a:r>
              <a:rPr lang="en-US" sz="2000" dirty="0"/>
              <a:t>() {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000" dirty="0"/>
              <a:t>             </a:t>
            </a:r>
            <a:r>
              <a:rPr lang="en-US" sz="2000" dirty="0" err="1"/>
              <a:t>numA</a:t>
            </a:r>
            <a:r>
              <a:rPr lang="en-US" sz="2000" dirty="0"/>
              <a:t>=12 }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000" dirty="0"/>
              <a:t>};</a:t>
            </a:r>
            <a:endParaRPr sz="3600" dirty="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600" dirty="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 {</a:t>
            </a: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    private:</a:t>
            </a: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        int </a:t>
            </a:r>
            <a:r>
              <a:rPr lang="en-US" dirty="0" err="1"/>
              <a:t>numB</a:t>
            </a:r>
            <a:r>
              <a:rPr lang="en-US" dirty="0"/>
              <a:t>;</a:t>
            </a:r>
            <a:endParaRPr sz="3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    public:</a:t>
            </a: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        // constructor to initialize </a:t>
            </a:r>
            <a:r>
              <a:rPr lang="en-US" dirty="0" err="1"/>
              <a:t>numB</a:t>
            </a:r>
            <a:r>
              <a:rPr lang="en-US" dirty="0"/>
              <a:t> to 1</a:t>
            </a: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        </a:t>
            </a:r>
            <a:r>
              <a:rPr lang="en-US" dirty="0" err="1"/>
              <a:t>ClassB</a:t>
            </a:r>
            <a:r>
              <a:rPr lang="en-US" dirty="0"/>
              <a:t>()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{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 numb=1</a:t>
            </a: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}    </a:t>
            </a:r>
            <a:endParaRPr sz="3600" dirty="0"/>
          </a:p>
          <a:p>
            <a:pPr marL="22860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774</Words>
  <Application>Microsoft Office PowerPoint</Application>
  <PresentationFormat>Widescreen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Consolas</vt:lpstr>
      <vt:lpstr>Calibri</vt:lpstr>
      <vt:lpstr>Inter</vt:lpstr>
      <vt:lpstr>Arial</vt:lpstr>
      <vt:lpstr>Times New Roman</vt:lpstr>
      <vt:lpstr>Office Theme</vt:lpstr>
      <vt:lpstr>COLLEGE OF ENGINEERING</vt:lpstr>
      <vt:lpstr>                           Introduction of Subject</vt:lpstr>
      <vt:lpstr>Outline:</vt:lpstr>
      <vt:lpstr>B. Review of previous session:</vt:lpstr>
      <vt:lpstr>C. Learning Outcomes of the session:</vt:lpstr>
      <vt:lpstr>D. Content:</vt:lpstr>
      <vt:lpstr>Friend Class</vt:lpstr>
      <vt:lpstr>C++ program to demonstrate the working of friend class </vt:lpstr>
      <vt:lpstr>PowerPoint Presentation</vt:lpstr>
      <vt:lpstr>PowerPoint Presentation</vt:lpstr>
      <vt:lpstr>friend Function in C++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F. Preparation for Next Session:-</vt:lpstr>
      <vt:lpstr>G. 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OF ENGINEERING</dc:title>
  <dc:creator>Nitin Thune</dc:creator>
  <cp:lastModifiedBy>Nitin Thune</cp:lastModifiedBy>
  <cp:revision>3</cp:revision>
  <dcterms:created xsi:type="dcterms:W3CDTF">2023-03-21T06:52:42Z</dcterms:created>
  <dcterms:modified xsi:type="dcterms:W3CDTF">2023-04-26T08:56:57Z</dcterms:modified>
</cp:coreProperties>
</file>