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D0303-2A35-408E-824B-D872144B0590}" type="datetimeFigureOut">
              <a:rPr lang="en-US" smtClean="0"/>
              <a:pPr/>
              <a:t>4/2/2020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9B70A6-AB1B-44F5-9965-ACC83A2E3D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9B70A6-AB1B-44F5-9965-ACC83A2E3DB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647968-AC8D-4967-86B8-F946E0CBEA04}" type="datetimeFigureOut">
              <a:rPr lang="en-US" smtClean="0"/>
              <a:pPr/>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7968-AC8D-4967-86B8-F946E0CBEA04}" type="datetimeFigureOut">
              <a:rPr lang="en-US" smtClean="0"/>
              <a:pPr/>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7968-AC8D-4967-86B8-F946E0CBEA04}" type="datetimeFigureOut">
              <a:rPr lang="en-US" smtClean="0"/>
              <a:pPr/>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7968-AC8D-4967-86B8-F946E0CBEA04}" type="datetimeFigureOut">
              <a:rPr lang="en-US" smtClean="0"/>
              <a:pPr/>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47968-AC8D-4967-86B8-F946E0CBEA04}" type="datetimeFigureOut">
              <a:rPr lang="en-US" smtClean="0"/>
              <a:pPr/>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647968-AC8D-4967-86B8-F946E0CBEA04}" type="datetimeFigureOut">
              <a:rPr lang="en-US" smtClean="0"/>
              <a:pPr/>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647968-AC8D-4967-86B8-F946E0CBEA04}" type="datetimeFigureOut">
              <a:rPr lang="en-US" smtClean="0"/>
              <a:pPr/>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647968-AC8D-4967-86B8-F946E0CBEA04}" type="datetimeFigureOut">
              <a:rPr lang="en-US" smtClean="0"/>
              <a:pPr/>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47968-AC8D-4967-86B8-F946E0CBEA04}" type="datetimeFigureOut">
              <a:rPr lang="en-US" smtClean="0"/>
              <a:pPr/>
              <a:t>4/2/2020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47968-AC8D-4967-86B8-F946E0CBEA04}" type="datetimeFigureOut">
              <a:rPr lang="en-US" smtClean="0"/>
              <a:pPr/>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47968-AC8D-4967-86B8-F946E0CBEA04}" type="datetimeFigureOut">
              <a:rPr lang="en-US" smtClean="0"/>
              <a:pPr/>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415C4-BD98-4EB1-AACE-737A2F0694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7968-AC8D-4967-86B8-F946E0CBEA04}" type="datetimeFigureOut">
              <a:rPr lang="en-US" smtClean="0"/>
              <a:pPr/>
              <a:t>4/2/2020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415C4-BD98-4EB1-AACE-737A2F0694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09800"/>
            <a:ext cx="7772400" cy="1470025"/>
          </a:xfrm>
        </p:spPr>
        <p:txBody>
          <a:bodyPr>
            <a:normAutofit/>
          </a:bodyPr>
          <a:lstStyle/>
          <a:p>
            <a:r>
              <a:rPr lang="en-US" sz="6000" u="sng" dirty="0" smtClean="0">
                <a:solidFill>
                  <a:srgbClr val="FF0000"/>
                </a:solidFill>
              </a:rPr>
              <a:t>PLANNING</a:t>
            </a:r>
            <a:endParaRPr lang="en-US" sz="6000" u="sng"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Forward state space search algorithm:</a:t>
            </a:r>
          </a:p>
          <a:p>
            <a:r>
              <a:rPr lang="en-US" dirty="0" smtClean="0">
                <a:solidFill>
                  <a:schemeClr val="accent1">
                    <a:lumMod val="75000"/>
                  </a:schemeClr>
                </a:solidFill>
              </a:rPr>
              <a:t>Example explained in steps:</a:t>
            </a:r>
          </a:p>
          <a:p>
            <a:endParaRPr lang="en-US" dirty="0">
              <a:solidFill>
                <a:schemeClr val="accent1">
                  <a:lumMod val="75000"/>
                </a:schemeClr>
              </a:solidFill>
            </a:endParaRPr>
          </a:p>
          <a:p>
            <a:pPr>
              <a:buNone/>
            </a:pPr>
            <a:r>
              <a:rPr lang="en-US" dirty="0" smtClean="0">
                <a:solidFill>
                  <a:schemeClr val="accent1">
                    <a:lumMod val="75000"/>
                  </a:schemeClr>
                </a:solidFill>
              </a:rPr>
              <a:t>Initially,</a:t>
            </a:r>
          </a:p>
          <a:p>
            <a:pPr>
              <a:buNone/>
            </a:pPr>
            <a:endParaRPr lang="en-US" dirty="0">
              <a:solidFill>
                <a:schemeClr val="accent1">
                  <a:lumMod val="75000"/>
                </a:schemeClr>
              </a:solidFill>
            </a:endParaRPr>
          </a:p>
          <a:p>
            <a:pPr>
              <a:buNone/>
            </a:pPr>
            <a:endParaRPr lang="en-US" dirty="0" smtClean="0">
              <a:solidFill>
                <a:schemeClr val="accent1">
                  <a:lumMod val="75000"/>
                </a:schemeClr>
              </a:solidFill>
            </a:endParaRPr>
          </a:p>
          <a:p>
            <a:pPr>
              <a:buNone/>
            </a:pPr>
            <a:r>
              <a:rPr lang="en-US" dirty="0" smtClean="0">
                <a:solidFill>
                  <a:schemeClr val="accent1">
                    <a:lumMod val="75000"/>
                  </a:schemeClr>
                </a:solidFill>
              </a:rPr>
              <a:t>Two planes p1 and p2 are at airport A. Now perform an action to move the planes to desired airport</a:t>
            </a:r>
            <a:endParaRPr lang="en-US" dirty="0">
              <a:solidFill>
                <a:schemeClr val="accent1">
                  <a:lumMod val="75000"/>
                </a:schemeClr>
              </a:solidFill>
            </a:endParaRPr>
          </a:p>
        </p:txBody>
      </p:sp>
      <p:pic>
        <p:nvPicPr>
          <p:cNvPr id="6" name="Picture 5" descr="Capture.PNG"/>
          <p:cNvPicPr>
            <a:picLocks noChangeAspect="1"/>
          </p:cNvPicPr>
          <p:nvPr/>
        </p:nvPicPr>
        <p:blipFill>
          <a:blip r:embed="rId2"/>
          <a:stretch>
            <a:fillRect/>
          </a:stretch>
        </p:blipFill>
        <p:spPr>
          <a:xfrm>
            <a:off x="2514600" y="3733800"/>
            <a:ext cx="1905000" cy="990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Forward state space search algorithm:</a:t>
            </a:r>
          </a:p>
          <a:p>
            <a:r>
              <a:rPr lang="en-US" dirty="0" smtClean="0">
                <a:solidFill>
                  <a:schemeClr val="accent1">
                    <a:lumMod val="75000"/>
                  </a:schemeClr>
                </a:solidFill>
              </a:rPr>
              <a:t>Example explained in steps:</a:t>
            </a:r>
          </a:p>
          <a:p>
            <a:pPr>
              <a:buNone/>
            </a:pPr>
            <a:r>
              <a:rPr lang="en-US" dirty="0" smtClean="0"/>
              <a:t>   </a:t>
            </a:r>
            <a:r>
              <a:rPr lang="en-US" sz="2400" dirty="0" smtClean="0">
                <a:solidFill>
                  <a:schemeClr val="tx2">
                    <a:lumMod val="60000"/>
                    <a:lumOff val="40000"/>
                  </a:schemeClr>
                </a:solidFill>
              </a:rPr>
              <a:t>After performing an action,</a:t>
            </a:r>
          </a:p>
          <a:p>
            <a:pPr>
              <a:buNone/>
            </a:pPr>
            <a:endParaRPr lang="en-US" sz="2400" dirty="0">
              <a:solidFill>
                <a:schemeClr val="tx2">
                  <a:lumMod val="60000"/>
                  <a:lumOff val="40000"/>
                </a:schemeClr>
              </a:solidFill>
            </a:endParaRPr>
          </a:p>
          <a:p>
            <a:pPr>
              <a:buNone/>
            </a:pPr>
            <a:endParaRPr lang="en-US" sz="2400" dirty="0" smtClean="0">
              <a:solidFill>
                <a:schemeClr val="tx2">
                  <a:lumMod val="60000"/>
                  <a:lumOff val="40000"/>
                </a:schemeClr>
              </a:solidFill>
            </a:endParaRPr>
          </a:p>
          <a:p>
            <a:pPr>
              <a:buNone/>
            </a:pPr>
            <a:endParaRPr lang="en-US" sz="2400" dirty="0">
              <a:solidFill>
                <a:schemeClr val="tx2">
                  <a:lumMod val="60000"/>
                  <a:lumOff val="40000"/>
                </a:schemeClr>
              </a:solidFill>
            </a:endParaRPr>
          </a:p>
          <a:p>
            <a:pPr>
              <a:buNone/>
            </a:pPr>
            <a:endParaRPr lang="en-US" sz="2400" dirty="0" smtClean="0">
              <a:solidFill>
                <a:schemeClr val="tx2">
                  <a:lumMod val="60000"/>
                  <a:lumOff val="40000"/>
                </a:schemeClr>
              </a:solidFill>
            </a:endParaRPr>
          </a:p>
          <a:p>
            <a:pPr>
              <a:buNone/>
            </a:pPr>
            <a:r>
              <a:rPr lang="en-US" sz="2400" dirty="0" smtClean="0">
                <a:solidFill>
                  <a:schemeClr val="tx2">
                    <a:lumMod val="60000"/>
                    <a:lumOff val="40000"/>
                  </a:schemeClr>
                </a:solidFill>
              </a:rPr>
              <a:t>Here two actions performed,1</a:t>
            </a:r>
            <a:r>
              <a:rPr lang="en-US" sz="2400" baseline="30000" dirty="0" smtClean="0">
                <a:solidFill>
                  <a:schemeClr val="tx2">
                    <a:lumMod val="60000"/>
                    <a:lumOff val="40000"/>
                  </a:schemeClr>
                </a:solidFill>
              </a:rPr>
              <a:t>st</a:t>
            </a:r>
            <a:r>
              <a:rPr lang="en-US" sz="2400" dirty="0" smtClean="0">
                <a:solidFill>
                  <a:schemeClr val="tx2">
                    <a:lumMod val="60000"/>
                    <a:lumOff val="40000"/>
                  </a:schemeClr>
                </a:solidFill>
              </a:rPr>
              <a:t> action is to fly the plane p1 from A to B and then 2</a:t>
            </a:r>
            <a:r>
              <a:rPr lang="en-US" sz="2400" baseline="30000" dirty="0" smtClean="0">
                <a:solidFill>
                  <a:schemeClr val="tx2">
                    <a:lumMod val="60000"/>
                    <a:lumOff val="40000"/>
                  </a:schemeClr>
                </a:solidFill>
              </a:rPr>
              <a:t>nd</a:t>
            </a:r>
            <a:r>
              <a:rPr lang="en-US" sz="2400" dirty="0" smtClean="0">
                <a:solidFill>
                  <a:schemeClr val="tx2">
                    <a:lumMod val="60000"/>
                    <a:lumOff val="40000"/>
                  </a:schemeClr>
                </a:solidFill>
              </a:rPr>
              <a:t> action is to fly the plane p2 from A to B.so we get two goal states for the two actions.</a:t>
            </a:r>
            <a:endParaRPr lang="en-US" sz="2400" dirty="0">
              <a:solidFill>
                <a:schemeClr val="tx2">
                  <a:lumMod val="60000"/>
                  <a:lumOff val="40000"/>
                </a:schemeClr>
              </a:solidFill>
            </a:endParaRPr>
          </a:p>
        </p:txBody>
      </p:sp>
      <p:pic>
        <p:nvPicPr>
          <p:cNvPr id="4" name="Picture 3" descr="Capture1.PNG"/>
          <p:cNvPicPr>
            <a:picLocks noChangeAspect="1"/>
          </p:cNvPicPr>
          <p:nvPr/>
        </p:nvPicPr>
        <p:blipFill>
          <a:blip r:embed="rId2"/>
          <a:stretch>
            <a:fillRect/>
          </a:stretch>
        </p:blipFill>
        <p:spPr>
          <a:xfrm>
            <a:off x="2057400" y="3048000"/>
            <a:ext cx="5029200" cy="1676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a:xfrm>
            <a:off x="457200" y="1066800"/>
            <a:ext cx="8229600" cy="4525963"/>
          </a:xfrm>
        </p:spPr>
        <p:txBody>
          <a:bodyPr/>
          <a:lstStyle/>
          <a:p>
            <a:r>
              <a:rPr lang="en-US" dirty="0" smtClean="0">
                <a:solidFill>
                  <a:srgbClr val="FF0000"/>
                </a:solidFill>
              </a:rPr>
              <a:t>Forward state space search algorithm:</a:t>
            </a:r>
          </a:p>
          <a:p>
            <a:r>
              <a:rPr lang="en-US" sz="2800" dirty="0" smtClean="0">
                <a:solidFill>
                  <a:schemeClr val="accent1">
                    <a:lumMod val="75000"/>
                  </a:schemeClr>
                </a:solidFill>
              </a:rPr>
              <a:t>Example explained in steps:</a:t>
            </a:r>
          </a:p>
          <a:p>
            <a:pPr>
              <a:buNone/>
            </a:pPr>
            <a:r>
              <a:rPr lang="en-US" sz="2800" dirty="0" smtClean="0">
                <a:solidFill>
                  <a:schemeClr val="accent1">
                    <a:lumMod val="60000"/>
                    <a:lumOff val="40000"/>
                  </a:schemeClr>
                </a:solidFill>
              </a:rPr>
              <a:t>     </a:t>
            </a:r>
            <a:r>
              <a:rPr lang="en-US" sz="2400" dirty="0" smtClean="0">
                <a:solidFill>
                  <a:schemeClr val="accent1">
                    <a:lumMod val="60000"/>
                    <a:lumOff val="40000"/>
                  </a:schemeClr>
                </a:solidFill>
              </a:rPr>
              <a:t>The final goal,</a:t>
            </a:r>
            <a:endParaRPr lang="en-US" sz="2400" dirty="0">
              <a:solidFill>
                <a:schemeClr val="accent1">
                  <a:lumMod val="60000"/>
                  <a:lumOff val="40000"/>
                </a:schemeClr>
              </a:solidFill>
            </a:endParaRPr>
          </a:p>
        </p:txBody>
      </p:sp>
      <p:pic>
        <p:nvPicPr>
          <p:cNvPr id="4" name="Picture 3"/>
          <p:cNvPicPr>
            <a:picLocks noChangeAspect="1" noChangeArrowheads="1"/>
          </p:cNvPicPr>
          <p:nvPr/>
        </p:nvPicPr>
        <p:blipFill>
          <a:blip r:embed="rId2"/>
          <a:srcRect/>
          <a:stretch>
            <a:fillRect/>
          </a:stretch>
        </p:blipFill>
        <p:spPr bwMode="auto">
          <a:xfrm>
            <a:off x="1676400" y="2667000"/>
            <a:ext cx="5867400" cy="1981200"/>
          </a:xfrm>
          <a:prstGeom prst="rect">
            <a:avLst/>
          </a:prstGeom>
          <a:noFill/>
          <a:ln w="9525">
            <a:noFill/>
            <a:miter lim="800000"/>
            <a:headEnd/>
            <a:tailEnd/>
          </a:ln>
          <a:effectLst/>
        </p:spPr>
      </p:pic>
      <p:sp>
        <p:nvSpPr>
          <p:cNvPr id="5" name="TextBox 4"/>
          <p:cNvSpPr txBox="1"/>
          <p:nvPr/>
        </p:nvSpPr>
        <p:spPr>
          <a:xfrm>
            <a:off x="838200" y="4648200"/>
            <a:ext cx="7924800" cy="2123658"/>
          </a:xfrm>
          <a:prstGeom prst="rect">
            <a:avLst/>
          </a:prstGeom>
          <a:noFill/>
        </p:spPr>
        <p:txBody>
          <a:bodyPr wrap="square" rtlCol="0">
            <a:spAutoFit/>
          </a:bodyPr>
          <a:lstStyle/>
          <a:p>
            <a:pPr>
              <a:buFont typeface="Arial" pitchFamily="34" charset="0"/>
              <a:buChar char="•"/>
            </a:pPr>
            <a:r>
              <a:rPr lang="en-US" sz="2400" dirty="0" smtClean="0">
                <a:solidFill>
                  <a:schemeClr val="accent1">
                    <a:lumMod val="75000"/>
                  </a:schemeClr>
                </a:solidFill>
              </a:rPr>
              <a:t>For the 1</a:t>
            </a:r>
            <a:r>
              <a:rPr lang="en-US" sz="2400" baseline="30000" dirty="0" smtClean="0">
                <a:solidFill>
                  <a:schemeClr val="accent1">
                    <a:lumMod val="75000"/>
                  </a:schemeClr>
                </a:solidFill>
              </a:rPr>
              <a:t>st</a:t>
            </a:r>
            <a:r>
              <a:rPr lang="en-US" sz="2400" dirty="0" smtClean="0">
                <a:solidFill>
                  <a:schemeClr val="accent1">
                    <a:lumMod val="75000"/>
                  </a:schemeClr>
                </a:solidFill>
              </a:rPr>
              <a:t> action, plane p1 reached airport B(At(p1,B)) and plane p2 remains same at airport A(At(p2,A)).</a:t>
            </a:r>
          </a:p>
          <a:p>
            <a:pPr>
              <a:buFont typeface="Arial" pitchFamily="34" charset="0"/>
              <a:buChar char="•"/>
            </a:pPr>
            <a:r>
              <a:rPr lang="en-US" sz="2400" dirty="0" smtClean="0">
                <a:solidFill>
                  <a:schemeClr val="accent1">
                    <a:lumMod val="75000"/>
                  </a:schemeClr>
                </a:solidFill>
              </a:rPr>
              <a:t>For the 2</a:t>
            </a:r>
            <a:r>
              <a:rPr lang="en-US" sz="2400" baseline="30000" dirty="0" smtClean="0">
                <a:solidFill>
                  <a:schemeClr val="accent1">
                    <a:lumMod val="75000"/>
                  </a:schemeClr>
                </a:solidFill>
              </a:rPr>
              <a:t>nd</a:t>
            </a:r>
            <a:r>
              <a:rPr lang="en-US" sz="2400" dirty="0" smtClean="0">
                <a:solidFill>
                  <a:schemeClr val="accent1">
                    <a:lumMod val="75000"/>
                  </a:schemeClr>
                </a:solidFill>
              </a:rPr>
              <a:t>  action, plane p2 reached airport B(At(p2,B)) and plane p1 remains same at airport A(At(p1,A)).</a:t>
            </a:r>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solidFill>
                  <a:srgbClr val="FF0000"/>
                </a:solidFill>
              </a:rPr>
              <a:t>Forward state space search algorithm:</a:t>
            </a:r>
          </a:p>
          <a:p>
            <a:pPr>
              <a:buNone/>
            </a:pPr>
            <a:r>
              <a:rPr lang="en-US" dirty="0" smtClean="0">
                <a:solidFill>
                  <a:schemeClr val="accent1">
                    <a:lumMod val="75000"/>
                  </a:schemeClr>
                </a:solidFill>
              </a:rPr>
              <a:t>Drawbacks:</a:t>
            </a:r>
          </a:p>
          <a:p>
            <a:r>
              <a:rPr lang="en-US" dirty="0" smtClean="0">
                <a:solidFill>
                  <a:schemeClr val="accent1">
                    <a:lumMod val="75000"/>
                  </a:schemeClr>
                </a:solidFill>
              </a:rPr>
              <a:t>Forward state space search doest not address the </a:t>
            </a:r>
            <a:r>
              <a:rPr lang="en-US" b="1" dirty="0" smtClean="0">
                <a:solidFill>
                  <a:schemeClr val="accent1">
                    <a:lumMod val="75000"/>
                  </a:schemeClr>
                </a:solidFill>
              </a:rPr>
              <a:t>irrelevant action problem </a:t>
            </a:r>
            <a:r>
              <a:rPr lang="en-US" dirty="0" smtClean="0">
                <a:solidFill>
                  <a:schemeClr val="accent1">
                    <a:lumMod val="75000"/>
                  </a:schemeClr>
                </a:solidFill>
              </a:rPr>
              <a:t>and this approach quickly bogs down without a good heuristic.</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buNone/>
            </a:pPr>
            <a:r>
              <a:rPr lang="en-US" dirty="0" smtClean="0">
                <a:solidFill>
                  <a:srgbClr val="FF0000"/>
                </a:solidFill>
              </a:rPr>
              <a:t>Backward state space search:</a:t>
            </a:r>
          </a:p>
          <a:p>
            <a:r>
              <a:rPr lang="en-US" dirty="0" smtClean="0">
                <a:solidFill>
                  <a:schemeClr val="accent1">
                    <a:lumMod val="75000"/>
                  </a:schemeClr>
                </a:solidFill>
              </a:rPr>
              <a:t>It is also called as </a:t>
            </a:r>
            <a:r>
              <a:rPr lang="en-US" b="1" dirty="0" smtClean="0">
                <a:solidFill>
                  <a:schemeClr val="accent1">
                    <a:lumMod val="75000"/>
                  </a:schemeClr>
                </a:solidFill>
              </a:rPr>
              <a:t>Regression</a:t>
            </a:r>
            <a:r>
              <a:rPr lang="en-US" dirty="0" smtClean="0">
                <a:solidFill>
                  <a:schemeClr val="accent1">
                    <a:lumMod val="75000"/>
                  </a:schemeClr>
                </a:solidFill>
              </a:rPr>
              <a:t> search algorithm</a:t>
            </a:r>
            <a:r>
              <a:rPr lang="en-US" dirty="0" smtClean="0">
                <a:solidFill>
                  <a:srgbClr val="FF0000"/>
                </a:solidFill>
              </a:rPr>
              <a:t>.</a:t>
            </a:r>
          </a:p>
          <a:p>
            <a:pPr>
              <a:buNone/>
            </a:pPr>
            <a:r>
              <a:rPr lang="en-US" sz="2400" dirty="0" smtClean="0">
                <a:solidFill>
                  <a:schemeClr val="accent1">
                    <a:lumMod val="75000"/>
                  </a:schemeClr>
                </a:solidFill>
              </a:rPr>
              <a:t>Example:</a:t>
            </a:r>
          </a:p>
          <a:p>
            <a:pPr>
              <a:buNone/>
            </a:pPr>
            <a:endParaRPr lang="en-US" sz="2400" dirty="0">
              <a:solidFill>
                <a:schemeClr val="accent1">
                  <a:lumMod val="75000"/>
                </a:schemeClr>
              </a:solidFill>
            </a:endParaRPr>
          </a:p>
          <a:p>
            <a:pPr>
              <a:buNone/>
            </a:pPr>
            <a:endParaRPr lang="en-US" sz="2400" dirty="0" smtClean="0">
              <a:solidFill>
                <a:schemeClr val="accent1">
                  <a:lumMod val="75000"/>
                </a:schemeClr>
              </a:solidFill>
            </a:endParaRPr>
          </a:p>
          <a:p>
            <a:pPr>
              <a:buNone/>
            </a:pPr>
            <a:endParaRPr lang="en-US" sz="2400" dirty="0">
              <a:solidFill>
                <a:schemeClr val="accent1">
                  <a:lumMod val="75000"/>
                </a:schemeClr>
              </a:solidFill>
            </a:endParaRPr>
          </a:p>
          <a:p>
            <a:pPr>
              <a:buNone/>
            </a:pPr>
            <a:endParaRPr lang="en-US" sz="2400" dirty="0" smtClean="0">
              <a:solidFill>
                <a:schemeClr val="accent1">
                  <a:lumMod val="75000"/>
                </a:schemeClr>
              </a:solidFill>
            </a:endParaRPr>
          </a:p>
          <a:p>
            <a:pPr>
              <a:buNone/>
            </a:pPr>
            <a:r>
              <a:rPr lang="en-US" sz="2400" dirty="0" smtClean="0">
                <a:solidFill>
                  <a:schemeClr val="accent1">
                    <a:lumMod val="75000"/>
                  </a:schemeClr>
                </a:solidFill>
              </a:rPr>
              <a:t>Backward(Regression)state space search :a belief –state search starting at the goal state and using the inverse of the actions to search backward for the initial state.</a:t>
            </a:r>
          </a:p>
        </p:txBody>
      </p:sp>
      <p:pic>
        <p:nvPicPr>
          <p:cNvPr id="4" name="Picture 3" descr="Capture2.PNG"/>
          <p:cNvPicPr>
            <a:picLocks noChangeAspect="1"/>
          </p:cNvPicPr>
          <p:nvPr/>
        </p:nvPicPr>
        <p:blipFill>
          <a:blip r:embed="rId2"/>
          <a:stretch>
            <a:fillRect/>
          </a:stretch>
        </p:blipFill>
        <p:spPr>
          <a:xfrm>
            <a:off x="1371600" y="2757393"/>
            <a:ext cx="6096000" cy="166220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FF0000"/>
                </a:solidFill>
              </a:rPr>
              <a:t>Backward state space search :</a:t>
            </a:r>
          </a:p>
          <a:p>
            <a:pPr>
              <a:buNone/>
            </a:pPr>
            <a:r>
              <a:rPr lang="en-US" sz="2600" dirty="0" smtClean="0">
                <a:solidFill>
                  <a:schemeClr val="accent1">
                    <a:lumMod val="75000"/>
                  </a:schemeClr>
                </a:solidFill>
              </a:rPr>
              <a:t>Example explained in steps:</a:t>
            </a:r>
          </a:p>
          <a:p>
            <a:endParaRPr lang="en-US" dirty="0">
              <a:solidFill>
                <a:schemeClr val="accent1">
                  <a:lumMod val="75000"/>
                </a:schemeClr>
              </a:solidFill>
            </a:endParaRPr>
          </a:p>
          <a:p>
            <a:pPr>
              <a:buNone/>
            </a:pPr>
            <a:endParaRPr lang="en-US" dirty="0" smtClean="0">
              <a:solidFill>
                <a:schemeClr val="accent1">
                  <a:lumMod val="75000"/>
                </a:schemeClr>
              </a:solidFill>
            </a:endParaRPr>
          </a:p>
          <a:p>
            <a:pPr>
              <a:buNone/>
            </a:pPr>
            <a:endParaRPr lang="en-US" dirty="0">
              <a:solidFill>
                <a:schemeClr val="accent1">
                  <a:lumMod val="75000"/>
                </a:schemeClr>
              </a:solidFill>
            </a:endParaRPr>
          </a:p>
          <a:p>
            <a:pPr>
              <a:buNone/>
            </a:pPr>
            <a:endParaRPr lang="en-US" dirty="0" smtClean="0">
              <a:solidFill>
                <a:schemeClr val="accent1">
                  <a:lumMod val="75000"/>
                </a:schemeClr>
              </a:solidFill>
            </a:endParaRPr>
          </a:p>
          <a:p>
            <a:r>
              <a:rPr lang="en-US" dirty="0" smtClean="0">
                <a:solidFill>
                  <a:schemeClr val="accent1">
                    <a:lumMod val="75000"/>
                  </a:schemeClr>
                </a:solidFill>
              </a:rPr>
              <a:t>Initially, we are at goal state (</a:t>
            </a:r>
            <a:r>
              <a:rPr lang="en-US" dirty="0" err="1" smtClean="0">
                <a:solidFill>
                  <a:schemeClr val="accent1">
                    <a:lumMod val="75000"/>
                  </a:schemeClr>
                </a:solidFill>
              </a:rPr>
              <a:t>i.e</a:t>
            </a:r>
            <a:r>
              <a:rPr lang="en-US" dirty="0" smtClean="0">
                <a:solidFill>
                  <a:schemeClr val="accent1">
                    <a:lumMod val="75000"/>
                  </a:schemeClr>
                </a:solidFill>
              </a:rPr>
              <a:t> At airport B).Now find out actions using which we reached the goal state.</a:t>
            </a:r>
            <a:endParaRPr lang="en-US" dirty="0">
              <a:solidFill>
                <a:schemeClr val="accent1">
                  <a:lumMod val="75000"/>
                </a:schemeClr>
              </a:solidFill>
            </a:endParaRPr>
          </a:p>
        </p:txBody>
      </p:sp>
      <p:pic>
        <p:nvPicPr>
          <p:cNvPr id="5" name="Picture 4" descr="Capture3.PNG"/>
          <p:cNvPicPr>
            <a:picLocks noChangeAspect="1"/>
          </p:cNvPicPr>
          <p:nvPr/>
        </p:nvPicPr>
        <p:blipFill>
          <a:blip r:embed="rId2"/>
          <a:stretch>
            <a:fillRect/>
          </a:stretch>
        </p:blipFill>
        <p:spPr>
          <a:xfrm>
            <a:off x="4953000" y="3048000"/>
            <a:ext cx="2147964" cy="126687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FF0000"/>
                </a:solidFill>
              </a:rPr>
              <a:t>Backward state space search :</a:t>
            </a:r>
          </a:p>
          <a:p>
            <a:pPr>
              <a:buNone/>
            </a:pPr>
            <a:r>
              <a:rPr lang="en-US" sz="2600" dirty="0" smtClean="0">
                <a:solidFill>
                  <a:schemeClr val="accent1">
                    <a:lumMod val="75000"/>
                  </a:schemeClr>
                </a:solidFill>
              </a:rPr>
              <a:t>Example explained in steps:</a:t>
            </a:r>
          </a:p>
          <a:p>
            <a:endParaRPr lang="en-US" dirty="0">
              <a:solidFill>
                <a:schemeClr val="accent1">
                  <a:lumMod val="75000"/>
                </a:schemeClr>
              </a:solidFill>
            </a:endParaRPr>
          </a:p>
          <a:p>
            <a:pPr>
              <a:buNone/>
            </a:pPr>
            <a:endParaRPr lang="en-US" dirty="0" smtClean="0">
              <a:solidFill>
                <a:schemeClr val="accent1">
                  <a:lumMod val="75000"/>
                </a:schemeClr>
              </a:solidFill>
            </a:endParaRPr>
          </a:p>
          <a:p>
            <a:pPr>
              <a:buNone/>
            </a:pPr>
            <a:endParaRPr lang="en-US" dirty="0">
              <a:solidFill>
                <a:schemeClr val="accent1">
                  <a:lumMod val="75000"/>
                </a:schemeClr>
              </a:solidFill>
            </a:endParaRPr>
          </a:p>
          <a:p>
            <a:pPr>
              <a:buNone/>
            </a:pPr>
            <a:endParaRPr lang="en-US" dirty="0" smtClean="0">
              <a:solidFill>
                <a:schemeClr val="accent1">
                  <a:lumMod val="75000"/>
                </a:schemeClr>
              </a:solidFill>
            </a:endParaRPr>
          </a:p>
          <a:p>
            <a:r>
              <a:rPr lang="en-US" dirty="0" smtClean="0">
                <a:solidFill>
                  <a:schemeClr val="accent1">
                    <a:lumMod val="75000"/>
                  </a:schemeClr>
                </a:solidFill>
              </a:rPr>
              <a:t>Now, we found the actions responsible for reaching goal state. Based on these actions ,explore the initial states.</a:t>
            </a:r>
            <a:endParaRPr lang="en-US" dirty="0">
              <a:solidFill>
                <a:schemeClr val="accent1">
                  <a:lumMod val="75000"/>
                </a:schemeClr>
              </a:solidFill>
            </a:endParaRPr>
          </a:p>
        </p:txBody>
      </p:sp>
      <p:pic>
        <p:nvPicPr>
          <p:cNvPr id="6" name="Picture 5" descr="Capture4.PNG"/>
          <p:cNvPicPr>
            <a:picLocks noChangeAspect="1"/>
          </p:cNvPicPr>
          <p:nvPr/>
        </p:nvPicPr>
        <p:blipFill>
          <a:blip r:embed="rId2"/>
          <a:stretch>
            <a:fillRect/>
          </a:stretch>
        </p:blipFill>
        <p:spPr>
          <a:xfrm>
            <a:off x="2286000" y="2743200"/>
            <a:ext cx="4572000" cy="171933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a:xfrm>
            <a:off x="381000" y="1219200"/>
            <a:ext cx="8229600" cy="4525963"/>
          </a:xfrm>
        </p:spPr>
        <p:txBody>
          <a:bodyPr>
            <a:normAutofit fontScale="85000" lnSpcReduction="10000"/>
          </a:bodyPr>
          <a:lstStyle/>
          <a:p>
            <a:pPr>
              <a:buNone/>
            </a:pPr>
            <a:r>
              <a:rPr lang="en-US" dirty="0" smtClean="0">
                <a:solidFill>
                  <a:srgbClr val="FF0000"/>
                </a:solidFill>
              </a:rPr>
              <a:t>Backward state space search :</a:t>
            </a:r>
          </a:p>
          <a:p>
            <a:pPr>
              <a:buNone/>
            </a:pPr>
            <a:r>
              <a:rPr lang="en-US" sz="2600" dirty="0" smtClean="0">
                <a:solidFill>
                  <a:schemeClr val="accent1">
                    <a:lumMod val="75000"/>
                  </a:schemeClr>
                </a:solidFill>
              </a:rPr>
              <a:t>Example explained in steps:</a:t>
            </a:r>
          </a:p>
          <a:p>
            <a:pPr>
              <a:buNone/>
            </a:pPr>
            <a:r>
              <a:rPr lang="en-US" sz="2600" dirty="0" smtClean="0">
                <a:solidFill>
                  <a:schemeClr val="accent1">
                    <a:lumMod val="75000"/>
                  </a:schemeClr>
                </a:solidFill>
              </a:rPr>
              <a:t>Getting initial states,</a:t>
            </a:r>
          </a:p>
          <a:p>
            <a:endParaRPr lang="en-US" dirty="0">
              <a:solidFill>
                <a:schemeClr val="accent1">
                  <a:lumMod val="75000"/>
                </a:schemeClr>
              </a:solidFill>
            </a:endParaRPr>
          </a:p>
          <a:p>
            <a:pPr>
              <a:buNone/>
            </a:pPr>
            <a:endParaRPr lang="en-US" dirty="0" smtClean="0">
              <a:solidFill>
                <a:schemeClr val="accent1">
                  <a:lumMod val="75000"/>
                </a:schemeClr>
              </a:solidFill>
            </a:endParaRPr>
          </a:p>
          <a:p>
            <a:pPr>
              <a:buNone/>
            </a:pPr>
            <a:endParaRPr lang="en-US" dirty="0">
              <a:solidFill>
                <a:schemeClr val="accent1">
                  <a:lumMod val="75000"/>
                </a:schemeClr>
              </a:solidFill>
            </a:endParaRPr>
          </a:p>
          <a:p>
            <a:pPr>
              <a:buNone/>
            </a:pPr>
            <a:endParaRPr lang="en-US" dirty="0" smtClean="0">
              <a:solidFill>
                <a:schemeClr val="accent1">
                  <a:lumMod val="75000"/>
                </a:schemeClr>
              </a:solidFill>
            </a:endParaRPr>
          </a:p>
          <a:p>
            <a:pPr>
              <a:buNone/>
            </a:pPr>
            <a:endParaRPr lang="en-US" dirty="0" smtClean="0">
              <a:solidFill>
                <a:schemeClr val="accent1">
                  <a:lumMod val="75000"/>
                </a:schemeClr>
              </a:solidFill>
            </a:endParaRPr>
          </a:p>
          <a:p>
            <a:r>
              <a:rPr lang="en-US" dirty="0" smtClean="0">
                <a:solidFill>
                  <a:schemeClr val="accent1">
                    <a:lumMod val="75000"/>
                  </a:schemeClr>
                </a:solidFill>
              </a:rPr>
              <a:t>So now we derived initial states form the actions(i.e., arrows pointing from actions to initial states).</a:t>
            </a:r>
            <a:endParaRPr lang="en-US" dirty="0">
              <a:solidFill>
                <a:schemeClr val="accent1">
                  <a:lumMod val="75000"/>
                </a:schemeClr>
              </a:solidFill>
            </a:endParaRPr>
          </a:p>
        </p:txBody>
      </p:sp>
      <p:pic>
        <p:nvPicPr>
          <p:cNvPr id="5" name="Picture 4" descr="Capture2.PNG"/>
          <p:cNvPicPr>
            <a:picLocks noChangeAspect="1"/>
          </p:cNvPicPr>
          <p:nvPr/>
        </p:nvPicPr>
        <p:blipFill>
          <a:blip r:embed="rId2"/>
          <a:stretch>
            <a:fillRect/>
          </a:stretch>
        </p:blipFill>
        <p:spPr>
          <a:xfrm>
            <a:off x="1371600" y="2757393"/>
            <a:ext cx="6096000" cy="166220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Backward state space search :</a:t>
            </a:r>
          </a:p>
          <a:p>
            <a:pPr>
              <a:buNone/>
            </a:pPr>
            <a:r>
              <a:rPr lang="en-US" dirty="0" smtClean="0">
                <a:solidFill>
                  <a:schemeClr val="accent1">
                    <a:lumMod val="75000"/>
                  </a:schemeClr>
                </a:solidFill>
              </a:rPr>
              <a:t>Advantage :</a:t>
            </a:r>
          </a:p>
          <a:p>
            <a:r>
              <a:rPr lang="en-US" dirty="0" smtClean="0">
                <a:solidFill>
                  <a:schemeClr val="accent1">
                    <a:lumMod val="75000"/>
                  </a:schemeClr>
                </a:solidFill>
              </a:rPr>
              <a:t>The main advantage of this algorithm is ,it considers only relevant actions(i.e., only the conditions leading to reach goal are taken in to account, since it works from backward)</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p:txBody>
          <a:bodyPr/>
          <a:lstStyle/>
          <a:p>
            <a:r>
              <a:rPr lang="en-US" dirty="0" smtClean="0">
                <a:solidFill>
                  <a:srgbClr val="FF0000"/>
                </a:solidFill>
              </a:rPr>
              <a:t>Backward state space search :</a:t>
            </a:r>
          </a:p>
          <a:p>
            <a:pPr>
              <a:buNone/>
            </a:pPr>
            <a:r>
              <a:rPr lang="en-US" sz="2400" dirty="0" smtClean="0">
                <a:solidFill>
                  <a:schemeClr val="accent1">
                    <a:lumMod val="75000"/>
                  </a:schemeClr>
                </a:solidFill>
              </a:rPr>
              <a:t>Another simple example :</a:t>
            </a:r>
          </a:p>
          <a:p>
            <a:r>
              <a:rPr lang="en-US" sz="2400" dirty="0" smtClean="0">
                <a:solidFill>
                  <a:schemeClr val="accent1">
                    <a:lumMod val="75000"/>
                  </a:schemeClr>
                </a:solidFill>
              </a:rPr>
              <a:t>Let us consider,</a:t>
            </a:r>
            <a:r>
              <a:rPr lang="en-US" sz="2400" dirty="0" smtClean="0"/>
              <a:t> </a:t>
            </a:r>
            <a:r>
              <a:rPr lang="en-US" sz="2400" dirty="0" smtClean="0">
                <a:solidFill>
                  <a:schemeClr val="accent1">
                    <a:lumMod val="75000"/>
                  </a:schemeClr>
                </a:solidFill>
              </a:rPr>
              <a:t>the goal in our 10-airport air cargo problem is to have 20 pieces of cargo at airport B i.e.,</a:t>
            </a:r>
          </a:p>
          <a:p>
            <a:pPr>
              <a:buNone/>
            </a:pPr>
            <a:r>
              <a:rPr lang="en-US" sz="2400" b="1" dirty="0" smtClean="0">
                <a:solidFill>
                  <a:schemeClr val="accent1">
                    <a:lumMod val="75000"/>
                  </a:schemeClr>
                </a:solidFill>
              </a:rPr>
              <a:t>        At (C1, B) ^ At (C2, B) ^ . . . ^ At (C20, B)</a:t>
            </a:r>
          </a:p>
          <a:p>
            <a:r>
              <a:rPr lang="en-US" sz="2400" dirty="0" smtClean="0">
                <a:solidFill>
                  <a:schemeClr val="accent1">
                    <a:lumMod val="75000"/>
                  </a:schemeClr>
                </a:solidFill>
              </a:rPr>
              <a:t>For</a:t>
            </a:r>
            <a:r>
              <a:rPr lang="en-US" sz="2400" b="1" dirty="0" smtClean="0">
                <a:solidFill>
                  <a:schemeClr val="accent1">
                    <a:lumMod val="75000"/>
                  </a:schemeClr>
                </a:solidFill>
              </a:rPr>
              <a:t> </a:t>
            </a:r>
            <a:r>
              <a:rPr lang="en-US" sz="2400" dirty="0" smtClean="0">
                <a:solidFill>
                  <a:schemeClr val="accent1">
                    <a:lumMod val="75000"/>
                  </a:schemeClr>
                </a:solidFill>
              </a:rPr>
              <a:t>the conjunct </a:t>
            </a:r>
            <a:r>
              <a:rPr lang="en-US" sz="2400" b="1" dirty="0" smtClean="0">
                <a:solidFill>
                  <a:schemeClr val="accent1">
                    <a:lumMod val="75000"/>
                  </a:schemeClr>
                </a:solidFill>
              </a:rPr>
              <a:t>At (C1, B),</a:t>
            </a:r>
            <a:r>
              <a:rPr lang="en-US" sz="2400" dirty="0" smtClean="0">
                <a:solidFill>
                  <a:schemeClr val="accent1">
                    <a:lumMod val="75000"/>
                  </a:schemeClr>
                </a:solidFill>
              </a:rPr>
              <a:t>Working backwards there is only one action that have this as an effect</a:t>
            </a:r>
          </a:p>
          <a:p>
            <a:pPr>
              <a:buNone/>
            </a:pPr>
            <a:r>
              <a:rPr lang="en-US" sz="2400" b="1" dirty="0" smtClean="0">
                <a:solidFill>
                  <a:schemeClr val="accent1">
                    <a:lumMod val="75000"/>
                  </a:schemeClr>
                </a:solidFill>
              </a:rPr>
              <a:t>                            i.e.,</a:t>
            </a:r>
            <a:r>
              <a:rPr lang="en-US" sz="2400" dirty="0" smtClean="0"/>
              <a:t> </a:t>
            </a:r>
            <a:r>
              <a:rPr lang="en-US" sz="2400" b="1" dirty="0" smtClean="0">
                <a:solidFill>
                  <a:schemeClr val="accent1">
                    <a:lumMod val="75000"/>
                  </a:schemeClr>
                </a:solidFill>
              </a:rPr>
              <a:t>Unload (C1, p, B)</a:t>
            </a:r>
          </a:p>
          <a:p>
            <a:pPr>
              <a:buNone/>
            </a:pPr>
            <a:r>
              <a:rPr lang="en-US" sz="2400" dirty="0" smtClean="0">
                <a:solidFill>
                  <a:schemeClr val="accent1">
                    <a:lumMod val="75000"/>
                  </a:schemeClr>
                </a:solidFill>
              </a:rPr>
              <a:t>And for the above action ,the initial states may be </a:t>
            </a:r>
            <a:r>
              <a:rPr lang="en-US" sz="2400" b="1" dirty="0" smtClean="0">
                <a:solidFill>
                  <a:schemeClr val="accent1">
                    <a:lumMod val="75000"/>
                  </a:schemeClr>
                </a:solidFill>
              </a:rPr>
              <a:t>At(C1,p) </a:t>
            </a:r>
            <a:r>
              <a:rPr lang="en-US" sz="2400" dirty="0" smtClean="0">
                <a:solidFill>
                  <a:schemeClr val="accent1">
                    <a:lumMod val="75000"/>
                  </a:schemeClr>
                </a:solidFill>
              </a:rPr>
              <a:t>and </a:t>
            </a:r>
            <a:r>
              <a:rPr lang="en-US" sz="2400" b="1" dirty="0" smtClean="0">
                <a:solidFill>
                  <a:schemeClr val="accent1">
                    <a:lumMod val="75000"/>
                  </a:schemeClr>
                </a:solidFill>
              </a:rPr>
              <a:t>At(</a:t>
            </a:r>
            <a:r>
              <a:rPr lang="en-US" sz="2400" b="1" dirty="0" err="1" smtClean="0">
                <a:solidFill>
                  <a:schemeClr val="accent1">
                    <a:lumMod val="75000"/>
                  </a:schemeClr>
                </a:solidFill>
              </a:rPr>
              <a:t>p,B</a:t>
            </a:r>
            <a:r>
              <a:rPr lang="en-US" sz="2400" b="1" dirty="0" smtClean="0">
                <a:solidFill>
                  <a:schemeClr val="accent1">
                    <a:lumMod val="75000"/>
                  </a:schemeClr>
                </a:solidFill>
              </a:rPr>
              <a:t>) </a:t>
            </a:r>
            <a:r>
              <a:rPr lang="en-US" sz="2400" dirty="0" smtClean="0">
                <a:solidFill>
                  <a:schemeClr val="accent1">
                    <a:lumMod val="75000"/>
                  </a:schemeClr>
                </a:solidFill>
              </a:rPr>
              <a:t>where p is the plane.</a:t>
            </a:r>
            <a:endParaRPr lang="en-US" sz="24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66800"/>
            <a:ext cx="7848600" cy="4724400"/>
          </a:xfrm>
        </p:spPr>
        <p:txBody>
          <a:bodyPr>
            <a:normAutofit fontScale="90000"/>
          </a:bodyPr>
          <a:lstStyle/>
          <a:p>
            <a:pPr algn="l">
              <a:lnSpc>
                <a:spcPct val="250000"/>
              </a:lnSpc>
            </a:pPr>
            <a:r>
              <a:rPr lang="en-US" u="sng" dirty="0" smtClean="0">
                <a:solidFill>
                  <a:srgbClr val="FF0000"/>
                </a:solidFill>
              </a:rPr>
              <a:t>Syllabus:</a:t>
            </a:r>
            <a:br>
              <a:rPr lang="en-US" u="sng" dirty="0" smtClean="0">
                <a:solidFill>
                  <a:srgbClr val="FF0000"/>
                </a:solidFill>
              </a:rPr>
            </a:br>
            <a:r>
              <a:rPr lang="en-US" dirty="0">
                <a:solidFill>
                  <a:schemeClr val="accent1">
                    <a:lumMod val="75000"/>
                  </a:schemeClr>
                </a:solidFill>
              </a:rPr>
              <a:t>-&gt;</a:t>
            </a:r>
            <a:r>
              <a:rPr lang="en-US" dirty="0" smtClean="0">
                <a:solidFill>
                  <a:schemeClr val="accent1">
                    <a:lumMod val="75000"/>
                  </a:schemeClr>
                </a:solidFill>
              </a:rPr>
              <a:t>The Planning Problem</a:t>
            </a:r>
            <a:br>
              <a:rPr lang="en-US" dirty="0" smtClean="0">
                <a:solidFill>
                  <a:schemeClr val="accent1">
                    <a:lumMod val="75000"/>
                  </a:schemeClr>
                </a:solidFill>
              </a:rPr>
            </a:br>
            <a:r>
              <a:rPr lang="en-US" dirty="0" smtClean="0">
                <a:solidFill>
                  <a:schemeClr val="accent1">
                    <a:lumMod val="75000"/>
                  </a:schemeClr>
                </a:solidFill>
              </a:rPr>
              <a:t>-&gt;Planning with State-Space Search</a:t>
            </a:r>
            <a:br>
              <a:rPr lang="en-US" dirty="0" smtClean="0">
                <a:solidFill>
                  <a:schemeClr val="accent1">
                    <a:lumMod val="75000"/>
                  </a:schemeClr>
                </a:solidFill>
              </a:rPr>
            </a:br>
            <a:r>
              <a:rPr lang="en-US" dirty="0" smtClean="0">
                <a:solidFill>
                  <a:schemeClr val="accent1">
                    <a:lumMod val="75000"/>
                  </a:schemeClr>
                </a:solidFill>
              </a:rPr>
              <a:t>-&gt;Partial-Order Planning</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Heuristics for state space search :</a:t>
            </a:r>
          </a:p>
          <a:p>
            <a:r>
              <a:rPr lang="en-US" sz="2400" dirty="0" smtClean="0">
                <a:solidFill>
                  <a:schemeClr val="accent1">
                    <a:lumMod val="75000"/>
                  </a:schemeClr>
                </a:solidFill>
              </a:rPr>
              <a:t>The basic idea of this is to guess how many actions are needed to achieve all the goals finding the exact number is </a:t>
            </a:r>
            <a:r>
              <a:rPr lang="en-US" sz="2400" dirty="0" err="1" smtClean="0">
                <a:solidFill>
                  <a:schemeClr val="accent1">
                    <a:lumMod val="75000"/>
                  </a:schemeClr>
                </a:solidFill>
              </a:rPr>
              <a:t>hard,so</a:t>
            </a:r>
            <a:r>
              <a:rPr lang="en-US" sz="2400" dirty="0" smtClean="0">
                <a:solidFill>
                  <a:schemeClr val="accent1">
                    <a:lumMod val="75000"/>
                  </a:schemeClr>
                </a:solidFill>
              </a:rPr>
              <a:t> </a:t>
            </a:r>
            <a:r>
              <a:rPr lang="en-US" sz="2400" dirty="0" smtClean="0">
                <a:solidFill>
                  <a:schemeClr val="accent1">
                    <a:lumMod val="75000"/>
                  </a:schemeClr>
                </a:solidFill>
              </a:rPr>
              <a:t>it might derive an </a:t>
            </a:r>
            <a:r>
              <a:rPr lang="en-US" sz="2400" b="1" dirty="0" smtClean="0">
                <a:solidFill>
                  <a:schemeClr val="accent1">
                    <a:lumMod val="75000"/>
                  </a:schemeClr>
                </a:solidFill>
              </a:rPr>
              <a:t>admissible heuristic </a:t>
            </a:r>
            <a:r>
              <a:rPr lang="en-US" sz="2400" dirty="0" smtClean="0">
                <a:solidFill>
                  <a:schemeClr val="accent1">
                    <a:lumMod val="75000"/>
                  </a:schemeClr>
                </a:solidFill>
              </a:rPr>
              <a:t>–one that does not over estimate.</a:t>
            </a:r>
          </a:p>
          <a:p>
            <a:r>
              <a:rPr lang="en-US" sz="2400" dirty="0" smtClean="0">
                <a:solidFill>
                  <a:schemeClr val="accent1">
                    <a:lumMod val="75000"/>
                  </a:schemeClr>
                </a:solidFill>
              </a:rPr>
              <a:t>There are  two approaches for deriving :</a:t>
            </a:r>
          </a:p>
          <a:p>
            <a:r>
              <a:rPr lang="en-US" sz="2400" dirty="0" smtClean="0">
                <a:solidFill>
                  <a:schemeClr val="accent1">
                    <a:lumMod val="75000"/>
                  </a:schemeClr>
                </a:solidFill>
              </a:rPr>
              <a:t>Derive a </a:t>
            </a:r>
            <a:r>
              <a:rPr lang="en-US" sz="2400" b="1" dirty="0" smtClean="0">
                <a:solidFill>
                  <a:schemeClr val="accent1">
                    <a:lumMod val="75000"/>
                  </a:schemeClr>
                </a:solidFill>
              </a:rPr>
              <a:t>relaxed problem </a:t>
            </a:r>
            <a:r>
              <a:rPr lang="en-US" sz="2400" dirty="0" smtClean="0">
                <a:solidFill>
                  <a:schemeClr val="accent1">
                    <a:lumMod val="75000"/>
                  </a:schemeClr>
                </a:solidFill>
              </a:rPr>
              <a:t>from a given problem specification.</a:t>
            </a:r>
          </a:p>
          <a:p>
            <a:r>
              <a:rPr lang="en-US" sz="2400" dirty="0" smtClean="0">
                <a:solidFill>
                  <a:schemeClr val="accent1">
                    <a:lumMod val="75000"/>
                  </a:schemeClr>
                </a:solidFill>
              </a:rPr>
              <a:t>Use </a:t>
            </a:r>
            <a:r>
              <a:rPr lang="en-US" sz="2400" b="1" dirty="0" err="1" smtClean="0">
                <a:solidFill>
                  <a:schemeClr val="accent1">
                    <a:lumMod val="75000"/>
                  </a:schemeClr>
                </a:solidFill>
              </a:rPr>
              <a:t>subgoal</a:t>
            </a:r>
            <a:r>
              <a:rPr lang="en-US" sz="2400" b="1" dirty="0" smtClean="0">
                <a:solidFill>
                  <a:schemeClr val="accent1">
                    <a:lumMod val="75000"/>
                  </a:schemeClr>
                </a:solidFill>
              </a:rPr>
              <a:t> independence </a:t>
            </a:r>
            <a:r>
              <a:rPr lang="en-US" sz="2400" dirty="0" smtClean="0">
                <a:solidFill>
                  <a:schemeClr val="accent1">
                    <a:lumMod val="75000"/>
                  </a:schemeClr>
                </a:solidFill>
              </a:rPr>
              <a:t>that includes divide and conquer algorithm.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4000" u="sng" dirty="0" smtClean="0">
                <a:solidFill>
                  <a:srgbClr val="FF0000"/>
                </a:solidFill>
              </a:rPr>
              <a:t>PARTIAL-ORDER PLANNING(POP):</a:t>
            </a:r>
            <a:endParaRPr lang="en-US" sz="4000" u="sng" dirty="0">
              <a:solidFill>
                <a:srgbClr val="FF0000"/>
              </a:solidFill>
            </a:endParaRPr>
          </a:p>
        </p:txBody>
      </p:sp>
      <p:sp>
        <p:nvSpPr>
          <p:cNvPr id="3" name="Content Placeholder 2"/>
          <p:cNvSpPr>
            <a:spLocks noGrp="1"/>
          </p:cNvSpPr>
          <p:nvPr>
            <p:ph idx="1"/>
          </p:nvPr>
        </p:nvSpPr>
        <p:spPr>
          <a:xfrm>
            <a:off x="152400" y="1066800"/>
            <a:ext cx="8763000" cy="5059363"/>
          </a:xfrm>
        </p:spPr>
        <p:txBody>
          <a:bodyPr>
            <a:normAutofit/>
          </a:bodyPr>
          <a:lstStyle/>
          <a:p>
            <a:r>
              <a:rPr lang="en-US" sz="2800" dirty="0" smtClean="0">
                <a:solidFill>
                  <a:schemeClr val="accent1">
                    <a:lumMod val="75000"/>
                  </a:schemeClr>
                </a:solidFill>
              </a:rPr>
              <a:t>Forward and backward state space search </a:t>
            </a:r>
            <a:r>
              <a:rPr lang="en-US" sz="2800" dirty="0" err="1" smtClean="0">
                <a:solidFill>
                  <a:schemeClr val="accent1">
                    <a:lumMod val="75000"/>
                  </a:schemeClr>
                </a:solidFill>
              </a:rPr>
              <a:t>approches</a:t>
            </a:r>
            <a:r>
              <a:rPr lang="en-US" sz="2800" dirty="0" smtClean="0">
                <a:solidFill>
                  <a:schemeClr val="accent1">
                    <a:lumMod val="75000"/>
                  </a:schemeClr>
                </a:solidFill>
              </a:rPr>
              <a:t> falls under </a:t>
            </a:r>
            <a:r>
              <a:rPr lang="en-US" sz="2800" b="1" dirty="0" smtClean="0">
                <a:solidFill>
                  <a:schemeClr val="accent1">
                    <a:lumMod val="75000"/>
                  </a:schemeClr>
                </a:solidFill>
              </a:rPr>
              <a:t>totally ordering plan </a:t>
            </a:r>
            <a:r>
              <a:rPr lang="en-US" sz="2800" dirty="0" smtClean="0">
                <a:solidFill>
                  <a:schemeClr val="accent1">
                    <a:lumMod val="75000"/>
                  </a:schemeClr>
                </a:solidFill>
              </a:rPr>
              <a:t>search.</a:t>
            </a:r>
          </a:p>
          <a:p>
            <a:r>
              <a:rPr lang="en-US" sz="2800" dirty="0" smtClean="0">
                <a:solidFill>
                  <a:schemeClr val="accent1">
                    <a:lumMod val="75000"/>
                  </a:schemeClr>
                </a:solidFill>
              </a:rPr>
              <a:t>These couldn't take the advantage of problem decomposition and so works on steps in chronological order.</a:t>
            </a:r>
          </a:p>
          <a:p>
            <a:r>
              <a:rPr lang="en-US" sz="2800" dirty="0" smtClean="0">
                <a:solidFill>
                  <a:schemeClr val="accent1">
                    <a:lumMod val="75000"/>
                  </a:schemeClr>
                </a:solidFill>
              </a:rPr>
              <a:t>Whereas ,Partial order planning approach takes the advantage of problem decomposition that works on several </a:t>
            </a:r>
            <a:r>
              <a:rPr lang="en-US" sz="2800" dirty="0" err="1" smtClean="0">
                <a:solidFill>
                  <a:schemeClr val="accent1">
                    <a:lumMod val="75000"/>
                  </a:schemeClr>
                </a:solidFill>
              </a:rPr>
              <a:t>subgoals</a:t>
            </a:r>
            <a:r>
              <a:rPr lang="en-US" sz="2800" dirty="0" smtClean="0">
                <a:solidFill>
                  <a:schemeClr val="accent1">
                    <a:lumMod val="75000"/>
                  </a:schemeClr>
                </a:solidFill>
              </a:rPr>
              <a:t> independently ,solves them with several </a:t>
            </a:r>
            <a:r>
              <a:rPr lang="en-US" sz="2800" dirty="0" err="1" smtClean="0">
                <a:solidFill>
                  <a:schemeClr val="accent1">
                    <a:lumMod val="75000"/>
                  </a:schemeClr>
                </a:solidFill>
              </a:rPr>
              <a:t>subplans</a:t>
            </a:r>
            <a:r>
              <a:rPr lang="en-US" sz="2800" dirty="0" smtClean="0">
                <a:solidFill>
                  <a:schemeClr val="accent1">
                    <a:lumMod val="75000"/>
                  </a:schemeClr>
                </a:solidFill>
              </a:rPr>
              <a:t> and combines the </a:t>
            </a:r>
            <a:r>
              <a:rPr lang="en-US" sz="2800" dirty="0" err="1" smtClean="0">
                <a:solidFill>
                  <a:schemeClr val="accent1">
                    <a:lumMod val="75000"/>
                  </a:schemeClr>
                </a:solidFill>
              </a:rPr>
              <a:t>subplan</a:t>
            </a:r>
            <a:r>
              <a:rPr lang="en-US" sz="2800" dirty="0" smtClean="0">
                <a:solidFill>
                  <a:schemeClr val="accent1">
                    <a:lumMod val="75000"/>
                  </a:schemeClr>
                </a:solidFill>
              </a:rPr>
              <a:t>.</a:t>
            </a:r>
          </a:p>
          <a:p>
            <a:r>
              <a:rPr lang="en-US" sz="2800" dirty="0" smtClean="0">
                <a:solidFill>
                  <a:schemeClr val="accent1">
                    <a:lumMod val="75000"/>
                  </a:schemeClr>
                </a:solidFill>
              </a:rPr>
              <a:t>This approach takes the advantage of flexibility in the order in which it constructs the plan.</a:t>
            </a:r>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smtClean="0">
                <a:solidFill>
                  <a:schemeClr val="accent1">
                    <a:lumMod val="75000"/>
                  </a:schemeClr>
                </a:solidFill>
              </a:rPr>
              <a:t>Partial order planning works </a:t>
            </a:r>
            <a:r>
              <a:rPr lang="en-US" sz="2800" b="1" dirty="0" smtClean="0">
                <a:solidFill>
                  <a:schemeClr val="accent1">
                    <a:lumMod val="75000"/>
                  </a:schemeClr>
                </a:solidFill>
              </a:rPr>
              <a:t>on important decisions first </a:t>
            </a:r>
            <a:r>
              <a:rPr lang="en-US" sz="2800" dirty="0" smtClean="0">
                <a:solidFill>
                  <a:schemeClr val="accent1">
                    <a:lumMod val="75000"/>
                  </a:schemeClr>
                </a:solidFill>
              </a:rPr>
              <a:t>rather than working on steps in chronological order.</a:t>
            </a:r>
          </a:p>
          <a:p>
            <a:r>
              <a:rPr lang="en-US" sz="2800" dirty="0" smtClean="0">
                <a:solidFill>
                  <a:schemeClr val="accent1">
                    <a:lumMod val="75000"/>
                  </a:schemeClr>
                </a:solidFill>
              </a:rPr>
              <a:t>Any planning algorithm that can place two actions in a plan without specifying which comes first is called a </a:t>
            </a:r>
            <a:r>
              <a:rPr lang="en-US" sz="2800" b="1" dirty="0" smtClean="0">
                <a:solidFill>
                  <a:schemeClr val="accent1">
                    <a:lumMod val="75000"/>
                  </a:schemeClr>
                </a:solidFill>
              </a:rPr>
              <a:t>partial order planner.</a:t>
            </a:r>
          </a:p>
          <a:p>
            <a:r>
              <a:rPr lang="en-US" sz="2800" dirty="0" smtClean="0">
                <a:solidFill>
                  <a:schemeClr val="accent1">
                    <a:lumMod val="75000"/>
                  </a:schemeClr>
                </a:solidFill>
              </a:rPr>
              <a:t>Every </a:t>
            </a:r>
            <a:r>
              <a:rPr lang="en-US" sz="2800" b="1" dirty="0" smtClean="0">
                <a:solidFill>
                  <a:schemeClr val="accent1">
                    <a:lumMod val="75000"/>
                  </a:schemeClr>
                </a:solidFill>
              </a:rPr>
              <a:t>linearization</a:t>
            </a:r>
            <a:r>
              <a:rPr lang="en-US" sz="2800" dirty="0" smtClean="0">
                <a:solidFill>
                  <a:schemeClr val="accent1">
                    <a:lumMod val="75000"/>
                  </a:schemeClr>
                </a:solidFill>
              </a:rPr>
              <a:t> of a partial order solution is a total order solution whose execution from the initial state will reach a goal state.</a:t>
            </a:r>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solidFill>
                  <a:schemeClr val="accent1">
                    <a:lumMod val="75000"/>
                  </a:schemeClr>
                </a:solidFill>
              </a:rPr>
              <a:t>The Action schema of a planning problems consist of 3 parts:</a:t>
            </a:r>
          </a:p>
          <a:p>
            <a:pPr marL="514350" indent="-514350">
              <a:buFont typeface="+mj-lt"/>
              <a:buAutoNum type="arabicPeriod"/>
            </a:pPr>
            <a:r>
              <a:rPr lang="en-US" sz="2800" dirty="0" smtClean="0">
                <a:solidFill>
                  <a:schemeClr val="accent1">
                    <a:lumMod val="75000"/>
                  </a:schemeClr>
                </a:solidFill>
              </a:rPr>
              <a:t>Action name and Parameter list.</a:t>
            </a:r>
          </a:p>
          <a:p>
            <a:pPr marL="514350" indent="-514350">
              <a:buFont typeface="+mj-lt"/>
              <a:buAutoNum type="arabicPeriod"/>
            </a:pPr>
            <a:r>
              <a:rPr lang="en-US" sz="2800" dirty="0" smtClean="0">
                <a:solidFill>
                  <a:schemeClr val="accent1">
                    <a:lumMod val="75000"/>
                  </a:schemeClr>
                </a:solidFill>
              </a:rPr>
              <a:t>The precondition and </a:t>
            </a:r>
          </a:p>
          <a:p>
            <a:pPr marL="514350" indent="-514350">
              <a:buFont typeface="+mj-lt"/>
              <a:buAutoNum type="arabicPeriod"/>
            </a:pPr>
            <a:r>
              <a:rPr lang="en-US" sz="2800" dirty="0" smtClean="0">
                <a:solidFill>
                  <a:schemeClr val="accent1">
                    <a:lumMod val="75000"/>
                  </a:schemeClr>
                </a:solidFill>
              </a:rPr>
              <a:t>The Effect</a:t>
            </a:r>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457200" y="1219200"/>
            <a:ext cx="8229600" cy="4906963"/>
          </a:xfrm>
        </p:spPr>
        <p:txBody>
          <a:bodyPr/>
          <a:lstStyle/>
          <a:p>
            <a:r>
              <a:rPr lang="en-US" b="1" dirty="0" smtClean="0">
                <a:solidFill>
                  <a:schemeClr val="accent1">
                    <a:lumMod val="75000"/>
                  </a:schemeClr>
                </a:solidFill>
              </a:rPr>
              <a:t>Consider a simpler example of putting a pair of shoes:</a:t>
            </a:r>
          </a:p>
          <a:p>
            <a:endParaRPr lang="en-US" dirty="0"/>
          </a:p>
          <a:p>
            <a:endParaRPr lang="en-US" dirty="0"/>
          </a:p>
        </p:txBody>
      </p:sp>
      <p:pic>
        <p:nvPicPr>
          <p:cNvPr id="4" name="Picture 3" descr="Capture6.PNG"/>
          <p:cNvPicPr>
            <a:picLocks noChangeAspect="1"/>
          </p:cNvPicPr>
          <p:nvPr/>
        </p:nvPicPr>
        <p:blipFill>
          <a:blip r:embed="rId2"/>
          <a:stretch>
            <a:fillRect/>
          </a:stretch>
        </p:blipFill>
        <p:spPr>
          <a:xfrm>
            <a:off x="990600" y="2609735"/>
            <a:ext cx="7086599" cy="234326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u="sng" dirty="0" smtClean="0">
                <a:solidFill>
                  <a:srgbClr val="FF0000"/>
                </a:solidFill>
              </a:rPr>
              <a:t>PARTIAL-ORDER PLANNING(POP):</a:t>
            </a:r>
            <a:endParaRPr lang="en-US" dirty="0"/>
          </a:p>
        </p:txBody>
      </p:sp>
      <p:pic>
        <p:nvPicPr>
          <p:cNvPr id="4" name="Content Placeholder 3" descr="Capture7.PNG"/>
          <p:cNvPicPr>
            <a:picLocks noGrp="1" noChangeAspect="1"/>
          </p:cNvPicPr>
          <p:nvPr>
            <p:ph idx="1"/>
          </p:nvPr>
        </p:nvPicPr>
        <p:blipFill>
          <a:blip r:embed="rId2"/>
          <a:stretch>
            <a:fillRect/>
          </a:stretch>
        </p:blipFill>
        <p:spPr>
          <a:xfrm>
            <a:off x="306283" y="1143000"/>
            <a:ext cx="8532917" cy="541020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457200" y="1066800"/>
            <a:ext cx="8458200" cy="5059363"/>
          </a:xfrm>
        </p:spPr>
        <p:txBody>
          <a:bodyPr/>
          <a:lstStyle/>
          <a:p>
            <a:r>
              <a:rPr lang="en-US" dirty="0" smtClean="0">
                <a:solidFill>
                  <a:schemeClr val="accent1">
                    <a:lumMod val="75000"/>
                  </a:schemeClr>
                </a:solidFill>
              </a:rPr>
              <a:t>Each plan has the following four components:</a:t>
            </a:r>
          </a:p>
          <a:p>
            <a:pPr marL="514350" indent="-514350">
              <a:buFont typeface="+mj-lt"/>
              <a:buAutoNum type="arabicPeriod"/>
            </a:pPr>
            <a:r>
              <a:rPr lang="en-US" sz="2800" dirty="0" smtClean="0">
                <a:solidFill>
                  <a:schemeClr val="accent1">
                    <a:lumMod val="75000"/>
                  </a:schemeClr>
                </a:solidFill>
              </a:rPr>
              <a:t>A set of actions that make up the steps of the plan.</a:t>
            </a:r>
          </a:p>
          <a:p>
            <a:pPr marL="514350" indent="-514350">
              <a:buFont typeface="+mj-lt"/>
              <a:buAutoNum type="arabicPeriod"/>
            </a:pPr>
            <a:r>
              <a:rPr lang="en-US" sz="2800" dirty="0" smtClean="0">
                <a:solidFill>
                  <a:schemeClr val="accent1">
                    <a:lumMod val="75000"/>
                  </a:schemeClr>
                </a:solidFill>
              </a:rPr>
              <a:t>A set of ordering constraints .Each ordering constraint is of the form as A -&lt;</a:t>
            </a:r>
            <a:r>
              <a:rPr lang="en-US" sz="2800" dirty="0" err="1" smtClean="0">
                <a:solidFill>
                  <a:schemeClr val="accent1">
                    <a:lumMod val="75000"/>
                  </a:schemeClr>
                </a:solidFill>
              </a:rPr>
              <a:t>B,which</a:t>
            </a:r>
            <a:r>
              <a:rPr lang="en-US" sz="2800" dirty="0" smtClean="0">
                <a:solidFill>
                  <a:schemeClr val="accent1">
                    <a:lumMod val="75000"/>
                  </a:schemeClr>
                </a:solidFill>
              </a:rPr>
              <a:t> is read as “A before B”.</a:t>
            </a:r>
          </a:p>
          <a:p>
            <a:pPr marL="514350" indent="-514350">
              <a:buFont typeface="+mj-lt"/>
              <a:buAutoNum type="arabicPeriod"/>
            </a:pPr>
            <a:r>
              <a:rPr lang="en-US" sz="2800" dirty="0" smtClean="0">
                <a:solidFill>
                  <a:schemeClr val="accent1">
                    <a:lumMod val="75000"/>
                  </a:schemeClr>
                </a:solidFill>
              </a:rPr>
              <a:t>A set of casual links .A casual link between two actions A and B in the </a:t>
            </a:r>
            <a:r>
              <a:rPr lang="en-US" dirty="0" smtClean="0">
                <a:solidFill>
                  <a:schemeClr val="accent1">
                    <a:lumMod val="75000"/>
                  </a:schemeClr>
                </a:solidFill>
              </a:rPr>
              <a:t>plan is written as </a:t>
            </a:r>
          </a:p>
        </p:txBody>
      </p:sp>
      <p:pic>
        <p:nvPicPr>
          <p:cNvPr id="5" name="Picture 4" descr="Capture8.PNG"/>
          <p:cNvPicPr>
            <a:picLocks noChangeAspect="1"/>
          </p:cNvPicPr>
          <p:nvPr/>
        </p:nvPicPr>
        <p:blipFill>
          <a:blip r:embed="rId2"/>
          <a:stretch>
            <a:fillRect/>
          </a:stretch>
        </p:blipFill>
        <p:spPr>
          <a:xfrm>
            <a:off x="7315200" y="3657600"/>
            <a:ext cx="885906" cy="333422"/>
          </a:xfrm>
          <a:prstGeom prst="rect">
            <a:avLst/>
          </a:prstGeom>
        </p:spPr>
      </p:pic>
      <p:sp>
        <p:nvSpPr>
          <p:cNvPr id="7" name="TextBox 6"/>
          <p:cNvSpPr txBox="1"/>
          <p:nvPr/>
        </p:nvSpPr>
        <p:spPr>
          <a:xfrm>
            <a:off x="914400" y="4038600"/>
            <a:ext cx="7924800" cy="1384995"/>
          </a:xfrm>
          <a:prstGeom prst="rect">
            <a:avLst/>
          </a:prstGeom>
          <a:noFill/>
        </p:spPr>
        <p:txBody>
          <a:bodyPr wrap="square" rtlCol="0">
            <a:spAutoFit/>
          </a:bodyPr>
          <a:lstStyle/>
          <a:p>
            <a:r>
              <a:rPr lang="en-US" sz="2800" dirty="0" smtClean="0">
                <a:solidFill>
                  <a:schemeClr val="accent1">
                    <a:lumMod val="75000"/>
                  </a:schemeClr>
                </a:solidFill>
              </a:rPr>
              <a:t> and is read as “A achieves p for B”</a:t>
            </a:r>
          </a:p>
          <a:p>
            <a:r>
              <a:rPr lang="en-US" sz="2800" dirty="0" smtClean="0">
                <a:solidFill>
                  <a:schemeClr val="accent1">
                    <a:lumMod val="75000"/>
                  </a:schemeClr>
                </a:solidFill>
              </a:rPr>
              <a:t>4. A set of the open preconditions.</a:t>
            </a:r>
          </a:p>
          <a:p>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800" dirty="0" smtClean="0">
                <a:solidFill>
                  <a:schemeClr val="accent1">
                    <a:lumMod val="75000"/>
                  </a:schemeClr>
                </a:solidFill>
              </a:rPr>
              <a:t>For the before explained putting a pair of shoes example, the final plan has the following components:</a:t>
            </a:r>
          </a:p>
          <a:p>
            <a:endParaRPr lang="en-US" dirty="0"/>
          </a:p>
        </p:txBody>
      </p:sp>
      <p:pic>
        <p:nvPicPr>
          <p:cNvPr id="4" name="Picture 3" descr="Capture9.PNG"/>
          <p:cNvPicPr>
            <a:picLocks noChangeAspect="1"/>
          </p:cNvPicPr>
          <p:nvPr/>
        </p:nvPicPr>
        <p:blipFill>
          <a:blip r:embed="rId2"/>
          <a:stretch>
            <a:fillRect/>
          </a:stretch>
        </p:blipFill>
        <p:spPr>
          <a:xfrm>
            <a:off x="990600" y="2800262"/>
            <a:ext cx="7315199" cy="291473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457200" y="1143000"/>
            <a:ext cx="8458200" cy="4983163"/>
          </a:xfrm>
        </p:spPr>
        <p:txBody>
          <a:bodyPr>
            <a:normAutofit/>
          </a:bodyPr>
          <a:lstStyle/>
          <a:p>
            <a:r>
              <a:rPr lang="en-US" sz="2800" b="1" dirty="0" smtClean="0">
                <a:solidFill>
                  <a:schemeClr val="accent1">
                    <a:lumMod val="75000"/>
                  </a:schemeClr>
                </a:solidFill>
              </a:rPr>
              <a:t>Example</a:t>
            </a:r>
            <a:r>
              <a:rPr lang="en-US" sz="2800" b="1" dirty="0" smtClean="0">
                <a:solidFill>
                  <a:schemeClr val="accent1">
                    <a:lumMod val="75000"/>
                  </a:schemeClr>
                </a:solidFill>
                <a:sym typeface="Wingdings" pitchFamily="2" charset="2"/>
              </a:rPr>
              <a:t>: - (The spare Tire problem)</a:t>
            </a:r>
          </a:p>
          <a:p>
            <a:pPr>
              <a:buNone/>
            </a:pPr>
            <a:r>
              <a:rPr lang="en-US" sz="2800" dirty="0" smtClean="0">
                <a:solidFill>
                  <a:schemeClr val="accent1">
                    <a:lumMod val="75000"/>
                  </a:schemeClr>
                </a:solidFill>
                <a:sym typeface="Wingdings" pitchFamily="2" charset="2"/>
              </a:rPr>
              <a:t>    Consider the problem of changing a flat tire. The goal is to have a good spare tire properly mounted on the car’s axle, where the initial state has a flat tire on the axle and a good spare tire in the trunk. Assume that the car is in a particularly bad neighborhood ,so that </a:t>
            </a:r>
            <a:r>
              <a:rPr lang="en-US" sz="2800" b="1" dirty="0" smtClean="0">
                <a:solidFill>
                  <a:schemeClr val="accent1">
                    <a:lumMod val="75000"/>
                  </a:schemeClr>
                </a:solidFill>
                <a:sym typeface="Wingdings" pitchFamily="2" charset="2"/>
              </a:rPr>
              <a:t>the effect of leaving it overnight is that the tires disappear</a:t>
            </a:r>
            <a:r>
              <a:rPr lang="en-US" sz="2800" dirty="0" smtClean="0">
                <a:solidFill>
                  <a:schemeClr val="accent1">
                    <a:lumMod val="75000"/>
                  </a:schemeClr>
                </a:solidFill>
                <a:sym typeface="Wingdings" pitchFamily="2" charset="2"/>
              </a:rPr>
              <a:t>.</a:t>
            </a:r>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solidFill>
                  <a:schemeClr val="accent1">
                    <a:lumMod val="75000"/>
                  </a:schemeClr>
                </a:solidFill>
              </a:rPr>
              <a:t>Solution for the problem using POP</a:t>
            </a:r>
          </a:p>
          <a:p>
            <a:pPr>
              <a:buNone/>
            </a:pPr>
            <a:endParaRPr lang="en-US" dirty="0">
              <a:solidFill>
                <a:schemeClr val="accent1">
                  <a:lumMod val="75000"/>
                </a:schemeClr>
              </a:solidFill>
            </a:endParaRPr>
          </a:p>
        </p:txBody>
      </p:sp>
      <p:pic>
        <p:nvPicPr>
          <p:cNvPr id="4" name="Picture 3" descr="Capture10.PNG"/>
          <p:cNvPicPr>
            <a:picLocks noChangeAspect="1"/>
          </p:cNvPicPr>
          <p:nvPr/>
        </p:nvPicPr>
        <p:blipFill>
          <a:blip r:embed="rId2"/>
          <a:stretch>
            <a:fillRect/>
          </a:stretch>
        </p:blipFill>
        <p:spPr>
          <a:xfrm>
            <a:off x="228600" y="1905000"/>
            <a:ext cx="8534400" cy="4572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7772400" cy="1470025"/>
          </a:xfrm>
        </p:spPr>
        <p:txBody>
          <a:bodyPr/>
          <a:lstStyle/>
          <a:p>
            <a:pPr algn="l"/>
            <a:r>
              <a:rPr lang="en-US" dirty="0" smtClean="0">
                <a:solidFill>
                  <a:srgbClr val="FF0000"/>
                </a:solidFill>
              </a:rPr>
              <a:t>INTRODUCTION:</a:t>
            </a:r>
            <a:endParaRPr lang="en-US" dirty="0">
              <a:solidFill>
                <a:srgbClr val="FF0000"/>
              </a:solidFill>
            </a:endParaRPr>
          </a:p>
        </p:txBody>
      </p:sp>
      <p:sp>
        <p:nvSpPr>
          <p:cNvPr id="3" name="Subtitle 2"/>
          <p:cNvSpPr>
            <a:spLocks noGrp="1"/>
          </p:cNvSpPr>
          <p:nvPr>
            <p:ph type="subTitle" idx="1"/>
          </p:nvPr>
        </p:nvSpPr>
        <p:spPr>
          <a:xfrm>
            <a:off x="304800" y="1524000"/>
            <a:ext cx="8534400" cy="3810000"/>
          </a:xfrm>
        </p:spPr>
        <p:txBody>
          <a:bodyPr>
            <a:normAutofit fontScale="92500" lnSpcReduction="10000"/>
          </a:bodyPr>
          <a:lstStyle/>
          <a:p>
            <a:pPr algn="l">
              <a:buFont typeface="Arial" pitchFamily="34" charset="0"/>
              <a:buChar char="•"/>
            </a:pPr>
            <a:r>
              <a:rPr lang="en-US" dirty="0" smtClean="0">
                <a:solidFill>
                  <a:schemeClr val="accent1">
                    <a:lumMod val="75000"/>
                  </a:schemeClr>
                </a:solidFill>
              </a:rPr>
              <a:t>The difficulties of problem solving agents like Irrelevant actions, good heuristic function and problem decomposition are rectified using Planning problem solving agents .</a:t>
            </a:r>
          </a:p>
          <a:p>
            <a:pPr algn="l">
              <a:buFont typeface="Arial" pitchFamily="34" charset="0"/>
              <a:buChar char="•"/>
            </a:pPr>
            <a:r>
              <a:rPr lang="en-US" dirty="0" smtClean="0">
                <a:solidFill>
                  <a:schemeClr val="accent1">
                    <a:lumMod val="75000"/>
                  </a:schemeClr>
                </a:solidFill>
              </a:rPr>
              <a:t>These planning problem represents states, actions and goal – finds a language that is expressive enough to describe a wide variety of problems, but restrictive enough to allow efficient algorithm to operate over it</a:t>
            </a:r>
          </a:p>
          <a:p>
            <a:pPr algn="l">
              <a:buFont typeface="Arial" pitchFamily="34" charset="0"/>
              <a:buChar char="•"/>
            </a:pP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304800" y="1066800"/>
            <a:ext cx="8458200" cy="5638800"/>
          </a:xfrm>
        </p:spPr>
        <p:txBody>
          <a:bodyPr>
            <a:normAutofit/>
          </a:bodyPr>
          <a:lstStyle/>
          <a:p>
            <a:r>
              <a:rPr lang="en-US" sz="2000" dirty="0" smtClean="0">
                <a:solidFill>
                  <a:schemeClr val="accent1">
                    <a:lumMod val="75000"/>
                  </a:schemeClr>
                </a:solidFill>
              </a:rPr>
              <a:t>The search for a solution begins with the initial plan, containing a </a:t>
            </a:r>
            <a:r>
              <a:rPr lang="en-US" sz="2000" b="1" dirty="0" smtClean="0">
                <a:solidFill>
                  <a:schemeClr val="accent1">
                    <a:lumMod val="75000"/>
                  </a:schemeClr>
                </a:solidFill>
              </a:rPr>
              <a:t>Start</a:t>
            </a:r>
            <a:r>
              <a:rPr lang="en-US" sz="2000" dirty="0" smtClean="0">
                <a:solidFill>
                  <a:schemeClr val="accent1">
                    <a:lumMod val="75000"/>
                  </a:schemeClr>
                </a:solidFill>
              </a:rPr>
              <a:t> action with the effect </a:t>
            </a:r>
            <a:r>
              <a:rPr lang="en-US" sz="2000" b="1" dirty="0" smtClean="0">
                <a:solidFill>
                  <a:schemeClr val="accent1">
                    <a:lumMod val="75000"/>
                  </a:schemeClr>
                </a:solidFill>
              </a:rPr>
              <a:t>At (Spare, Trunk) ^ At (Flat, Axle) </a:t>
            </a:r>
            <a:r>
              <a:rPr lang="en-US" sz="2000" dirty="0" smtClean="0">
                <a:solidFill>
                  <a:schemeClr val="accent1">
                    <a:lumMod val="75000"/>
                  </a:schemeClr>
                </a:solidFill>
              </a:rPr>
              <a:t>and </a:t>
            </a:r>
            <a:r>
              <a:rPr lang="en-US" sz="2000" b="1" dirty="0" smtClean="0">
                <a:solidFill>
                  <a:schemeClr val="accent1">
                    <a:lumMod val="75000"/>
                  </a:schemeClr>
                </a:solidFill>
              </a:rPr>
              <a:t>Finish</a:t>
            </a:r>
            <a:r>
              <a:rPr lang="en-US" sz="2000" dirty="0" smtClean="0">
                <a:solidFill>
                  <a:schemeClr val="accent1">
                    <a:lumMod val="75000"/>
                  </a:schemeClr>
                </a:solidFill>
              </a:rPr>
              <a:t> action with the sole precondition </a:t>
            </a:r>
            <a:r>
              <a:rPr lang="en-US" sz="2000" b="1" dirty="0" smtClean="0">
                <a:solidFill>
                  <a:schemeClr val="accent1">
                    <a:lumMod val="75000"/>
                  </a:schemeClr>
                </a:solidFill>
              </a:rPr>
              <a:t>At (Spare, Axle).</a:t>
            </a:r>
          </a:p>
          <a:p>
            <a:r>
              <a:rPr lang="en-US" sz="2000" dirty="0" smtClean="0">
                <a:solidFill>
                  <a:schemeClr val="accent1">
                    <a:lumMod val="75000"/>
                  </a:schemeClr>
                </a:solidFill>
              </a:rPr>
              <a:t>The sequence of events is as follows: </a:t>
            </a:r>
          </a:p>
          <a:p>
            <a:pPr marL="514350" indent="-514350">
              <a:buAutoNum type="arabicPeriod"/>
            </a:pPr>
            <a:r>
              <a:rPr lang="en-US" sz="2000" dirty="0" smtClean="0">
                <a:solidFill>
                  <a:schemeClr val="accent1">
                    <a:lumMod val="75000"/>
                  </a:schemeClr>
                </a:solidFill>
              </a:rPr>
              <a:t>Pick the only open precondition, At (Spare, Axle) of Finish. Choose the only applicable action, Put On (Spare, Axle). </a:t>
            </a:r>
          </a:p>
          <a:p>
            <a:pPr marL="514350" indent="-514350">
              <a:buAutoNum type="arabicPeriod"/>
            </a:pPr>
            <a:r>
              <a:rPr lang="en-US" sz="2000" dirty="0" smtClean="0">
                <a:solidFill>
                  <a:schemeClr val="accent1">
                    <a:lumMod val="75000"/>
                  </a:schemeClr>
                </a:solidFill>
              </a:rPr>
              <a:t>Pick </a:t>
            </a:r>
            <a:r>
              <a:rPr lang="en-US" sz="2000" dirty="0" smtClean="0">
                <a:solidFill>
                  <a:schemeClr val="accent1">
                    <a:lumMod val="75000"/>
                  </a:schemeClr>
                </a:solidFill>
              </a:rPr>
              <a:t>the At (Spare, Ground) precondition of </a:t>
            </a:r>
            <a:r>
              <a:rPr lang="en-US" sz="2000" dirty="0" err="1" smtClean="0">
                <a:solidFill>
                  <a:schemeClr val="accent1">
                    <a:lumMod val="75000"/>
                  </a:schemeClr>
                </a:solidFill>
              </a:rPr>
              <a:t>PutOn</a:t>
            </a:r>
            <a:r>
              <a:rPr lang="en-US" sz="2000" dirty="0" smtClean="0">
                <a:solidFill>
                  <a:schemeClr val="accent1">
                    <a:lumMod val="75000"/>
                  </a:schemeClr>
                </a:solidFill>
              </a:rPr>
              <a:t> (Spare, Axle). Choose the only applicable action, Remove (Spare, Trunk) to achieve it. The resulting plan is shown in Figure 3.3.</a:t>
            </a:r>
          </a:p>
          <a:p>
            <a:pPr marL="514350" indent="-514350">
              <a:buAutoNum type="arabicPeriod"/>
            </a:pPr>
            <a:endParaRPr lang="en-US" sz="2000" b="1" dirty="0"/>
          </a:p>
        </p:txBody>
      </p:sp>
      <p:pic>
        <p:nvPicPr>
          <p:cNvPr id="4" name="Picture 3" descr="Capture11.PNG"/>
          <p:cNvPicPr>
            <a:picLocks noChangeAspect="1"/>
          </p:cNvPicPr>
          <p:nvPr/>
        </p:nvPicPr>
        <p:blipFill>
          <a:blip r:embed="rId2"/>
          <a:stretch>
            <a:fillRect/>
          </a:stretch>
        </p:blipFill>
        <p:spPr>
          <a:xfrm>
            <a:off x="533400" y="4114800"/>
            <a:ext cx="8153400" cy="25146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4000" u="sng" dirty="0" smtClean="0">
                <a:solidFill>
                  <a:srgbClr val="FF0000"/>
                </a:solidFill>
              </a:rPr>
              <a:t>PARTIAL-ORDER PLANNING(POP):</a:t>
            </a:r>
            <a:endParaRPr lang="en-US" sz="4000" dirty="0"/>
          </a:p>
        </p:txBody>
      </p:sp>
      <p:sp>
        <p:nvSpPr>
          <p:cNvPr id="3" name="Content Placeholder 2"/>
          <p:cNvSpPr>
            <a:spLocks noGrp="1"/>
          </p:cNvSpPr>
          <p:nvPr>
            <p:ph idx="1"/>
          </p:nvPr>
        </p:nvSpPr>
        <p:spPr>
          <a:xfrm>
            <a:off x="152400" y="990600"/>
            <a:ext cx="8839200" cy="5867400"/>
          </a:xfrm>
        </p:spPr>
        <p:txBody>
          <a:bodyPr>
            <a:normAutofit/>
          </a:bodyPr>
          <a:lstStyle/>
          <a:p>
            <a:pPr>
              <a:buNone/>
            </a:pPr>
            <a:r>
              <a:rPr lang="en-US" sz="2400" dirty="0" smtClean="0">
                <a:solidFill>
                  <a:schemeClr val="accent1">
                    <a:lumMod val="75000"/>
                  </a:schemeClr>
                </a:solidFill>
              </a:rPr>
              <a:t>3.Pick the ¬</a:t>
            </a:r>
            <a:r>
              <a:rPr lang="en-US" sz="2400" i="1" dirty="0" smtClean="0">
                <a:solidFill>
                  <a:schemeClr val="accent1">
                    <a:lumMod val="75000"/>
                  </a:schemeClr>
                </a:solidFill>
              </a:rPr>
              <a:t>At (Flat, Axle) </a:t>
            </a:r>
            <a:r>
              <a:rPr lang="en-US" sz="2400" dirty="0" smtClean="0">
                <a:solidFill>
                  <a:schemeClr val="accent1">
                    <a:lumMod val="75000"/>
                  </a:schemeClr>
                </a:solidFill>
              </a:rPr>
              <a:t>precondition of </a:t>
            </a:r>
            <a:r>
              <a:rPr lang="en-US" sz="2400" i="1" dirty="0" err="1" smtClean="0">
                <a:solidFill>
                  <a:schemeClr val="accent1">
                    <a:lumMod val="75000"/>
                  </a:schemeClr>
                </a:solidFill>
              </a:rPr>
              <a:t>PutOn</a:t>
            </a:r>
            <a:r>
              <a:rPr lang="en-US" sz="2400" i="1" dirty="0" smtClean="0">
                <a:solidFill>
                  <a:schemeClr val="accent1">
                    <a:lumMod val="75000"/>
                  </a:schemeClr>
                </a:solidFill>
              </a:rPr>
              <a:t> (Spare, Axle). </a:t>
            </a:r>
            <a:r>
              <a:rPr lang="en-US" sz="2400" dirty="0" smtClean="0">
                <a:solidFill>
                  <a:schemeClr val="accent1">
                    <a:lumMod val="75000"/>
                  </a:schemeClr>
                </a:solidFill>
              </a:rPr>
              <a:t>Just to be contrary, choose the </a:t>
            </a:r>
            <a:r>
              <a:rPr lang="en-US" sz="2400" i="1" dirty="0" smtClean="0">
                <a:solidFill>
                  <a:schemeClr val="accent1">
                    <a:lumMod val="75000"/>
                  </a:schemeClr>
                </a:solidFill>
              </a:rPr>
              <a:t>Leave Overnight </a:t>
            </a:r>
            <a:r>
              <a:rPr lang="en-US" sz="2400" dirty="0" smtClean="0">
                <a:solidFill>
                  <a:schemeClr val="accent1">
                    <a:lumMod val="75000"/>
                  </a:schemeClr>
                </a:solidFill>
              </a:rPr>
              <a:t>action rather than the </a:t>
            </a:r>
            <a:r>
              <a:rPr lang="en-US" sz="2400" i="1" dirty="0" smtClean="0">
                <a:solidFill>
                  <a:schemeClr val="accent1">
                    <a:lumMod val="75000"/>
                  </a:schemeClr>
                </a:solidFill>
              </a:rPr>
              <a:t>Remove (Flat, Axle) </a:t>
            </a:r>
            <a:r>
              <a:rPr lang="en-US" sz="2400" dirty="0" smtClean="0">
                <a:solidFill>
                  <a:schemeClr val="accent1">
                    <a:lumMod val="75000"/>
                  </a:schemeClr>
                </a:solidFill>
              </a:rPr>
              <a:t>action. Notice that </a:t>
            </a:r>
            <a:r>
              <a:rPr lang="en-US" sz="2400" i="1" dirty="0" smtClean="0">
                <a:solidFill>
                  <a:schemeClr val="accent1">
                    <a:lumMod val="75000"/>
                  </a:schemeClr>
                </a:solidFill>
              </a:rPr>
              <a:t>Leave Overnight</a:t>
            </a:r>
            <a:r>
              <a:rPr lang="en-US" sz="2400" dirty="0" smtClean="0">
                <a:solidFill>
                  <a:schemeClr val="accent1">
                    <a:lumMod val="75000"/>
                  </a:schemeClr>
                </a:solidFill>
              </a:rPr>
              <a:t> also has the effect ¬</a:t>
            </a:r>
            <a:r>
              <a:rPr lang="en-US" sz="2400" i="1" dirty="0" smtClean="0">
                <a:solidFill>
                  <a:schemeClr val="accent1">
                    <a:lumMod val="75000"/>
                  </a:schemeClr>
                </a:solidFill>
              </a:rPr>
              <a:t>At (Spare, Ground), </a:t>
            </a:r>
            <a:r>
              <a:rPr lang="en-US" sz="2400" dirty="0" smtClean="0">
                <a:solidFill>
                  <a:schemeClr val="accent1">
                    <a:lumMod val="75000"/>
                  </a:schemeClr>
                </a:solidFill>
              </a:rPr>
              <a:t>which means it conflicts with the causal link </a:t>
            </a:r>
          </a:p>
          <a:p>
            <a:pPr>
              <a:buNone/>
            </a:pPr>
            <a:r>
              <a:rPr lang="en-US" sz="2400" dirty="0">
                <a:solidFill>
                  <a:schemeClr val="accent1">
                    <a:lumMod val="75000"/>
                  </a:schemeClr>
                </a:solidFill>
              </a:rPr>
              <a:t> </a:t>
            </a:r>
            <a:r>
              <a:rPr lang="en-US" sz="2400" dirty="0" smtClean="0">
                <a:solidFill>
                  <a:schemeClr val="accent1">
                    <a:lumMod val="75000"/>
                  </a:schemeClr>
                </a:solidFill>
              </a:rPr>
              <a:t> </a:t>
            </a:r>
          </a:p>
          <a:p>
            <a:pPr>
              <a:buNone/>
            </a:pPr>
            <a:r>
              <a:rPr lang="en-US" sz="2400" dirty="0" smtClean="0">
                <a:solidFill>
                  <a:schemeClr val="accent1">
                    <a:lumMod val="75000"/>
                  </a:schemeClr>
                </a:solidFill>
              </a:rPr>
              <a:t>    To resolve the conflict we add an ordering constraint putting </a:t>
            </a:r>
            <a:r>
              <a:rPr lang="en-US" sz="2400" i="1" dirty="0" smtClean="0">
                <a:solidFill>
                  <a:schemeClr val="accent1">
                    <a:lumMod val="75000"/>
                  </a:schemeClr>
                </a:solidFill>
              </a:rPr>
              <a:t>Leave Overnight </a:t>
            </a:r>
            <a:r>
              <a:rPr lang="en-US" sz="2400" dirty="0" smtClean="0">
                <a:solidFill>
                  <a:schemeClr val="accent1">
                    <a:lumMod val="75000"/>
                  </a:schemeClr>
                </a:solidFill>
              </a:rPr>
              <a:t>before </a:t>
            </a:r>
            <a:r>
              <a:rPr lang="en-US" sz="2400" i="1" dirty="0" smtClean="0">
                <a:solidFill>
                  <a:schemeClr val="accent1">
                    <a:lumMod val="75000"/>
                  </a:schemeClr>
                </a:solidFill>
              </a:rPr>
              <a:t>Remove (Spare, Trunk).</a:t>
            </a:r>
          </a:p>
          <a:p>
            <a:pPr>
              <a:buNone/>
            </a:pPr>
            <a:endParaRPr lang="en-US" sz="2400" i="1" dirty="0">
              <a:solidFill>
                <a:schemeClr val="accent1">
                  <a:lumMod val="75000"/>
                </a:schemeClr>
              </a:solidFill>
            </a:endParaRPr>
          </a:p>
        </p:txBody>
      </p:sp>
      <p:pic>
        <p:nvPicPr>
          <p:cNvPr id="4" name="Picture 3" descr="Capture12.PNG"/>
          <p:cNvPicPr>
            <a:picLocks noChangeAspect="1"/>
          </p:cNvPicPr>
          <p:nvPr/>
        </p:nvPicPr>
        <p:blipFill>
          <a:blip r:embed="rId2"/>
          <a:stretch>
            <a:fillRect/>
          </a:stretch>
        </p:blipFill>
        <p:spPr>
          <a:xfrm>
            <a:off x="1219200" y="2895600"/>
            <a:ext cx="6095999" cy="403098"/>
          </a:xfrm>
          <a:prstGeom prst="rect">
            <a:avLst/>
          </a:prstGeom>
        </p:spPr>
      </p:pic>
      <p:pic>
        <p:nvPicPr>
          <p:cNvPr id="5" name="Picture 4" descr="Capture13.PNG"/>
          <p:cNvPicPr>
            <a:picLocks noChangeAspect="1"/>
          </p:cNvPicPr>
          <p:nvPr/>
        </p:nvPicPr>
        <p:blipFill>
          <a:blip r:embed="rId3"/>
          <a:stretch>
            <a:fillRect/>
          </a:stretch>
        </p:blipFill>
        <p:spPr>
          <a:xfrm>
            <a:off x="228600" y="4114800"/>
            <a:ext cx="8686800" cy="2743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457200" y="1066800"/>
            <a:ext cx="8229600" cy="5257800"/>
          </a:xfrm>
        </p:spPr>
        <p:txBody>
          <a:bodyPr>
            <a:noAutofit/>
          </a:bodyPr>
          <a:lstStyle/>
          <a:p>
            <a:pPr>
              <a:buNone/>
            </a:pPr>
            <a:r>
              <a:rPr lang="en-US" sz="2400" dirty="0" smtClean="0">
                <a:solidFill>
                  <a:schemeClr val="accent1">
                    <a:lumMod val="75000"/>
                  </a:schemeClr>
                </a:solidFill>
              </a:rPr>
              <a:t>4. The only remaining open precondition at this point is the At (Spare, Punk) precondition of the action Remove (Spare, Trunk). The only action that can achieve it is the existing Start action, but the causal link from Start to Remove (Spare, Trunk) is in conflict with the ~At (Spare, Trunk) effect of Leave Overnight. This time there is no way to resolve the conflict with Leave Overnight: we cannot order it before Start (because nothing can come before Start), and we cannot order it after Remove (Spare, Trunk) (because there is already a constraint ordering it before Remove (Spare, Trunk)). So we are forced to back up</a:t>
            </a:r>
            <a:r>
              <a:rPr lang="en-US" sz="2400" b="1" dirty="0" smtClean="0">
                <a:solidFill>
                  <a:schemeClr val="accent1">
                    <a:lumMod val="75000"/>
                  </a:schemeClr>
                </a:solidFill>
              </a:rPr>
              <a:t>, remove the Leave Overnight</a:t>
            </a:r>
            <a:r>
              <a:rPr lang="en-US" sz="2400" dirty="0" smtClean="0">
                <a:solidFill>
                  <a:schemeClr val="accent1">
                    <a:lumMod val="75000"/>
                  </a:schemeClr>
                </a:solidFill>
              </a:rPr>
              <a:t> action and the last two causal links, and return to the state in Figure 3.3. In essence, the planner has proved that Leave Overnight doesn't work as a way to change a tire. </a:t>
            </a:r>
            <a:endParaRPr lang="en-US" sz="2400" dirty="0">
              <a:solidFill>
                <a:schemeClr val="accent1">
                  <a:lumMod val="7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228600" y="990600"/>
            <a:ext cx="8763000" cy="5715000"/>
          </a:xfrm>
        </p:spPr>
        <p:txBody>
          <a:bodyPr>
            <a:normAutofit/>
          </a:bodyPr>
          <a:lstStyle/>
          <a:p>
            <a:pPr>
              <a:buNone/>
            </a:pPr>
            <a:r>
              <a:rPr lang="en-US" sz="2400" dirty="0" smtClean="0"/>
              <a:t>5. Consider again the ¬At (Flat, Axle) precondition of </a:t>
            </a:r>
            <a:r>
              <a:rPr lang="en-US" sz="2400" dirty="0" err="1" smtClean="0"/>
              <a:t>PutOn</a:t>
            </a:r>
            <a:r>
              <a:rPr lang="en-US" sz="2400" dirty="0" smtClean="0"/>
              <a:t> (Spare, Axle). This time, we choose Remove (Flat, Axle). </a:t>
            </a:r>
          </a:p>
          <a:p>
            <a:pPr>
              <a:buNone/>
            </a:pPr>
            <a:r>
              <a:rPr lang="en-US" sz="2400" dirty="0" smtClean="0"/>
              <a:t>6. Once again, pick the At (Spare, Trunk) precondition of Remove (Spare, Trunk) and choose Start to achieve it. This time there are no conflicts. </a:t>
            </a:r>
          </a:p>
          <a:p>
            <a:pPr>
              <a:buNone/>
            </a:pPr>
            <a:r>
              <a:rPr lang="en-US" sz="2400" dirty="0" smtClean="0"/>
              <a:t>7. Pick the At (Flat, Axle) precondition of Remove (Flat, Axle), and choose Start to achieve it. This gives us a complete, consistent. Plan-in other words a solution-as shown in Figure 3.5.</a:t>
            </a:r>
          </a:p>
          <a:p>
            <a:endParaRPr lang="en-US" sz="2400" dirty="0"/>
          </a:p>
        </p:txBody>
      </p:sp>
      <p:pic>
        <p:nvPicPr>
          <p:cNvPr id="4" name="Picture 3" descr="Capture14.PNG"/>
          <p:cNvPicPr>
            <a:picLocks noChangeAspect="1"/>
          </p:cNvPicPr>
          <p:nvPr/>
        </p:nvPicPr>
        <p:blipFill>
          <a:blip r:embed="rId2"/>
          <a:stretch>
            <a:fillRect/>
          </a:stretch>
        </p:blipFill>
        <p:spPr>
          <a:xfrm>
            <a:off x="228600" y="4114800"/>
            <a:ext cx="8686800" cy="254348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152400" y="990600"/>
            <a:ext cx="8839200" cy="5638800"/>
          </a:xfrm>
        </p:spPr>
        <p:txBody>
          <a:bodyPr>
            <a:normAutofit/>
          </a:bodyPr>
          <a:lstStyle/>
          <a:p>
            <a:pPr>
              <a:buNone/>
            </a:pPr>
            <a:r>
              <a:rPr lang="en-US" sz="2800" dirty="0" smtClean="0">
                <a:solidFill>
                  <a:srgbClr val="FF0000"/>
                </a:solidFill>
              </a:rPr>
              <a:t>Partial order planning with unbound variables:</a:t>
            </a:r>
          </a:p>
          <a:p>
            <a:r>
              <a:rPr lang="en-US" sz="2400" dirty="0" smtClean="0">
                <a:solidFill>
                  <a:schemeClr val="accent1">
                    <a:lumMod val="75000"/>
                  </a:schemeClr>
                </a:solidFill>
              </a:rPr>
              <a:t>POP raises complications when it is used with first order action representations including the variables .</a:t>
            </a:r>
          </a:p>
          <a:p>
            <a:r>
              <a:rPr lang="en-US" sz="2400" dirty="0" smtClean="0">
                <a:solidFill>
                  <a:schemeClr val="accent1">
                    <a:lumMod val="75000"/>
                  </a:schemeClr>
                </a:solidFill>
              </a:rPr>
              <a:t>Suppose we have a blocks world problem with the open precondition On(A,B) and the action</a:t>
            </a:r>
          </a:p>
          <a:p>
            <a:endParaRPr lang="en-US" sz="2400" dirty="0">
              <a:solidFill>
                <a:schemeClr val="accent1">
                  <a:lumMod val="75000"/>
                </a:schemeClr>
              </a:solidFill>
            </a:endParaRPr>
          </a:p>
          <a:p>
            <a:pPr>
              <a:buNone/>
            </a:pPr>
            <a:endParaRPr lang="en-US" sz="2400" dirty="0">
              <a:solidFill>
                <a:schemeClr val="accent1">
                  <a:lumMod val="75000"/>
                </a:schemeClr>
              </a:solidFill>
            </a:endParaRPr>
          </a:p>
        </p:txBody>
      </p:sp>
      <p:pic>
        <p:nvPicPr>
          <p:cNvPr id="4" name="Picture 3" descr="Capture15.PNG"/>
          <p:cNvPicPr>
            <a:picLocks noChangeAspect="1"/>
          </p:cNvPicPr>
          <p:nvPr/>
        </p:nvPicPr>
        <p:blipFill>
          <a:blip r:embed="rId2"/>
          <a:stretch>
            <a:fillRect/>
          </a:stretch>
        </p:blipFill>
        <p:spPr>
          <a:xfrm>
            <a:off x="685800" y="3276600"/>
            <a:ext cx="7086600" cy="1828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u="sng" dirty="0" smtClean="0">
                <a:solidFill>
                  <a:srgbClr val="FF0000"/>
                </a:solidFill>
              </a:rPr>
              <a:t>PARTIAL-ORDER PLANNING(POP):</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solidFill>
                  <a:schemeClr val="accent1">
                    <a:lumMod val="75000"/>
                  </a:schemeClr>
                </a:solidFill>
              </a:rPr>
              <a:t>This action achieves On (A, B) because the effect On (b, y) unifies with On (A, B) with the substitution {b/A, y/B). We then apply this substitution to the action, yielding</a:t>
            </a: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r>
              <a:rPr lang="en-US" sz="2400" dirty="0" smtClean="0">
                <a:solidFill>
                  <a:schemeClr val="accent1">
                    <a:lumMod val="75000"/>
                  </a:schemeClr>
                </a:solidFill>
              </a:rPr>
              <a:t>This leaves the variable x unbound. That is, the action says to move block A from somewhere without yet saying whence. This is an example of the </a:t>
            </a:r>
            <a:r>
              <a:rPr lang="en-US" sz="2400" b="1" dirty="0" smtClean="0">
                <a:solidFill>
                  <a:schemeClr val="accent1">
                    <a:lumMod val="75000"/>
                  </a:schemeClr>
                </a:solidFill>
              </a:rPr>
              <a:t>least commitment </a:t>
            </a:r>
            <a:r>
              <a:rPr lang="en-US" sz="2400" dirty="0" smtClean="0">
                <a:solidFill>
                  <a:schemeClr val="accent1">
                    <a:lumMod val="75000"/>
                  </a:schemeClr>
                </a:solidFill>
              </a:rPr>
              <a:t>principle which says “</a:t>
            </a:r>
            <a:r>
              <a:rPr lang="en-US" sz="2400" b="1" dirty="0" smtClean="0">
                <a:solidFill>
                  <a:schemeClr val="accent1">
                    <a:lumMod val="75000"/>
                  </a:schemeClr>
                </a:solidFill>
              </a:rPr>
              <a:t>delay making the choice until some other step in the plan makes it for us</a:t>
            </a:r>
            <a:r>
              <a:rPr lang="en-US" sz="2400" dirty="0" smtClean="0">
                <a:solidFill>
                  <a:schemeClr val="accent1">
                    <a:lumMod val="75000"/>
                  </a:schemeClr>
                </a:solidFill>
              </a:rPr>
              <a:t>”.</a:t>
            </a:r>
            <a:endParaRPr lang="en-US" sz="2400" dirty="0">
              <a:solidFill>
                <a:schemeClr val="accent1">
                  <a:lumMod val="75000"/>
                </a:schemeClr>
              </a:solidFill>
            </a:endParaRPr>
          </a:p>
        </p:txBody>
      </p:sp>
      <p:pic>
        <p:nvPicPr>
          <p:cNvPr id="4" name="Picture 3" descr="Capture16.PNG"/>
          <p:cNvPicPr>
            <a:picLocks noChangeAspect="1"/>
          </p:cNvPicPr>
          <p:nvPr/>
        </p:nvPicPr>
        <p:blipFill>
          <a:blip r:embed="rId2"/>
          <a:stretch>
            <a:fillRect/>
          </a:stretch>
        </p:blipFill>
        <p:spPr>
          <a:xfrm>
            <a:off x="914400" y="2362200"/>
            <a:ext cx="6858000" cy="1752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000" u="sng" dirty="0" smtClean="0">
                <a:solidFill>
                  <a:srgbClr val="FF0000"/>
                </a:solidFill>
              </a:rPr>
              <a:t>PARTIAL-ORDER</a:t>
            </a:r>
            <a:r>
              <a:rPr lang="en-US" u="sng" dirty="0" smtClean="0">
                <a:solidFill>
                  <a:srgbClr val="FF0000"/>
                </a:solidFill>
              </a:rPr>
              <a:t> PLANNING(POP):</a:t>
            </a:r>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en-US" dirty="0" smtClean="0">
                <a:solidFill>
                  <a:srgbClr val="FF0000"/>
                </a:solidFill>
              </a:rPr>
              <a:t>Heuristic for POP:</a:t>
            </a:r>
            <a:endParaRPr lang="en-US" dirty="0">
              <a:solidFill>
                <a:srgbClr val="FF0000"/>
              </a:solidFill>
            </a:endParaRPr>
          </a:p>
          <a:p>
            <a:r>
              <a:rPr lang="en-US" sz="2400" dirty="0" smtClean="0">
                <a:solidFill>
                  <a:schemeClr val="accent1">
                    <a:lumMod val="75000"/>
                  </a:schemeClr>
                </a:solidFill>
              </a:rPr>
              <a:t>Compared with total-order planning, partial-order planning has a clear advantage in being able to decompose problems into sub problems.</a:t>
            </a:r>
          </a:p>
          <a:p>
            <a:r>
              <a:rPr lang="en-US" sz="2400" dirty="0" smtClean="0">
                <a:solidFill>
                  <a:schemeClr val="accent1">
                    <a:lumMod val="75000"/>
                  </a:schemeClr>
                </a:solidFill>
              </a:rPr>
              <a:t> It also has a disadvantage in that it does not represent states directly, so it is harder to estimate how far a partial-order plan is from achieving a goal. </a:t>
            </a:r>
          </a:p>
          <a:p>
            <a:r>
              <a:rPr lang="en-US" sz="2400" dirty="0" smtClean="0">
                <a:solidFill>
                  <a:schemeClr val="accent1">
                    <a:lumMod val="75000"/>
                  </a:schemeClr>
                </a:solidFill>
              </a:rPr>
              <a:t>The most obvious “heuristic is to count the number of distinct open preconditions”</a:t>
            </a:r>
          </a:p>
          <a:p>
            <a:r>
              <a:rPr lang="en-US" sz="2400" dirty="0" smtClean="0">
                <a:solidFill>
                  <a:schemeClr val="accent1">
                    <a:lumMod val="75000"/>
                  </a:schemeClr>
                </a:solidFill>
              </a:rPr>
              <a:t>The </a:t>
            </a:r>
            <a:r>
              <a:rPr lang="en-US" sz="2400" b="1" dirty="0" smtClean="0">
                <a:solidFill>
                  <a:schemeClr val="accent1">
                    <a:lumMod val="75000"/>
                  </a:schemeClr>
                </a:solidFill>
              </a:rPr>
              <a:t>PLANNING GRAPHS </a:t>
            </a:r>
            <a:r>
              <a:rPr lang="en-US" sz="2400" dirty="0" smtClean="0">
                <a:solidFill>
                  <a:schemeClr val="accent1">
                    <a:lumMod val="75000"/>
                  </a:schemeClr>
                </a:solidFill>
              </a:rPr>
              <a:t>approach allow us to get much more accurate heuristics from a relaxed problem.</a:t>
            </a:r>
            <a:endParaRPr lang="en-US" sz="2400" dirty="0">
              <a:solidFill>
                <a:schemeClr val="accent1">
                  <a:lumMod val="7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u="sng" dirty="0" smtClean="0">
                <a:solidFill>
                  <a:srgbClr val="FF0000"/>
                </a:solidFill>
              </a:rPr>
              <a:t>PARTIAL-ORDER</a:t>
            </a:r>
            <a:r>
              <a:rPr lang="en-US" u="sng" dirty="0" smtClean="0">
                <a:solidFill>
                  <a:srgbClr val="FF0000"/>
                </a:solidFill>
              </a:rPr>
              <a:t> PLANNING(POP):</a:t>
            </a:r>
            <a:endParaRPr lang="en-US" dirty="0"/>
          </a:p>
        </p:txBody>
      </p:sp>
      <p:sp>
        <p:nvSpPr>
          <p:cNvPr id="3" name="Content Placeholder 2"/>
          <p:cNvSpPr>
            <a:spLocks noGrp="1"/>
          </p:cNvSpPr>
          <p:nvPr>
            <p:ph idx="1"/>
          </p:nvPr>
        </p:nvSpPr>
        <p:spPr/>
        <p:txBody>
          <a:bodyPr>
            <a:normAutofit/>
          </a:bodyPr>
          <a:lstStyle/>
          <a:p>
            <a:r>
              <a:rPr lang="en-US" sz="2800" dirty="0" smtClean="0">
                <a:solidFill>
                  <a:schemeClr val="accent1">
                    <a:lumMod val="75000"/>
                  </a:schemeClr>
                </a:solidFill>
              </a:rPr>
              <a:t>The most-constrained-variable heuristic from CSPs can be adapted for planning algorithms and seems to work well. The idea is to select the open condition that can be satisfied in the fewest number of ways.</a:t>
            </a:r>
          </a:p>
          <a:p>
            <a:r>
              <a:rPr lang="en-US" sz="2800" dirty="0" smtClean="0">
                <a:solidFill>
                  <a:schemeClr val="accent1">
                    <a:lumMod val="75000"/>
                  </a:schemeClr>
                </a:solidFill>
              </a:rPr>
              <a:t>There are two special cases of this heuristic:</a:t>
            </a:r>
          </a:p>
          <a:p>
            <a:pPr marL="457200" indent="-457200">
              <a:buAutoNum type="arabicParenR"/>
            </a:pPr>
            <a:r>
              <a:rPr lang="en-US" sz="2000" dirty="0">
                <a:solidFill>
                  <a:schemeClr val="accent1">
                    <a:lumMod val="75000"/>
                  </a:schemeClr>
                </a:solidFill>
              </a:rPr>
              <a:t>I</a:t>
            </a:r>
            <a:r>
              <a:rPr lang="en-US" sz="2000" dirty="0" smtClean="0">
                <a:solidFill>
                  <a:schemeClr val="accent1">
                    <a:lumMod val="75000"/>
                  </a:schemeClr>
                </a:solidFill>
              </a:rPr>
              <a:t>f an open condition cannot be achieved by any action, the heuristic will select it.</a:t>
            </a:r>
          </a:p>
          <a:p>
            <a:pPr marL="457200" indent="-457200">
              <a:buFont typeface="Arial" pitchFamily="34" charset="0"/>
              <a:buAutoNum type="arabicParenR"/>
            </a:pPr>
            <a:r>
              <a:rPr lang="en-US" sz="2000" dirty="0">
                <a:solidFill>
                  <a:schemeClr val="accent1">
                    <a:lumMod val="75000"/>
                  </a:schemeClr>
                </a:solidFill>
              </a:rPr>
              <a:t>I</a:t>
            </a:r>
            <a:r>
              <a:rPr lang="en-US" sz="2000" dirty="0" smtClean="0">
                <a:solidFill>
                  <a:schemeClr val="accent1">
                    <a:lumMod val="75000"/>
                  </a:schemeClr>
                </a:solidFill>
              </a:rPr>
              <a:t>f an open condition can be achieved in only one way, then it should be selected because the decision is unavoidable and could provide additional constraints on other choices still to be made.</a:t>
            </a:r>
            <a:endParaRPr lang="en-US" sz="2000" dirty="0">
              <a:solidFill>
                <a:schemeClr val="accent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INTRODUCTION:</a:t>
            </a:r>
            <a:endParaRPr lang="en-US" dirty="0"/>
          </a:p>
        </p:txBody>
      </p:sp>
      <p:sp>
        <p:nvSpPr>
          <p:cNvPr id="3" name="Content Placeholder 2"/>
          <p:cNvSpPr>
            <a:spLocks noGrp="1"/>
          </p:cNvSpPr>
          <p:nvPr>
            <p:ph idx="1"/>
          </p:nvPr>
        </p:nvSpPr>
        <p:spPr/>
        <p:txBody>
          <a:bodyPr/>
          <a:lstStyle/>
          <a:p>
            <a:pPr>
              <a:buNone/>
            </a:pPr>
            <a:r>
              <a:rPr lang="en-US" dirty="0" smtClean="0">
                <a:solidFill>
                  <a:schemeClr val="accent1">
                    <a:lumMod val="75000"/>
                  </a:schemeClr>
                </a:solidFill>
              </a:rPr>
              <a:t>The language of Planning problems are:</a:t>
            </a:r>
          </a:p>
          <a:p>
            <a:pPr marL="514350" indent="-514350">
              <a:buFont typeface="+mj-lt"/>
              <a:buAutoNum type="arabicPeriod"/>
            </a:pPr>
            <a:r>
              <a:rPr lang="en-US" dirty="0" smtClean="0">
                <a:solidFill>
                  <a:schemeClr val="accent1">
                    <a:lumMod val="75000"/>
                  </a:schemeClr>
                </a:solidFill>
              </a:rPr>
              <a:t>STRIPS(</a:t>
            </a:r>
            <a:r>
              <a:rPr lang="en-US" dirty="0" err="1" smtClean="0">
                <a:solidFill>
                  <a:schemeClr val="accent1">
                    <a:lumMod val="75000"/>
                  </a:schemeClr>
                </a:solidFill>
              </a:rPr>
              <a:t>STanford</a:t>
            </a:r>
            <a:r>
              <a:rPr lang="en-US" dirty="0" smtClean="0">
                <a:solidFill>
                  <a:schemeClr val="accent1">
                    <a:lumMod val="75000"/>
                  </a:schemeClr>
                </a:solidFill>
              </a:rPr>
              <a:t> </a:t>
            </a:r>
            <a:r>
              <a:rPr lang="en-US" dirty="0">
                <a:solidFill>
                  <a:schemeClr val="accent1">
                    <a:lumMod val="75000"/>
                  </a:schemeClr>
                </a:solidFill>
              </a:rPr>
              <a:t>Research Institute Problem </a:t>
            </a:r>
            <a:r>
              <a:rPr lang="en-US" dirty="0" smtClean="0">
                <a:solidFill>
                  <a:schemeClr val="accent1">
                    <a:lumMod val="75000"/>
                  </a:schemeClr>
                </a:solidFill>
              </a:rPr>
              <a:t>Solver) </a:t>
            </a:r>
            <a:endParaRPr lang="en-US" dirty="0" smtClean="0">
              <a:solidFill>
                <a:schemeClr val="accent1">
                  <a:lumMod val="75000"/>
                </a:schemeClr>
              </a:solidFill>
            </a:endParaRPr>
          </a:p>
          <a:p>
            <a:pPr marL="514350" indent="-514350">
              <a:buFont typeface="+mj-lt"/>
              <a:buAutoNum type="arabicPeriod"/>
            </a:pPr>
            <a:r>
              <a:rPr lang="en-US" dirty="0" smtClean="0">
                <a:solidFill>
                  <a:schemeClr val="accent1">
                    <a:lumMod val="75000"/>
                  </a:schemeClr>
                </a:solidFill>
              </a:rPr>
              <a:t>ADL(Action </a:t>
            </a:r>
            <a:r>
              <a:rPr lang="en-US" dirty="0" smtClean="0">
                <a:solidFill>
                  <a:schemeClr val="accent1">
                    <a:lumMod val="75000"/>
                  </a:schemeClr>
                </a:solidFill>
              </a:rPr>
              <a:t>Description Language</a:t>
            </a:r>
            <a:r>
              <a:rPr lang="en-US" dirty="0" smtClean="0">
                <a:solidFill>
                  <a:schemeClr val="accent1">
                    <a:lumMod val="75000"/>
                  </a:schemeClr>
                </a:solidFill>
              </a:rPr>
              <a:t>).</a:t>
            </a:r>
            <a:endParaRPr lang="en-US"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solidFill>
                  <a:srgbClr val="FF0000"/>
                </a:solidFill>
              </a:rPr>
              <a:t>INTRODUCTION: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8600" y="838200"/>
            <a:ext cx="87630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solidFill>
                  <a:srgbClr val="FF0000"/>
                </a:solidFill>
              </a:rPr>
              <a:t>INTRODUCTION:</a:t>
            </a:r>
            <a:endParaRPr lang="en-US" dirty="0"/>
          </a:p>
        </p:txBody>
      </p:sp>
      <p:sp>
        <p:nvSpPr>
          <p:cNvPr id="3" name="Content Placeholder 2"/>
          <p:cNvSpPr>
            <a:spLocks noGrp="1"/>
          </p:cNvSpPr>
          <p:nvPr>
            <p:ph idx="1"/>
          </p:nvPr>
        </p:nvSpPr>
        <p:spPr>
          <a:xfrm>
            <a:off x="381000" y="1219200"/>
            <a:ext cx="8305800" cy="4906963"/>
          </a:xfrm>
        </p:spPr>
        <p:txBody>
          <a:bodyPr/>
          <a:lstStyle/>
          <a:p>
            <a:pPr>
              <a:buFont typeface="Wingdings" pitchFamily="2" charset="2"/>
              <a:buChar char="Ø"/>
            </a:pPr>
            <a:r>
              <a:rPr lang="en-US" b="1" dirty="0" smtClean="0">
                <a:solidFill>
                  <a:schemeClr val="accent1">
                    <a:lumMod val="75000"/>
                  </a:schemeClr>
                </a:solidFill>
              </a:rPr>
              <a:t>Examples of Planning problems:</a:t>
            </a:r>
          </a:p>
          <a:p>
            <a:pPr marL="571500" indent="-571500">
              <a:buFont typeface="+mj-lt"/>
              <a:buAutoNum type="romanUcPeriod"/>
            </a:pPr>
            <a:r>
              <a:rPr lang="en-US" dirty="0" smtClean="0">
                <a:solidFill>
                  <a:schemeClr val="accent1">
                    <a:lumMod val="75000"/>
                  </a:schemeClr>
                </a:solidFill>
              </a:rPr>
              <a:t>Air Cargo Problem</a:t>
            </a:r>
          </a:p>
          <a:p>
            <a:pPr marL="571500" indent="-571500">
              <a:buFont typeface="+mj-lt"/>
              <a:buAutoNum type="romanUcPeriod"/>
            </a:pPr>
            <a:r>
              <a:rPr lang="en-US" dirty="0" smtClean="0">
                <a:solidFill>
                  <a:schemeClr val="accent1">
                    <a:lumMod val="75000"/>
                  </a:schemeClr>
                </a:solidFill>
              </a:rPr>
              <a:t>The Spare tire problem</a:t>
            </a:r>
          </a:p>
          <a:p>
            <a:pPr marL="571500" indent="-571500">
              <a:buFont typeface="+mj-lt"/>
              <a:buAutoNum type="romanUcPeriod"/>
            </a:pPr>
            <a:r>
              <a:rPr lang="en-US" dirty="0" smtClean="0">
                <a:solidFill>
                  <a:schemeClr val="accent1">
                    <a:lumMod val="75000"/>
                  </a:schemeClr>
                </a:solidFill>
              </a:rPr>
              <a:t>The blocks world problem</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0000"/>
                </a:solidFill>
              </a:rPr>
              <a:t>PLANNING WITH STATE SPACE SEARCH:</a:t>
            </a:r>
            <a:endParaRPr lang="en-US" u="sng" dirty="0">
              <a:solidFill>
                <a:srgbClr val="FF0000"/>
              </a:solidFill>
            </a:endParaRPr>
          </a:p>
        </p:txBody>
      </p:sp>
      <p:sp>
        <p:nvSpPr>
          <p:cNvPr id="3" name="Content Placeholder 2"/>
          <p:cNvSpPr>
            <a:spLocks noGrp="1"/>
          </p:cNvSpPr>
          <p:nvPr>
            <p:ph idx="1"/>
          </p:nvPr>
        </p:nvSpPr>
        <p:spPr/>
        <p:txBody>
          <a:bodyPr/>
          <a:lstStyle/>
          <a:p>
            <a:pPr>
              <a:buNone/>
            </a:pPr>
            <a:r>
              <a:rPr lang="en-US" dirty="0" smtClean="0">
                <a:solidFill>
                  <a:schemeClr val="accent1">
                    <a:lumMod val="75000"/>
                  </a:schemeClr>
                </a:solidFill>
              </a:rPr>
              <a:t>It is a straight-forward planning algorithm which perform searching in following ways:</a:t>
            </a:r>
          </a:p>
          <a:p>
            <a:pPr marL="514350" indent="-514350">
              <a:buFont typeface="+mj-lt"/>
              <a:buAutoNum type="arabicPeriod"/>
            </a:pPr>
            <a:r>
              <a:rPr lang="en-US" dirty="0" smtClean="0">
                <a:solidFill>
                  <a:schemeClr val="accent1">
                    <a:lumMod val="75000"/>
                  </a:schemeClr>
                </a:solidFill>
              </a:rPr>
              <a:t>Forward state space search algorithm</a:t>
            </a:r>
          </a:p>
          <a:p>
            <a:pPr marL="514350" indent="-514350">
              <a:buFont typeface="+mj-lt"/>
              <a:buAutoNum type="arabicPeriod"/>
            </a:pPr>
            <a:r>
              <a:rPr lang="en-US" dirty="0" smtClean="0">
                <a:solidFill>
                  <a:schemeClr val="accent1">
                    <a:lumMod val="75000"/>
                  </a:schemeClr>
                </a:solidFill>
              </a:rPr>
              <a:t>Backward state space search algorithm</a:t>
            </a:r>
          </a:p>
          <a:p>
            <a:pPr marL="514350" indent="-514350">
              <a:buFont typeface="+mj-lt"/>
              <a:buAutoNum type="arabicPeriod"/>
            </a:pPr>
            <a:r>
              <a:rPr lang="en-US" dirty="0" smtClean="0">
                <a:solidFill>
                  <a:schemeClr val="accent1">
                    <a:lumMod val="75000"/>
                  </a:schemeClr>
                </a:solidFill>
              </a:rPr>
              <a:t>Heuristic for state space search</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u="sng" dirty="0" smtClean="0">
                <a:solidFill>
                  <a:srgbClr val="FF0000"/>
                </a:solidFill>
              </a:rPr>
              <a:t>PLANNING WITH STATE SPACE SEARCH:</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solidFill>
                  <a:srgbClr val="FF0000"/>
                </a:solidFill>
              </a:rPr>
              <a:t>Forward state space search algorithm:</a:t>
            </a:r>
          </a:p>
          <a:p>
            <a:r>
              <a:rPr lang="en-US" dirty="0" smtClean="0">
                <a:solidFill>
                  <a:schemeClr val="accent1">
                    <a:lumMod val="75000"/>
                  </a:schemeClr>
                </a:solidFill>
              </a:rPr>
              <a:t>It is also called as </a:t>
            </a:r>
            <a:r>
              <a:rPr lang="en-US" b="1" dirty="0" smtClean="0">
                <a:solidFill>
                  <a:schemeClr val="accent1">
                    <a:lumMod val="75000"/>
                  </a:schemeClr>
                </a:solidFill>
              </a:rPr>
              <a:t>progression</a:t>
            </a:r>
            <a:r>
              <a:rPr lang="en-US" dirty="0" smtClean="0">
                <a:solidFill>
                  <a:schemeClr val="accent1">
                    <a:lumMod val="75000"/>
                  </a:schemeClr>
                </a:solidFill>
              </a:rPr>
              <a:t> </a:t>
            </a:r>
            <a:r>
              <a:rPr lang="en-US" dirty="0" err="1" smtClean="0">
                <a:solidFill>
                  <a:schemeClr val="accent1">
                    <a:lumMod val="75000"/>
                  </a:schemeClr>
                </a:solidFill>
              </a:rPr>
              <a:t>planning,because</a:t>
            </a:r>
            <a:r>
              <a:rPr lang="en-US" dirty="0" smtClean="0">
                <a:solidFill>
                  <a:schemeClr val="accent1">
                    <a:lumMod val="75000"/>
                  </a:schemeClr>
                </a:solidFill>
              </a:rPr>
              <a:t> it moves in the forward direction.</a:t>
            </a:r>
          </a:p>
          <a:p>
            <a:r>
              <a:rPr lang="en-US" dirty="0" smtClean="0">
                <a:solidFill>
                  <a:schemeClr val="accent1">
                    <a:lumMod val="75000"/>
                  </a:schemeClr>
                </a:solidFill>
              </a:rPr>
              <a:t>The formulation of planning problems as state-space search problems is as follows:</a:t>
            </a:r>
          </a:p>
          <a:p>
            <a:pPr marL="571500" indent="-571500">
              <a:buFont typeface="+mj-lt"/>
              <a:buAutoNum type="romanLcPeriod"/>
            </a:pPr>
            <a:r>
              <a:rPr lang="en-US" sz="2400" dirty="0" smtClean="0">
                <a:solidFill>
                  <a:schemeClr val="accent1">
                    <a:lumMod val="75000"/>
                  </a:schemeClr>
                </a:solidFill>
              </a:rPr>
              <a:t>The </a:t>
            </a:r>
            <a:r>
              <a:rPr lang="en-US" sz="2400" b="1" dirty="0" smtClean="0">
                <a:solidFill>
                  <a:schemeClr val="accent1">
                    <a:lumMod val="75000"/>
                  </a:schemeClr>
                </a:solidFill>
              </a:rPr>
              <a:t>initial state </a:t>
            </a:r>
            <a:r>
              <a:rPr lang="en-US" sz="2400" dirty="0" smtClean="0">
                <a:solidFill>
                  <a:schemeClr val="accent1">
                    <a:lumMod val="75000"/>
                  </a:schemeClr>
                </a:solidFill>
              </a:rPr>
              <a:t>of the search is the initial state from the planning problem.</a:t>
            </a:r>
          </a:p>
          <a:p>
            <a:pPr marL="571500" indent="-571500">
              <a:buFont typeface="+mj-lt"/>
              <a:buAutoNum type="romanLcPeriod"/>
            </a:pPr>
            <a:r>
              <a:rPr lang="en-US" sz="2400" dirty="0" smtClean="0">
                <a:solidFill>
                  <a:schemeClr val="accent1">
                    <a:lumMod val="75000"/>
                  </a:schemeClr>
                </a:solidFill>
              </a:rPr>
              <a:t>The </a:t>
            </a:r>
            <a:r>
              <a:rPr lang="en-US" sz="2400" b="1" dirty="0" smtClean="0">
                <a:solidFill>
                  <a:schemeClr val="accent1">
                    <a:lumMod val="75000"/>
                  </a:schemeClr>
                </a:solidFill>
              </a:rPr>
              <a:t>action</a:t>
            </a:r>
            <a:r>
              <a:rPr lang="en-US" sz="2400" dirty="0" smtClean="0">
                <a:solidFill>
                  <a:schemeClr val="accent1">
                    <a:lumMod val="75000"/>
                  </a:schemeClr>
                </a:solidFill>
              </a:rPr>
              <a:t> that are applicable to a state are all those whose preconditions are satisfied.</a:t>
            </a:r>
          </a:p>
          <a:p>
            <a:pPr marL="571500" indent="-571500">
              <a:buFont typeface="+mj-lt"/>
              <a:buAutoNum type="romanLcPeriod"/>
            </a:pPr>
            <a:r>
              <a:rPr lang="en-US" sz="2400" dirty="0" smtClean="0">
                <a:solidFill>
                  <a:schemeClr val="accent1">
                    <a:lumMod val="75000"/>
                  </a:schemeClr>
                </a:solidFill>
              </a:rPr>
              <a:t>The </a:t>
            </a:r>
            <a:r>
              <a:rPr lang="en-US" sz="2400" b="1" dirty="0" smtClean="0">
                <a:solidFill>
                  <a:schemeClr val="accent1">
                    <a:lumMod val="75000"/>
                  </a:schemeClr>
                </a:solidFill>
              </a:rPr>
              <a:t>goal test </a:t>
            </a:r>
            <a:r>
              <a:rPr lang="en-US" sz="2400" dirty="0" smtClean="0">
                <a:solidFill>
                  <a:schemeClr val="accent1">
                    <a:lumMod val="75000"/>
                  </a:schemeClr>
                </a:solidFill>
              </a:rPr>
              <a:t>checks whether the state satisfies the goal of the planning problem.</a:t>
            </a:r>
          </a:p>
          <a:p>
            <a:pPr marL="571500" indent="-571500">
              <a:buFont typeface="+mj-lt"/>
              <a:buAutoNum type="romanLcPeriod"/>
            </a:pPr>
            <a:r>
              <a:rPr lang="en-US" sz="2400" dirty="0" smtClean="0">
                <a:solidFill>
                  <a:schemeClr val="accent1">
                    <a:lumMod val="75000"/>
                  </a:schemeClr>
                </a:solidFill>
              </a:rPr>
              <a:t>The </a:t>
            </a:r>
            <a:r>
              <a:rPr lang="en-US" sz="2400" b="1" dirty="0" smtClean="0">
                <a:solidFill>
                  <a:schemeClr val="accent1">
                    <a:lumMod val="75000"/>
                  </a:schemeClr>
                </a:solidFill>
              </a:rPr>
              <a:t>state cost </a:t>
            </a:r>
            <a:r>
              <a:rPr lang="en-US" sz="2400" dirty="0" smtClean="0">
                <a:solidFill>
                  <a:schemeClr val="accent1">
                    <a:lumMod val="75000"/>
                  </a:schemeClr>
                </a:solidFill>
              </a:rPr>
              <a:t>of each action is typically 1.</a:t>
            </a:r>
          </a:p>
          <a:p>
            <a:pPr marL="571500" indent="-571500">
              <a:buFont typeface="+mj-lt"/>
              <a:buAutoNum type="romanLcPeriod"/>
            </a:pPr>
            <a:endParaRPr lang="en-US" sz="24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249362"/>
          </a:xfrm>
        </p:spPr>
        <p:txBody>
          <a:bodyPr>
            <a:normAutofit fontScale="90000"/>
          </a:bodyPr>
          <a:lstStyle/>
          <a:p>
            <a:pPr algn="l"/>
            <a:r>
              <a:rPr lang="en-US" u="sng" dirty="0" smtClean="0">
                <a:solidFill>
                  <a:srgbClr val="FF0000"/>
                </a:solidFill>
              </a:rPr>
              <a:t>PLANNING WITH STATE SPACE SEARCH:</a:t>
            </a:r>
            <a:br>
              <a:rPr lang="en-US" u="sng" dirty="0" smtClean="0">
                <a:solidFill>
                  <a:srgbClr val="FF0000"/>
                </a:solidFill>
              </a:rPr>
            </a:br>
            <a:r>
              <a:rPr lang="en-US" sz="3600" dirty="0" smtClean="0">
                <a:solidFill>
                  <a:srgbClr val="FF0000"/>
                </a:solidFill>
              </a:rPr>
              <a:t>Forward state space search algorithm:</a:t>
            </a:r>
            <a:r>
              <a:rPr lang="en-US" dirty="0" smtClean="0">
                <a:solidFill>
                  <a:srgbClr val="FF0000"/>
                </a:solidFill>
              </a:rPr>
              <a:t/>
            </a:r>
            <a:br>
              <a:rPr lang="en-US" dirty="0" smtClean="0">
                <a:solidFill>
                  <a:srgbClr val="FF0000"/>
                </a:solidFill>
              </a:rPr>
            </a:br>
            <a:r>
              <a:rPr lang="en-US" sz="3100" dirty="0" smtClean="0">
                <a:solidFill>
                  <a:schemeClr val="accent1">
                    <a:lumMod val="75000"/>
                  </a:schemeClr>
                </a:solidFill>
              </a:rPr>
              <a:t>Example:</a:t>
            </a:r>
            <a:endParaRPr lang="en-US" sz="3100" dirty="0">
              <a:solidFill>
                <a:schemeClr val="accent1">
                  <a:lumMod val="75000"/>
                </a:schemeClr>
              </a:solidFill>
            </a:endParaRPr>
          </a:p>
        </p:txBody>
      </p:sp>
      <p:pic>
        <p:nvPicPr>
          <p:cNvPr id="2051" name="Picture 3"/>
          <p:cNvPicPr>
            <a:picLocks noGrp="1" noChangeAspect="1" noChangeArrowheads="1"/>
          </p:cNvPicPr>
          <p:nvPr>
            <p:ph idx="1"/>
          </p:nvPr>
        </p:nvPicPr>
        <p:blipFill>
          <a:blip r:embed="rId3"/>
          <a:srcRect/>
          <a:stretch>
            <a:fillRect/>
          </a:stretch>
        </p:blipFill>
        <p:spPr bwMode="auto">
          <a:xfrm>
            <a:off x="381000" y="1905000"/>
            <a:ext cx="8229600" cy="2895600"/>
          </a:xfrm>
          <a:prstGeom prst="rect">
            <a:avLst/>
          </a:prstGeom>
          <a:noFill/>
          <a:ln w="9525">
            <a:noFill/>
            <a:miter lim="800000"/>
            <a:headEnd/>
            <a:tailEnd/>
          </a:ln>
          <a:effectLst/>
        </p:spPr>
      </p:pic>
      <p:sp>
        <p:nvSpPr>
          <p:cNvPr id="7" name="TextBox 6"/>
          <p:cNvSpPr txBox="1"/>
          <p:nvPr/>
        </p:nvSpPr>
        <p:spPr>
          <a:xfrm>
            <a:off x="609600" y="5334000"/>
            <a:ext cx="7620000" cy="1384995"/>
          </a:xfrm>
          <a:prstGeom prst="rect">
            <a:avLst/>
          </a:prstGeom>
          <a:noFill/>
        </p:spPr>
        <p:txBody>
          <a:bodyPr wrap="square" rtlCol="0">
            <a:spAutoFit/>
          </a:bodyPr>
          <a:lstStyle/>
          <a:p>
            <a:r>
              <a:rPr lang="en-US" sz="2800" dirty="0" smtClean="0">
                <a:solidFill>
                  <a:schemeClr val="accent1">
                    <a:lumMod val="75000"/>
                  </a:schemeClr>
                </a:solidFill>
              </a:rPr>
              <a:t>Forward (progression) state space search ,starting in the initial state and using the problems actions to search forward for the goal state.</a:t>
            </a:r>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2105</Words>
  <Application>Microsoft Office PowerPoint</Application>
  <PresentationFormat>On-screen Show (4:3)</PresentationFormat>
  <Paragraphs>181</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PLANNING</vt:lpstr>
      <vt:lpstr>Syllabus: -&gt;The Planning Problem -&gt;Planning with State-Space Search -&gt;Partial-Order Planning</vt:lpstr>
      <vt:lpstr>INTRODUCTION:</vt:lpstr>
      <vt:lpstr>INTRODUCTION:</vt:lpstr>
      <vt:lpstr>INTRODUCTION:</vt:lpstr>
      <vt:lpstr>INTRODUCTION:</vt:lpstr>
      <vt:lpstr>PLANNING WITH STATE SPACE SEARCH:</vt:lpstr>
      <vt:lpstr>PLANNING WITH STATE SPACE SEARCH:</vt:lpstr>
      <vt:lpstr>PLANNING WITH STATE SPACE SEARCH: Forward state space search algorithm: Example:</vt:lpstr>
      <vt:lpstr>PLANNING WITH STATE SPACE SEARCH:</vt:lpstr>
      <vt:lpstr>PLANNING WITH STATE SPACE SEARCH:</vt:lpstr>
      <vt:lpstr>PLANNING WITH STATE SPACE SEARCH:</vt:lpstr>
      <vt:lpstr>PLANNING WITH STATE SPACE SEARCH:</vt:lpstr>
      <vt:lpstr>PLANNING WITH STATE SPACE SEARCH:</vt:lpstr>
      <vt:lpstr>PLANNING WITH STATE SPACE SEARCH:</vt:lpstr>
      <vt:lpstr>PLANNING WITH STATE SPACE SEARCH:</vt:lpstr>
      <vt:lpstr>PLANNING WITH STATE SPACE SEARCH:</vt:lpstr>
      <vt:lpstr>PLANNING WITH STATE SPACE SEARCH:</vt:lpstr>
      <vt:lpstr>PLANNING WITH STATE SPACE SEARCH:</vt:lpstr>
      <vt:lpstr>PLANNING WITH STATE SPACE SEARCH:</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lpstr>PARTIAL-ORDER PLANNING(POP):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dc:title>
  <dc:creator>dell</dc:creator>
  <cp:lastModifiedBy>dell</cp:lastModifiedBy>
  <cp:revision>78</cp:revision>
  <dcterms:created xsi:type="dcterms:W3CDTF">2020-03-30T06:36:32Z</dcterms:created>
  <dcterms:modified xsi:type="dcterms:W3CDTF">2020-04-02T18:47:18Z</dcterms:modified>
</cp:coreProperties>
</file>