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83BC3D-2D9B-4E31-8DA0-D50B3167CD2F}">
  <a:tblStyle styleId="{0383BC3D-2D9B-4E31-8DA0-D50B3167CD2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9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bold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1764d90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1764d90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e1764d90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e1764d90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1764d909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1764d909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e1764d909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e1764d909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e1764d909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e1764d909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e1764d90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e1764d90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e1764d909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e1764d909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1764d909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1764d909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e7d5f64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e7d5f64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7d5f64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7d5f64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04d21d7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04d21d7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004d21d7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004d21d7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004d21d7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004d21d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004d21d7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004d21d7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004d21d7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004d21d7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004d21d7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004d21d7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004d21d7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004d21d7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004d21d7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6004d21d7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e1764d9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e1764d9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e1764d90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e1764d90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1764d90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e1764d90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1764d90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1764d90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1764d90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1764d90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1764d90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1764d90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1764d909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1764d90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4.png"/><Relationship Id="rId6" Type="http://schemas.openxmlformats.org/officeDocument/2006/relationships/image" Target="../media/image17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Risk Prediction using ML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003650" y="2850050"/>
            <a:ext cx="500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Presented by: Neethu Manikantan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 title="Screenshot 2025-05-29 at 9.41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25" y="120750"/>
            <a:ext cx="8537824" cy="14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 title="Screenshot 2025-05-29 at 9.42.1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1525"/>
            <a:ext cx="4230925" cy="434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464000" y="266550"/>
            <a:ext cx="4570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Numerical Columns analysis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3" title="Screenshot 2025-05-29 at 9.43.1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276" y="527550"/>
            <a:ext cx="4570801" cy="35104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4491925" y="227075"/>
            <a:ext cx="4491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  <a:t>Processing fee must be less than 30% of loan amount</a:t>
            </a:r>
            <a:endParaRPr sz="1100">
              <a:solidFill>
                <a:srgbClr val="6D9E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315900" y="236950"/>
            <a:ext cx="568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600"/>
              </a:spcAft>
              <a:buNone/>
            </a:pPr>
            <a:r>
              <a:rPr lang="en" sz="1500">
                <a:solidFill>
                  <a:srgbClr val="6D9EEB"/>
                </a:solidFill>
                <a:highlight>
                  <a:srgbClr val="FFFFFF"/>
                </a:highlight>
              </a:rPr>
              <a:t>KDE for all the Numerical Columns</a:t>
            </a:r>
            <a:endParaRPr sz="1800">
              <a:solidFill>
                <a:srgbClr val="6D9E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24" title="Screenshot 2025-05-29 at 9.49.5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7850"/>
            <a:ext cx="6165898" cy="429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6426900" y="404775"/>
            <a:ext cx="2388900" cy="4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●"/>
            </a:pPr>
            <a:r>
              <a:rPr lang="en" sz="1050">
                <a:highlight>
                  <a:srgbClr val="FFFFFF"/>
                </a:highlight>
              </a:rPr>
              <a:t>loan_tenure_months, delinquent_months, total_dpd, credit_utilization, higher values indicate high likelyhood of becoming a default. Hence these 4 looks like strong predictors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414650" y="246800"/>
            <a:ext cx="794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Categorical Columns analysis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3" name="Google Shape;143;p25" title="Screenshot 2025-05-29 at 9.44.5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7300"/>
            <a:ext cx="5687901" cy="23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 title="Screenshot 2025-05-29 at 9.47.5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65297"/>
            <a:ext cx="5938852" cy="8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3860100" y="2675400"/>
            <a:ext cx="927900" cy="197400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/>
        </p:nvSpPr>
        <p:spPr>
          <a:xfrm>
            <a:off x="1714500" y="1889550"/>
            <a:ext cx="58560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Feature Engineering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 title="Screenshot 2025-05-29 at 9.56.4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62128" cy="2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 title="Screenshot 2025-05-29 at 9.56.59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65325"/>
            <a:ext cx="7356021" cy="1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 title="Screenshot 2025-05-29 at 9.57.1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34772"/>
            <a:ext cx="6205401" cy="948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 title="Screenshot 2025-05-29 at 9.57.37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630675"/>
            <a:ext cx="6156050" cy="2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 title="Screenshot 2025-05-29 at 9.57.50 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994425"/>
            <a:ext cx="6205399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 title="Screenshot 2025-05-29 at 9.58.02 P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3423725"/>
            <a:ext cx="5628350" cy="17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6634225" y="1234050"/>
            <a:ext cx="2260800" cy="9483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  <a:t>Derive new features - loan-to-income ratio, delinquency ratio, </a:t>
            </a:r>
            <a:r>
              <a:rPr lang="en" sz="12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  <a:t>average</a:t>
            </a:r>
            <a:r>
              <a:rPr lang="en" sz="12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  <a:t> days past due per deliquency</a:t>
            </a:r>
            <a:endParaRPr sz="1200">
              <a:solidFill>
                <a:srgbClr val="6D9E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6714525" y="2734925"/>
            <a:ext cx="2260800" cy="75000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  <a:t>Drop unnecessary columns like ids and those as per business requirements</a:t>
            </a:r>
            <a:endParaRPr sz="1200">
              <a:solidFill>
                <a:srgbClr val="6D9E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8" title="Screenshot 2025-05-29 at 10.01.4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1" y="0"/>
            <a:ext cx="276295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2822825" y="39500"/>
            <a:ext cx="4975800" cy="7701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  <a:t>Calculate VIF to detect multicollinearity</a:t>
            </a:r>
            <a:endParaRPr sz="1200">
              <a:solidFill>
                <a:srgbClr val="6D9EE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  <a:t>Drop columns with vif &gt; 10</a:t>
            </a:r>
            <a:endParaRPr sz="1200">
              <a:solidFill>
                <a:srgbClr val="6D9E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" name="Google Shape;169;p28" title="Screenshot 2025-05-29 at 10.03.1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825" y="878672"/>
            <a:ext cx="5677723" cy="15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 title="Screenshot 2025-05-29 at 10.03.39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3200" y="1987230"/>
            <a:ext cx="2260799" cy="300324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2257825" y="1110800"/>
            <a:ext cx="495000" cy="1275900"/>
          </a:xfrm>
          <a:prstGeom prst="rect">
            <a:avLst/>
          </a:prstGeom>
          <a:noFill/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2330275" y="2716625"/>
            <a:ext cx="422700" cy="2175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 title="Screenshot 2025-05-29 at 10.09.3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51951" cy="21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 title="Screenshot 2025-05-29 at 10.09.5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30075"/>
            <a:ext cx="5159976" cy="137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 title="Screenshot 2025-05-29 at 10.10.17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8823" y="152400"/>
            <a:ext cx="214285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9"/>
          <p:cNvSpPr/>
          <p:nvPr/>
        </p:nvSpPr>
        <p:spPr>
          <a:xfrm>
            <a:off x="6446650" y="227075"/>
            <a:ext cx="2075100" cy="2961600"/>
          </a:xfrm>
          <a:prstGeom prst="rect">
            <a:avLst/>
          </a:prstGeom>
          <a:noFill/>
          <a:ln cap="flat" cmpd="sng" w="1905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1" name="Google Shape;181;p29" title="Screenshot 2025-05-29 at 10.13.05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777173"/>
            <a:ext cx="6046974" cy="5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4224550" y="1737550"/>
            <a:ext cx="2222100" cy="3849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9EEB"/>
                </a:solidFill>
                <a:latin typeface="Open Sans"/>
                <a:ea typeface="Open Sans"/>
                <a:cs typeface="Open Sans"/>
                <a:sym typeface="Open Sans"/>
              </a:rPr>
              <a:t>Select features with IV &gt; 0.02</a:t>
            </a:r>
            <a:endParaRPr sz="1200">
              <a:solidFill>
                <a:srgbClr val="6D9E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1714500" y="1889550"/>
            <a:ext cx="58560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Training And Evaluation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31"/>
          <p:cNvGraphicFramePr/>
          <p:nvPr/>
        </p:nvGraphicFramePr>
        <p:xfrm>
          <a:off x="787675" y="56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{0383BC3D-2D9B-4E31-8DA0-D50B3167CD2F}</a:tableStyleId>
              </a:tblPr>
              <a:tblGrid>
                <a:gridCol w="5464450"/>
                <a:gridCol w="1212275"/>
                <a:gridCol w="839250"/>
              </a:tblGrid>
              <a:tr h="39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Classifier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Classifier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RandomizedSearchCV + 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RandomizedSearchCV + XGBoost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 Sampling + 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 Sampling + XGBoost Classifier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SMOTE Tomek + 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SMOTE Tomek + XGBoost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33300" y="562000"/>
            <a:ext cx="9077400" cy="24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Problem: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Banks and lenders face financial losses when customers don't repay loans. Identifying risky borrowers is crucial.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Solution: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This project builds a smart system to predict how likely someone is to default on a loan.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b="1"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Goal:</a:t>
            </a:r>
            <a:r>
              <a:rPr lang="en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Help lenders make better, faster decisions by providing a clear credit score and risk rating for each applicant.</a:t>
            </a:r>
            <a:endParaRPr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 title="Screenshot 2025-06-04 at 12.39.3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75" y="2730250"/>
            <a:ext cx="2926375" cy="155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 title="Screenshot 2025-06-04 at 12.39.48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741" y="170048"/>
            <a:ext cx="3318184" cy="256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537550" y="329875"/>
            <a:ext cx="56688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Final Model - Logistic Regression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5302325" y="4662950"/>
            <a:ext cx="31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UC - </a:t>
            </a:r>
            <a:r>
              <a:rPr lang="en" sz="1000">
                <a:highlight>
                  <a:srgbClr val="FFFFFF"/>
                </a:highlight>
              </a:rPr>
              <a:t>0.98</a:t>
            </a:r>
            <a:endParaRPr sz="1000">
              <a:highlight>
                <a:srgbClr val="FFFFFF"/>
              </a:highlight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659725" y="1111775"/>
            <a:ext cx="37875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meet the business requirements of 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high AI explainablilty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677775" y="4410475"/>
            <a:ext cx="3000000" cy="53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50">
                <a:highlight>
                  <a:srgbClr val="FFFFFF"/>
                </a:highlight>
              </a:rPr>
              <a:t>AUC of 0.98: The model is very good at distinguishing between events and non-events.</a:t>
            </a:r>
            <a:endParaRPr/>
          </a:p>
        </p:txBody>
      </p:sp>
      <p:pic>
        <p:nvPicPr>
          <p:cNvPr id="203" name="Google Shape;203;p32" title="Screenshot 2025-06-04 at 12.41.07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2300" y="2835502"/>
            <a:ext cx="4668550" cy="216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 title="Screenshot 2025-06-04 at 12.40.1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0" y="457825"/>
            <a:ext cx="8839196" cy="366309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146600" y="4353075"/>
            <a:ext cx="8515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The highest KS value is 85.98%, found at Decile 8. 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This indicates that the model's performance in distinguishing between events and non-events is most significant at this decile.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>
                <a:highlight>
                  <a:srgbClr val="FFFFFF"/>
                </a:highlight>
              </a:rPr>
              <a:t> If KS is in top 3 decile and score above 40, it is considered a good predictive model.</a:t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0" y="0"/>
            <a:ext cx="69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70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Model Evaluation using </a:t>
            </a:r>
            <a:r>
              <a:rPr lang="en" sz="1800">
                <a:highlight>
                  <a:srgbClr val="FFFFFF"/>
                </a:highlight>
              </a:rPr>
              <a:t>KS statistic: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/>
        </p:nvSpPr>
        <p:spPr>
          <a:xfrm>
            <a:off x="293225" y="329850"/>
            <a:ext cx="86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Front End</a:t>
            </a:r>
            <a:endParaRPr b="1" sz="1800"/>
          </a:p>
        </p:txBody>
      </p:sp>
      <p:sp>
        <p:nvSpPr>
          <p:cNvPr id="216" name="Google Shape;216;p34"/>
          <p:cNvSpPr txBox="1"/>
          <p:nvPr/>
        </p:nvSpPr>
        <p:spPr>
          <a:xfrm>
            <a:off x="0" y="1759300"/>
            <a:ext cx="3000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7" name="Google Shape;217;p34"/>
          <p:cNvSpPr txBox="1"/>
          <p:nvPr/>
        </p:nvSpPr>
        <p:spPr>
          <a:xfrm>
            <a:off x="293225" y="946350"/>
            <a:ext cx="81735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User-Friendly Interface:</a:t>
            </a:r>
            <a:r>
              <a:rPr lang="en" sz="1600"/>
              <a:t> Built with Streamlit, making it easy to create input fields for customer details like age, income, and loan amount.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Data Input:</a:t>
            </a:r>
            <a:r>
              <a:rPr lang="en" sz="1600"/>
              <a:t> Users enter relevant information about the loan applicant.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Displays Results Clearly:</a:t>
            </a:r>
            <a:r>
              <a:rPr lang="en" sz="1600"/>
              <a:t> Once a prediction is made, it shows the default probability, credit score, and rating in an easy-to-understand format.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/>
        </p:nvSpPr>
        <p:spPr>
          <a:xfrm>
            <a:off x="513125" y="1295025"/>
            <a:ext cx="76113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Loads the Trained Model:</a:t>
            </a:r>
            <a:r>
              <a:rPr lang="en" sz="1600"/>
              <a:t> It loads the pre-built machine learning model and necessary tools (like the data scaler) from a saved file.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Prepares Input Data:</a:t>
            </a:r>
            <a:r>
              <a:rPr lang="en" sz="1600"/>
              <a:t> Takes raw customer information and transforms it into the specific format the model understands. This includes calculating new features and correctly formatting existing ones.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Calculates Credit Score:</a:t>
            </a:r>
            <a:r>
              <a:rPr lang="en" sz="1600"/>
              <a:t> Uses the loaded model to predict the probability of loan default and then converts this into a standard credit score (e.g., 300-900) and a simple rating (e.g., Good, Poor).</a:t>
            </a:r>
            <a:endParaRPr sz="1600"/>
          </a:p>
        </p:txBody>
      </p:sp>
      <p:sp>
        <p:nvSpPr>
          <p:cNvPr id="223" name="Google Shape;223;p35"/>
          <p:cNvSpPr txBox="1"/>
          <p:nvPr/>
        </p:nvSpPr>
        <p:spPr>
          <a:xfrm>
            <a:off x="586425" y="488700"/>
            <a:ext cx="33108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561975" y="1478275"/>
            <a:ext cx="78924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User Input:</a:t>
            </a:r>
            <a:r>
              <a:rPr lang="en" sz="1600"/>
              <a:t> A user enters applicant details into the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main.py</a:t>
            </a:r>
            <a:r>
              <a:rPr lang="en" sz="1600"/>
              <a:t> (frontend) application.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Request to Backend:</a:t>
            </a:r>
            <a:r>
              <a:rPr lang="en" sz="1600"/>
              <a:t> When the "Calculate risk" button is clicked, the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main.py</a:t>
            </a:r>
            <a:r>
              <a:rPr lang="en" sz="1600"/>
              <a:t> application sends this data to the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prediction_helper.py</a:t>
            </a:r>
            <a:r>
              <a:rPr lang="en" sz="1600"/>
              <a:t> (backend).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Prediction by Backend:</a:t>
            </a:r>
            <a:r>
              <a:rPr lang="en" sz="1600"/>
              <a:t> The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prediction_helper.py</a:t>
            </a:r>
            <a:r>
              <a:rPr lang="en" sz="1600"/>
              <a:t> processes the data, uses the loaded model to make a prediction, and calculates the credit score and rating.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Results to Frontend:</a:t>
            </a:r>
            <a:r>
              <a:rPr lang="en" sz="1600"/>
              <a:t> The backend sends these results back to the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main.py</a:t>
            </a:r>
            <a:r>
              <a:rPr lang="en" sz="1600"/>
              <a:t> application.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Display to User:</a:t>
            </a:r>
            <a:r>
              <a:rPr lang="en" sz="1600"/>
              <a:t> The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main.py</a:t>
            </a:r>
            <a:r>
              <a:rPr lang="en" sz="1600"/>
              <a:t> application then displays the final credit assessment summary to the user.</a:t>
            </a:r>
            <a:endParaRPr sz="1600"/>
          </a:p>
        </p:txBody>
      </p:sp>
      <p:sp>
        <p:nvSpPr>
          <p:cNvPr id="229" name="Google Shape;229;p36"/>
          <p:cNvSpPr txBox="1"/>
          <p:nvPr/>
        </p:nvSpPr>
        <p:spPr>
          <a:xfrm>
            <a:off x="562000" y="366525"/>
            <a:ext cx="58155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Workflow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7" title="Screenshot 2025-06-04 at 12.52.1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75" y="876425"/>
            <a:ext cx="3146300" cy="41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7"/>
          <p:cNvSpPr txBox="1"/>
          <p:nvPr/>
        </p:nvSpPr>
        <p:spPr>
          <a:xfrm>
            <a:off x="684175" y="219900"/>
            <a:ext cx="41172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Sample App Screenshot</a:t>
            </a:r>
            <a:endParaRPr b="1"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/>
        </p:nvSpPr>
        <p:spPr>
          <a:xfrm>
            <a:off x="1713150" y="2064725"/>
            <a:ext cx="5717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1" sz="2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694200" y="359800"/>
            <a:ext cx="52482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Business Requirements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27925" y="990725"/>
            <a:ext cx="49563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Recall on default class &gt; 90%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Precision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&gt; 50% for default class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Model should have high AI explainablilty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1714500" y="1889550"/>
            <a:ext cx="58560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Collection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7"/>
          <p:cNvGraphicFramePr/>
          <p:nvPr/>
        </p:nvGraphicFramePr>
        <p:xfrm>
          <a:off x="204800" y="14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{0383BC3D-2D9B-4E31-8DA0-D50B3167CD2F}</a:tableStyleId>
              </a:tblPr>
              <a:tblGrid>
                <a:gridCol w="2507550"/>
              </a:tblGrid>
              <a:tr h="218150"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Loans Table</a:t>
                      </a:r>
                      <a:endParaRPr b="1" sz="9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2927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loan_id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2927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cust_id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2927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loan_purpose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2927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loan_type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172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sanction_amount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2927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loan_amount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172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processing_fee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2927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gst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172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net_disbursement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172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loan_tenure_months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172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principal_outstanding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7417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bank_balance_at_application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172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disbursal_date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172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installment_start_dt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29275"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Char char="●"/>
                      </a:pPr>
                      <a:r>
                        <a:t/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rgbClr val="0000FF"/>
                          </a:solidFill>
                        </a:rPr>
                        <a:t>default</a:t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Google Shape;89;p17"/>
          <p:cNvGraphicFramePr/>
          <p:nvPr/>
        </p:nvGraphicFramePr>
        <p:xfrm>
          <a:off x="3025425" y="14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{0383BC3D-2D9B-4E31-8DA0-D50B3167CD2F}</a:tableStyleId>
              </a:tblPr>
              <a:tblGrid>
                <a:gridCol w="3038050"/>
              </a:tblGrid>
              <a:tr h="372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Customers Table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52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cust_id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52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52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gender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728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marital_status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728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employment_status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52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income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number_of_dependants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728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residence_type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90450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years_at_current_address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52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52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355275"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zipcode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p17"/>
          <p:cNvGraphicFramePr/>
          <p:nvPr/>
        </p:nvGraphicFramePr>
        <p:xfrm>
          <a:off x="6290975" y="14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{0383BC3D-2D9B-4E31-8DA0-D50B3167CD2F}</a:tableStyleId>
              </a:tblPr>
              <a:tblGrid>
                <a:gridCol w="2565325"/>
              </a:tblGrid>
              <a:tr h="429075">
                <a:tc>
                  <a:txBody>
                    <a:bodyPr/>
                    <a:lstStyle/>
                    <a:p>
                      <a:pPr indent="0" lvl="0" marL="457200" rtl="0" algn="ctr">
                        <a:lnSpc>
                          <a:spcPct val="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Bureau table</a:t>
                      </a:r>
                      <a:endParaRPr b="1" sz="800"/>
                    </a:p>
                    <a:p>
                      <a:pPr indent="0" lvl="0" marL="457200" rtl="0" algn="ctr">
                        <a:lnSpc>
                          <a:spcPct val="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0975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cust_id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number_of_open_accounts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number_of_closed_accounts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0975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total_loan_months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0975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delinquent_months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0975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total_dpd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50975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enquiry_count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credit_utilization_ratio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 title="Screenshot 2025-05-29 at 9.33.4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54374" cy="6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 title="Screenshot 2025-05-29 at 9.33.5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00" y="881153"/>
            <a:ext cx="4798549" cy="7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Screenshot 2025-05-29 at 9.34.28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150" y="92977"/>
            <a:ext cx="3433451" cy="505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title="Screenshot 2025-05-29 at 9.35.44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791225"/>
            <a:ext cx="3628725" cy="14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566725" y="2626050"/>
            <a:ext cx="1421700" cy="4443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Class Imbalance</a:t>
            </a:r>
            <a:endParaRPr b="1" sz="800">
              <a:solidFill>
                <a:srgbClr val="3C78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8" title="Screenshot 2025-05-29 at 9.37.02 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900" y="3354426"/>
            <a:ext cx="5509877" cy="2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396103" y="3606900"/>
            <a:ext cx="1806600" cy="4443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C78D8"/>
                </a:solidFill>
                <a:latin typeface="Open Sans"/>
                <a:ea typeface="Open Sans"/>
                <a:cs typeface="Open Sans"/>
                <a:sym typeface="Open Sans"/>
              </a:rPr>
              <a:t>So use stratify to maintain class division in train and test</a:t>
            </a:r>
            <a:endParaRPr sz="500">
              <a:solidFill>
                <a:srgbClr val="3C78D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714500" y="1889550"/>
            <a:ext cx="58560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Cleaning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 title="Screenshot 2025-05-29 at 9.38.5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200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 title="Screenshot 2025-05-29 at 9.45.4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974" y="152400"/>
            <a:ext cx="5056024" cy="32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1714500" y="1889550"/>
            <a:ext cx="58560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Exploratory Data Analysis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