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DF9"/>
          </a:solidFill>
        </a:fill>
      </a:tcStyle>
    </a:wholeTbl>
    <a:band2H>
      <a:tcTxStyle b="def" i="def"/>
      <a:tcStyle>
        <a:tcBdr/>
        <a:fill>
          <a:solidFill>
            <a:srgbClr val="FFFE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A"/>
          </a:solidFill>
        </a:fill>
      </a:tcStyle>
    </a:wholeTbl>
    <a:band2H>
      <a:tcTxStyle b="def" i="def"/>
      <a:tcStyle>
        <a:tcBdr/>
        <a:fill>
          <a:solidFill>
            <a:srgbClr val="FEED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DB"/>
          </a:solidFill>
        </a:fill>
      </a:tcStyle>
    </a:wholeTbl>
    <a:band2H>
      <a:tcTxStyle b="def" i="def"/>
      <a:tcStyle>
        <a:tcBdr/>
        <a:fill>
          <a:solidFill>
            <a:srgbClr val="FD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" name="Google Shape;11;p2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xx%"/>
          <p:cNvSpPr txBox="1"/>
          <p:nvPr>
            <p:ph type="title" hasCustomPrompt="1"/>
          </p:nvPr>
        </p:nvSpPr>
        <p:spPr>
          <a:xfrm>
            <a:off x="311699" y="1039650"/>
            <a:ext cx="8520602" cy="2106300"/>
          </a:xfrm>
          <a:prstGeom prst="rect">
            <a:avLst/>
          </a:prstGeom>
        </p:spPr>
        <p:txBody>
          <a:bodyPr anchor="b"/>
          <a:lstStyle>
            <a:lvl1pPr algn="ctr">
              <a:defRPr b="1" sz="14000"/>
            </a:lvl1pPr>
          </a:lstStyle>
          <a:p>
            <a:pPr/>
            <a:r>
              <a:t>xx%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rgbClr val="26A69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9" y="1171674"/>
            <a:ext cx="3999902" cy="33972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21"/>
          </p:nvPr>
        </p:nvSpPr>
        <p:spPr>
          <a:xfrm>
            <a:off x="4832399" y="1171674"/>
            <a:ext cx="3999902" cy="33972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26A6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9"/>
            <a:ext cx="5604001" cy="4090801"/>
          </a:xfrm>
          <a:prstGeom prst="rect">
            <a:avLst/>
          </a:prstGeom>
        </p:spPr>
        <p:txBody>
          <a:bodyPr anchor="ctr"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686401" cy="1"/>
          </a:xfrm>
          <a:prstGeom prst="line">
            <a:avLst/>
          </a:prstGeom>
          <a:ln w="19050">
            <a:solidFill>
              <a:srgbClr val="26A69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382350"/>
            <a:ext cx="4045200" cy="13332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26A69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171599"/>
            <a:ext cx="8520602" cy="339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latin typeface="Old Standard TT"/>
                <a:ea typeface="Old Standard TT"/>
                <a:cs typeface="Old Standard TT"/>
                <a:sym typeface="Old Standard T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enai-e-commerce-chatbot.streamlit.app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/>
          <p:nvPr>
            <p:ph type="ctr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/>
          <a:lstStyle/>
          <a:p>
            <a:pPr/>
            <a:r>
              <a:t>Intelligent Multi-Intent E-commerce Chatbot</a:t>
            </a:r>
          </a:p>
        </p:txBody>
      </p:sp>
      <p:sp>
        <p:nvSpPr>
          <p:cNvPr id="115" name="Google Shape;60;p13"/>
          <p:cNvSpPr txBox="1"/>
          <p:nvPr>
            <p:ph type="subTitle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0" indent="0" defTabSz="859536">
              <a:lnSpc>
                <a:spcPct val="80000"/>
              </a:lnSpc>
              <a:defRPr sz="2256"/>
            </a:lvl1pPr>
          </a:lstStyle>
          <a:p>
            <a:pPr/>
            <a:r>
              <a:t>Revolutionizing User Engagement with Advanced Conversational AI</a:t>
            </a:r>
          </a:p>
        </p:txBody>
      </p:sp>
      <p:sp>
        <p:nvSpPr>
          <p:cNvPr id="116" name="Google Shape;61;p13"/>
          <p:cNvSpPr txBox="1"/>
          <p:nvPr/>
        </p:nvSpPr>
        <p:spPr>
          <a:xfrm>
            <a:off x="512700" y="4628150"/>
            <a:ext cx="38490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749808">
              <a:lnSpc>
                <a:spcPct val="80000"/>
              </a:lnSpc>
              <a:defRPr sz="123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</a:lstStyle>
          <a:p>
            <a:pPr/>
            <a:r>
              <a:t>Presented by : Neethu Manikantan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14;p22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Intent 3: Casual Chat / Small Talk</a:t>
            </a:r>
          </a:p>
        </p:txBody>
      </p:sp>
      <p:sp>
        <p:nvSpPr>
          <p:cNvPr id="143" name="Google Shape;115;p22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Process:</a:t>
            </a:r>
          </a:p>
          <a:p>
            <a:pPr lvl="1" marL="914400" indent="-317500">
              <a:buSzPts val="1400"/>
              <a:defRPr sz="1400"/>
            </a:pPr>
            <a:r>
              <a:t>User engages in general conversation (e.g., "How are you?", "Tell me a joke").</a:t>
            </a:r>
          </a:p>
          <a:p>
            <a:pPr lvl="1" marL="914400" indent="-317500">
              <a:buSzPts val="1400"/>
              <a:defRPr sz="1400"/>
            </a:pPr>
            <a:r>
              <a:t>Intent classifier identifies as 'Small Talk'.</a:t>
            </a:r>
          </a:p>
          <a:p>
            <a:pPr lvl="1" marL="914400" indent="-317500">
              <a:buSzPts val="1400"/>
              <a:defRPr sz="1400"/>
            </a:pPr>
            <a:r>
              <a:t>Query is directly passed to Groq LLM for general conversational response generation.</a:t>
            </a:r>
          </a:p>
          <a:p>
            <a:pPr/>
            <a:r>
              <a:t>Purpose: Enhances user experience, makes the chatbot feel more "human" and approachable, improves engagement.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20;p23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Implementation Details &amp; Workflow</a:t>
            </a:r>
          </a:p>
        </p:txBody>
      </p:sp>
      <p:sp>
        <p:nvSpPr>
          <p:cNvPr id="146" name="Google Shape;121;p23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2000"/>
              </a:lnSpc>
            </a:pPr>
            <a:r>
              <a:t>Setup: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Data Preparation (FAQs, Product Data for SQLite).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Embedding creation for ChromaDB.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LLM API key configuration.</a:t>
            </a:r>
          </a:p>
          <a:p>
            <a:pPr>
              <a:lnSpc>
                <a:spcPct val="92000"/>
              </a:lnSpc>
            </a:pPr>
            <a:r>
              <a:t>Core Loop: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Receive user input via Streamlit.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Pre-process input (tokenization, lowercasing).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Perform intent classification.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Route to specific handler function (FAQ, SQL, Small Talk).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Execute logic within handler (DB query, RAG, direct LLM call).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Generate final response using LLM.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Display response in Streamlit UI.</a:t>
            </a:r>
          </a:p>
          <a:p>
            <a:pPr>
              <a:lnSpc>
                <a:spcPct val="92000"/>
              </a:lnSpc>
            </a:pPr>
            <a:r>
              <a:t>Code Structure: </a:t>
            </a:r>
          </a:p>
          <a:p>
            <a:pPr lvl="1" marL="914400" indent="-317500">
              <a:lnSpc>
                <a:spcPct val="92000"/>
              </a:lnSpc>
              <a:buSzPts val="1400"/>
              <a:defRPr sz="1400"/>
            </a:pPr>
            <a:r>
              <a:t>Modular (e.g., intent_classifier.py, faq_handler.py, sql_handler.py, app.py).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26;p24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Challenges &amp; Solutions</a:t>
            </a:r>
          </a:p>
        </p:txBody>
      </p:sp>
      <p:sp>
        <p:nvSpPr>
          <p:cNvPr id="149" name="Google Shape;127;p24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 indent="-334327">
              <a:lnSpc>
                <a:spcPct val="103500"/>
              </a:lnSpc>
              <a:buSzPct val="100000"/>
              <a:defRPr sz="1600"/>
            </a:pPr>
            <a:r>
              <a:t>Challenge 1: Intent Overlap/Ambiguity:</a:t>
            </a:r>
          </a:p>
          <a:p>
            <a:pPr lvl="1" marL="914400" indent="-310831">
              <a:lnSpc>
                <a:spcPct val="103500"/>
              </a:lnSpc>
              <a:buSzPct val="100000"/>
              <a:defRPr sz="1200"/>
            </a:pPr>
            <a:r>
              <a:t>Solution: Fine-tuning semantic routing with diverse training examples; adding a confidence threshold for classification; explicit clarification prompts.</a:t>
            </a:r>
          </a:p>
          <a:p>
            <a:pPr indent="-334327">
              <a:lnSpc>
                <a:spcPct val="103500"/>
              </a:lnSpc>
              <a:buSzPct val="100000"/>
              <a:defRPr sz="1600"/>
            </a:pPr>
            <a:r>
              <a:t>Challenge 2: LLM Hallucinations (especially for RAG/SQL):</a:t>
            </a:r>
          </a:p>
          <a:p>
            <a:pPr lvl="1" marL="914400" indent="-310831">
              <a:lnSpc>
                <a:spcPct val="103500"/>
              </a:lnSpc>
              <a:buSzPct val="100000"/>
              <a:defRPr sz="1200"/>
            </a:pPr>
            <a:r>
              <a:t>Solution: Strict adherence to retrieved context for RAG; robust validation of generated SQL queries; explicit grounding prompts for LLMs.</a:t>
            </a:r>
          </a:p>
          <a:p>
            <a:pPr indent="-334327">
              <a:lnSpc>
                <a:spcPct val="103500"/>
              </a:lnSpc>
              <a:buSzPct val="100000"/>
              <a:defRPr sz="1600"/>
            </a:pPr>
            <a:r>
              <a:t>Challenge 3: Optimizing Latency:</a:t>
            </a:r>
          </a:p>
          <a:p>
            <a:pPr lvl="1" marL="914400" indent="-310831">
              <a:lnSpc>
                <a:spcPct val="103500"/>
              </a:lnSpc>
              <a:buSzPct val="100000"/>
              <a:defRPr sz="1200"/>
            </a:pPr>
            <a:r>
              <a:t>Solution: Leveraging Groq's fast inference, efficient ChromaDB indexing, optimizing prompt engineering.</a:t>
            </a:r>
          </a:p>
          <a:p>
            <a:pPr indent="-334327">
              <a:lnSpc>
                <a:spcPct val="103500"/>
              </a:lnSpc>
              <a:buSzPct val="100000"/>
              <a:defRPr sz="1600"/>
            </a:pPr>
            <a:r>
              <a:t>Challenge 4: SQL Injection Vulnerability:</a:t>
            </a:r>
          </a:p>
          <a:p>
            <a:pPr lvl="1" marL="914400" indent="-310831">
              <a:lnSpc>
                <a:spcPct val="103500"/>
              </a:lnSpc>
              <a:buSzPct val="100000"/>
              <a:defRPr sz="1200"/>
            </a:pPr>
            <a:r>
              <a:t>Solution: Parameterized queries or careful sanitization of LLM-generated SQL; input validation before query execution.</a:t>
            </a:r>
          </a:p>
          <a:p>
            <a:pPr indent="-334327">
              <a:lnSpc>
                <a:spcPct val="103500"/>
              </a:lnSpc>
              <a:buSzPct val="100000"/>
              <a:defRPr sz="1600"/>
            </a:pPr>
            <a:r>
              <a:t>Challenge 5: Scalability of Knowledge Base:</a:t>
            </a:r>
          </a:p>
          <a:p>
            <a:pPr lvl="1" marL="914400" indent="-310831">
              <a:lnSpc>
                <a:spcPct val="103500"/>
              </a:lnSpc>
              <a:buSzPct val="100000"/>
              <a:defRPr sz="1200"/>
            </a:pPr>
            <a:r>
              <a:t>Solution: ChromaDB handles large vector stores; considering distributed databases for future scaling.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32;p25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Demo</a:t>
            </a:r>
          </a:p>
        </p:txBody>
      </p:sp>
      <p:sp>
        <p:nvSpPr>
          <p:cNvPr id="152" name="Google Shape;133;p25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  <a:r>
              <a:t>Streamlit Cloud Link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https://genai-e-commerce-chatbot.streamlit.app/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8;p26"/>
          <p:cNvSpPr txBox="1"/>
          <p:nvPr>
            <p:ph type="title"/>
          </p:nvPr>
        </p:nvSpPr>
        <p:spPr>
          <a:xfrm>
            <a:off x="311699" y="2057724"/>
            <a:ext cx="8520602" cy="613201"/>
          </a:xfrm>
          <a:prstGeom prst="rect">
            <a:avLst/>
          </a:prstGeom>
        </p:spPr>
        <p:txBody>
          <a:bodyPr/>
          <a:lstStyle>
            <a:lvl1pPr algn="ctr">
              <a:defRPr sz="27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6;p14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Presentation Agenda</a:t>
            </a:r>
          </a:p>
        </p:txBody>
      </p:sp>
      <p:sp>
        <p:nvSpPr>
          <p:cNvPr id="119" name="Google Shape;67;p14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 lvl="1" marL="914400" indent="-317500">
              <a:spcBef>
                <a:spcPts val="1200"/>
              </a:spcBef>
              <a:buSzPts val="1700"/>
              <a:buFont typeface="Arial"/>
              <a:defRPr sz="1700"/>
            </a:pPr>
            <a:r>
              <a:t>Introduction: The E-commerce Challenge</a:t>
            </a:r>
          </a:p>
          <a:p>
            <a:pPr lvl="1" marL="914400" indent="-317500">
              <a:buSzPts val="1700"/>
              <a:buFont typeface="Arial"/>
              <a:defRPr sz="1700"/>
            </a:pPr>
            <a:r>
              <a:t>Project Overview &amp; Goals</a:t>
            </a:r>
          </a:p>
          <a:p>
            <a:pPr lvl="1" marL="914400" indent="-317500">
              <a:buSzPts val="1700"/>
              <a:buFont typeface="Arial"/>
              <a:defRPr sz="1700"/>
            </a:pPr>
            <a:r>
              <a:t>System Architecture &amp; Core Components</a:t>
            </a:r>
          </a:p>
          <a:p>
            <a:pPr lvl="1" marL="914400" indent="-317500">
              <a:buSzPts val="1700"/>
              <a:buFont typeface="Arial"/>
              <a:defRPr sz="1700"/>
            </a:pPr>
            <a:r>
              <a:t>Multi-Intent Handling Explained</a:t>
            </a:r>
          </a:p>
          <a:p>
            <a:pPr lvl="1" marL="914400" indent="-317500">
              <a:buSzPts val="1700"/>
              <a:buFont typeface="Arial"/>
              <a:defRPr sz="1700"/>
            </a:pPr>
            <a:r>
              <a:t>Key Features &amp; Technical Deep Dive</a:t>
            </a:r>
          </a:p>
          <a:p>
            <a:pPr lvl="1" marL="914400" indent="-317500">
              <a:buSzPts val="1700"/>
              <a:buFont typeface="Arial"/>
              <a:defRPr sz="1700"/>
            </a:pPr>
            <a:r>
              <a:t>Implementation Details &amp; Workflow</a:t>
            </a:r>
          </a:p>
          <a:p>
            <a:pPr lvl="1" marL="914400" indent="-317500">
              <a:buSzPts val="1700"/>
              <a:buFont typeface="Arial"/>
              <a:defRPr sz="1700"/>
            </a:pPr>
            <a:r>
              <a:t>Challenges &amp; Solutions</a:t>
            </a:r>
          </a:p>
          <a:p>
            <a:pPr lvl="1" marL="914400" indent="-317500">
              <a:buSzPts val="1700"/>
              <a:buFont typeface="Arial"/>
              <a:defRPr sz="1700"/>
            </a:pPr>
            <a:r>
              <a:t>Demo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2;p15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The E-commerce Challenge: Why a Smart Chatbot?</a:t>
            </a:r>
          </a:p>
        </p:txBody>
      </p:sp>
      <p:sp>
        <p:nvSpPr>
          <p:cNvPr id="122" name="Google Shape;73;p15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Statement:</a:t>
            </a:r>
          </a:p>
          <a:p>
            <a:pPr lvl="1" marL="914400" indent="-317500">
              <a:buSzPts val="1400"/>
              <a:defRPr sz="1400"/>
            </a:pPr>
            <a:r>
              <a:t>Traditional e-commerce platforms often lead to user frustration due to information overload or difficulty finding specific products/answers.</a:t>
            </a:r>
          </a:p>
          <a:p>
            <a:pPr lvl="1" marL="914400" indent="-317500">
              <a:buSzPts val="1400"/>
              <a:defRPr sz="1400"/>
            </a:pPr>
            <a:r>
              <a:t>High bounce rates, unaddressed FAQs, and inefficient customer support.</a:t>
            </a:r>
          </a:p>
          <a:p>
            <a:pPr lvl="1" marL="914400" indent="-317500">
              <a:buSzPts val="1400"/>
              <a:defRPr sz="1400"/>
            </a:pPr>
            <a:r>
              <a:t>Need for personalized, instant assistance at scale.</a:t>
            </a:r>
          </a:p>
          <a:p>
            <a:pPr/>
            <a:r>
              <a:t>Our Solution: </a:t>
            </a:r>
          </a:p>
          <a:p>
            <a:pPr lvl="1" marL="914400" indent="-317500">
              <a:buSzPts val="1400"/>
              <a:defRPr sz="1400"/>
            </a:pPr>
            <a:r>
              <a:t>An AI-powered, multi-intent chatbot acting as a smart assistant.</a:t>
            </a:r>
          </a:p>
          <a:p>
            <a:pPr/>
            <a:r>
              <a:t>Value Proposition: </a:t>
            </a:r>
          </a:p>
          <a:p>
            <a:pPr lvl="1" marL="914400" indent="-317500">
              <a:buSzPts val="1400"/>
              <a:defRPr sz="1400"/>
            </a:pPr>
            <a:r>
              <a:t>Enhance user engagement, streamline information access, improve conversion rates.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8;p16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Project Overview: Our Intelligent Chatbot</a:t>
            </a:r>
          </a:p>
        </p:txBody>
      </p:sp>
      <p:sp>
        <p:nvSpPr>
          <p:cNvPr id="125" name="Google Shape;79;p16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Primary Goal: </a:t>
            </a:r>
          </a:p>
          <a:p>
            <a:pPr lvl="1" marL="914400" indent="-317500">
              <a:buSzPts val="1400"/>
              <a:defRPr sz="1400"/>
            </a:pPr>
            <a:r>
              <a:t>Develop a comprehensive conversational AI agent for e-commerce, capable of handling diverse user intents seamlessly.</a:t>
            </a:r>
          </a:p>
          <a:p>
            <a:pPr/>
            <a:r>
              <a:t>Key Capabilities:</a:t>
            </a:r>
          </a:p>
          <a:p>
            <a:pPr lvl="1" marL="914400" indent="-317500">
              <a:buSzPts val="1400"/>
              <a:defRPr sz="1400"/>
            </a:pPr>
            <a:r>
              <a:t>Answer FAQs</a:t>
            </a:r>
          </a:p>
          <a:p>
            <a:pPr lvl="1" marL="914400" indent="-317500">
              <a:buSzPts val="1400"/>
              <a:defRPr sz="1400"/>
            </a:pPr>
            <a:r>
              <a:t>Perform dynamic product searches</a:t>
            </a:r>
          </a:p>
          <a:p>
            <a:pPr lvl="1" marL="914400" indent="-317500">
              <a:buSzPts val="1400"/>
              <a:defRPr sz="1400"/>
            </a:pPr>
            <a:r>
              <a:t>Engage in casual conversation (small talk)</a:t>
            </a:r>
          </a:p>
          <a:p>
            <a:pPr/>
            <a:r>
              <a:t>Distinguishing Factor:</a:t>
            </a:r>
          </a:p>
          <a:p>
            <a:pPr lvl="1" marL="914400" indent="-317500">
              <a:buSzPts val="1400"/>
              <a:defRPr sz="1400"/>
            </a:pPr>
            <a:r>
              <a:t> Unified experience across multiple intents, leveraging cutting-edge LLMs and specialized databases.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4;p17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System Architecture: A High-Level View</a:t>
            </a:r>
          </a:p>
        </p:txBody>
      </p:sp>
      <p:pic>
        <p:nvPicPr>
          <p:cNvPr id="128" name="Screenshot 2025-06-03 at 8.18.49 PM.pngGoogle Shape;85;p17" descr="Screenshot 2025-06-03 at 8.18.49 PM.pngGoogle Shape;85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000" y="1357112"/>
            <a:ext cx="7136101" cy="302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0;p18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Core Components: The Technology Stack</a:t>
            </a:r>
          </a:p>
        </p:txBody>
      </p:sp>
      <p:sp>
        <p:nvSpPr>
          <p:cNvPr id="131" name="Google Shape;91;p18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 marL="429768" indent="-295465" defTabSz="859536">
              <a:lnSpc>
                <a:spcPct val="100000"/>
              </a:lnSpc>
              <a:buSzPts val="1200"/>
              <a:defRPr sz="1222"/>
            </a:pPr>
            <a:r>
              <a:t>Groq LLM: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Leveraged for ultra-low-latency inference, crucial for real-time conversational responses.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Used for natural language understanding (NLU), generation (NLG), and response formatting across all intents.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Specific model used: Llama 3.3 (or specify exact version if known).</a:t>
            </a:r>
          </a:p>
          <a:p>
            <a:pPr marL="429768" indent="-295465" defTabSz="859536">
              <a:lnSpc>
                <a:spcPct val="100000"/>
              </a:lnSpc>
              <a:buSzPts val="1200"/>
              <a:defRPr sz="1222"/>
            </a:pPr>
            <a:r>
              <a:t>ChromaDB: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Vector database for storing and retrieving FAQ embeddings.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Enables efficient semantic search for RAG implementation.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Local persistence for knowledge base.</a:t>
            </a:r>
          </a:p>
          <a:p>
            <a:pPr marL="429768" indent="-295465" defTabSz="859536">
              <a:lnSpc>
                <a:spcPct val="100000"/>
              </a:lnSpc>
              <a:buSzPts val="1200"/>
              <a:defRPr sz="1222"/>
            </a:pPr>
            <a:r>
              <a:t>Streamlit: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Frontend framework for rapid prototyping and interactive UI development.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Provides a clean and intuitive chat interface for users.</a:t>
            </a:r>
          </a:p>
          <a:p>
            <a:pPr marL="429768" indent="-295465" defTabSz="859536">
              <a:lnSpc>
                <a:spcPct val="100000"/>
              </a:lnSpc>
              <a:buSzPts val="1200"/>
              <a:defRPr sz="1222"/>
            </a:pPr>
            <a:r>
              <a:t>SQLite: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Lightweight, serverless relational database for product catalog.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Chosen for ease of setup and dynamic SQL query execution.</a:t>
            </a:r>
          </a:p>
          <a:p>
            <a:pPr marL="429768" indent="-295465" defTabSz="859536">
              <a:lnSpc>
                <a:spcPct val="100000"/>
              </a:lnSpc>
              <a:buSzPts val="1200"/>
              <a:defRPr sz="1222"/>
            </a:pPr>
            <a:r>
              <a:t>Sentence Transformers:</a:t>
            </a:r>
          </a:p>
          <a:p>
            <a:pPr lvl="1" marL="859536" indent="-295465" defTabSz="859536">
              <a:lnSpc>
                <a:spcPct val="100000"/>
              </a:lnSpc>
              <a:buSzPts val="1200"/>
              <a:defRPr sz="1222"/>
            </a:pPr>
            <a:r>
              <a:t>Used for semantic routing and embedding user queries for intent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6;p19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Multi-Intent Handling: The Core Logic</a:t>
            </a:r>
          </a:p>
        </p:txBody>
      </p:sp>
      <p:sp>
        <p:nvSpPr>
          <p:cNvPr id="134" name="Google Shape;97;p19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Concept: Seamlessly classifying user input into distinct intents (FAQ, SQL, Small Talk) to route to appropriate processing pipelines.</a:t>
            </a:r>
          </a:p>
          <a:p>
            <a:pPr/>
            <a:r>
              <a:t>Mechanism: Semantic Routing:</a:t>
            </a:r>
          </a:p>
          <a:p>
            <a:pPr lvl="1" marL="914400" indent="-317500">
              <a:buSzPts val="1400"/>
              <a:defRPr sz="1400"/>
            </a:pPr>
            <a:r>
              <a:t>User query is embedded using Sentence Transformers.</a:t>
            </a:r>
          </a:p>
          <a:p>
            <a:pPr lvl="1" marL="914400" indent="-317500">
              <a:buSzPts val="1400"/>
              <a:defRPr sz="1400"/>
            </a:pPr>
            <a:r>
              <a:t>Compared against pre-defined intent embeddings (e.g., "policy questions," "show products," "greet me").</a:t>
            </a:r>
          </a:p>
          <a:p>
            <a:pPr lvl="1" marL="914400" indent="-317500">
              <a:buSzPts val="1400"/>
              <a:defRPr sz="1400"/>
            </a:pPr>
            <a:r>
              <a:t>Cosine similarity (or other metric) determines the most probable intent.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2;p20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Intent 1: FAQ Knowledge Base (RAG)</a:t>
            </a:r>
          </a:p>
        </p:txBody>
      </p:sp>
      <p:sp>
        <p:nvSpPr>
          <p:cNvPr id="137" name="Google Shape;103;p20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Process:</a:t>
            </a:r>
          </a:p>
          <a:p>
            <a:pPr lvl="1" marL="914400" indent="-317500">
              <a:buSzPts val="1400"/>
              <a:defRPr sz="1400"/>
            </a:pPr>
            <a:r>
              <a:t>User asks an FAQ-related question.</a:t>
            </a:r>
          </a:p>
          <a:p>
            <a:pPr lvl="1" marL="914400" indent="-317500">
              <a:buSzPts val="1400"/>
              <a:defRPr sz="1400"/>
            </a:pPr>
            <a:r>
              <a:t>Intent classifier identifies as 'FAQ'.</a:t>
            </a:r>
          </a:p>
          <a:p>
            <a:pPr lvl="1" marL="914400" indent="-317500">
              <a:buSzPts val="1400"/>
              <a:defRPr sz="1400"/>
            </a:pPr>
            <a:r>
              <a:t>Query embedded and used to search ChromaDB for relevant document chunks (e.g., policies, general info).</a:t>
            </a:r>
          </a:p>
          <a:p>
            <a:pPr lvl="1" marL="914400" indent="-317500">
              <a:buSzPts val="1400"/>
              <a:defRPr sz="1400"/>
            </a:pPr>
            <a:r>
              <a:t>Retrieved chunks are passed as context to Groq LLM.</a:t>
            </a:r>
          </a:p>
          <a:p>
            <a:pPr lvl="1" marL="914400" indent="-317500">
              <a:buSzPts val="1400"/>
              <a:defRPr sz="1400"/>
            </a:pPr>
            <a:r>
              <a:t>Groq LLM generates a coherent and concise answer based on the provided context.</a:t>
            </a:r>
          </a:p>
          <a:p>
            <a:pPr/>
            <a:r>
              <a:t>Benefits: Reduces hallucinations, provides factual answers, easily updatable knowledge 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08;p21"/>
          <p:cNvSpPr txBox="1"/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Intent 2: Dynamic SQL Product Search</a:t>
            </a:r>
          </a:p>
        </p:txBody>
      </p:sp>
      <p:sp>
        <p:nvSpPr>
          <p:cNvPr id="140" name="Google Shape;109;p21"/>
          <p:cNvSpPr txBox="1"/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/>
            <a:r>
              <a:t>Process:</a:t>
            </a:r>
          </a:p>
          <a:p>
            <a:pPr lvl="1" marL="914400" indent="-317500">
              <a:buSzPts val="1400"/>
              <a:defRPr sz="1400"/>
            </a:pPr>
            <a:r>
              <a:t>User requests product information (e.g., "Show me all Nike shoes below Rs. 3000").</a:t>
            </a:r>
          </a:p>
          <a:p>
            <a:pPr lvl="1" marL="914400" indent="-317500">
              <a:buSzPts val="1400"/>
              <a:defRPr sz="1400"/>
            </a:pPr>
            <a:r>
              <a:t>Intent classifier identifies as 'SQL'.</a:t>
            </a:r>
          </a:p>
          <a:p>
            <a:pPr lvl="1" marL="914400" indent="-317500">
              <a:buSzPts val="1400"/>
              <a:defRPr sz="1400"/>
            </a:pPr>
            <a:r>
              <a:t>Groq LLM (or a specialized model/prompt) translates natural language into a valid SQL query.</a:t>
            </a:r>
          </a:p>
          <a:p>
            <a:pPr lvl="1" marL="914400" indent="-317500">
              <a:buSzPts val="1400"/>
              <a:defRPr sz="1400"/>
            </a:pPr>
            <a:r>
              <a:t>The generated SQL query is executed on the SQLite database.</a:t>
            </a:r>
          </a:p>
          <a:p>
            <a:pPr lvl="1" marL="914400" indent="-317500">
              <a:buSzPts val="1400"/>
              <a:defRPr sz="1400"/>
            </a:pPr>
            <a:r>
              <a:t>Results (e.g., product details, prices) are retrieved.</a:t>
            </a:r>
          </a:p>
          <a:p>
            <a:pPr lvl="1" marL="914400" indent="-317500">
              <a:buSzPts val="1400"/>
              <a:defRPr sz="1400"/>
            </a:pPr>
            <a:r>
              <a:t>Groq LLM formats the database results into a user-friendly conversational response.</a:t>
            </a:r>
          </a:p>
          <a:p>
            <a:pPr/>
            <a:r>
              <a:t>Challenges: SQL injection prevention, schema understanding by LLM, handling complex queries.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