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1A9988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0D0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0CA"/>
          </a:solidFill>
        </a:fill>
      </a:tcStyle>
    </a:wholeTbl>
    <a:band2H>
      <a:tcTxStyle b="def" i="def"/>
      <a:tcStyle>
        <a:tcBdr/>
        <a:fill>
          <a:solidFill>
            <a:srgbClr val="FBE9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6DF"/>
          </a:solidFill>
        </a:fill>
      </a:tcStyle>
    </a:wholeTbl>
    <a:band2H>
      <a:tcTxStyle b="def" i="def"/>
      <a:tcStyle>
        <a:tcBdr/>
        <a:fill>
          <a:solidFill>
            <a:srgbClr val="FFF3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FED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DD9"/>
          </a:solidFill>
        </a:fill>
      </a:tcStyle>
    </a:wholeTbl>
    <a:band2H>
      <a:tcTxStyle b="def" i="def"/>
      <a:tcStyle>
        <a:tcBdr/>
        <a:fill>
          <a:solidFill>
            <a:srgbClr val="E7EF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A998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solidFill>
            <a:srgbClr val="1A9988">
              <a:alpha val="20000"/>
            </a:srgbClr>
          </a:solidFill>
        </a:fill>
      </a:tcStyle>
    </a:firstCol>
    <a:la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50800" cap="flat">
              <a:solidFill>
                <a:srgbClr val="1A9988"/>
              </a:solidFill>
              <a:prstDash val="solid"/>
              <a:round/>
            </a:ln>
          </a:top>
          <a:bottom>
            <a:ln w="127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1A9988"/>
        </a:fontRef>
        <a:srgbClr val="1A9988"/>
      </a:tcTxStyle>
      <a:tcStyle>
        <a:tcBdr>
          <a:left>
            <a:ln w="12700" cap="flat">
              <a:solidFill>
                <a:srgbClr val="1A9988"/>
              </a:solidFill>
              <a:prstDash val="solid"/>
              <a:round/>
            </a:ln>
          </a:left>
          <a:right>
            <a:ln w="12700" cap="flat">
              <a:solidFill>
                <a:srgbClr val="1A9988"/>
              </a:solidFill>
              <a:prstDash val="solid"/>
              <a:round/>
            </a:ln>
          </a:right>
          <a:top>
            <a:ln w="12700" cap="flat">
              <a:solidFill>
                <a:srgbClr val="1A9988"/>
              </a:solidFill>
              <a:prstDash val="solid"/>
              <a:round/>
            </a:ln>
          </a:top>
          <a:bottom>
            <a:ln w="25400" cap="flat">
              <a:solidFill>
                <a:srgbClr val="1A9988"/>
              </a:solidFill>
              <a:prstDash val="solid"/>
              <a:round/>
            </a:ln>
          </a:bottom>
          <a:insideH>
            <a:ln w="12700" cap="flat">
              <a:solidFill>
                <a:srgbClr val="1A9988"/>
              </a:solidFill>
              <a:prstDash val="solid"/>
              <a:round/>
            </a:ln>
          </a:insideH>
          <a:insideV>
            <a:ln w="12700" cap="flat">
              <a:solidFill>
                <a:srgbClr val="1A9988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E9ED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0;p2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18" name="Google Shape;11;p2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16" name="Google Shape;12;p2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7" name="Google Shape;13;p2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9" name="Title Text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</p:spPr>
        <p:txBody>
          <a:bodyPr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0" name="Body Level One…"/>
          <p:cNvSpPr txBox="1"/>
          <p:nvPr>
            <p:ph type="body" sz="quarter" idx="1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74;p11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108" name="Google Shape;75;p11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109" name="Google Shape;76;p11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111" name="xx%"/>
          <p:cNvSpPr txBox="1"/>
          <p:nvPr>
            <p:ph type="title" hasCustomPrompt="1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</p:spPr>
        <p:txBody>
          <a:bodyPr/>
          <a:lstStyle>
            <a:lvl1pPr>
              <a:defRPr sz="8000">
                <a:solidFill>
                  <a:srgbClr val="FFFFFF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112" name="Body Level One…"/>
          <p:cNvSpPr txBox="1"/>
          <p:nvPr>
            <p:ph type="body" sz="half" idx="1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</p:spPr>
        <p:txBody>
          <a:bodyPr/>
          <a:lstStyle>
            <a:lvl1pPr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1A99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18;p3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28" name="Google Shape;19;p3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29" name="Google Shape;20;p3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31" name="Title Text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Body Level One…"/>
          <p:cNvSpPr txBox="1"/>
          <p:nvPr>
            <p:ph type="body" sz="quarter" idx="1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Google Shape;38;p5"/>
          <p:cNvSpPr txBox="1"/>
          <p:nvPr>
            <p:ph type="body" sz="quarter" idx="21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56;p8"/>
          <p:cNvGrpSpPr/>
          <p:nvPr/>
        </p:nvGrpSpPr>
        <p:grpSpPr>
          <a:xfrm>
            <a:off x="830392" y="4169130"/>
            <a:ext cx="745763" cy="45827"/>
            <a:chOff x="0" y="0"/>
            <a:chExt cx="745762" cy="45826"/>
          </a:xfrm>
        </p:grpSpPr>
        <p:sp>
          <p:nvSpPr>
            <p:cNvPr id="75" name="Google Shape;57;p8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76" name="Google Shape;58;p8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78" name="Title Text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89" name="Google Shape;63;p9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87" name="Google Shape;64;p9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88" name="Google Shape;65;p9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90" name="Title Text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1" name="Body Level One…"/>
          <p:cNvSpPr txBox="1"/>
          <p:nvPr>
            <p:ph type="body" sz="quarter" idx="1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</p:spPr>
        <p:txBody>
          <a:bodyPr/>
          <a:lstStyle>
            <a:lvl1pPr marL="311150" indent="-165100">
              <a:lnSpc>
                <a:spcPct val="100000"/>
              </a:lnSpc>
              <a:buClrTx/>
              <a:buSzTx/>
              <a:buFontTx/>
              <a:buNone/>
              <a:defRPr sz="1600"/>
            </a:lvl1pPr>
            <a:lvl2pPr marL="311150" indent="304800">
              <a:lnSpc>
                <a:spcPct val="100000"/>
              </a:lnSpc>
              <a:buClrTx/>
              <a:buSzTx/>
              <a:buFontTx/>
              <a:buNone/>
              <a:defRPr sz="1600"/>
            </a:lvl2pPr>
            <a:lvl3pPr marL="311150" indent="762000">
              <a:lnSpc>
                <a:spcPct val="100000"/>
              </a:lnSpc>
              <a:buClrTx/>
              <a:buSzTx/>
              <a:buFontTx/>
              <a:buNone/>
              <a:defRPr sz="1600"/>
            </a:lvl3pPr>
            <a:lvl4pPr marL="311150" indent="1219200">
              <a:lnSpc>
                <a:spcPct val="100000"/>
              </a:lnSpc>
              <a:buClrTx/>
              <a:buSzTx/>
              <a:buFontTx/>
              <a:buNone/>
              <a:defRPr sz="1600"/>
            </a:lvl4pPr>
            <a:lvl5pPr marL="311150" indent="1676400">
              <a:lnSpc>
                <a:spcPct val="100000"/>
              </a:lnSpc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2" name="Google Shape;68;p9"/>
          <p:cNvSpPr txBox="1"/>
          <p:nvPr>
            <p:ph type="body" sz="half" idx="21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ody Level One…"/>
          <p:cNvSpPr txBox="1"/>
          <p:nvPr>
            <p:ph type="body" sz="quarter" idx="1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1;p6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grpSp>
        <p:nvGrpSpPr>
          <p:cNvPr id="5" name="Google Shape;42;p6"/>
          <p:cNvGrpSpPr/>
          <p:nvPr/>
        </p:nvGrpSpPr>
        <p:grpSpPr>
          <a:xfrm>
            <a:off x="830392" y="1191255"/>
            <a:ext cx="745763" cy="45827"/>
            <a:chOff x="0" y="0"/>
            <a:chExt cx="745762" cy="45826"/>
          </a:xfrm>
        </p:grpSpPr>
        <p:sp>
          <p:nvSpPr>
            <p:cNvPr id="3" name="Google Shape;43;p6"/>
            <p:cNvSpPr/>
            <p:nvPr/>
          </p:nvSpPr>
          <p:spPr>
            <a:xfrm rot="162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  <p:sp>
          <p:nvSpPr>
            <p:cNvPr id="4" name="Google Shape;44;p6"/>
            <p:cNvSpPr/>
            <p:nvPr/>
          </p:nvSpPr>
          <p:spPr>
            <a:xfrm rot="162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solidFill>
                    <a:srgbClr val="000000"/>
                  </a:solidFill>
                </a:defRPr>
              </a:pPr>
            </a:p>
          </p:txBody>
        </p:sp>
      </p:grpSp>
      <p:sp>
        <p:nvSpPr>
          <p:cNvPr id="6" name="Title Text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600" u="none">
          <a:solidFill>
            <a:srgbClr val="1A1A1A"/>
          </a:solidFill>
          <a:uFillTx/>
          <a:latin typeface="Raleway"/>
          <a:ea typeface="Raleway"/>
          <a:cs typeface="Raleway"/>
          <a:sym typeface="Raleway"/>
        </a:defRPr>
      </a:lvl9pPr>
    </p:titleStyle>
    <p:bodyStyle>
      <a:lvl1pPr marL="457200" marR="0" indent="-31115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1pPr>
      <a:lvl2pPr marL="968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2pPr>
      <a:lvl3pPr marL="1425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3pPr>
      <a:lvl4pPr marL="1883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4pPr>
      <a:lvl5pPr marL="23402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5pPr>
      <a:lvl6pPr marL="27974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6pPr>
      <a:lvl7pPr marL="32546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●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7pPr>
      <a:lvl8pPr marL="37118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○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8pPr>
      <a:lvl9pPr marL="4169063" marR="0" indent="-3527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1"/>
        </a:buClr>
        <a:buSzPts val="1300"/>
        <a:buFont typeface="Helvetica"/>
        <a:buChar char="■"/>
        <a:tabLst/>
        <a:defRPr b="0" baseline="0" cap="none" i="0" spc="0" strike="noStrike" sz="1300" u="none">
          <a:solidFill>
            <a:schemeClr val="accent1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86;p13"/>
          <p:cNvSpPr txBox="1"/>
          <p:nvPr>
            <p:ph type="ctrTitle"/>
          </p:nvPr>
        </p:nvSpPr>
        <p:spPr>
          <a:xfrm>
            <a:off x="729450" y="1322449"/>
            <a:ext cx="7688099" cy="1664701"/>
          </a:xfrm>
          <a:prstGeom prst="rect">
            <a:avLst/>
          </a:prstGeom>
        </p:spPr>
        <p:txBody>
          <a:bodyPr/>
          <a:lstStyle>
            <a:lvl1pPr defTabSz="868680">
              <a:defRPr sz="3514"/>
            </a:lvl1pPr>
          </a:lstStyle>
          <a:p>
            <a:pPr/>
            <a:r>
              <a:t>GenAI-Powered Learning Assistant for Long-Form Blogs (RAG-based)</a:t>
            </a:r>
          </a:p>
        </p:txBody>
      </p:sp>
      <p:sp>
        <p:nvSpPr>
          <p:cNvPr id="130" name="Google Shape;87;p13"/>
          <p:cNvSpPr txBox="1"/>
          <p:nvPr>
            <p:ph type="subTitle" sz="quarter" idx="1"/>
          </p:nvPr>
        </p:nvSpPr>
        <p:spPr>
          <a:xfrm>
            <a:off x="729627" y="3172899"/>
            <a:ext cx="7688099" cy="541201"/>
          </a:xfrm>
          <a:prstGeom prst="rect">
            <a:avLst/>
          </a:prstGeom>
        </p:spPr>
        <p:txBody>
          <a:bodyPr/>
          <a:lstStyle>
            <a:lvl1pPr marL="0" indent="0"/>
          </a:lstStyle>
          <a:p>
            <a:pPr/>
            <a:r>
              <a:t>Revolutionizing Content Interaction with Real-Time Answers</a:t>
            </a:r>
          </a:p>
        </p:txBody>
      </p:sp>
      <p:sp>
        <p:nvSpPr>
          <p:cNvPr id="131" name="Google Shape;88;p13"/>
          <p:cNvSpPr txBox="1"/>
          <p:nvPr/>
        </p:nvSpPr>
        <p:spPr>
          <a:xfrm>
            <a:off x="729627" y="3789574"/>
            <a:ext cx="7688099" cy="5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>
            <a:lvl1pPr>
              <a:defRPr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Presented by: Neethu Manikantan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1;p22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Impact &amp; Achieved Outcomes</a:t>
            </a:r>
          </a:p>
        </p:txBody>
      </p:sp>
      <p:sp>
        <p:nvSpPr>
          <p:cNvPr id="158" name="Google Shape;142;p22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Enhanced Learning Efficiency: Transforms hours of passive reading into minutes of active, question-driven comprehension.</a:t>
            </a:r>
          </a:p>
          <a:p>
            <a:pPr/>
            <a:r>
              <a:t>Improved Factual Accuracy: Provides answers directly grounded in the source material, reducing reliance on potentially hallucinated LLM outputs.</a:t>
            </a:r>
          </a:p>
          <a:p>
            <a:pPr/>
            <a:r>
              <a:t>Scalability &amp; Flexibility: Designed to process any long-form textual content from various URLs, making it versatile for diverse learning needs.</a:t>
            </a:r>
          </a:p>
          <a:p>
            <a:pPr/>
            <a:r>
              <a:t>User-Centric Design: Developed an intuitive Streamlit interface for effortless interaction, focusing on user experience.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1;p22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App Screenshot</a:t>
            </a:r>
          </a:p>
        </p:txBody>
      </p:sp>
      <p:pic>
        <p:nvPicPr>
          <p:cNvPr id="161" name="Tool_screenshot.png" descr="Tool_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5778" y="2037463"/>
            <a:ext cx="7095976" cy="28892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47;p23"/>
          <p:cNvSpPr txBox="1"/>
          <p:nvPr>
            <p:ph type="title"/>
          </p:nvPr>
        </p:nvSpPr>
        <p:spPr>
          <a:xfrm>
            <a:off x="727650" y="2418200"/>
            <a:ext cx="7688699" cy="535201"/>
          </a:xfrm>
          <a:prstGeom prst="rect">
            <a:avLst/>
          </a:prstGeom>
        </p:spPr>
        <p:txBody>
          <a:bodyPr/>
          <a:lstStyle>
            <a:lvl1pPr algn="ctr" defTabSz="896111">
              <a:defRPr sz="2254"/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3;p14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86968">
              <a:defRPr sz="2231"/>
            </a:lvl1pPr>
          </a:lstStyle>
          <a:p>
            <a:pPr/>
            <a:r>
              <a:t>Navigating Information Overload: A Common Challenge</a:t>
            </a:r>
          </a:p>
        </p:txBody>
      </p:sp>
      <p:sp>
        <p:nvSpPr>
          <p:cNvPr id="134" name="Google Shape;94;p14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Inefficient Information Retrieval: Extracting specific facts or concepts from long articles is often manual and time-consuming.</a:t>
            </a:r>
          </a:p>
          <a:p>
            <a:pPr/>
            <a:r>
              <a:t>Lack of Instant Validation: Difficulty in quickly verifying information accuracy or finding source context within dense text.</a:t>
            </a:r>
          </a:p>
          <a:p>
            <a:pPr/>
            <a:r>
              <a:t>Passive Consumption: Traditional reading methods often limit active engagement and deeper comprehension.</a:t>
            </a:r>
          </a:p>
          <a:p>
            <a:pPr/>
            <a:r>
              <a:t>Conceptual Gaps: Keyword searches may miss broader contextual insights or related concepts.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9;p15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The Solution: The GenAI Learning Assistant:</a:t>
            </a:r>
          </a:p>
        </p:txBody>
      </p:sp>
      <p:sp>
        <p:nvSpPr>
          <p:cNvPr id="137" name="Google Shape;100;p15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Real-time Question Answering: Provides immediate, concise answers to user queries based on article content.</a:t>
            </a:r>
          </a:p>
          <a:p>
            <a:pPr/>
            <a:r>
              <a:t>Contextual Accuracy: Answers are directly grounded in the source material, significantly reducing AI hallucinations.</a:t>
            </a:r>
          </a:p>
          <a:p>
            <a:pPr/>
            <a:r>
              <a:t>Interactive Engagement: Transforms the reading experience into a dynamic, question-driven learning process.</a:t>
            </a:r>
          </a:p>
          <a:p>
            <a:pPr/>
            <a:r>
              <a:t>Enhanced Comprehension: Enables users to quickly grasp complex topics and validate details efficiently.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05;p16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Architectural Overview: The RAG Pipeline</a:t>
            </a:r>
          </a:p>
        </p:txBody>
      </p:sp>
      <p:pic>
        <p:nvPicPr>
          <p:cNvPr id="140" name="Screenshot 2025-06-03 at 9.47.47 PM.pngGoogle Shape;106;p16" descr="Screenshot 2025-06-03 at 9.47.47 PM.pngGoogle Shape;106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0" y="2002825"/>
            <a:ext cx="9143998" cy="2982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11;p17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749808">
              <a:defRPr sz="1886"/>
            </a:lvl1pPr>
          </a:lstStyle>
          <a:p>
            <a:pPr/>
            <a:r>
              <a:t>Efficient Data Handling: From Web Content to Vector Embeddings</a:t>
            </a:r>
          </a:p>
        </p:txBody>
      </p:sp>
      <p:sp>
        <p:nvSpPr>
          <p:cNvPr id="143" name="Google Shape;112;p17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Web Scraping: Utilizes UnstructuredURLLoader for reliable text extraction from diverse online article formats.</a:t>
            </a:r>
          </a:p>
          <a:p>
            <a:pPr/>
            <a:r>
              <a:t>Text Chunking: Employs RecursiveCharacterTextSplitter to segment content into optimized, contextually relevant chunks.</a:t>
            </a:r>
          </a:p>
          <a:p>
            <a:pPr/>
            <a:r>
              <a:t>Vector Embeddings: Generates high-quality numerical representations of text chunks using HuggingFace Embeddings.</a:t>
            </a:r>
          </a:p>
          <a:p>
            <a:pPr/>
            <a:r>
              <a:t>Vector Database (ChromaDB): Stores and indexes these embeddings efficiently, enabling rapid semantic search capabilities.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17;p18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Technical Deep Dive: Retrieval &amp; Generation</a:t>
            </a:r>
          </a:p>
        </p:txBody>
      </p:sp>
      <p:sp>
        <p:nvSpPr>
          <p:cNvPr id="146" name="Google Shape;118;p18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 marL="429768" indent="-292481" defTabSz="859536">
              <a:lnSpc>
                <a:spcPct val="103500"/>
              </a:lnSpc>
              <a:buSzPts val="1200"/>
              <a:defRPr sz="1222"/>
            </a:pPr>
            <a:r>
              <a:t>Semantic Retrieval: Upon user query, the system performs a rapid semantic search against ChromaDB to identify the most relevant text chunks.</a:t>
            </a:r>
          </a:p>
          <a:p>
            <a:pPr marL="429768" indent="-292481" defTabSz="859536">
              <a:lnSpc>
                <a:spcPct val="103500"/>
              </a:lnSpc>
              <a:buSzPts val="1200"/>
              <a:defRPr sz="1222"/>
            </a:pPr>
            <a:r>
              <a:t>Contextual Grounding: Retrieved chunks are dynamically passed as context to the Large Language Model.</a:t>
            </a:r>
          </a:p>
          <a:p>
            <a:pPr marL="429768" indent="-292481" defTabSz="859536">
              <a:lnSpc>
                <a:spcPct val="103500"/>
              </a:lnSpc>
              <a:buSzPts val="1200"/>
              <a:defRPr sz="1222"/>
            </a:pPr>
            <a:r>
              <a:t>High-Performance LLM: Integrates Groq's LLaMA-3.3-70B for incredibly fast and accurate answer synthesis, ensuring rapid response times.</a:t>
            </a:r>
          </a:p>
          <a:p>
            <a:pPr marL="429768" indent="-292481" defTabSz="859536">
              <a:lnSpc>
                <a:spcPct val="103500"/>
              </a:lnSpc>
              <a:buSzPts val="1200"/>
              <a:defRPr sz="1222"/>
            </a:pPr>
            <a:r>
              <a:t>Hallucination Mitigation: Grounding the LLM with retrieved context significantly reduces the generation of inaccurate or fabricated information.</a:t>
            </a:r>
          </a:p>
          <a:p>
            <a:pPr marL="429768" indent="-292481" defTabSz="859536">
              <a:lnSpc>
                <a:spcPct val="103500"/>
              </a:lnSpc>
              <a:buSzPts val="1200"/>
              <a:defRPr sz="1222"/>
            </a:pPr>
            <a:r>
              <a:t>Traceability: Generated answers are linked back to their original source chunks within the article for factual validation.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23;p19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User Experience: The Streamlit Interface</a:t>
            </a:r>
          </a:p>
        </p:txBody>
      </p:sp>
      <p:sp>
        <p:nvSpPr>
          <p:cNvPr id="149" name="Google Shape;124;p19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Interactive Frontend: Provides a responsive and user-friendly web interface developed with Streamlit.</a:t>
            </a:r>
          </a:p>
          <a:p>
            <a:pPr/>
            <a:r>
              <a:t>Streamlined Workflow: Allows users to easily input 1-4 URLs, trigger content processing, and then engage in real-time questioning.</a:t>
            </a:r>
          </a:p>
          <a:p>
            <a:pPr/>
            <a:r>
              <a:t>Clear Feedback: Offers real-time updates during content loading, chunking, and answer generation.</a:t>
            </a:r>
          </a:p>
          <a:p>
            <a:pPr/>
            <a:r>
              <a:t>Accessibility: Designed for straightforward interaction, making the advanced GenAI capabilities accessible to a wide range of users.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29;p20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Key Capabilities &amp; Benefits</a:t>
            </a:r>
          </a:p>
        </p:txBody>
      </p:sp>
      <p:sp>
        <p:nvSpPr>
          <p:cNvPr id="152" name="Google Shape;130;p20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/>
            <a:r>
              <a:t>Enhanced Learning Efficiency: Significantly reduces the time required for research and information extraction from long documents.</a:t>
            </a:r>
          </a:p>
          <a:p>
            <a:pPr/>
            <a:r>
              <a:t>Improved Factual Accuracy: Provides answers directly verifiable against original source material.</a:t>
            </a:r>
          </a:p>
          <a:p>
            <a:pPr/>
            <a:r>
              <a:t>Active Learning Facilitation: Encourages a more engaging and effective learning process compared to passive reading.</a:t>
            </a:r>
          </a:p>
          <a:p>
            <a:pPr/>
            <a:r>
              <a:t>Versatile Content Processing: Capable of processing diverse long-form articles, reports, or general textual content.</a:t>
            </a:r>
          </a:p>
          <a:p>
            <a:pPr/>
            <a:r>
              <a:t>Demonstrated Full-Stack Implementation: Showcases the successful integration of a complete GenAI application from backend to frontend.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5;p21"/>
          <p:cNvSpPr txBox="1"/>
          <p:nvPr>
            <p:ph type="title"/>
          </p:nvPr>
        </p:nvSpPr>
        <p:spPr>
          <a:xfrm>
            <a:off x="729450" y="1318650"/>
            <a:ext cx="7688699" cy="535201"/>
          </a:xfrm>
          <a:prstGeom prst="rect">
            <a:avLst/>
          </a:prstGeom>
        </p:spPr>
        <p:txBody>
          <a:bodyPr/>
          <a:lstStyle>
            <a:lvl1pPr defTabSz="896111">
              <a:defRPr sz="2254"/>
            </a:lvl1pPr>
          </a:lstStyle>
          <a:p>
            <a:pPr/>
            <a:r>
              <a:t>Key Technologies &amp; Implementation</a:t>
            </a:r>
          </a:p>
        </p:txBody>
      </p:sp>
      <p:sp>
        <p:nvSpPr>
          <p:cNvPr id="155" name="Google Shape;136;p21"/>
          <p:cNvSpPr txBox="1"/>
          <p:nvPr>
            <p:ph type="body" sz="half" idx="1"/>
          </p:nvPr>
        </p:nvSpPr>
        <p:spPr>
          <a:xfrm>
            <a:off x="729450" y="2078875"/>
            <a:ext cx="7688699" cy="226110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2000"/>
              </a:lnSpc>
            </a:pPr>
            <a:r>
              <a:t>Retrieval-Augmented Generation (RAG): Implemented a robust RAG pipeline for enhanced accuracy and hallucination reduction.</a:t>
            </a:r>
          </a:p>
          <a:p>
            <a:pPr>
              <a:lnSpc>
                <a:spcPct val="92000"/>
              </a:lnSpc>
            </a:pPr>
            <a:r>
              <a:t>Groq (LLaMA-3.3-70B): Leveraged a high-performance LLM for rapid, contextually relevant answer generation. Highlight speed/efficiency.</a:t>
            </a:r>
          </a:p>
          <a:p>
            <a:pPr>
              <a:lnSpc>
                <a:spcPct val="92000"/>
              </a:lnSpc>
            </a:pPr>
            <a:r>
              <a:t>HuggingFace Embeddings &amp; ChromaDB: Designed and optimized the vectorization and storage strategy for efficient semantic search and retrieval.</a:t>
            </a:r>
          </a:p>
          <a:p>
            <a:pPr>
              <a:lnSpc>
                <a:spcPct val="92000"/>
              </a:lnSpc>
            </a:pPr>
            <a:r>
              <a:t>Streamlit (Frontend): Developed an intuitive and responsive user interface for seamless interaction.</a:t>
            </a:r>
          </a:p>
          <a:p>
            <a:pPr>
              <a:lnSpc>
                <a:spcPct val="92000"/>
              </a:lnSpc>
            </a:pPr>
            <a:r>
              <a:t>Python (Backend): Engineered the entire backend logic, integrating all components.</a:t>
            </a:r>
          </a:p>
          <a:p>
            <a:pPr>
              <a:lnSpc>
                <a:spcPct val="92000"/>
              </a:lnSpc>
            </a:pPr>
            <a:r>
              <a:t>Web Scraping &amp; Text Processing: Implemented robust data extraction (UnstructuredURLLoader) and intelligent chunking (RecursiveCharacterTextSplitter) for diverse blog formats.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Streamlin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treamlin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1A9988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