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2D3EB-C19D-46AE-92A7-FF506D462E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6D969C2-99FE-4A32-8639-9B6B625C4364}">
      <dgm:prSet/>
      <dgm:spPr/>
      <dgm:t>
        <a:bodyPr/>
        <a:lstStyle/>
        <a:p>
          <a:r>
            <a:rPr lang="en-US"/>
            <a:t>The dataset is about health care sector</a:t>
          </a:r>
        </a:p>
      </dgm:t>
    </dgm:pt>
    <dgm:pt modelId="{8225CB18-4C1D-4678-8F84-D90891005AF7}" type="parTrans" cxnId="{7002A50D-235E-4734-B004-E9DC924485A1}">
      <dgm:prSet/>
      <dgm:spPr/>
      <dgm:t>
        <a:bodyPr/>
        <a:lstStyle/>
        <a:p>
          <a:endParaRPr lang="en-US"/>
        </a:p>
      </dgm:t>
    </dgm:pt>
    <dgm:pt modelId="{E1CBFACC-EAC6-4175-8952-7D3C0FC80587}" type="sibTrans" cxnId="{7002A50D-235E-4734-B004-E9DC924485A1}">
      <dgm:prSet/>
      <dgm:spPr/>
      <dgm:t>
        <a:bodyPr/>
        <a:lstStyle/>
        <a:p>
          <a:endParaRPr lang="en-US"/>
        </a:p>
      </dgm:t>
    </dgm:pt>
    <dgm:pt modelId="{97B9EC3E-3A75-4E2B-AAD0-2E0CDE83FE9F}">
      <dgm:prSet/>
      <dgm:spPr/>
      <dgm:t>
        <a:bodyPr/>
        <a:lstStyle/>
        <a:p>
          <a:r>
            <a:rPr lang="en-US"/>
            <a:t>EDA is used to analyze the patients who are likely to show up for the actual scheduled appointment date</a:t>
          </a:r>
        </a:p>
      </dgm:t>
    </dgm:pt>
    <dgm:pt modelId="{D2F60C9C-7612-4707-A61C-D9CC44632D64}" type="parTrans" cxnId="{463E507A-A275-4C94-898C-41448E9B79B8}">
      <dgm:prSet/>
      <dgm:spPr/>
      <dgm:t>
        <a:bodyPr/>
        <a:lstStyle/>
        <a:p>
          <a:endParaRPr lang="en-US"/>
        </a:p>
      </dgm:t>
    </dgm:pt>
    <dgm:pt modelId="{C6B83CCB-8DBF-4229-9982-BA0FF61B5A61}" type="sibTrans" cxnId="{463E507A-A275-4C94-898C-41448E9B79B8}">
      <dgm:prSet/>
      <dgm:spPr/>
      <dgm:t>
        <a:bodyPr/>
        <a:lstStyle/>
        <a:p>
          <a:endParaRPr lang="en-US"/>
        </a:p>
      </dgm:t>
    </dgm:pt>
    <dgm:pt modelId="{19E8C88B-BEB6-4268-AA6C-5A7DA6BBAB2A}">
      <dgm:prSet/>
      <dgm:spPr/>
      <dgm:t>
        <a:bodyPr/>
        <a:lstStyle/>
        <a:p>
          <a:r>
            <a:rPr lang="en-US"/>
            <a:t>EDA is used to get meaning insights from the data given and proving recommendations.</a:t>
          </a:r>
        </a:p>
      </dgm:t>
    </dgm:pt>
    <dgm:pt modelId="{1AF2F1F2-267A-418F-9FAC-1D386959FAA9}" type="parTrans" cxnId="{A6A8B303-6DC6-4172-9297-5A70F974FC4A}">
      <dgm:prSet/>
      <dgm:spPr/>
      <dgm:t>
        <a:bodyPr/>
        <a:lstStyle/>
        <a:p>
          <a:endParaRPr lang="en-US"/>
        </a:p>
      </dgm:t>
    </dgm:pt>
    <dgm:pt modelId="{DBD0221C-D109-475E-9E9B-D8C7D51082AF}" type="sibTrans" cxnId="{A6A8B303-6DC6-4172-9297-5A70F974FC4A}">
      <dgm:prSet/>
      <dgm:spPr/>
      <dgm:t>
        <a:bodyPr/>
        <a:lstStyle/>
        <a:p>
          <a:endParaRPr lang="en-US"/>
        </a:p>
      </dgm:t>
    </dgm:pt>
    <dgm:pt modelId="{603255C8-239F-4594-81AA-6DA1D4BBFBB7}" type="pres">
      <dgm:prSet presAssocID="{E4C2D3EB-C19D-46AE-92A7-FF506D462E76}" presName="root" presStyleCnt="0">
        <dgm:presLayoutVars>
          <dgm:dir/>
          <dgm:resizeHandles val="exact"/>
        </dgm:presLayoutVars>
      </dgm:prSet>
      <dgm:spPr/>
    </dgm:pt>
    <dgm:pt modelId="{FFD57C74-60FC-48D3-AD3E-CF8C14C30030}" type="pres">
      <dgm:prSet presAssocID="{46D969C2-99FE-4A32-8639-9B6B625C4364}" presName="compNode" presStyleCnt="0"/>
      <dgm:spPr/>
    </dgm:pt>
    <dgm:pt modelId="{4A209037-5E3B-4AD6-8D06-CD803429A25E}" type="pres">
      <dgm:prSet presAssocID="{46D969C2-99FE-4A32-8639-9B6B625C4364}" presName="bgRect" presStyleLbl="bgShp" presStyleIdx="0" presStyleCnt="3"/>
      <dgm:spPr/>
    </dgm:pt>
    <dgm:pt modelId="{7873E99B-8986-4AF5-A795-94999BB9ED7E}" type="pres">
      <dgm:prSet presAssocID="{46D969C2-99FE-4A32-8639-9B6B625C43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8AEC6BC-1225-4511-BB42-092A873A059B}" type="pres">
      <dgm:prSet presAssocID="{46D969C2-99FE-4A32-8639-9B6B625C4364}" presName="spaceRect" presStyleCnt="0"/>
      <dgm:spPr/>
    </dgm:pt>
    <dgm:pt modelId="{784D53B5-19A8-4F20-8F3C-1C00309F7FB5}" type="pres">
      <dgm:prSet presAssocID="{46D969C2-99FE-4A32-8639-9B6B625C4364}" presName="parTx" presStyleLbl="revTx" presStyleIdx="0" presStyleCnt="3">
        <dgm:presLayoutVars>
          <dgm:chMax val="0"/>
          <dgm:chPref val="0"/>
        </dgm:presLayoutVars>
      </dgm:prSet>
      <dgm:spPr/>
    </dgm:pt>
    <dgm:pt modelId="{A804B66B-9B0E-4C03-98F5-2E55F15EEF4A}" type="pres">
      <dgm:prSet presAssocID="{E1CBFACC-EAC6-4175-8952-7D3C0FC80587}" presName="sibTrans" presStyleCnt="0"/>
      <dgm:spPr/>
    </dgm:pt>
    <dgm:pt modelId="{A4C35CCC-2E06-4605-9D31-617FB0AEF0E7}" type="pres">
      <dgm:prSet presAssocID="{97B9EC3E-3A75-4E2B-AAD0-2E0CDE83FE9F}" presName="compNode" presStyleCnt="0"/>
      <dgm:spPr/>
    </dgm:pt>
    <dgm:pt modelId="{77B8B7F8-C89F-430B-B9DD-706437C4C9BB}" type="pres">
      <dgm:prSet presAssocID="{97B9EC3E-3A75-4E2B-AAD0-2E0CDE83FE9F}" presName="bgRect" presStyleLbl="bgShp" presStyleIdx="1" presStyleCnt="3"/>
      <dgm:spPr/>
    </dgm:pt>
    <dgm:pt modelId="{C92BD931-4A90-419C-A5B2-5BA68DB89182}" type="pres">
      <dgm:prSet presAssocID="{97B9EC3E-3A75-4E2B-AAD0-2E0CDE83FE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183886F1-B82F-4AE8-B1C2-2980F05E1BF4}" type="pres">
      <dgm:prSet presAssocID="{97B9EC3E-3A75-4E2B-AAD0-2E0CDE83FE9F}" presName="spaceRect" presStyleCnt="0"/>
      <dgm:spPr/>
    </dgm:pt>
    <dgm:pt modelId="{7FDF2152-EE88-405E-979A-858A1E3E9FA6}" type="pres">
      <dgm:prSet presAssocID="{97B9EC3E-3A75-4E2B-AAD0-2E0CDE83FE9F}" presName="parTx" presStyleLbl="revTx" presStyleIdx="1" presStyleCnt="3">
        <dgm:presLayoutVars>
          <dgm:chMax val="0"/>
          <dgm:chPref val="0"/>
        </dgm:presLayoutVars>
      </dgm:prSet>
      <dgm:spPr/>
    </dgm:pt>
    <dgm:pt modelId="{C7CC2D17-48E1-4256-B2AC-7D0BC1E71C5B}" type="pres">
      <dgm:prSet presAssocID="{C6B83CCB-8DBF-4229-9982-BA0FF61B5A61}" presName="sibTrans" presStyleCnt="0"/>
      <dgm:spPr/>
    </dgm:pt>
    <dgm:pt modelId="{96F231CB-9D56-4A13-ABAB-4F2BE1DAC537}" type="pres">
      <dgm:prSet presAssocID="{19E8C88B-BEB6-4268-AA6C-5A7DA6BBAB2A}" presName="compNode" presStyleCnt="0"/>
      <dgm:spPr/>
    </dgm:pt>
    <dgm:pt modelId="{9E61B31A-7123-4BE5-97D0-A3A4FF2A20F4}" type="pres">
      <dgm:prSet presAssocID="{19E8C88B-BEB6-4268-AA6C-5A7DA6BBAB2A}" presName="bgRect" presStyleLbl="bgShp" presStyleIdx="2" presStyleCnt="3"/>
      <dgm:spPr/>
    </dgm:pt>
    <dgm:pt modelId="{1B50E853-DB95-4B60-9D46-1532134B4850}" type="pres">
      <dgm:prSet presAssocID="{19E8C88B-BEB6-4268-AA6C-5A7DA6BBAB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486B311-785B-468A-8175-8013C873AFD1}" type="pres">
      <dgm:prSet presAssocID="{19E8C88B-BEB6-4268-AA6C-5A7DA6BBAB2A}" presName="spaceRect" presStyleCnt="0"/>
      <dgm:spPr/>
    </dgm:pt>
    <dgm:pt modelId="{5533B173-4CAF-480B-B8D2-2707F8AA2FDD}" type="pres">
      <dgm:prSet presAssocID="{19E8C88B-BEB6-4268-AA6C-5A7DA6BBAB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6A8B303-6DC6-4172-9297-5A70F974FC4A}" srcId="{E4C2D3EB-C19D-46AE-92A7-FF506D462E76}" destId="{19E8C88B-BEB6-4268-AA6C-5A7DA6BBAB2A}" srcOrd="2" destOrd="0" parTransId="{1AF2F1F2-267A-418F-9FAC-1D386959FAA9}" sibTransId="{DBD0221C-D109-475E-9E9B-D8C7D51082AF}"/>
    <dgm:cxn modelId="{9AAEA50C-D65E-4EED-A3E0-51B4F263F9C5}" type="presOf" srcId="{19E8C88B-BEB6-4268-AA6C-5A7DA6BBAB2A}" destId="{5533B173-4CAF-480B-B8D2-2707F8AA2FDD}" srcOrd="0" destOrd="0" presId="urn:microsoft.com/office/officeart/2018/2/layout/IconVerticalSolidList"/>
    <dgm:cxn modelId="{7002A50D-235E-4734-B004-E9DC924485A1}" srcId="{E4C2D3EB-C19D-46AE-92A7-FF506D462E76}" destId="{46D969C2-99FE-4A32-8639-9B6B625C4364}" srcOrd="0" destOrd="0" parTransId="{8225CB18-4C1D-4678-8F84-D90891005AF7}" sibTransId="{E1CBFACC-EAC6-4175-8952-7D3C0FC80587}"/>
    <dgm:cxn modelId="{739C015A-0A48-43AC-B2A1-B52C22AD2ECB}" type="presOf" srcId="{97B9EC3E-3A75-4E2B-AAD0-2E0CDE83FE9F}" destId="{7FDF2152-EE88-405E-979A-858A1E3E9FA6}" srcOrd="0" destOrd="0" presId="urn:microsoft.com/office/officeart/2018/2/layout/IconVerticalSolidList"/>
    <dgm:cxn modelId="{463E507A-A275-4C94-898C-41448E9B79B8}" srcId="{E4C2D3EB-C19D-46AE-92A7-FF506D462E76}" destId="{97B9EC3E-3A75-4E2B-AAD0-2E0CDE83FE9F}" srcOrd="1" destOrd="0" parTransId="{D2F60C9C-7612-4707-A61C-D9CC44632D64}" sibTransId="{C6B83CCB-8DBF-4229-9982-BA0FF61B5A61}"/>
    <dgm:cxn modelId="{B8FA04C2-ECFD-4069-B8A3-6FBD671E1CB6}" type="presOf" srcId="{E4C2D3EB-C19D-46AE-92A7-FF506D462E76}" destId="{603255C8-239F-4594-81AA-6DA1D4BBFBB7}" srcOrd="0" destOrd="0" presId="urn:microsoft.com/office/officeart/2018/2/layout/IconVerticalSolidList"/>
    <dgm:cxn modelId="{FE7B60E7-058F-44D4-AD22-D8A1B006FBEB}" type="presOf" srcId="{46D969C2-99FE-4A32-8639-9B6B625C4364}" destId="{784D53B5-19A8-4F20-8F3C-1C00309F7FB5}" srcOrd="0" destOrd="0" presId="urn:microsoft.com/office/officeart/2018/2/layout/IconVerticalSolidList"/>
    <dgm:cxn modelId="{889764FC-0D3E-4FDB-8928-41A3623F7E69}" type="presParOf" srcId="{603255C8-239F-4594-81AA-6DA1D4BBFBB7}" destId="{FFD57C74-60FC-48D3-AD3E-CF8C14C30030}" srcOrd="0" destOrd="0" presId="urn:microsoft.com/office/officeart/2018/2/layout/IconVerticalSolidList"/>
    <dgm:cxn modelId="{B12347C6-7BEF-41EE-99ED-C6E9C4D4E0A9}" type="presParOf" srcId="{FFD57C74-60FC-48D3-AD3E-CF8C14C30030}" destId="{4A209037-5E3B-4AD6-8D06-CD803429A25E}" srcOrd="0" destOrd="0" presId="urn:microsoft.com/office/officeart/2018/2/layout/IconVerticalSolidList"/>
    <dgm:cxn modelId="{CA6193E8-E107-4D48-93F6-AC644932C80D}" type="presParOf" srcId="{FFD57C74-60FC-48D3-AD3E-CF8C14C30030}" destId="{7873E99B-8986-4AF5-A795-94999BB9ED7E}" srcOrd="1" destOrd="0" presId="urn:microsoft.com/office/officeart/2018/2/layout/IconVerticalSolidList"/>
    <dgm:cxn modelId="{2027E3AF-FA70-411C-B608-6887DA3EB261}" type="presParOf" srcId="{FFD57C74-60FC-48D3-AD3E-CF8C14C30030}" destId="{38AEC6BC-1225-4511-BB42-092A873A059B}" srcOrd="2" destOrd="0" presId="urn:microsoft.com/office/officeart/2018/2/layout/IconVerticalSolidList"/>
    <dgm:cxn modelId="{CA33D447-7C8A-4325-BE97-99A10C848E92}" type="presParOf" srcId="{FFD57C74-60FC-48D3-AD3E-CF8C14C30030}" destId="{784D53B5-19A8-4F20-8F3C-1C00309F7FB5}" srcOrd="3" destOrd="0" presId="urn:microsoft.com/office/officeart/2018/2/layout/IconVerticalSolidList"/>
    <dgm:cxn modelId="{7D72DC19-8FC6-43FD-8ACD-FBFDB218980D}" type="presParOf" srcId="{603255C8-239F-4594-81AA-6DA1D4BBFBB7}" destId="{A804B66B-9B0E-4C03-98F5-2E55F15EEF4A}" srcOrd="1" destOrd="0" presId="urn:microsoft.com/office/officeart/2018/2/layout/IconVerticalSolidList"/>
    <dgm:cxn modelId="{1641D546-471C-4732-864D-35B0D40AA04B}" type="presParOf" srcId="{603255C8-239F-4594-81AA-6DA1D4BBFBB7}" destId="{A4C35CCC-2E06-4605-9D31-617FB0AEF0E7}" srcOrd="2" destOrd="0" presId="urn:microsoft.com/office/officeart/2018/2/layout/IconVerticalSolidList"/>
    <dgm:cxn modelId="{F3AD78A4-5239-4F6D-86E5-26B763C2F02E}" type="presParOf" srcId="{A4C35CCC-2E06-4605-9D31-617FB0AEF0E7}" destId="{77B8B7F8-C89F-430B-B9DD-706437C4C9BB}" srcOrd="0" destOrd="0" presId="urn:microsoft.com/office/officeart/2018/2/layout/IconVerticalSolidList"/>
    <dgm:cxn modelId="{437E18E8-B4CE-4695-986F-BA4FCD122DF6}" type="presParOf" srcId="{A4C35CCC-2E06-4605-9D31-617FB0AEF0E7}" destId="{C92BD931-4A90-419C-A5B2-5BA68DB89182}" srcOrd="1" destOrd="0" presId="urn:microsoft.com/office/officeart/2018/2/layout/IconVerticalSolidList"/>
    <dgm:cxn modelId="{A2C633CB-8A89-482E-B832-356CDDDB72A7}" type="presParOf" srcId="{A4C35CCC-2E06-4605-9D31-617FB0AEF0E7}" destId="{183886F1-B82F-4AE8-B1C2-2980F05E1BF4}" srcOrd="2" destOrd="0" presId="urn:microsoft.com/office/officeart/2018/2/layout/IconVerticalSolidList"/>
    <dgm:cxn modelId="{792F2FAD-4F87-4641-AFCF-2682288E3CBE}" type="presParOf" srcId="{A4C35CCC-2E06-4605-9D31-617FB0AEF0E7}" destId="{7FDF2152-EE88-405E-979A-858A1E3E9FA6}" srcOrd="3" destOrd="0" presId="urn:microsoft.com/office/officeart/2018/2/layout/IconVerticalSolidList"/>
    <dgm:cxn modelId="{11F13A59-EC18-43E3-A12F-AF79161FDD9A}" type="presParOf" srcId="{603255C8-239F-4594-81AA-6DA1D4BBFBB7}" destId="{C7CC2D17-48E1-4256-B2AC-7D0BC1E71C5B}" srcOrd="3" destOrd="0" presId="urn:microsoft.com/office/officeart/2018/2/layout/IconVerticalSolidList"/>
    <dgm:cxn modelId="{A85CA4CA-DFC9-4543-B05B-14C7F205AA47}" type="presParOf" srcId="{603255C8-239F-4594-81AA-6DA1D4BBFBB7}" destId="{96F231CB-9D56-4A13-ABAB-4F2BE1DAC537}" srcOrd="4" destOrd="0" presId="urn:microsoft.com/office/officeart/2018/2/layout/IconVerticalSolidList"/>
    <dgm:cxn modelId="{2AC1215C-B99A-4320-A672-58B464C75B5D}" type="presParOf" srcId="{96F231CB-9D56-4A13-ABAB-4F2BE1DAC537}" destId="{9E61B31A-7123-4BE5-97D0-A3A4FF2A20F4}" srcOrd="0" destOrd="0" presId="urn:microsoft.com/office/officeart/2018/2/layout/IconVerticalSolidList"/>
    <dgm:cxn modelId="{274B50A3-0D65-4B4D-9965-44E39E3D7B60}" type="presParOf" srcId="{96F231CB-9D56-4A13-ABAB-4F2BE1DAC537}" destId="{1B50E853-DB95-4B60-9D46-1532134B4850}" srcOrd="1" destOrd="0" presId="urn:microsoft.com/office/officeart/2018/2/layout/IconVerticalSolidList"/>
    <dgm:cxn modelId="{A1434DDF-175F-4265-9F56-C4EAA5D9E978}" type="presParOf" srcId="{96F231CB-9D56-4A13-ABAB-4F2BE1DAC537}" destId="{0486B311-785B-468A-8175-8013C873AFD1}" srcOrd="2" destOrd="0" presId="urn:microsoft.com/office/officeart/2018/2/layout/IconVerticalSolidList"/>
    <dgm:cxn modelId="{E7825E0F-BC57-443B-A853-19FA47218193}" type="presParOf" srcId="{96F231CB-9D56-4A13-ABAB-4F2BE1DAC537}" destId="{5533B173-4CAF-480B-B8D2-2707F8AA2F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09037-5E3B-4AD6-8D06-CD803429A25E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3E99B-8986-4AF5-A795-94999BB9ED7E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D53B5-19A8-4F20-8F3C-1C00309F7FB5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dataset is about health care sector</a:t>
          </a:r>
        </a:p>
      </dsp:txBody>
      <dsp:txXfrm>
        <a:off x="1844034" y="682"/>
        <a:ext cx="4401230" cy="1596566"/>
      </dsp:txXfrm>
    </dsp:sp>
    <dsp:sp modelId="{77B8B7F8-C89F-430B-B9DD-706437C4C9BB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BD931-4A90-419C-A5B2-5BA68DB89182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F2152-EE88-405E-979A-858A1E3E9FA6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EDA is used to analyze the patients who are likely to show up for the actual scheduled appointment date</a:t>
          </a:r>
        </a:p>
      </dsp:txBody>
      <dsp:txXfrm>
        <a:off x="1844034" y="1996390"/>
        <a:ext cx="4401230" cy="1596566"/>
      </dsp:txXfrm>
    </dsp:sp>
    <dsp:sp modelId="{9E61B31A-7123-4BE5-97D0-A3A4FF2A20F4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0E853-DB95-4B60-9D46-1532134B4850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3B173-4CAF-480B-B8D2-2707F8AA2FDD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EDA is used to get meaning insights from the data given and proving recommendations.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850E-0019-B7B5-5545-63895F1A3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DA062-6DF2-A3CF-BD07-E0546A9A5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158B-935E-70CC-BCD0-EACB9C6A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06DA-21DD-4322-B7D7-6E8C70A1A23B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C3975-CCF5-E3AF-4631-050092F0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AFD1B-9EC9-519E-EC70-588DD56E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4134-1FBC-432E-BEF9-8A0B56D63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62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4F0B-4E2F-0DB7-938C-88B082AD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C3101-FEC1-7D3B-78F1-EEB3C79A0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20E5-BC90-DC44-E0CA-73353899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06DA-21DD-4322-B7D7-6E8C70A1A23B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70CA-400A-9470-EE1A-920EFADD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2901-5C4B-F0CE-218F-28195EC2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4134-1FBC-432E-BEF9-8A0B56D63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6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CB049-D182-6416-DE82-84E8F7AB5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F1C16-6C47-9F47-2150-AA9AAB2A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5699-EDD2-F7C8-C1DB-8DCB1B5D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06DA-21DD-4322-B7D7-6E8C70A1A23B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A3C8-15CC-A793-925B-8BE6A0F4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291D0-96DF-2B3B-D2CF-EF79BBA5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4134-1FBC-432E-BEF9-8A0B56D63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35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66D8-083E-9237-9DF7-4D792890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B87B-DA37-A66F-35B0-26820EA5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87CBD-7A7C-0762-3434-35F514FD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06DA-21DD-4322-B7D7-6E8C70A1A23B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25FE0-DEAA-9C40-2038-EA092AB2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8FBE7-A2B1-5B52-C4C9-7444A826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4134-1FBC-432E-BEF9-8A0B56D63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52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EE24-59FE-9971-3BED-8908E5B1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451F9-01FB-34AC-8096-863CA37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A0441-88CA-CCDC-C7E7-4794480D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06DA-21DD-4322-B7D7-6E8C70A1A23B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B7F6F-C8CC-00CD-C6BA-FCD34461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546A2-6AB8-DA3D-A343-5A62E728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4134-1FBC-432E-BEF9-8A0B56D63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997B-2659-88FD-6ACF-6EA0AEFC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0AC6-B4F7-1E1C-46BA-20224F626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A2FC7-4367-02CE-8EC9-5F5990B53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9E8C0-B185-329D-8789-64B2631C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06DA-21DD-4322-B7D7-6E8C70A1A23B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92FB1-51CE-DF83-4803-D2CD1541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E4773-E5BD-39E9-2F4B-35876149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4134-1FBC-432E-BEF9-8A0B56D63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65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ADAD-8D14-C0E2-4F50-43FE815E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3A423-D169-6BB2-36F0-DB2C8BB6F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80A0B-F91A-88F7-D651-C777273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D1D9D-F8F8-34AF-3307-0A601C4BA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FBE34-7145-F82F-DC87-FEF7DF104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B4882-3878-A82E-315F-A6B1958F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06DA-21DD-4322-B7D7-6E8C70A1A23B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EE8E0-9F0E-A358-DFF4-212496BC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DC3ED-4195-EA5D-E8B0-EC614411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4134-1FBC-432E-BEF9-8A0B56D63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35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2D73-302C-BBC9-4C35-A2140110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11048-021F-3525-42E3-577761CC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06DA-21DD-4322-B7D7-6E8C70A1A23B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5382C-E4A5-6D0F-B201-E08CB725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40CD3-4775-A665-C81F-C6C1E533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4134-1FBC-432E-BEF9-8A0B56D63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62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25EF5-5D60-CFA2-8250-3F2E6A97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06DA-21DD-4322-B7D7-6E8C70A1A23B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7B9F7-0ED7-727C-0263-4703EB59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BD871-99FB-2B2C-8F36-603454AC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4134-1FBC-432E-BEF9-8A0B56D63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94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2C62-5108-5284-6D60-2893214B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8202-5715-7687-092A-B1519EF32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23C58-0CE2-4F9F-7CDB-5CF350DBD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B9266-8A61-3AFC-5576-0B032D9C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06DA-21DD-4322-B7D7-6E8C70A1A23B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A7B2F-68E2-A97C-1283-F25742FE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F77C1-E625-DF8D-85DD-B5B75B11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4134-1FBC-432E-BEF9-8A0B56D63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05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8C69-CA9E-B8AF-3EBD-8A87A30C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036DD-D604-173F-2D34-1C9864BEB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DBABD-934C-5D8B-4E40-E75E02677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65221-FE7E-0619-1A8D-E3B2671A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06DA-21DD-4322-B7D7-6E8C70A1A23B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AA7DA-E85B-4A58-BFAF-03C8101E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FC0EF-D12A-92BF-3110-8DA0546C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4134-1FBC-432E-BEF9-8A0B56D63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91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26BD6-7299-727A-D940-160CB6DC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3E98-32F7-5C93-B60C-790DFEA27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3D47-1F96-DB40-DCFC-FD28955C7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606DA-21DD-4322-B7D7-6E8C70A1A23B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19244-A2D6-8D12-DCB7-F595D6114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FD76C-215A-27EC-3A32-D945F5C4F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F4134-1FBC-432E-BEF9-8A0B56D63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82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650F81D8-60BF-43DE-9145-74AB655E4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ople holding hands">
            <a:extLst>
              <a:ext uri="{FF2B5EF4-FFF2-40B4-BE49-F238E27FC236}">
                <a16:creationId xmlns:a16="http://schemas.microsoft.com/office/drawing/2014/main" id="{D796CF79-4E06-FF8C-451E-11A0A01ED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83" b="1848"/>
          <a:stretch/>
        </p:blipFill>
        <p:spPr>
          <a:xfrm>
            <a:off x="20" y="1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783FA-0777-A27B-1335-0459565D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811" y="640662"/>
            <a:ext cx="4279401" cy="4036174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Health Care-EDA</a:t>
            </a:r>
            <a:endParaRPr lang="en-CA" sz="480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488068"/>
            <a:ext cx="12192000" cy="1379505"/>
          </a:xfrm>
          <a:prstGeom prst="rect">
            <a:avLst/>
          </a:prstGeom>
          <a:ln>
            <a:noFill/>
          </a:ln>
          <a:effectLst>
            <a:outerShdw blurRad="203200" dist="101600" dir="1212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6BD22-C2A3-E6BB-CA4E-60A981476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811" y="5752653"/>
            <a:ext cx="10931212" cy="850334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Neethu Sunitha Pradeepan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65959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A8DC9-1278-0E1D-D07E-C30C46F1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+mn-lt"/>
              </a:rPr>
              <a:t>Insights</a:t>
            </a:r>
            <a:endParaRPr lang="en-CA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B20250-0B34-AB8E-2D8F-10BD83D9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effectLst/>
              </a:rPr>
              <a:t>Female who are handicapped  in the range of 4 seems to show up less likely than with male's handicap of range 4</a:t>
            </a:r>
          </a:p>
          <a:p>
            <a:endParaRPr lang="en-US" sz="1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40BD32F5-92DB-203C-CDCB-B792F81F0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884455"/>
            <a:ext cx="5628018" cy="2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E0AA5-F213-4D72-4A57-38031A70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dirty="0"/>
              <a:t>Insights</a:t>
            </a:r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34A4-845D-D8D4-0C20-B2D84B595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b="0" i="0" dirty="0">
                <a:effectLst/>
              </a:rPr>
              <a:t>Males who do have scholarship are more likely to show up than females who have scholarship</a:t>
            </a:r>
          </a:p>
          <a:p>
            <a:pPr>
              <a:buFont typeface="+mj-lt"/>
              <a:buAutoNum type="arabicPeriod"/>
            </a:pPr>
            <a:r>
              <a:rPr lang="en-US" sz="2400" b="0" i="0" dirty="0">
                <a:effectLst/>
              </a:rPr>
              <a:t>Females who are alcoholic are having less chance to show up than their counterparts</a:t>
            </a:r>
          </a:p>
          <a:p>
            <a:pPr>
              <a:buFont typeface="+mj-lt"/>
              <a:buAutoNum type="arabicPeriod"/>
            </a:pPr>
            <a:r>
              <a:rPr lang="en-US" sz="2400" b="0" i="0" dirty="0">
                <a:effectLst/>
              </a:rPr>
              <a:t>Female-Nondiabetic patients are less likely to show up than male-nondiabetic patients</a:t>
            </a:r>
          </a:p>
          <a:p>
            <a:pPr>
              <a:buFont typeface="+mj-lt"/>
              <a:buAutoNum type="arabicPeriod"/>
            </a:pPr>
            <a:r>
              <a:rPr lang="en-US" sz="2400" b="0" i="0" dirty="0">
                <a:effectLst/>
              </a:rPr>
              <a:t>Not-hypertense females are less likely to show up than male not -hypertense</a:t>
            </a:r>
          </a:p>
          <a:p>
            <a:pPr>
              <a:buFont typeface="+mj-lt"/>
              <a:buAutoNum type="arabicPeriod"/>
            </a:pPr>
            <a:r>
              <a:rPr lang="en-US" sz="2400" b="0" i="0" dirty="0">
                <a:effectLst/>
              </a:rPr>
              <a:t>Text received females less likely to show up than text received males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2973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ABB53-8290-1E3D-1675-D1C47799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Handshake">
            <a:extLst>
              <a:ext uri="{FF2B5EF4-FFF2-40B4-BE49-F238E27FC236}">
                <a16:creationId xmlns:a16="http://schemas.microsoft.com/office/drawing/2014/main" id="{0ED3DE3B-7A71-371D-75F2-77C1CA9DE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0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7E8C2-1E7F-22BF-06E8-DEC42853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+mn-lt"/>
              </a:rPr>
              <a:t>Business</a:t>
            </a:r>
            <a:r>
              <a:rPr lang="en-US" dirty="0"/>
              <a:t> </a:t>
            </a:r>
            <a:r>
              <a:rPr lang="en-US" dirty="0">
                <a:latin typeface="+mn-lt"/>
              </a:rPr>
              <a:t>Understanding</a:t>
            </a:r>
            <a:endParaRPr lang="en-CA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F4EBC5-BC4B-9218-F0C0-0CA195A72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51394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39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ADFF-A407-2136-A33E-B74A860C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974867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Variable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7B75-EA3D-59BD-9BF5-7B995D01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 fontScale="40000" lnSpcReduction="20000"/>
          </a:bodyPr>
          <a:lstStyle/>
          <a:p>
            <a:r>
              <a:rPr lang="en-US" sz="5100" dirty="0"/>
              <a:t>Data is highly imbalanced with a ratio of 80:20</a:t>
            </a:r>
          </a:p>
          <a:p>
            <a:r>
              <a:rPr lang="en-US" sz="5100" dirty="0"/>
              <a:t>Patient  No-show is the target variable considered in this analysis</a:t>
            </a:r>
          </a:p>
          <a:p>
            <a:r>
              <a:rPr lang="en-US" sz="5100" dirty="0"/>
              <a:t>We need to analyze the data with other features while taking target values separately to get some insights</a:t>
            </a:r>
          </a:p>
          <a:p>
            <a:r>
              <a:rPr lang="en-US" sz="5100" dirty="0"/>
              <a:t>In depth univariate and bivariate analysis has been performed to get meaningful insights </a:t>
            </a:r>
          </a:p>
          <a:p>
            <a:endParaRPr lang="en-CA" sz="2000" dirty="0"/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5967CBC4-7713-4907-DE6B-664785854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8" r="12708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3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E858E-13DC-BA2C-A20E-41F9C9AD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985" y="2585946"/>
            <a:ext cx="4593797" cy="34263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Univariate Analysis</a:t>
            </a:r>
          </a:p>
        </p:txBody>
      </p:sp>
      <p:pic>
        <p:nvPicPr>
          <p:cNvPr id="4" name="Picture 3" descr="Sample being pipetted into a petri dish">
            <a:extLst>
              <a:ext uri="{FF2B5EF4-FFF2-40B4-BE49-F238E27FC236}">
                <a16:creationId xmlns:a16="http://schemas.microsoft.com/office/drawing/2014/main" id="{F3F70D25-7ECE-322B-0CE2-FE4E52F76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6" r="-2" b="-2"/>
          <a:stretch/>
        </p:blipFill>
        <p:spPr>
          <a:xfrm>
            <a:off x="20" y="-1"/>
            <a:ext cx="6095978" cy="6857999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EB61A-CFD3-3398-6448-72CE004E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1696413"/>
          </a:xfrm>
          <a:prstGeom prst="rect">
            <a:avLst/>
          </a:prstGeom>
          <a:ln>
            <a:noFill/>
          </a:ln>
          <a:effectLst>
            <a:outerShdw blurRad="304800" dist="139700" dir="5460000" sx="90000" sy="90000" algn="t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3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5765-D144-9577-4663-6D39BFCD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5863772" cy="140247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+mn-lt"/>
              </a:rPr>
              <a:t>Insights</a:t>
            </a:r>
            <a:endParaRPr lang="en-CA" dirty="0">
              <a:latin typeface="+mn-lt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23EB17DC-EC87-6285-6423-481BFE6F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5863772" cy="359120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12121"/>
                </a:solidFill>
                <a:effectLst/>
              </a:rPr>
              <a:t>Male patients(19.98) seems to be showing up for the appointment more than female patients(~20.31)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</a:rPr>
              <a:t>Patients who have scholarship are less likely to show up with percentage of (23.73)</a:t>
            </a:r>
          </a:p>
          <a:p>
            <a:endParaRPr lang="en-US" sz="2000" dirty="0"/>
          </a:p>
        </p:txBody>
      </p:sp>
      <p:pic>
        <p:nvPicPr>
          <p:cNvPr id="5" name="Content Placeholder 4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24A78946-0242-15AB-06C8-31BDF3DBA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70" y="1082984"/>
            <a:ext cx="3811747" cy="2258459"/>
          </a:xfrm>
          <a:prstGeom prst="rect">
            <a:avLst/>
          </a:prstGeom>
        </p:spPr>
      </p:pic>
      <p:pic>
        <p:nvPicPr>
          <p:cNvPr id="7" name="Picture 6" descr="A graph of a scholarship&#10;&#10;Description automatically generated with medium confidence">
            <a:extLst>
              <a:ext uri="{FF2B5EF4-FFF2-40B4-BE49-F238E27FC236}">
                <a16:creationId xmlns:a16="http://schemas.microsoft.com/office/drawing/2014/main" id="{BB20A8D9-E259-A94C-1C02-77769241D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70" y="3524333"/>
            <a:ext cx="3697782" cy="246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2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B3953-B2D9-F9BF-C409-BBB5D7D0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>
                <a:latin typeface="+mn-lt"/>
              </a:rPr>
              <a:t>Insights</a:t>
            </a:r>
            <a:endParaRPr lang="en-CA" sz="3600">
              <a:latin typeface="+mn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2B2A9B4-8AE6-C593-D4C7-BF2AFEDC9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2000" b="0" dirty="0">
                <a:effectLst/>
              </a:rPr>
              <a:t>Handicap patients with handicap range of 4 are more likely not show up with percentage of 33.33 and handicap of range of 3 also have less chance to show up for the appointment with 23%</a:t>
            </a:r>
          </a:p>
          <a:p>
            <a:r>
              <a:rPr lang="en-US" sz="2000" b="0" i="0" dirty="0">
                <a:effectLst/>
              </a:rPr>
              <a:t>Patients who are hypertense (17.30)are more likely to show up than without hypertension (20.90)</a:t>
            </a:r>
          </a:p>
          <a:p>
            <a:endParaRPr lang="en-US" sz="1800" b="0" dirty="0">
              <a:effectLst/>
              <a:latin typeface="Courier New" panose="02070309020205020404" pitchFamily="49" charset="0"/>
            </a:endParaRPr>
          </a:p>
          <a:p>
            <a:endParaRPr lang="en-US" sz="1800" b="0" dirty="0">
              <a:effectLst/>
              <a:latin typeface="Courier New" panose="02070309020205020404" pitchFamily="49" charset="0"/>
            </a:endParaRPr>
          </a:p>
          <a:p>
            <a:endParaRPr lang="en-US" sz="1800" b="0" dirty="0">
              <a:effectLst/>
              <a:latin typeface="Courier New" panose="02070309020205020404" pitchFamily="49" charset="0"/>
            </a:endParaRPr>
          </a:p>
          <a:p>
            <a:endParaRPr lang="en-US" sz="1800" dirty="0"/>
          </a:p>
        </p:txBody>
      </p:sp>
      <p:pic>
        <p:nvPicPr>
          <p:cNvPr id="7" name="Picture 6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C5023B34-9618-9860-3BBA-38026213D0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7" r="4" b="8106"/>
          <a:stretch/>
        </p:blipFill>
        <p:spPr>
          <a:xfrm>
            <a:off x="6788383" y="613148"/>
            <a:ext cx="4565417" cy="2679192"/>
          </a:xfrm>
          <a:prstGeom prst="rect">
            <a:avLst/>
          </a:prstGeom>
        </p:spPr>
      </p:pic>
      <p:pic>
        <p:nvPicPr>
          <p:cNvPr id="5" name="Content Placeholder 4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0A853276-F42A-6017-0245-50112D5F7D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1" r="4" b="1831"/>
          <a:stretch/>
        </p:blipFill>
        <p:spPr>
          <a:xfrm>
            <a:off x="6788383" y="3528753"/>
            <a:ext cx="4565417" cy="267919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11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AFE-A897-526C-35C3-CD832DD6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Insights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3EE15-38DC-3F2A-A253-D9BD59C2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>
                <a:solidFill>
                  <a:srgbClr val="212121"/>
                </a:solidFill>
                <a:effectLst/>
              </a:rPr>
              <a:t>Diabetic patients are more likely to show up with percentage of (18%) than non -diabetic(20.36)</a:t>
            </a:r>
          </a:p>
          <a:p>
            <a:pPr algn="l">
              <a:buFont typeface="+mj-lt"/>
              <a:buAutoNum type="arabicPeriod"/>
            </a:pPr>
            <a:r>
              <a:rPr lang="en-US" sz="2400" b="0" i="0">
                <a:solidFill>
                  <a:srgbClr val="212121"/>
                </a:solidFill>
                <a:effectLst/>
              </a:rPr>
              <a:t>Alcoholic and nonalcoholic patients are almost equally likely to show up with alcoholic patients(20.14) and non-alcoholic (20.19)</a:t>
            </a:r>
          </a:p>
          <a:p>
            <a:pPr algn="l">
              <a:buFont typeface="+mj-lt"/>
              <a:buAutoNum type="arabicPeriod"/>
            </a:pPr>
            <a:r>
              <a:rPr lang="en-US" sz="2400" b="0" i="0">
                <a:solidFill>
                  <a:srgbClr val="212121"/>
                </a:solidFill>
                <a:effectLst/>
              </a:rPr>
              <a:t>Patients of age group 109-120 (senior citizens ) are more likely not show up for the appointment with percentage of 60%</a:t>
            </a:r>
          </a:p>
          <a:p>
            <a:pPr algn="l">
              <a:buFont typeface="+mj-lt"/>
              <a:buAutoNum type="arabicPeriod"/>
            </a:pPr>
            <a:r>
              <a:rPr lang="en-US" sz="2400" b="0" i="0">
                <a:solidFill>
                  <a:srgbClr val="212121"/>
                </a:solidFill>
                <a:effectLst/>
              </a:rPr>
              <a:t>Also, teenage group in between age of 13-24 are also less likely to show up with percentage of 25.62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300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C73BBEEF-B456-4A39-B44B-5A53E698A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Sample being pipetted into a petri dish">
            <a:extLst>
              <a:ext uri="{FF2B5EF4-FFF2-40B4-BE49-F238E27FC236}">
                <a16:creationId xmlns:a16="http://schemas.microsoft.com/office/drawing/2014/main" id="{49A38F1A-71DA-E8E7-3F6E-56D97E883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6" r="-2" b="-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03DA1-1AC9-BB8F-321E-9BA13671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575" y="771099"/>
            <a:ext cx="4658109" cy="3630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i="0">
                <a:effectLst/>
              </a:rPr>
              <a:t>Bivariate Analysis</a:t>
            </a:r>
            <a:br>
              <a:rPr lang="en-US" sz="4800" b="0" i="0">
                <a:effectLst/>
              </a:rPr>
            </a:br>
            <a:endParaRPr lang="en-US" sz="480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5143500"/>
            <a:ext cx="6096000" cy="1714500"/>
          </a:xfrm>
          <a:prstGeom prst="rect">
            <a:avLst/>
          </a:prstGeom>
          <a:ln>
            <a:noFill/>
          </a:ln>
          <a:effectLst>
            <a:outerShdw blurRad="342900" dist="127000" dir="2400000" sx="90000" sy="90000" algn="t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442C0-820D-DA56-9A79-E6BB39BB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>
                <a:latin typeface="+mn-lt"/>
              </a:rPr>
              <a:t>Insights</a:t>
            </a:r>
            <a:endParaRPr lang="en-CA" sz="3600">
              <a:latin typeface="+mn-l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3E2977-7784-6368-1ADE-5519D840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b="0" i="0">
                <a:effectLst/>
                <a:latin typeface="Roboto" panose="02000000000000000000" pitchFamily="2" charset="0"/>
              </a:rPr>
              <a:t>Senior citizen who are females at the age group 109-120 are less likely to show up than male senior citizens</a:t>
            </a:r>
          </a:p>
          <a:p>
            <a:endParaRPr lang="en-US" sz="1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2F8F40B3-0508-8493-04BD-5CDC348FF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93" y="2487794"/>
            <a:ext cx="4223252" cy="194269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63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398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Roboto</vt:lpstr>
      <vt:lpstr>Office Theme</vt:lpstr>
      <vt:lpstr>Health Care-EDA</vt:lpstr>
      <vt:lpstr>Business Understanding</vt:lpstr>
      <vt:lpstr>Target Variable</vt:lpstr>
      <vt:lpstr>Univariate Analysis</vt:lpstr>
      <vt:lpstr>Insights</vt:lpstr>
      <vt:lpstr>Insights</vt:lpstr>
      <vt:lpstr>Insights</vt:lpstr>
      <vt:lpstr>Bivariate Analysis </vt:lpstr>
      <vt:lpstr>Insights</vt:lpstr>
      <vt:lpstr>Insights</vt:lpstr>
      <vt:lpstr>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Care-EDA</dc:title>
  <dc:creator>Neethu Pradeepan</dc:creator>
  <cp:lastModifiedBy>Neethu Pradeepan</cp:lastModifiedBy>
  <cp:revision>1</cp:revision>
  <dcterms:created xsi:type="dcterms:W3CDTF">2023-09-13T02:40:29Z</dcterms:created>
  <dcterms:modified xsi:type="dcterms:W3CDTF">2023-09-13T03:35:27Z</dcterms:modified>
</cp:coreProperties>
</file>