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83" r:id="rId5"/>
    <p:sldId id="262" r:id="rId6"/>
    <p:sldId id="284" r:id="rId7"/>
    <p:sldId id="285" r:id="rId8"/>
    <p:sldId id="286" r:id="rId9"/>
    <p:sldId id="287" r:id="rId10"/>
    <p:sldId id="289" r:id="rId11"/>
    <p:sldId id="288" r:id="rId12"/>
    <p:sldId id="290" r:id="rId13"/>
    <p:sldId id="291" r:id="rId14"/>
    <p:sldId id="28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C4144B-23C7-4531-847C-902AFB35B0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8A337C70-4227-4A3C-B07B-3D6F05581188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The dataset is about three years of  sales data. There is a Dimension Data where there is the list of companies and their Line of Business.  There is also a Target Data. </a:t>
          </a:r>
        </a:p>
      </dgm:t>
    </dgm:pt>
    <dgm:pt modelId="{BC12C896-12FB-483D-9B8F-6D2887C733A8}" type="parTrans" cxnId="{67E7874A-09C8-436C-BAE6-93123126AF9B}">
      <dgm:prSet/>
      <dgm:spPr/>
      <dgm:t>
        <a:bodyPr/>
        <a:lstStyle/>
        <a:p>
          <a:endParaRPr lang="en-US"/>
        </a:p>
      </dgm:t>
    </dgm:pt>
    <dgm:pt modelId="{7F8987EE-865A-40E9-BE44-1B0ABDE11EBC}" type="sibTrans" cxnId="{67E7874A-09C8-436C-BAE6-93123126AF9B}">
      <dgm:prSet/>
      <dgm:spPr/>
      <dgm:t>
        <a:bodyPr/>
        <a:lstStyle/>
        <a:p>
          <a:endParaRPr lang="en-US"/>
        </a:p>
      </dgm:t>
    </dgm:pt>
    <dgm:pt modelId="{8B90FCA0-33D2-43F7-891A-D023570ADE29}">
      <dgm:prSet custT="1"/>
      <dgm:spPr/>
      <dgm:t>
        <a:bodyPr/>
        <a:lstStyle/>
        <a:p>
          <a:pPr>
            <a:lnSpc>
              <a:spcPct val="100000"/>
            </a:lnSpc>
            <a:buFont typeface="+mj-lt"/>
            <a:buAutoNum type="arabicParenR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Analysis include important KPIs ,sales over time, sales over various products, manager wise analysis ,customer coverage across various locations and target analysis</a:t>
          </a:r>
        </a:p>
      </dgm:t>
    </dgm:pt>
    <dgm:pt modelId="{61C463A5-A3E1-4027-B0B1-FCFFA3AD5F99}" type="parTrans" cxnId="{B7D3E6B2-48C3-4F9D-9183-404074B3AE1C}">
      <dgm:prSet/>
      <dgm:spPr/>
      <dgm:t>
        <a:bodyPr/>
        <a:lstStyle/>
        <a:p>
          <a:endParaRPr lang="en-US"/>
        </a:p>
      </dgm:t>
    </dgm:pt>
    <dgm:pt modelId="{FF295146-C785-491C-A876-6C483FD85A58}" type="sibTrans" cxnId="{B7D3E6B2-48C3-4F9D-9183-404074B3AE1C}">
      <dgm:prSet/>
      <dgm:spPr/>
      <dgm:t>
        <a:bodyPr/>
        <a:lstStyle/>
        <a:p>
          <a:endParaRPr lang="en-US"/>
        </a:p>
      </dgm:t>
    </dgm:pt>
    <dgm:pt modelId="{7F0CE7B3-034E-41D3-9DD8-BEA346FE926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EDA is used to get meaningful insights from the data given and proving recommendations on how to improve the Business</a:t>
          </a:r>
        </a:p>
      </dgm:t>
    </dgm:pt>
    <dgm:pt modelId="{71F9F8A8-58F5-470A-A2C0-C22B42366CA9}" type="parTrans" cxnId="{FDC61BE0-3573-4E27-80F8-69C0AADD59D9}">
      <dgm:prSet/>
      <dgm:spPr/>
      <dgm:t>
        <a:bodyPr/>
        <a:lstStyle/>
        <a:p>
          <a:endParaRPr lang="en-US"/>
        </a:p>
      </dgm:t>
    </dgm:pt>
    <dgm:pt modelId="{E43CAF13-934F-42E8-BA10-0DC00467B809}" type="sibTrans" cxnId="{FDC61BE0-3573-4E27-80F8-69C0AADD59D9}">
      <dgm:prSet/>
      <dgm:spPr/>
      <dgm:t>
        <a:bodyPr/>
        <a:lstStyle/>
        <a:p>
          <a:endParaRPr lang="en-US"/>
        </a:p>
      </dgm:t>
    </dgm:pt>
    <dgm:pt modelId="{D788AD4E-B1B2-48A9-BC55-D59D3ABF2F17}" type="pres">
      <dgm:prSet presAssocID="{A4C4144B-23C7-4531-847C-902AFB35B0D6}" presName="root" presStyleCnt="0">
        <dgm:presLayoutVars>
          <dgm:dir/>
          <dgm:resizeHandles val="exact"/>
        </dgm:presLayoutVars>
      </dgm:prSet>
      <dgm:spPr/>
    </dgm:pt>
    <dgm:pt modelId="{B53F69E4-F75A-4826-85CE-EC1B0AAAB3CF}" type="pres">
      <dgm:prSet presAssocID="{8A337C70-4227-4A3C-B07B-3D6F05581188}" presName="compNode" presStyleCnt="0"/>
      <dgm:spPr/>
    </dgm:pt>
    <dgm:pt modelId="{E6B113E1-983E-45DD-A898-C209E4264117}" type="pres">
      <dgm:prSet presAssocID="{8A337C70-4227-4A3C-B07B-3D6F05581188}" presName="bgRect" presStyleLbl="bgShp" presStyleIdx="0" presStyleCnt="3"/>
      <dgm:spPr/>
    </dgm:pt>
    <dgm:pt modelId="{043DA903-2B55-4F73-88E2-54ADB7A67FF9}" type="pres">
      <dgm:prSet presAssocID="{8A337C70-4227-4A3C-B07B-3D6F055811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1038651-8309-49CE-8E3D-A2C53D4754EC}" type="pres">
      <dgm:prSet presAssocID="{8A337C70-4227-4A3C-B07B-3D6F05581188}" presName="spaceRect" presStyleCnt="0"/>
      <dgm:spPr/>
    </dgm:pt>
    <dgm:pt modelId="{100A2CA0-C6C5-454D-AAD2-8B278AD50A10}" type="pres">
      <dgm:prSet presAssocID="{8A337C70-4227-4A3C-B07B-3D6F05581188}" presName="parTx" presStyleLbl="revTx" presStyleIdx="0" presStyleCnt="3">
        <dgm:presLayoutVars>
          <dgm:chMax val="0"/>
          <dgm:chPref val="0"/>
        </dgm:presLayoutVars>
      </dgm:prSet>
      <dgm:spPr/>
    </dgm:pt>
    <dgm:pt modelId="{9D73E039-8954-4DF5-8623-F82EBCCECDBC}" type="pres">
      <dgm:prSet presAssocID="{7F8987EE-865A-40E9-BE44-1B0ABDE11EBC}" presName="sibTrans" presStyleCnt="0"/>
      <dgm:spPr/>
    </dgm:pt>
    <dgm:pt modelId="{4808B51D-DDED-40A7-B0B1-1446C79B41D8}" type="pres">
      <dgm:prSet presAssocID="{8B90FCA0-33D2-43F7-891A-D023570ADE29}" presName="compNode" presStyleCnt="0"/>
      <dgm:spPr/>
    </dgm:pt>
    <dgm:pt modelId="{F288E007-2B73-4544-95F9-6E7DEBE73DA2}" type="pres">
      <dgm:prSet presAssocID="{8B90FCA0-33D2-43F7-891A-D023570ADE29}" presName="bgRect" presStyleLbl="bgShp" presStyleIdx="1" presStyleCnt="3" custLinFactNeighborX="6" custLinFactNeighborY="5958"/>
      <dgm:spPr/>
    </dgm:pt>
    <dgm:pt modelId="{518CD0A8-3B73-49E8-B455-2BB7E271D630}" type="pres">
      <dgm:prSet presAssocID="{8B90FCA0-33D2-43F7-891A-D023570ADE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B78D8E0-0A13-478D-9489-6A8E77BA873B}" type="pres">
      <dgm:prSet presAssocID="{8B90FCA0-33D2-43F7-891A-D023570ADE29}" presName="spaceRect" presStyleCnt="0"/>
      <dgm:spPr/>
    </dgm:pt>
    <dgm:pt modelId="{ED60FC1F-D6EF-4CB7-B884-E501F50CFABD}" type="pres">
      <dgm:prSet presAssocID="{8B90FCA0-33D2-43F7-891A-D023570ADE29}" presName="parTx" presStyleLbl="revTx" presStyleIdx="1" presStyleCnt="3">
        <dgm:presLayoutVars>
          <dgm:chMax val="0"/>
          <dgm:chPref val="0"/>
        </dgm:presLayoutVars>
      </dgm:prSet>
      <dgm:spPr/>
    </dgm:pt>
    <dgm:pt modelId="{808E9F0C-860B-4456-A483-585DD2CFB2AA}" type="pres">
      <dgm:prSet presAssocID="{FF295146-C785-491C-A876-6C483FD85A58}" presName="sibTrans" presStyleCnt="0"/>
      <dgm:spPr/>
    </dgm:pt>
    <dgm:pt modelId="{3C9E01EE-A0B4-4018-9160-F2F0557F45C9}" type="pres">
      <dgm:prSet presAssocID="{7F0CE7B3-034E-41D3-9DD8-BEA346FE926C}" presName="compNode" presStyleCnt="0"/>
      <dgm:spPr/>
    </dgm:pt>
    <dgm:pt modelId="{E94F4ECA-77C7-4AB8-938F-054254D1A2E7}" type="pres">
      <dgm:prSet presAssocID="{7F0CE7B3-034E-41D3-9DD8-BEA346FE926C}" presName="bgRect" presStyleLbl="bgShp" presStyleIdx="2" presStyleCnt="3"/>
      <dgm:spPr/>
    </dgm:pt>
    <dgm:pt modelId="{FF6E560D-F46D-4D5B-9E98-D9530F77402D}" type="pres">
      <dgm:prSet presAssocID="{7F0CE7B3-034E-41D3-9DD8-BEA346FE926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A12F2FC-E9D7-4745-9280-BFA27122A893}" type="pres">
      <dgm:prSet presAssocID="{7F0CE7B3-034E-41D3-9DD8-BEA346FE926C}" presName="spaceRect" presStyleCnt="0"/>
      <dgm:spPr/>
    </dgm:pt>
    <dgm:pt modelId="{A13CDBA8-297E-414F-B0FD-40A1CB07F2F9}" type="pres">
      <dgm:prSet presAssocID="{7F0CE7B3-034E-41D3-9DD8-BEA346FE926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7E7874A-09C8-436C-BAE6-93123126AF9B}" srcId="{A4C4144B-23C7-4531-847C-902AFB35B0D6}" destId="{8A337C70-4227-4A3C-B07B-3D6F05581188}" srcOrd="0" destOrd="0" parTransId="{BC12C896-12FB-483D-9B8F-6D2887C733A8}" sibTransId="{7F8987EE-865A-40E9-BE44-1B0ABDE11EBC}"/>
    <dgm:cxn modelId="{48272771-BE2D-4CE7-8AAA-26BF45689D1F}" type="presOf" srcId="{8A337C70-4227-4A3C-B07B-3D6F05581188}" destId="{100A2CA0-C6C5-454D-AAD2-8B278AD50A10}" srcOrd="0" destOrd="0" presId="urn:microsoft.com/office/officeart/2018/2/layout/IconVerticalSolidList"/>
    <dgm:cxn modelId="{C26B38AE-CE94-409F-B26A-04E666069979}" type="presOf" srcId="{7F0CE7B3-034E-41D3-9DD8-BEA346FE926C}" destId="{A13CDBA8-297E-414F-B0FD-40A1CB07F2F9}" srcOrd="0" destOrd="0" presId="urn:microsoft.com/office/officeart/2018/2/layout/IconVerticalSolidList"/>
    <dgm:cxn modelId="{8748C9AE-BBFF-425F-B3D4-1B363FE40377}" type="presOf" srcId="{8B90FCA0-33D2-43F7-891A-D023570ADE29}" destId="{ED60FC1F-D6EF-4CB7-B884-E501F50CFABD}" srcOrd="0" destOrd="0" presId="urn:microsoft.com/office/officeart/2018/2/layout/IconVerticalSolidList"/>
    <dgm:cxn modelId="{B7D3E6B2-48C3-4F9D-9183-404074B3AE1C}" srcId="{A4C4144B-23C7-4531-847C-902AFB35B0D6}" destId="{8B90FCA0-33D2-43F7-891A-D023570ADE29}" srcOrd="1" destOrd="0" parTransId="{61C463A5-A3E1-4027-B0B1-FCFFA3AD5F99}" sibTransId="{FF295146-C785-491C-A876-6C483FD85A58}"/>
    <dgm:cxn modelId="{986D6FD4-CF90-4ECC-A748-508460DE5463}" type="presOf" srcId="{A4C4144B-23C7-4531-847C-902AFB35B0D6}" destId="{D788AD4E-B1B2-48A9-BC55-D59D3ABF2F17}" srcOrd="0" destOrd="0" presId="urn:microsoft.com/office/officeart/2018/2/layout/IconVerticalSolidList"/>
    <dgm:cxn modelId="{FDC61BE0-3573-4E27-80F8-69C0AADD59D9}" srcId="{A4C4144B-23C7-4531-847C-902AFB35B0D6}" destId="{7F0CE7B3-034E-41D3-9DD8-BEA346FE926C}" srcOrd="2" destOrd="0" parTransId="{71F9F8A8-58F5-470A-A2C0-C22B42366CA9}" sibTransId="{E43CAF13-934F-42E8-BA10-0DC00467B809}"/>
    <dgm:cxn modelId="{AD334584-0F7A-48AE-BE75-0DCC7C2F6054}" type="presParOf" srcId="{D788AD4E-B1B2-48A9-BC55-D59D3ABF2F17}" destId="{B53F69E4-F75A-4826-85CE-EC1B0AAAB3CF}" srcOrd="0" destOrd="0" presId="urn:microsoft.com/office/officeart/2018/2/layout/IconVerticalSolidList"/>
    <dgm:cxn modelId="{B8A2D857-A027-400B-AF01-C632E939413F}" type="presParOf" srcId="{B53F69E4-F75A-4826-85CE-EC1B0AAAB3CF}" destId="{E6B113E1-983E-45DD-A898-C209E4264117}" srcOrd="0" destOrd="0" presId="urn:microsoft.com/office/officeart/2018/2/layout/IconVerticalSolidList"/>
    <dgm:cxn modelId="{64B0588F-2546-4183-9CD6-AC061C2A68BC}" type="presParOf" srcId="{B53F69E4-F75A-4826-85CE-EC1B0AAAB3CF}" destId="{043DA903-2B55-4F73-88E2-54ADB7A67FF9}" srcOrd="1" destOrd="0" presId="urn:microsoft.com/office/officeart/2018/2/layout/IconVerticalSolidList"/>
    <dgm:cxn modelId="{11D3A014-3582-4013-9532-D61966FB567D}" type="presParOf" srcId="{B53F69E4-F75A-4826-85CE-EC1B0AAAB3CF}" destId="{01038651-8309-49CE-8E3D-A2C53D4754EC}" srcOrd="2" destOrd="0" presId="urn:microsoft.com/office/officeart/2018/2/layout/IconVerticalSolidList"/>
    <dgm:cxn modelId="{8A613ED6-CDA7-489D-850D-6B2D4D1FFC1E}" type="presParOf" srcId="{B53F69E4-F75A-4826-85CE-EC1B0AAAB3CF}" destId="{100A2CA0-C6C5-454D-AAD2-8B278AD50A10}" srcOrd="3" destOrd="0" presId="urn:microsoft.com/office/officeart/2018/2/layout/IconVerticalSolidList"/>
    <dgm:cxn modelId="{237B8B6A-B061-4F12-98A1-C1050C890BA0}" type="presParOf" srcId="{D788AD4E-B1B2-48A9-BC55-D59D3ABF2F17}" destId="{9D73E039-8954-4DF5-8623-F82EBCCECDBC}" srcOrd="1" destOrd="0" presId="urn:microsoft.com/office/officeart/2018/2/layout/IconVerticalSolidList"/>
    <dgm:cxn modelId="{11891C2F-3FB1-4FE8-A327-C174581B7792}" type="presParOf" srcId="{D788AD4E-B1B2-48A9-BC55-D59D3ABF2F17}" destId="{4808B51D-DDED-40A7-B0B1-1446C79B41D8}" srcOrd="2" destOrd="0" presId="urn:microsoft.com/office/officeart/2018/2/layout/IconVerticalSolidList"/>
    <dgm:cxn modelId="{B2689A74-07E0-4F29-BB21-741CD1EA0D52}" type="presParOf" srcId="{4808B51D-DDED-40A7-B0B1-1446C79B41D8}" destId="{F288E007-2B73-4544-95F9-6E7DEBE73DA2}" srcOrd="0" destOrd="0" presId="urn:microsoft.com/office/officeart/2018/2/layout/IconVerticalSolidList"/>
    <dgm:cxn modelId="{87934D35-D5FE-4CC3-88C2-81428497E5FE}" type="presParOf" srcId="{4808B51D-DDED-40A7-B0B1-1446C79B41D8}" destId="{518CD0A8-3B73-49E8-B455-2BB7E271D630}" srcOrd="1" destOrd="0" presId="urn:microsoft.com/office/officeart/2018/2/layout/IconVerticalSolidList"/>
    <dgm:cxn modelId="{DF300182-A2C5-43C9-8DAE-68DD89AA69DC}" type="presParOf" srcId="{4808B51D-DDED-40A7-B0B1-1446C79B41D8}" destId="{BB78D8E0-0A13-478D-9489-6A8E77BA873B}" srcOrd="2" destOrd="0" presId="urn:microsoft.com/office/officeart/2018/2/layout/IconVerticalSolidList"/>
    <dgm:cxn modelId="{640A5C83-BD7E-4679-8C78-DBA4C87DD7E3}" type="presParOf" srcId="{4808B51D-DDED-40A7-B0B1-1446C79B41D8}" destId="{ED60FC1F-D6EF-4CB7-B884-E501F50CFABD}" srcOrd="3" destOrd="0" presId="urn:microsoft.com/office/officeart/2018/2/layout/IconVerticalSolidList"/>
    <dgm:cxn modelId="{2FDE955C-2692-4D06-9285-79A3A5B28156}" type="presParOf" srcId="{D788AD4E-B1B2-48A9-BC55-D59D3ABF2F17}" destId="{808E9F0C-860B-4456-A483-585DD2CFB2AA}" srcOrd="3" destOrd="0" presId="urn:microsoft.com/office/officeart/2018/2/layout/IconVerticalSolidList"/>
    <dgm:cxn modelId="{EAE905D1-125F-46EC-9117-B245C4A6E836}" type="presParOf" srcId="{D788AD4E-B1B2-48A9-BC55-D59D3ABF2F17}" destId="{3C9E01EE-A0B4-4018-9160-F2F0557F45C9}" srcOrd="4" destOrd="0" presId="urn:microsoft.com/office/officeart/2018/2/layout/IconVerticalSolidList"/>
    <dgm:cxn modelId="{52C6F3EE-CDCC-432C-B70E-5EEF79600792}" type="presParOf" srcId="{3C9E01EE-A0B4-4018-9160-F2F0557F45C9}" destId="{E94F4ECA-77C7-4AB8-938F-054254D1A2E7}" srcOrd="0" destOrd="0" presId="urn:microsoft.com/office/officeart/2018/2/layout/IconVerticalSolidList"/>
    <dgm:cxn modelId="{4F6E57A7-B6AB-410E-B845-FFBC52FD1208}" type="presParOf" srcId="{3C9E01EE-A0B4-4018-9160-F2F0557F45C9}" destId="{FF6E560D-F46D-4D5B-9E98-D9530F77402D}" srcOrd="1" destOrd="0" presId="urn:microsoft.com/office/officeart/2018/2/layout/IconVerticalSolidList"/>
    <dgm:cxn modelId="{1F921297-79E6-4183-9147-384B619AAED5}" type="presParOf" srcId="{3C9E01EE-A0B4-4018-9160-F2F0557F45C9}" destId="{8A12F2FC-E9D7-4745-9280-BFA27122A893}" srcOrd="2" destOrd="0" presId="urn:microsoft.com/office/officeart/2018/2/layout/IconVerticalSolidList"/>
    <dgm:cxn modelId="{874F48D1-9623-4B50-8114-797FF4781B10}" type="presParOf" srcId="{3C9E01EE-A0B4-4018-9160-F2F0557F45C9}" destId="{A13CDBA8-297E-414F-B0FD-40A1CB07F2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113E1-983E-45DD-A898-C209E4264117}">
      <dsp:nvSpPr>
        <dsp:cNvPr id="0" name=""/>
        <dsp:cNvSpPr/>
      </dsp:nvSpPr>
      <dsp:spPr>
        <a:xfrm>
          <a:off x="0" y="2997"/>
          <a:ext cx="9604375" cy="10267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3DA903-2B55-4F73-88E2-54ADB7A67FF9}">
      <dsp:nvSpPr>
        <dsp:cNvPr id="0" name=""/>
        <dsp:cNvSpPr/>
      </dsp:nvSpPr>
      <dsp:spPr>
        <a:xfrm>
          <a:off x="310590" y="234015"/>
          <a:ext cx="565262" cy="564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A2CA0-C6C5-454D-AAD2-8B278AD50A10}">
      <dsp:nvSpPr>
        <dsp:cNvPr id="0" name=""/>
        <dsp:cNvSpPr/>
      </dsp:nvSpPr>
      <dsp:spPr>
        <a:xfrm>
          <a:off x="1186444" y="2997"/>
          <a:ext cx="8355605" cy="1027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770" tIns="108770" rIns="108770" bIns="10877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dataset is about three years of  sales data. There is a Dimension Data where there is the list of companies and their Line of Business.  There is also a Target Data. </a:t>
          </a:r>
        </a:p>
      </dsp:txBody>
      <dsp:txXfrm>
        <a:off x="1186444" y="2997"/>
        <a:ext cx="8355605" cy="1027750"/>
      </dsp:txXfrm>
    </dsp:sp>
    <dsp:sp modelId="{F288E007-2B73-4544-95F9-6E7DEBE73DA2}">
      <dsp:nvSpPr>
        <dsp:cNvPr id="0" name=""/>
        <dsp:cNvSpPr/>
      </dsp:nvSpPr>
      <dsp:spPr>
        <a:xfrm>
          <a:off x="0" y="1333744"/>
          <a:ext cx="9604375" cy="10267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8CD0A8-3B73-49E8-B455-2BB7E271D630}">
      <dsp:nvSpPr>
        <dsp:cNvPr id="0" name=""/>
        <dsp:cNvSpPr/>
      </dsp:nvSpPr>
      <dsp:spPr>
        <a:xfrm>
          <a:off x="310590" y="1503589"/>
          <a:ext cx="565262" cy="564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0FC1F-D6EF-4CB7-B884-E501F50CFABD}">
      <dsp:nvSpPr>
        <dsp:cNvPr id="0" name=""/>
        <dsp:cNvSpPr/>
      </dsp:nvSpPr>
      <dsp:spPr>
        <a:xfrm>
          <a:off x="1186444" y="1272571"/>
          <a:ext cx="8355605" cy="1027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770" tIns="108770" rIns="108770" bIns="1087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Analysis include important KPIs ,sales over time, sales over various products, manager wise analysis ,customer coverage across various locations and target analysis</a:t>
          </a:r>
        </a:p>
      </dsp:txBody>
      <dsp:txXfrm>
        <a:off x="1186444" y="1272571"/>
        <a:ext cx="8355605" cy="1027750"/>
      </dsp:txXfrm>
    </dsp:sp>
    <dsp:sp modelId="{E94F4ECA-77C7-4AB8-938F-054254D1A2E7}">
      <dsp:nvSpPr>
        <dsp:cNvPr id="0" name=""/>
        <dsp:cNvSpPr/>
      </dsp:nvSpPr>
      <dsp:spPr>
        <a:xfrm>
          <a:off x="0" y="2542145"/>
          <a:ext cx="9604375" cy="10267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E560D-F46D-4D5B-9E98-D9530F77402D}">
      <dsp:nvSpPr>
        <dsp:cNvPr id="0" name=""/>
        <dsp:cNvSpPr/>
      </dsp:nvSpPr>
      <dsp:spPr>
        <a:xfrm>
          <a:off x="310590" y="2773163"/>
          <a:ext cx="565262" cy="564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CDBA8-297E-414F-B0FD-40A1CB07F2F9}">
      <dsp:nvSpPr>
        <dsp:cNvPr id="0" name=""/>
        <dsp:cNvSpPr/>
      </dsp:nvSpPr>
      <dsp:spPr>
        <a:xfrm>
          <a:off x="1186444" y="2542145"/>
          <a:ext cx="8355605" cy="1027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770" tIns="108770" rIns="108770" bIns="1087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EDA is used to get meaningful insights from the data given and proving recommendations on how to improve the Business</a:t>
          </a:r>
        </a:p>
      </dsp:txBody>
      <dsp:txXfrm>
        <a:off x="1186444" y="2542145"/>
        <a:ext cx="8355605" cy="1027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332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312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294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381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517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63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730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084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35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569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162FE45-CC1E-47DB-8B82-6CF0636FBDB8}" type="datetime1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515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09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0D1173B-FBCA-4F2A-AB78-7DB51EC95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08DCF8-02FA-4015-A96A-7F8A89EBC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AB2FD-6EC8-23E1-DFCE-7EEB5CA64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0072" y="964769"/>
            <a:ext cx="4966432" cy="2376915"/>
          </a:xfrm>
        </p:spPr>
        <p:txBody>
          <a:bodyPr>
            <a:normAutofit/>
          </a:bodyPr>
          <a:lstStyle/>
          <a:p>
            <a:r>
              <a:rPr lang="en-US" sz="5400"/>
              <a:t>SALES ANALYSIS</a:t>
            </a:r>
            <a:endParaRPr lang="en-CA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8E3FD-3D0F-DD32-E90E-CC5FC21F0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0074" y="3529159"/>
            <a:ext cx="4972063" cy="1612688"/>
          </a:xfrm>
        </p:spPr>
        <p:txBody>
          <a:bodyPr>
            <a:normAutofit/>
          </a:bodyPr>
          <a:lstStyle/>
          <a:p>
            <a:r>
              <a:rPr lang="en-US"/>
              <a:t>Neethu Sunitha Pradeepan</a:t>
            </a:r>
            <a:endParaRPr lang="en-CA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2EFD7EB-F887-4187-BD35-2F6584E9E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8" y="482171"/>
            <a:ext cx="4641751" cy="5149101"/>
            <a:chOff x="7463259" y="583365"/>
            <a:chExt cx="4641750" cy="518192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802ABCE-86EF-458C-B776-FBEE5B3ED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64175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F257E23-BAFF-4E5A-9DCD-5EB001A23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4001651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ngled shot of pen on a graph">
            <a:extLst>
              <a:ext uri="{FF2B5EF4-FFF2-40B4-BE49-F238E27FC236}">
                <a16:creationId xmlns:a16="http://schemas.microsoft.com/office/drawing/2014/main" id="{BFCBF748-2566-ED58-1AFA-E83C4C165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1" r="39571"/>
          <a:stretch/>
        </p:blipFill>
        <p:spPr>
          <a:xfrm>
            <a:off x="1271223" y="1116345"/>
            <a:ext cx="3362141" cy="386617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80890EC-EC50-46D3-879E-63EDF4D06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0073" y="3526496"/>
            <a:ext cx="495950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71F6991-E635-48F8-9309-D5A5C1ECB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CF2F98-1DF0-4594-9502-F2B79E795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457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943A-2D5A-9F52-BD6C-B19152E2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PERFORMANCE ANALYSIS</a:t>
            </a:r>
            <a:endParaRPr lang="en-CA" dirty="0"/>
          </a:p>
        </p:txBody>
      </p:sp>
      <p:pic>
        <p:nvPicPr>
          <p:cNvPr id="5" name="Content Placeholder 4" descr="A graph of sales by team&#10;&#10;Description automatically generated">
            <a:extLst>
              <a:ext uri="{FF2B5EF4-FFF2-40B4-BE49-F238E27FC236}">
                <a16:creationId xmlns:a16="http://schemas.microsoft.com/office/drawing/2014/main" id="{E4BFEA01-9AD5-C597-48B9-921636198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187940"/>
            <a:ext cx="5207762" cy="1924319"/>
          </a:xfr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AAE7F85E-552C-6DC2-F1C8-006DD93C3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497" y="2187940"/>
            <a:ext cx="4964567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80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43039-DE61-A15C-9CBF-2141C6CA7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sale  vs  target sale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29EAE-893A-C7BE-7F8F-BE63A31C7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 sale is 23.83 Million whereas the actual sale is 17.91 Million</a:t>
            </a:r>
          </a:p>
          <a:p>
            <a:endParaRPr lang="en-CA" dirty="0"/>
          </a:p>
        </p:txBody>
      </p:sp>
      <p:pic>
        <p:nvPicPr>
          <p:cNvPr id="5" name="Picture 4" descr="A graph showing a blue line&#10;&#10;Description automatically generated">
            <a:extLst>
              <a:ext uri="{FF2B5EF4-FFF2-40B4-BE49-F238E27FC236}">
                <a16:creationId xmlns:a16="http://schemas.microsoft.com/office/drawing/2014/main" id="{3524A47B-ABEF-1685-B28D-EAA22D3FC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509709"/>
            <a:ext cx="8153400" cy="295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66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AE707-78B3-DEC7-E429-17AD923E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F2B80-B867-94D3-3E22-E08EE8F40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made is 17.91 Million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 in 2017 was 6.65M and that increased to 10.21M in 2018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data from 2019 is incomplete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sale in 2017 and 2018 is in the month of October (Peak Time)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retail has made the highest sales in comparison to online and distributers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671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8709-8D75-7DBF-8A5D-66443E57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E9A98-992B-FC6D-8A6D-4122409D0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Dragon Walk has made the highest sale followed by Red beat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Supermarket Lv3 has made the highest sale of (3.6M) in the Line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of Businesses followed by B and Bs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sale is in the city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Yoman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about 3.38M followed by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Winthrop of 2.28M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category of sale is Food and Drinks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is 16.73M(91.39%) whereas Drink is 1.54M(8.61%)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Wheat Flour has made the highest sale among other products followed by Yeast</a:t>
            </a:r>
            <a:endParaRPr lang="en-CA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8784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C6B39-D6F8-1051-3BAF-266BE5F92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3" y="2687997"/>
            <a:ext cx="8684613" cy="341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8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C0BC6-7319-7397-DAA5-00240133F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Understanding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10D96D-B5EC-D170-9357-81A600A994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783301"/>
              </p:ext>
            </p:extLst>
          </p:nvPr>
        </p:nvGraphicFramePr>
        <p:xfrm>
          <a:off x="1450975" y="2092036"/>
          <a:ext cx="9604375" cy="3572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2177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E21DA-08EE-D218-D4B2-EBF44097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474969"/>
            <a:ext cx="3973014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data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70DFA50E-3D0E-F7DE-9788-09C209E983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7812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827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8C09-8D4A-8FCB-5449-8BB44E3C7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642AB-C70D-EB1F-8B4F-E1DCAD265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is used for data cleaning and to get univariate and bivariate analysis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activities like Handling Missing Values, Standardizing and Formatting,</a:t>
            </a:r>
          </a:p>
          <a:p>
            <a:pPr marL="0" indent="0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Handling Outliers and data type conversion are done in Python</a:t>
            </a:r>
          </a:p>
          <a:p>
            <a:pPr marL="0" indent="0">
              <a:buNone/>
            </a:pPr>
            <a:endParaRPr lang="en-CA" b="0" i="0" dirty="0">
              <a:effectLst/>
              <a:latin typeface="Söhne"/>
            </a:endParaRPr>
          </a:p>
          <a:p>
            <a:endParaRPr lang="en-CA" b="0" i="0" dirty="0">
              <a:effectLst/>
              <a:latin typeface="Söhne"/>
            </a:endParaRPr>
          </a:p>
          <a:p>
            <a:endParaRPr lang="en-CA" b="0" i="0" dirty="0">
              <a:effectLst/>
              <a:latin typeface="Söhne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1170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AD13-5FAF-22E6-D56D-2A247FE7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EB556-1F70-3613-3318-020899446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customer count is 1411 and out of that 1364 are active customers and 47 are inactive customers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sales data Market Lv1  has the highest number of active customers for the Line of Business and Wholesales Lines of Business has the least number of active customers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Winthrop city has the highest number of active customers and that is 375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9326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44C4-3BDC-7991-80FB-F64807D10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814E1-E460-C14A-B1B8-F17C1CF43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CA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Sales made is 17.91 Million and total quantity sold is 6 Million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CA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 sale is 23.83 Million whereas the actual sale is 17.91 Million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CA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transaction placed is 260 k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 Sale -Peak is in the month of October (1.17M)  and (785 K )respectively for 2018 and 2017 and least sale is in the month of February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CA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5481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82FB-5AE6-04F3-411D-60AF124F9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analysis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9EF51-E9A3-C88A-EB62-F5436A3FF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Dragon Walk has made the highest sale followed by Red beat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Supermarket Lv3 has made the highest sale of (3.6M) in the Line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of Businesses followed by B and Bs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sale is in the city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about 3.38M followed by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Winthrop of 2.28M</a:t>
            </a:r>
          </a:p>
          <a:p>
            <a:endParaRPr lang="en-US" dirty="0"/>
          </a:p>
          <a:p>
            <a:endParaRPr lang="en-CA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52D6661-C119-8747-82A3-CFE3A734E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021" y="2055919"/>
            <a:ext cx="2184400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60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07C770E-8F92-D4D7-6BA7-A521DD606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PRODUCT ANALYSIS</a:t>
            </a:r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FF184-0367-6E0D-6A8C-BA99DB4BF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category of sale is Food and Drinks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is 16.73M(91.39%) whereas Drink is 1.54M(8.61%)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Wheat Flour has made the highest sale among other products followed by Yeast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graph of a product&#10;&#10;Description automatically generated with medium confidence">
            <a:extLst>
              <a:ext uri="{FF2B5EF4-FFF2-40B4-BE49-F238E27FC236}">
                <a16:creationId xmlns:a16="http://schemas.microsoft.com/office/drawing/2014/main" id="{4DB6DE35-29DE-9EE9-8976-CB07C8D64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49" y="2079291"/>
            <a:ext cx="4960442" cy="21752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548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E59A0-F3E2-2CB3-661F-6BCDE580D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PERFORMANCE ANALYSIS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1FB9F-0341-6B6A-52BA-1F98C462A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Team-Retail is 8.70 M ,Distributer is 6.10 M and Online is 3.1M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 base analysis-Online and Distributer sale is managed by Duane Frame and Retail is managed by Ronnie Daly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Duane Frame sold 9.21 M (51.44%)and Ronnie Daly sold 8.7 M (48.56%)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Salesperson ID 215 made the highest sale in 2017 of (4.70M )as well as 2018  of (5.24M)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 made is 17.91 M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655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984</TotalTime>
  <Words>585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Gill Sans MT</vt:lpstr>
      <vt:lpstr>Söhne</vt:lpstr>
      <vt:lpstr>Symbol</vt:lpstr>
      <vt:lpstr>Times New Roman</vt:lpstr>
      <vt:lpstr>Gallery</vt:lpstr>
      <vt:lpstr>SALES ANALYSIS</vt:lpstr>
      <vt:lpstr>Business Understanding</vt:lpstr>
      <vt:lpstr>Understanding the data</vt:lpstr>
      <vt:lpstr>DATA CLEANING</vt:lpstr>
      <vt:lpstr>Insights</vt:lpstr>
      <vt:lpstr>Insights</vt:lpstr>
      <vt:lpstr>Customer analysis</vt:lpstr>
      <vt:lpstr>PRODUCT ANALYSIS</vt:lpstr>
      <vt:lpstr>SALES PERFORMANCE ANALYSIS</vt:lpstr>
      <vt:lpstr>SALES PERFORMANCE ANALYSIS</vt:lpstr>
      <vt:lpstr>Actual sale  vs  target sale</vt:lpstr>
      <vt:lpstr>CONCLUSION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ANALYSIS</dc:title>
  <dc:creator>Neethu Pradeepan</dc:creator>
  <cp:lastModifiedBy>Neethu Pradeepan</cp:lastModifiedBy>
  <cp:revision>8</cp:revision>
  <dcterms:created xsi:type="dcterms:W3CDTF">2023-11-03T03:25:26Z</dcterms:created>
  <dcterms:modified xsi:type="dcterms:W3CDTF">2023-11-24T08:05:45Z</dcterms:modified>
</cp:coreProperties>
</file>