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1"/>
  </p:notesMasterIdLst>
  <p:handoutMasterIdLst>
    <p:handoutMasterId r:id="rId22"/>
  </p:handoutMasterIdLst>
  <p:sldIdLst>
    <p:sldId id="259" r:id="rId2"/>
    <p:sldId id="285" r:id="rId3"/>
    <p:sldId id="286" r:id="rId4"/>
    <p:sldId id="287" r:id="rId5"/>
    <p:sldId id="300" r:id="rId6"/>
    <p:sldId id="295" r:id="rId7"/>
    <p:sldId id="288" r:id="rId8"/>
    <p:sldId id="302" r:id="rId9"/>
    <p:sldId id="289" r:id="rId10"/>
    <p:sldId id="303" r:id="rId11"/>
    <p:sldId id="290" r:id="rId12"/>
    <p:sldId id="292" r:id="rId13"/>
    <p:sldId id="293" r:id="rId14"/>
    <p:sldId id="296" r:id="rId15"/>
    <p:sldId id="298" r:id="rId16"/>
    <p:sldId id="301" r:id="rId17"/>
    <p:sldId id="276" r:id="rId18"/>
    <p:sldId id="297"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C3258-417D-4867-AF69-A1DEFDA8265D}" v="3706" dt="2019-03-30T08:01:45.943"/>
  </p1510:revLst>
</p1510:revInfo>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0772" autoAdjust="0"/>
  </p:normalViewPr>
  <p:slideViewPr>
    <p:cSldViewPr snapToGrid="0">
      <p:cViewPr>
        <p:scale>
          <a:sx n="70" d="100"/>
          <a:sy n="70" d="100"/>
        </p:scale>
        <p:origin x="1166" y="41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4" d="100"/>
          <a:sy n="64" d="100"/>
        </p:scale>
        <p:origin x="2326" y="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2019/03/29</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ZA" dirty="0"/>
              <a:t>s</a:t>
            </a:r>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ZA" smtClean="0"/>
              <a:t>2019/03/29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ZA" smtClean="0"/>
              <a:t>‹#›</a:t>
            </a:fld>
            <a:endParaRPr lang="en-ZA"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ZA" smtClean="0"/>
              <a:t>2</a:t>
            </a:fld>
            <a:endParaRPr lang="en-ZA" dirty="0"/>
          </a:p>
        </p:txBody>
      </p:sp>
    </p:spTree>
    <p:extLst>
      <p:ext uri="{BB962C8B-B14F-4D97-AF65-F5344CB8AC3E}">
        <p14:creationId xmlns:p14="http://schemas.microsoft.com/office/powerpoint/2010/main" val="1991683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Vanilla represents 20% of Madagascan exports, worth around $600m at current prices</a:t>
            </a:r>
          </a:p>
          <a:p>
            <a:endParaRPr lang="en-US" dirty="0"/>
          </a:p>
          <a:p>
            <a:r>
              <a:rPr lang="en-US" dirty="0"/>
              <a:t>In 2015 Madagascar experienced poor flowering and a very small vanilla bean crop. Buyers quickly purchased the last of 2014 crop, knowing prices would go up. Hoarding increased prices further up</a:t>
            </a:r>
          </a:p>
          <a:p>
            <a:r>
              <a:rPr lang="en-US" dirty="0"/>
              <a:t>By holding the beans off the market, the speculators forced the prices up further.</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crop report was released before March 2017, when Madagascar — where 80 percent of the world's vanilla is produced — had 30 percent of its vanilla crop damaged by Tropical Storm </a:t>
            </a:r>
            <a:r>
              <a:rPr lang="en-US" dirty="0" err="1"/>
              <a:t>Enawo</a:t>
            </a:r>
            <a:endParaRPr lang="en-US" dirty="0"/>
          </a:p>
          <a:p>
            <a:endParaRPr lang="en-US" dirty="0"/>
          </a:p>
          <a:p>
            <a:r>
              <a:rPr lang="en-US" dirty="0"/>
              <a:t>https://vanillaqueen.com/will-2016-vanilla-crop-see-easing-prices/</a:t>
            </a:r>
          </a:p>
        </p:txBody>
      </p:sp>
      <p:sp>
        <p:nvSpPr>
          <p:cNvPr id="4" name="Slide Number Placeholder 3"/>
          <p:cNvSpPr>
            <a:spLocks noGrp="1"/>
          </p:cNvSpPr>
          <p:nvPr>
            <p:ph type="sldNum" sz="quarter" idx="5"/>
          </p:nvPr>
        </p:nvSpPr>
        <p:spPr/>
        <p:txBody>
          <a:bodyPr/>
          <a:lstStyle/>
          <a:p>
            <a:fld id="{B8649DAF-093F-4482-AA38-346E9A2DEE94}" type="slidenum">
              <a:rPr lang="en-ZA" smtClean="0"/>
              <a:t>13</a:t>
            </a:fld>
            <a:endParaRPr lang="en-ZA" dirty="0"/>
          </a:p>
        </p:txBody>
      </p:sp>
    </p:spTree>
    <p:extLst>
      <p:ext uri="{BB962C8B-B14F-4D97-AF65-F5344CB8AC3E}">
        <p14:creationId xmlns:p14="http://schemas.microsoft.com/office/powerpoint/2010/main" val="342108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Vanilla is an expensive spice and hence the prices are generally high.</a:t>
            </a:r>
          </a:p>
          <a:p>
            <a:r>
              <a:rPr lang="en-US" dirty="0"/>
              <a:t>Reason for min price.</a:t>
            </a:r>
          </a:p>
          <a:p>
            <a:r>
              <a:rPr lang="en-US" dirty="0"/>
              <a:t>Vanilla cultivators wait for the beans to ripen in order to harvest them. Meanwhile people steal the raw beans which would still fetch them a good price. To prevent further stealing, farmers are forced to sell unripe beans. The unripe beans thus sold in the market leads to lower quality products in the market  and a consequent decrease in price. </a:t>
            </a:r>
          </a:p>
          <a:p>
            <a:r>
              <a:rPr lang="en-US" dirty="0"/>
              <a:t>To help the farmers:</a:t>
            </a:r>
          </a:p>
          <a:p>
            <a:r>
              <a:rPr lang="en-US" dirty="0"/>
              <a:t>The  government has enforced laws against the sale of green beans</a:t>
            </a:r>
          </a:p>
          <a:p>
            <a:r>
              <a:rPr lang="en-US" dirty="0"/>
              <a:t>The farmers started stamping the beans with their ids to prevent the sale by 3</a:t>
            </a:r>
            <a:r>
              <a:rPr lang="en-US" baseline="30000" dirty="0"/>
              <a:t>rd</a:t>
            </a:r>
            <a:r>
              <a:rPr lang="en-US" dirty="0"/>
              <a:t> person.</a:t>
            </a:r>
          </a:p>
        </p:txBody>
      </p:sp>
      <p:sp>
        <p:nvSpPr>
          <p:cNvPr id="4" name="Slide Number Placeholder 3"/>
          <p:cNvSpPr>
            <a:spLocks noGrp="1"/>
          </p:cNvSpPr>
          <p:nvPr>
            <p:ph type="sldNum" sz="quarter" idx="5"/>
          </p:nvPr>
        </p:nvSpPr>
        <p:spPr/>
        <p:txBody>
          <a:bodyPr/>
          <a:lstStyle/>
          <a:p>
            <a:fld id="{B8649DAF-093F-4482-AA38-346E9A2DEE94}" type="slidenum">
              <a:rPr lang="en-ZA" smtClean="0"/>
              <a:t>15</a:t>
            </a:fld>
            <a:endParaRPr lang="en-ZA" dirty="0"/>
          </a:p>
        </p:txBody>
      </p:sp>
    </p:spTree>
    <p:extLst>
      <p:ext uri="{BB962C8B-B14F-4D97-AF65-F5344CB8AC3E}">
        <p14:creationId xmlns:p14="http://schemas.microsoft.com/office/powerpoint/2010/main" val="1343581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ZA" smtClean="0"/>
              <a:t>16</a:t>
            </a:fld>
            <a:endParaRPr lang="en-ZA" dirty="0"/>
          </a:p>
        </p:txBody>
      </p:sp>
    </p:spTree>
    <p:extLst>
      <p:ext uri="{BB962C8B-B14F-4D97-AF65-F5344CB8AC3E}">
        <p14:creationId xmlns:p14="http://schemas.microsoft.com/office/powerpoint/2010/main" val="400686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International Ice Cream Association puts</a:t>
            </a:r>
            <a:r>
              <a:rPr lang="en-US" sz="1200" dirty="0"/>
              <a:t> Vanilla ice cream as the first choice of 29 percent of ice-cream eaters, followed by chocolate (8.9 percent), butter pecan (5.3 percent), and strawberry (5.3 percent).\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Vanilla is a stunningly complex and subtle spice, containing at a guess somewhere between 250 and 500 different flavor and fragrance components. </a:t>
            </a:r>
            <a:endParaRPr lang="en-US" sz="1200"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ZA" smtClean="0"/>
              <a:t>3</a:t>
            </a:fld>
            <a:endParaRPr lang="en-ZA" dirty="0"/>
          </a:p>
        </p:txBody>
      </p:sp>
    </p:spTree>
    <p:extLst>
      <p:ext uri="{BB962C8B-B14F-4D97-AF65-F5344CB8AC3E}">
        <p14:creationId xmlns:p14="http://schemas.microsoft.com/office/powerpoint/2010/main" val="104150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dirty="0" err="1"/>
              <a:t>analysed</a:t>
            </a:r>
            <a:r>
              <a:rPr lang="en-US" dirty="0"/>
              <a:t> the flags using frequency and the results are as shown in the word cloud. Since there was no huge variation in the segregation, we decided to proceed without classifying the data into estimated, unavailable, official or imputed.</a:t>
            </a:r>
          </a:p>
        </p:txBody>
      </p:sp>
      <p:sp>
        <p:nvSpPr>
          <p:cNvPr id="4" name="Slide Number Placeholder 3"/>
          <p:cNvSpPr>
            <a:spLocks noGrp="1"/>
          </p:cNvSpPr>
          <p:nvPr>
            <p:ph type="sldNum" sz="quarter" idx="5"/>
          </p:nvPr>
        </p:nvSpPr>
        <p:spPr/>
        <p:txBody>
          <a:bodyPr/>
          <a:lstStyle/>
          <a:p>
            <a:fld id="{B8649DAF-093F-4482-AA38-346E9A2DEE94}" type="slidenum">
              <a:rPr lang="en-ZA" smtClean="0"/>
              <a:t>4</a:t>
            </a:fld>
            <a:endParaRPr lang="en-ZA" dirty="0"/>
          </a:p>
        </p:txBody>
      </p:sp>
    </p:spTree>
    <p:extLst>
      <p:ext uri="{BB962C8B-B14F-4D97-AF65-F5344CB8AC3E}">
        <p14:creationId xmlns:p14="http://schemas.microsoft.com/office/powerpoint/2010/main" val="64970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shows the avg price of vanilla and that of silver across year. </a:t>
            </a:r>
          </a:p>
          <a:p>
            <a:endParaRPr lang="en-US" dirty="0"/>
          </a:p>
          <a:p>
            <a:r>
              <a:rPr lang="en-US" dirty="0"/>
              <a:t>These-in Mexico, vanilla’s native habitat-are pollinated by </a:t>
            </a:r>
            <a:r>
              <a:rPr lang="en-US" dirty="0" err="1"/>
              <a:t>melipona</a:t>
            </a:r>
            <a:r>
              <a:rPr lang="en-US" dirty="0"/>
              <a:t> bees and, occasionally, by hummingbirds. </a:t>
            </a:r>
          </a:p>
          <a:p>
            <a:endParaRPr lang="en-US" dirty="0"/>
          </a:p>
          <a:p>
            <a:r>
              <a:rPr lang="en-US" dirty="0"/>
              <a:t>Each flower remains open for just 24 hours, after which, if not pollinated, it wilts, dies, and drops to the ground. </a:t>
            </a:r>
          </a:p>
        </p:txBody>
      </p:sp>
      <p:sp>
        <p:nvSpPr>
          <p:cNvPr id="4" name="Slide Number Placeholder 3"/>
          <p:cNvSpPr>
            <a:spLocks noGrp="1"/>
          </p:cNvSpPr>
          <p:nvPr>
            <p:ph type="sldNum" sz="quarter" idx="5"/>
          </p:nvPr>
        </p:nvSpPr>
        <p:spPr/>
        <p:txBody>
          <a:bodyPr/>
          <a:lstStyle/>
          <a:p>
            <a:fld id="{B8649DAF-093F-4482-AA38-346E9A2DEE94}" type="slidenum">
              <a:rPr lang="en-ZA" smtClean="0"/>
              <a:t>5</a:t>
            </a:fld>
            <a:endParaRPr lang="en-ZA" dirty="0"/>
          </a:p>
        </p:txBody>
      </p:sp>
    </p:spTree>
    <p:extLst>
      <p:ext uri="{BB962C8B-B14F-4D97-AF65-F5344CB8AC3E}">
        <p14:creationId xmlns:p14="http://schemas.microsoft.com/office/powerpoint/2010/main" val="234502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Vanilla is a native of South and Central America and the Caribbean</a:t>
            </a:r>
          </a:p>
          <a:p>
            <a:endParaRPr lang="en-US" dirty="0"/>
          </a:p>
          <a:p>
            <a:r>
              <a:rPr lang="en-US" b="1" dirty="0"/>
              <a:t>Vanilla</a:t>
            </a:r>
            <a:r>
              <a:rPr lang="en-US" dirty="0"/>
              <a:t> prefers a hot, moist </a:t>
            </a:r>
            <a:r>
              <a:rPr lang="en-US" b="1" dirty="0"/>
              <a:t>climate</a:t>
            </a:r>
            <a:r>
              <a:rPr lang="en-US" dirty="0"/>
              <a:t> with frequent rain and an average temperature of 27 degrees Celsius</a:t>
            </a:r>
          </a:p>
        </p:txBody>
      </p:sp>
      <p:sp>
        <p:nvSpPr>
          <p:cNvPr id="4" name="Slide Number Placeholder 3"/>
          <p:cNvSpPr>
            <a:spLocks noGrp="1"/>
          </p:cNvSpPr>
          <p:nvPr>
            <p:ph type="sldNum" sz="quarter" idx="5"/>
          </p:nvPr>
        </p:nvSpPr>
        <p:spPr/>
        <p:txBody>
          <a:bodyPr/>
          <a:lstStyle/>
          <a:p>
            <a:fld id="{B8649DAF-093F-4482-AA38-346E9A2DEE94}" type="slidenum">
              <a:rPr lang="en-ZA" smtClean="0"/>
              <a:t>6</a:t>
            </a:fld>
            <a:endParaRPr lang="en-ZA" dirty="0"/>
          </a:p>
        </p:txBody>
      </p:sp>
    </p:spTree>
    <p:extLst>
      <p:ext uri="{BB962C8B-B14F-4D97-AF65-F5344CB8AC3E}">
        <p14:creationId xmlns:p14="http://schemas.microsoft.com/office/powerpoint/2010/main" val="200408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Labor intensive- so countries with cheap labor</a:t>
            </a:r>
          </a:p>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ZA" smtClean="0"/>
              <a:t>7</a:t>
            </a:fld>
            <a:endParaRPr lang="en-ZA" dirty="0"/>
          </a:p>
        </p:txBody>
      </p:sp>
    </p:spTree>
    <p:extLst>
      <p:ext uri="{BB962C8B-B14F-4D97-AF65-F5344CB8AC3E}">
        <p14:creationId xmlns:p14="http://schemas.microsoft.com/office/powerpoint/2010/main" val="86257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Madagascar was the leading producer of vanilla till 1985, when Indonesia took over. However Madagascar is back in the leading position in the last few years</a:t>
            </a:r>
          </a:p>
        </p:txBody>
      </p:sp>
      <p:sp>
        <p:nvSpPr>
          <p:cNvPr id="4" name="Slide Number Placeholder 3"/>
          <p:cNvSpPr>
            <a:spLocks noGrp="1"/>
          </p:cNvSpPr>
          <p:nvPr>
            <p:ph type="sldNum" sz="quarter" idx="5"/>
          </p:nvPr>
        </p:nvSpPr>
        <p:spPr/>
        <p:txBody>
          <a:bodyPr/>
          <a:lstStyle/>
          <a:p>
            <a:fld id="{B8649DAF-093F-4482-AA38-346E9A2DEE94}" type="slidenum">
              <a:rPr lang="en-ZA" smtClean="0"/>
              <a:t>9</a:t>
            </a:fld>
            <a:endParaRPr lang="en-ZA" dirty="0"/>
          </a:p>
        </p:txBody>
      </p:sp>
    </p:spTree>
    <p:extLst>
      <p:ext uri="{BB962C8B-B14F-4D97-AF65-F5344CB8AC3E}">
        <p14:creationId xmlns:p14="http://schemas.microsoft.com/office/powerpoint/2010/main" val="278638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Madagascar was the leading producer of vanilla till 1985, when Indonesia took over. However Madagascar is back in the leading position in the last few years</a:t>
            </a:r>
          </a:p>
        </p:txBody>
      </p:sp>
      <p:sp>
        <p:nvSpPr>
          <p:cNvPr id="4" name="Slide Number Placeholder 3"/>
          <p:cNvSpPr>
            <a:spLocks noGrp="1"/>
          </p:cNvSpPr>
          <p:nvPr>
            <p:ph type="sldNum" sz="quarter" idx="5"/>
          </p:nvPr>
        </p:nvSpPr>
        <p:spPr/>
        <p:txBody>
          <a:bodyPr/>
          <a:lstStyle/>
          <a:p>
            <a:fld id="{B8649DAF-093F-4482-AA38-346E9A2DEE94}" type="slidenum">
              <a:rPr lang="en-ZA" smtClean="0"/>
              <a:t>10</a:t>
            </a:fld>
            <a:endParaRPr lang="en-ZA" dirty="0"/>
          </a:p>
        </p:txBody>
      </p:sp>
    </p:spTree>
    <p:extLst>
      <p:ext uri="{BB962C8B-B14F-4D97-AF65-F5344CB8AC3E}">
        <p14:creationId xmlns:p14="http://schemas.microsoft.com/office/powerpoint/2010/main" val="97211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Synthetic vanillin - twenty-fold cheaper than real vanilla, sold 20,000 metric tons per year.</a:t>
            </a:r>
          </a:p>
          <a:p>
            <a:endParaRPr lang="en-US" dirty="0"/>
          </a:p>
        </p:txBody>
      </p:sp>
      <p:sp>
        <p:nvSpPr>
          <p:cNvPr id="4" name="Slide Number Placeholder 3"/>
          <p:cNvSpPr>
            <a:spLocks noGrp="1"/>
          </p:cNvSpPr>
          <p:nvPr>
            <p:ph type="sldNum" sz="quarter" idx="5"/>
          </p:nvPr>
        </p:nvSpPr>
        <p:spPr/>
        <p:txBody>
          <a:bodyPr/>
          <a:lstStyle/>
          <a:p>
            <a:fld id="{B8649DAF-093F-4482-AA38-346E9A2DEE94}" type="slidenum">
              <a:rPr lang="en-ZA" smtClean="0"/>
              <a:t>12</a:t>
            </a:fld>
            <a:endParaRPr lang="en-ZA" dirty="0"/>
          </a:p>
        </p:txBody>
      </p:sp>
    </p:spTree>
    <p:extLst>
      <p:ext uri="{BB962C8B-B14F-4D97-AF65-F5344CB8AC3E}">
        <p14:creationId xmlns:p14="http://schemas.microsoft.com/office/powerpoint/2010/main" val="427637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p:nvPr>
        </p:nvSpPr>
        <p:spPr>
          <a:xfrm>
            <a:off x="2494607" y="2237328"/>
            <a:ext cx="7202786" cy="1449788"/>
          </a:xfrm>
          <a:solidFill>
            <a:schemeClr val="tx1">
              <a:alpha val="80000"/>
            </a:schemeClr>
          </a:solidFill>
        </p:spPr>
        <p:txBody>
          <a:bodyPr lIns="288000" rIns="2160000" bIns="144000" anchor="b"/>
          <a:lstStyle>
            <a:lvl1pPr algn="r">
              <a:defRPr sz="4200" spc="-15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936000"/>
          </a:xfrm>
          <a:solidFill>
            <a:schemeClr val="tx1">
              <a:alpha val="90000"/>
            </a:schemeClr>
          </a:solidFill>
        </p:spPr>
        <p:txBody>
          <a:bodyPr lIns="216000" tIns="144000" rIns="216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cxnSp>
        <p:nvCxnSpPr>
          <p:cNvPr id="5" name="Straight Connector 4" descr="Title Slide divider line&#10;">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C41AA1B3-8A3B-4B1B-A759-E2D764177222}"/>
              </a:ext>
            </a:extLst>
          </p:cNvPr>
          <p:cNvSpPr>
            <a:spLocks noGrp="1"/>
          </p:cNvSpPr>
          <p:nvPr>
            <p:ph type="pic" sz="quarter" idx="13" hasCustomPrompt="1"/>
          </p:nvPr>
        </p:nvSpPr>
        <p:spPr>
          <a:xfrm>
            <a:off x="8065008" y="2587752"/>
            <a:ext cx="1344168" cy="704088"/>
          </a:xfrm>
        </p:spPr>
        <p:txBody>
          <a:bodyPr/>
          <a:lstStyle>
            <a:lvl1pPr marL="0" indent="0">
              <a:buNone/>
              <a:defRPr>
                <a:solidFill>
                  <a:schemeClr val="bg1"/>
                </a:solidFill>
              </a:defRPr>
            </a:lvl1pPr>
          </a:lstStyle>
          <a:p>
            <a:r>
              <a:rPr lang="en-US" dirty="0"/>
              <a:t>Logo</a:t>
            </a:r>
          </a:p>
        </p:txBody>
      </p:sp>
    </p:spTree>
    <p:extLst>
      <p:ext uri="{BB962C8B-B14F-4D97-AF65-F5344CB8AC3E}">
        <p14:creationId xmlns:p14="http://schemas.microsoft.com/office/powerpoint/2010/main" val="89044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ZA"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dirty="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dirty="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dirty="0"/>
              <a:t>Bullet 1</a:t>
            </a:r>
            <a:endParaRPr lang="en-ZA" dirty="0"/>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dirty="0"/>
              <a:t>Bullet 2</a:t>
            </a:r>
            <a:endParaRPr lang="en-ZA" dirty="0"/>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dirty="0"/>
              <a:t>Bullet 3</a:t>
            </a:r>
            <a:endParaRPr lang="en-ZA" dirty="0"/>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dirty="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ZA" smtClean="0"/>
              <a:pPr/>
              <a:t>‹#›</a:t>
            </a:fld>
            <a:endParaRPr lang="en-ZA"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a:t>Click icon to add picture</a:t>
            </a:r>
            <a:endParaRPr lang="en-US"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a:t>Click icon to add picture</a:t>
            </a:r>
            <a:endParaRPr lang="en-US"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91179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dirty="0"/>
              <a:t>Emphasized text can go here</a:t>
            </a:r>
            <a:endParaRPr lang="en-ZA"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ZA"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333628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dirty="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dirty="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dirty="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dirty="0"/>
              <a:t>Bullet 2</a:t>
            </a:r>
            <a:endParaRPr lang="en-ZA" dirty="0"/>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dirty="0"/>
              <a:t>Bullet 3</a:t>
            </a:r>
            <a:endParaRPr lang="en-ZA" dirty="0"/>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dirty="0"/>
              <a:t>Bullet 4</a:t>
            </a:r>
            <a:endParaRPr lang="en-ZA"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 Header</a:t>
            </a:r>
            <a:endParaRPr lang="en-ZA" dirty="0"/>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072002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arge Numbers Option 2">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E6E9DC6E-6F00-46BA-B990-095D92A35881}"/>
              </a:ext>
            </a:extLst>
          </p:cNvPr>
          <p:cNvSpPr>
            <a:spLocks noGrp="1"/>
          </p:cNvSpPr>
          <p:nvPr>
            <p:ph type="body" sz="quarter" idx="27" hasCustomPrompt="1"/>
          </p:nvPr>
        </p:nvSpPr>
        <p:spPr>
          <a:xfrm>
            <a:off x="890706" y="1579984"/>
            <a:ext cx="4348065" cy="4348065"/>
          </a:xfrm>
          <a:prstGeom prst="ellipse">
            <a:avLst/>
          </a:prstGeom>
          <a:noFill/>
          <a:ln>
            <a:solidFill>
              <a:schemeClr val="accent1"/>
            </a:solidFill>
          </a:ln>
        </p:spPr>
        <p:txBody>
          <a:bodyPr anchor="ctr"/>
          <a:lstStyle>
            <a:lvl1pPr marL="0" indent="0" algn="ctr">
              <a:buNone/>
              <a:defRPr sz="21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27" name="Text Placeholder 9">
            <a:extLst>
              <a:ext uri="{FF2B5EF4-FFF2-40B4-BE49-F238E27FC236}">
                <a16:creationId xmlns:a16="http://schemas.microsoft.com/office/drawing/2014/main" id="{76D2E128-93A5-440C-A234-55AC27F90F8C}"/>
              </a:ext>
            </a:extLst>
          </p:cNvPr>
          <p:cNvSpPr>
            <a:spLocks noGrp="1"/>
          </p:cNvSpPr>
          <p:nvPr>
            <p:ph type="body" sz="quarter" idx="28" hasCustomPrompt="1"/>
          </p:nvPr>
        </p:nvSpPr>
        <p:spPr>
          <a:xfrm>
            <a:off x="4739330" y="1754721"/>
            <a:ext cx="3998591" cy="3998591"/>
          </a:xfrm>
          <a:prstGeom prst="ellipse">
            <a:avLst/>
          </a:prstGeom>
          <a:noFill/>
          <a:ln>
            <a:solidFill>
              <a:schemeClr val="accent2"/>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ZA" dirty="0"/>
              <a:t>Section Header</a:t>
            </a:r>
          </a:p>
        </p:txBody>
      </p:sp>
      <p:sp>
        <p:nvSpPr>
          <p:cNvPr id="28" name="Text Placeholder 9">
            <a:extLst>
              <a:ext uri="{FF2B5EF4-FFF2-40B4-BE49-F238E27FC236}">
                <a16:creationId xmlns:a16="http://schemas.microsoft.com/office/drawing/2014/main" id="{315814FC-F14E-4ECD-A97E-869936E55DF4}"/>
              </a:ext>
            </a:extLst>
          </p:cNvPr>
          <p:cNvSpPr>
            <a:spLocks noGrp="1"/>
          </p:cNvSpPr>
          <p:nvPr>
            <p:ph type="body" sz="quarter" idx="29" hasCustomPrompt="1"/>
          </p:nvPr>
        </p:nvSpPr>
        <p:spPr>
          <a:xfrm>
            <a:off x="8238481" y="2193897"/>
            <a:ext cx="3120238" cy="3120238"/>
          </a:xfrm>
          <a:prstGeom prst="ellipse">
            <a:avLst/>
          </a:prstGeom>
          <a:noFill/>
          <a:ln>
            <a:solidFill>
              <a:schemeClr val="accent3"/>
            </a:solidFill>
          </a:ln>
        </p:spPr>
        <p:txBody>
          <a:bodyPr vert="horz" lIns="0" tIns="0" rIns="0" bIns="0" rtlCol="0" anchor="ctr">
            <a:noAutofit/>
          </a:bodyPr>
          <a:lstStyle>
            <a:lvl1pPr marL="0" indent="0" algn="ctr">
              <a:buNone/>
              <a:defRPr lang="en-ZA" sz="2100" dirty="0">
                <a:solidFill>
                  <a:schemeClr val="tx1">
                    <a:lumMod val="75000"/>
                    <a:lumOff val="25000"/>
                  </a:schemeClr>
                </a:solidFill>
              </a:defRPr>
            </a:lvl1pPr>
          </a:lstStyle>
          <a:p>
            <a:pPr marL="266700" lvl="0" indent="-266700" algn="ctr"/>
            <a:r>
              <a:rPr lang="en-ZA" dirty="0"/>
              <a:t>Section Header</a:t>
            </a:r>
          </a:p>
        </p:txBody>
      </p:sp>
      <p:sp>
        <p:nvSpPr>
          <p:cNvPr id="48" name="Freeform: Shape 47">
            <a:extLst>
              <a:ext uri="{FF2B5EF4-FFF2-40B4-BE49-F238E27FC236}">
                <a16:creationId xmlns:a16="http://schemas.microsoft.com/office/drawing/2014/main" id="{A8E117AC-4076-4663-96EA-12A984AAA63A}"/>
              </a:ext>
            </a:extLst>
          </p:cNvPr>
          <p:cNvSpPr/>
          <p:nvPr userDrawn="1"/>
        </p:nvSpPr>
        <p:spPr>
          <a:xfrm>
            <a:off x="4740115" y="2772299"/>
            <a:ext cx="494967" cy="1963434"/>
          </a:xfrm>
          <a:custGeom>
            <a:avLst/>
            <a:gdLst>
              <a:gd name="connsiteX0" fmla="*/ 258706 w 494967"/>
              <a:gd name="connsiteY0" fmla="*/ 0 h 1963434"/>
              <a:gd name="connsiteX1" fmla="*/ 324121 w 494967"/>
              <a:gd name="connsiteY1" fmla="*/ 135794 h 1963434"/>
              <a:gd name="connsiteX2" fmla="*/ 494967 w 494967"/>
              <a:gd name="connsiteY2" fmla="*/ 982025 h 1963434"/>
              <a:gd name="connsiteX3" fmla="*/ 324121 w 494967"/>
              <a:gd name="connsiteY3" fmla="*/ 1828257 h 1963434"/>
              <a:gd name="connsiteX4" fmla="*/ 259003 w 494967"/>
              <a:gd name="connsiteY4" fmla="*/ 1963434 h 1963434"/>
              <a:gd name="connsiteX5" fmla="*/ 241238 w 494967"/>
              <a:gd name="connsiteY5" fmla="*/ 1934192 h 1963434"/>
              <a:gd name="connsiteX6" fmla="*/ 0 w 494967"/>
              <a:gd name="connsiteY6" fmla="*/ 981472 h 1963434"/>
              <a:gd name="connsiteX7" fmla="*/ 241238 w 494967"/>
              <a:gd name="connsiteY7" fmla="*/ 28753 h 196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967" h="1963434">
                <a:moveTo>
                  <a:pt x="258706" y="0"/>
                </a:moveTo>
                <a:lnTo>
                  <a:pt x="324121" y="135794"/>
                </a:lnTo>
                <a:cubicBezTo>
                  <a:pt x="434133" y="395891"/>
                  <a:pt x="494967" y="681854"/>
                  <a:pt x="494967" y="982025"/>
                </a:cubicBezTo>
                <a:cubicBezTo>
                  <a:pt x="494967" y="1282196"/>
                  <a:pt x="434133" y="1568159"/>
                  <a:pt x="324121" y="1828257"/>
                </a:cubicBezTo>
                <a:lnTo>
                  <a:pt x="259003" y="1963434"/>
                </a:lnTo>
                <a:lnTo>
                  <a:pt x="241238" y="1934192"/>
                </a:lnTo>
                <a:cubicBezTo>
                  <a:pt x="87390" y="1650983"/>
                  <a:pt x="0" y="1326433"/>
                  <a:pt x="0" y="981472"/>
                </a:cubicBezTo>
                <a:cubicBezTo>
                  <a:pt x="0" y="636511"/>
                  <a:pt x="87390" y="311961"/>
                  <a:pt x="241238" y="28753"/>
                </a:cubicBezTo>
                <a:close/>
              </a:path>
            </a:pathLst>
          </a:cu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7" name="Freeform: Shape 46">
            <a:extLst>
              <a:ext uri="{FF2B5EF4-FFF2-40B4-BE49-F238E27FC236}">
                <a16:creationId xmlns:a16="http://schemas.microsoft.com/office/drawing/2014/main" id="{33BA9298-2BC7-49EF-BEB7-E71095424207}"/>
              </a:ext>
            </a:extLst>
          </p:cNvPr>
          <p:cNvSpPr/>
          <p:nvPr userDrawn="1"/>
        </p:nvSpPr>
        <p:spPr>
          <a:xfrm>
            <a:off x="8245937" y="2863999"/>
            <a:ext cx="491664" cy="1780035"/>
          </a:xfrm>
          <a:custGeom>
            <a:avLst/>
            <a:gdLst>
              <a:gd name="connsiteX0" fmla="*/ 279162 w 491664"/>
              <a:gd name="connsiteY0" fmla="*/ 0 h 1780035"/>
              <a:gd name="connsiteX1" fmla="*/ 334593 w 491664"/>
              <a:gd name="connsiteY1" fmla="*/ 115068 h 1780035"/>
              <a:gd name="connsiteX2" fmla="*/ 491664 w 491664"/>
              <a:gd name="connsiteY2" fmla="*/ 893069 h 1780035"/>
              <a:gd name="connsiteX3" fmla="*/ 334593 w 491664"/>
              <a:gd name="connsiteY3" fmla="*/ 1671070 h 1780035"/>
              <a:gd name="connsiteX4" fmla="*/ 282102 w 491664"/>
              <a:gd name="connsiteY4" fmla="*/ 1780035 h 1780035"/>
              <a:gd name="connsiteX5" fmla="*/ 265807 w 491664"/>
              <a:gd name="connsiteY5" fmla="*/ 1758245 h 1780035"/>
              <a:gd name="connsiteX6" fmla="*/ 0 w 491664"/>
              <a:gd name="connsiteY6" fmla="*/ 888052 h 1780035"/>
              <a:gd name="connsiteX7" fmla="*/ 265807 w 491664"/>
              <a:gd name="connsiteY7" fmla="*/ 17859 h 17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664" h="1780035">
                <a:moveTo>
                  <a:pt x="279162" y="0"/>
                </a:moveTo>
                <a:lnTo>
                  <a:pt x="334593" y="115068"/>
                </a:lnTo>
                <a:cubicBezTo>
                  <a:pt x="435735" y="354195"/>
                  <a:pt x="491664" y="617100"/>
                  <a:pt x="491664" y="893069"/>
                </a:cubicBezTo>
                <a:cubicBezTo>
                  <a:pt x="491664" y="1169038"/>
                  <a:pt x="435735" y="1431944"/>
                  <a:pt x="334593" y="1671070"/>
                </a:cubicBezTo>
                <a:lnTo>
                  <a:pt x="282102" y="1780035"/>
                </a:lnTo>
                <a:lnTo>
                  <a:pt x="265807" y="1758245"/>
                </a:lnTo>
                <a:cubicBezTo>
                  <a:pt x="97991" y="1509844"/>
                  <a:pt x="0" y="1210391"/>
                  <a:pt x="0" y="888052"/>
                </a:cubicBezTo>
                <a:cubicBezTo>
                  <a:pt x="0" y="565713"/>
                  <a:pt x="97991" y="266261"/>
                  <a:pt x="265807" y="17859"/>
                </a:cubicBezTo>
                <a:close/>
              </a:path>
            </a:pathLst>
          </a:custGeom>
          <a:pattFill prst="dk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Freeform: Shape 15">
            <a:extLst>
              <a:ext uri="{FF2B5EF4-FFF2-40B4-BE49-F238E27FC236}">
                <a16:creationId xmlns:a16="http://schemas.microsoft.com/office/drawing/2014/main" id="{D850331C-9383-4367-8C09-8FBE227C98B4}"/>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Freeform: Shape 16">
            <a:extLst>
              <a:ext uri="{FF2B5EF4-FFF2-40B4-BE49-F238E27FC236}">
                <a16:creationId xmlns:a16="http://schemas.microsoft.com/office/drawing/2014/main" id="{D5AADDFA-0151-46BA-B788-3C5B8FC5B5FD}"/>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CC98EDD7-AC10-482C-9B0F-9EE170C1F8C4}"/>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Freeform: Shape 21">
            <a:extLst>
              <a:ext uri="{FF2B5EF4-FFF2-40B4-BE49-F238E27FC236}">
                <a16:creationId xmlns:a16="http://schemas.microsoft.com/office/drawing/2014/main" id="{46C6BDBB-2B70-456D-86FB-0A63D587A509}"/>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DD294FD8-6E9C-409A-81F3-C1E9BE998524}"/>
              </a:ext>
            </a:extLst>
          </p:cNvPr>
          <p:cNvSpPr/>
          <p:nvPr userDrawn="1"/>
        </p:nvSpPr>
        <p:spPr>
          <a:xfrm rot="13336516">
            <a:off x="137666" y="5349121"/>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
        <p:nvSpPr>
          <p:cNvPr id="24" name="Freeform: Shape 23">
            <a:extLst>
              <a:ext uri="{FF2B5EF4-FFF2-40B4-BE49-F238E27FC236}">
                <a16:creationId xmlns:a16="http://schemas.microsoft.com/office/drawing/2014/main" id="{E9CE551E-3C50-4DFC-B1F0-E75C36EB546C}"/>
              </a:ext>
            </a:extLst>
          </p:cNvPr>
          <p:cNvSpPr/>
          <p:nvPr userDrawn="1"/>
        </p:nvSpPr>
        <p:spPr>
          <a:xfrm rot="5738060">
            <a:off x="100722" y="596209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Freeform: Shape 24">
            <a:extLst>
              <a:ext uri="{FF2B5EF4-FFF2-40B4-BE49-F238E27FC236}">
                <a16:creationId xmlns:a16="http://schemas.microsoft.com/office/drawing/2014/main" id="{1A30495D-C647-4038-8E7F-16125414CE5D}"/>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29" name="Freeform: Shape 28">
            <a:extLst>
              <a:ext uri="{FF2B5EF4-FFF2-40B4-BE49-F238E27FC236}">
                <a16:creationId xmlns:a16="http://schemas.microsoft.com/office/drawing/2014/main" id="{487EAD8B-C2A9-4ED7-BA79-62CE2E5D80F9}"/>
              </a:ext>
            </a:extLst>
          </p:cNvPr>
          <p:cNvSpPr/>
          <p:nvPr userDrawn="1"/>
        </p:nvSpPr>
        <p:spPr>
          <a:xfrm rot="3693105">
            <a:off x="270909" y="5041123"/>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Text Placeholder 18">
            <a:extLst>
              <a:ext uri="{FF2B5EF4-FFF2-40B4-BE49-F238E27FC236}">
                <a16:creationId xmlns:a16="http://schemas.microsoft.com/office/drawing/2014/main" id="{C614E990-EC62-437B-ADF0-038FF35A2629}"/>
              </a:ext>
            </a:extLst>
          </p:cNvPr>
          <p:cNvSpPr>
            <a:spLocks noGrp="1"/>
          </p:cNvSpPr>
          <p:nvPr>
            <p:ph type="body" sz="quarter" idx="13" hasCustomPrompt="1"/>
          </p:nvPr>
        </p:nvSpPr>
        <p:spPr>
          <a:xfrm>
            <a:off x="1364343" y="2505766"/>
            <a:ext cx="3374987" cy="885825"/>
          </a:xfrm>
        </p:spPr>
        <p:txBody>
          <a:bodyPr anchor="ctr"/>
          <a:lstStyle>
            <a:lvl1pPr marL="0" indent="0" algn="ctr">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dirty="0"/>
              <a:t>1</a:t>
            </a:r>
            <a:endParaRPr lang="en-ZA" dirty="0"/>
          </a:p>
        </p:txBody>
      </p:sp>
      <p:sp>
        <p:nvSpPr>
          <p:cNvPr id="32" name="Text Placeholder 20">
            <a:extLst>
              <a:ext uri="{FF2B5EF4-FFF2-40B4-BE49-F238E27FC236}">
                <a16:creationId xmlns:a16="http://schemas.microsoft.com/office/drawing/2014/main" id="{A6926E00-3D05-4600-B7E9-74F56D038AE9}"/>
              </a:ext>
            </a:extLst>
          </p:cNvPr>
          <p:cNvSpPr>
            <a:spLocks noGrp="1"/>
          </p:cNvSpPr>
          <p:nvPr>
            <p:ph type="body" sz="quarter" idx="14" hasCustomPrompt="1"/>
          </p:nvPr>
        </p:nvSpPr>
        <p:spPr>
          <a:xfrm>
            <a:off x="5212968" y="2505766"/>
            <a:ext cx="3025513" cy="885825"/>
          </a:xfrm>
        </p:spPr>
        <p:txBody>
          <a:bodyPr anchor="ctr"/>
          <a:lstStyle>
            <a:lvl1pPr marL="0" indent="0" algn="ctr">
              <a:buNone/>
              <a:defRPr sz="8000" b="1" i="0">
                <a:latin typeface="+mj-lt"/>
              </a:defRPr>
            </a:lvl1pPr>
          </a:lstStyle>
          <a:p>
            <a:pPr lvl="0"/>
            <a:r>
              <a:rPr lang="en-US" dirty="0"/>
              <a:t>2</a:t>
            </a:r>
            <a:endParaRPr lang="en-ZA" dirty="0"/>
          </a:p>
        </p:txBody>
      </p:sp>
      <p:sp>
        <p:nvSpPr>
          <p:cNvPr id="33" name="Text Placeholder 32">
            <a:extLst>
              <a:ext uri="{FF2B5EF4-FFF2-40B4-BE49-F238E27FC236}">
                <a16:creationId xmlns:a16="http://schemas.microsoft.com/office/drawing/2014/main" id="{56EA1CAB-F73E-42AE-AC55-B00392B49263}"/>
              </a:ext>
            </a:extLst>
          </p:cNvPr>
          <p:cNvSpPr>
            <a:spLocks noGrp="1"/>
          </p:cNvSpPr>
          <p:nvPr>
            <p:ph type="body" sz="quarter" idx="30" hasCustomPrompt="1"/>
          </p:nvPr>
        </p:nvSpPr>
        <p:spPr>
          <a:xfrm>
            <a:off x="8737600" y="2490630"/>
            <a:ext cx="2090738" cy="900962"/>
          </a:xfrm>
        </p:spPr>
        <p:txBody>
          <a:bodyPr vert="horz" lIns="0" tIns="0" rIns="0" bIns="0" rtlCol="0" anchor="ctr">
            <a:noAutofit/>
          </a:bodyPr>
          <a:lstStyle>
            <a:lvl1pPr marL="0" indent="0" algn="ctr">
              <a:buNone/>
              <a:defRPr lang="en-ZA" sz="8000" b="1" i="0" dirty="0">
                <a:latin typeface="+mj-lt"/>
              </a:defRPr>
            </a:lvl1pPr>
          </a:lstStyle>
          <a:p>
            <a:pPr marL="266700" lvl="0" indent="-266700" algn="ctr"/>
            <a:r>
              <a:rPr lang="en-ZA" dirty="0"/>
              <a:t>3</a:t>
            </a:r>
          </a:p>
        </p:txBody>
      </p:sp>
      <p:sp>
        <p:nvSpPr>
          <p:cNvPr id="35" name="Text Placeholder 34">
            <a:extLst>
              <a:ext uri="{FF2B5EF4-FFF2-40B4-BE49-F238E27FC236}">
                <a16:creationId xmlns:a16="http://schemas.microsoft.com/office/drawing/2014/main" id="{34357700-1BDF-40C0-BFE9-5F837ADED4AA}"/>
              </a:ext>
            </a:extLst>
          </p:cNvPr>
          <p:cNvSpPr>
            <a:spLocks noGrp="1"/>
          </p:cNvSpPr>
          <p:nvPr>
            <p:ph type="body" sz="quarter" idx="31" hasCustomPrompt="1"/>
          </p:nvPr>
        </p:nvSpPr>
        <p:spPr>
          <a:xfrm>
            <a:off x="1820138" y="4015478"/>
            <a:ext cx="2489200" cy="1012825"/>
          </a:xfrm>
        </p:spPr>
        <p:txBody>
          <a:bodyPr/>
          <a:lstStyle>
            <a:lvl1pPr marL="0" indent="0" algn="ctr">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Section Description</a:t>
            </a:r>
            <a:endParaRPr lang="en-ZA" dirty="0"/>
          </a:p>
        </p:txBody>
      </p:sp>
      <p:sp>
        <p:nvSpPr>
          <p:cNvPr id="37" name="Text Placeholder 36">
            <a:extLst>
              <a:ext uri="{FF2B5EF4-FFF2-40B4-BE49-F238E27FC236}">
                <a16:creationId xmlns:a16="http://schemas.microsoft.com/office/drawing/2014/main" id="{A3F3E97F-9A21-4431-909B-D1E580B19F1B}"/>
              </a:ext>
            </a:extLst>
          </p:cNvPr>
          <p:cNvSpPr>
            <a:spLocks noGrp="1"/>
          </p:cNvSpPr>
          <p:nvPr>
            <p:ph type="body" sz="quarter" idx="32" hasCustomPrompt="1"/>
          </p:nvPr>
        </p:nvSpPr>
        <p:spPr>
          <a:xfrm>
            <a:off x="5481124" y="4015478"/>
            <a:ext cx="2489200" cy="1011238"/>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dirty="0"/>
              <a:t>Section Description</a:t>
            </a:r>
            <a:endParaRPr lang="en-ZA" dirty="0"/>
          </a:p>
        </p:txBody>
      </p:sp>
      <p:sp>
        <p:nvSpPr>
          <p:cNvPr id="39" name="Text Placeholder 38">
            <a:extLst>
              <a:ext uri="{FF2B5EF4-FFF2-40B4-BE49-F238E27FC236}">
                <a16:creationId xmlns:a16="http://schemas.microsoft.com/office/drawing/2014/main" id="{2445CEA3-6928-4E8E-8E52-B7043F3580D1}"/>
              </a:ext>
            </a:extLst>
          </p:cNvPr>
          <p:cNvSpPr>
            <a:spLocks noGrp="1"/>
          </p:cNvSpPr>
          <p:nvPr>
            <p:ph type="body" sz="quarter" idx="33" hasCustomPrompt="1"/>
          </p:nvPr>
        </p:nvSpPr>
        <p:spPr>
          <a:xfrm>
            <a:off x="8737600" y="4015478"/>
            <a:ext cx="2090738" cy="1012825"/>
          </a:xfrm>
        </p:spPr>
        <p:txBody>
          <a:bodyPr/>
          <a:lstStyle>
            <a:lvl1pPr marL="0" indent="0" algn="ctr">
              <a:buNone/>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dirty="0"/>
              <a:t>Section Description</a:t>
            </a:r>
            <a:endParaRPr lang="en-ZA" dirty="0"/>
          </a:p>
        </p:txBody>
      </p:sp>
    </p:spTree>
    <p:extLst>
      <p:ext uri="{BB962C8B-B14F-4D97-AF65-F5344CB8AC3E}">
        <p14:creationId xmlns:p14="http://schemas.microsoft.com/office/powerpoint/2010/main" val="2159792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a:t>Edit Master text styles</a:t>
            </a:r>
          </a:p>
        </p:txBody>
      </p:sp>
    </p:spTree>
    <p:extLst>
      <p:ext uri="{BB962C8B-B14F-4D97-AF65-F5344CB8AC3E}">
        <p14:creationId xmlns:p14="http://schemas.microsoft.com/office/powerpoint/2010/main" val="163984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arket Space">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70BDE6F-3ADC-465D-A1D5-2E3FEE5E3685}"/>
              </a:ext>
            </a:extLst>
          </p:cNvPr>
          <p:cNvSpPr/>
          <p:nvPr userDrawn="1"/>
        </p:nvSpPr>
        <p:spPr>
          <a:xfrm rot="4308689">
            <a:off x="9605830" y="-345925"/>
            <a:ext cx="2706415" cy="2832124"/>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a:xfrm>
            <a:off x="431999" y="6188628"/>
            <a:ext cx="8784941" cy="365125"/>
          </a:xfrm>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cxnSp>
        <p:nvCxnSpPr>
          <p:cNvPr id="14" name="Straight Connector 13">
            <a:extLst>
              <a:ext uri="{FF2B5EF4-FFF2-40B4-BE49-F238E27FC236}">
                <a16:creationId xmlns:a16="http://schemas.microsoft.com/office/drawing/2014/main" id="{B3B7A27A-7EBF-4E8D-A115-E66CB9FAB634}"/>
              </a:ext>
            </a:extLst>
          </p:cNvPr>
          <p:cNvCxnSpPr>
            <a:cxnSpLocks/>
          </p:cNvCxnSpPr>
          <p:nvPr userDrawn="1"/>
        </p:nvCxnSpPr>
        <p:spPr>
          <a:xfrm>
            <a:off x="6096000" y="1319756"/>
            <a:ext cx="0" cy="4369844"/>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FFAC39-59BE-48F2-AD63-62BEFC00B1D5}"/>
              </a:ext>
            </a:extLst>
          </p:cNvPr>
          <p:cNvCxnSpPr>
            <a:cxnSpLocks/>
          </p:cNvCxnSpPr>
          <p:nvPr userDrawn="1"/>
        </p:nvCxnSpPr>
        <p:spPr>
          <a:xfrm flipH="1">
            <a:off x="432000" y="3504678"/>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a:extLst>
              <a:ext uri="{FF2B5EF4-FFF2-40B4-BE49-F238E27FC236}">
                <a16:creationId xmlns:a16="http://schemas.microsoft.com/office/drawing/2014/main" id="{FA965502-3EB0-4B3F-B1BD-4A4FCF7FFB40}"/>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20" name="Text Placeholder 5">
            <a:extLst>
              <a:ext uri="{FF2B5EF4-FFF2-40B4-BE49-F238E27FC236}">
                <a16:creationId xmlns:a16="http://schemas.microsoft.com/office/drawing/2014/main" id="{C18A1C3D-3A6C-4F03-9E67-CC675C5FE3BA}"/>
              </a:ext>
            </a:extLst>
          </p:cNvPr>
          <p:cNvSpPr>
            <a:spLocks noGrp="1"/>
          </p:cNvSpPr>
          <p:nvPr>
            <p:ph type="body" sz="quarter" idx="13" hasCustomPrompt="1"/>
          </p:nvPr>
        </p:nvSpPr>
        <p:spPr>
          <a:xfrm>
            <a:off x="5106000" y="585757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21" name="Text Placeholder 5">
            <a:extLst>
              <a:ext uri="{FF2B5EF4-FFF2-40B4-BE49-F238E27FC236}">
                <a16:creationId xmlns:a16="http://schemas.microsoft.com/office/drawing/2014/main" id="{469CF172-1F46-411E-B0E1-B0220CFB3DA3}"/>
              </a:ext>
            </a:extLst>
          </p:cNvPr>
          <p:cNvSpPr>
            <a:spLocks noGrp="1"/>
          </p:cNvSpPr>
          <p:nvPr>
            <p:ph type="body" sz="quarter" idx="14" hasCustomPrompt="1"/>
          </p:nvPr>
        </p:nvSpPr>
        <p:spPr>
          <a:xfrm>
            <a:off x="432000" y="318782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22" name="Text Placeholder 5">
            <a:extLst>
              <a:ext uri="{FF2B5EF4-FFF2-40B4-BE49-F238E27FC236}">
                <a16:creationId xmlns:a16="http://schemas.microsoft.com/office/drawing/2014/main" id="{BD9E85DB-9B95-40F2-9F0B-3D21BC9DCD8C}"/>
              </a:ext>
            </a:extLst>
          </p:cNvPr>
          <p:cNvSpPr>
            <a:spLocks noGrp="1"/>
          </p:cNvSpPr>
          <p:nvPr>
            <p:ph type="body" sz="quarter" idx="15" hasCustomPrompt="1"/>
          </p:nvPr>
        </p:nvSpPr>
        <p:spPr>
          <a:xfrm>
            <a:off x="9792001" y="318782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Tree>
    <p:extLst>
      <p:ext uri="{BB962C8B-B14F-4D97-AF65-F5344CB8AC3E}">
        <p14:creationId xmlns:p14="http://schemas.microsoft.com/office/powerpoint/2010/main" val="104447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 Header</a:t>
            </a:r>
            <a:endParaRPr lang="en-ZA" dirty="0"/>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dirty="0"/>
              <a:t>Section 1 Title</a:t>
            </a:r>
            <a:endParaRPr lang="en-ZA" dirty="0"/>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dirty="0"/>
              <a:t>Section 2 Title</a:t>
            </a:r>
            <a:endParaRPr lang="en-ZA" dirty="0"/>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dirty="0"/>
              <a:t>Section 3 Title</a:t>
            </a:r>
            <a:endParaRPr lang="en-ZA" dirty="0"/>
          </a:p>
        </p:txBody>
      </p:sp>
    </p:spTree>
    <p:extLst>
      <p:ext uri="{BB962C8B-B14F-4D97-AF65-F5344CB8AC3E}">
        <p14:creationId xmlns:p14="http://schemas.microsoft.com/office/powerpoint/2010/main" val="375573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 Header</a:t>
            </a:r>
            <a:endParaRPr lang="en-ZA" dirty="0"/>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dirty="0"/>
              <a:t>Item Title</a:t>
            </a:r>
            <a:endParaRPr lang="en-ZA" dirty="0"/>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dirty="0"/>
              <a:t>Month, Year</a:t>
            </a:r>
            <a:endParaRPr lang="en-ZA" dirty="0"/>
          </a:p>
        </p:txBody>
      </p:sp>
    </p:spTree>
    <p:extLst>
      <p:ext uri="{BB962C8B-B14F-4D97-AF65-F5344CB8AC3E}">
        <p14:creationId xmlns:p14="http://schemas.microsoft.com/office/powerpoint/2010/main" val="9067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dirty="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dirty="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dirty="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dirty="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dirty="0"/>
              <a:t>Full Name</a:t>
            </a:r>
            <a:endParaRPr lang="en-ZA" dirty="0"/>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dirty="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dirty="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dirty="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dirty="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dirty="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a:t>Click icon to add picture</a:t>
            </a:r>
            <a:endParaRPr lang="en-ZA"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a:t>Click icon to add picture</a:t>
            </a:r>
            <a:endParaRPr lang="en-ZA"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a:t>Click icon to add picture</a:t>
            </a:r>
            <a:endParaRPr lang="en-ZA"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a:t>Click icon to add picture</a:t>
            </a:r>
            <a:endParaRPr lang="en-ZA"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a:t>Click icon to add picture</a:t>
            </a:r>
            <a:endParaRPr lang="en-ZA"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a:t>Click icon to add picture</a:t>
            </a:r>
            <a:endParaRPr lang="en-ZA"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dirty="0"/>
              <a:t>Full Name</a:t>
            </a:r>
            <a:endParaRPr lang="en-ZA" dirty="0"/>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dirty="0"/>
              <a:t>Title</a:t>
            </a:r>
            <a:endParaRPr lang="en-ZA" dirty="0"/>
          </a:p>
        </p:txBody>
      </p:sp>
    </p:spTree>
    <p:extLst>
      <p:ext uri="{BB962C8B-B14F-4D97-AF65-F5344CB8AC3E}">
        <p14:creationId xmlns:p14="http://schemas.microsoft.com/office/powerpoint/2010/main" val="1503510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 Header</a:t>
            </a:r>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dirty="0"/>
              <a:t>Click to edit </a:t>
            </a:r>
            <a:br>
              <a:rPr lang="en-US" dirty="0"/>
            </a:br>
            <a:r>
              <a:rPr lang="en-US" dirty="0"/>
              <a:t>Master title style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ZA" smtClean="0"/>
              <a:pPr/>
              <a:t>‹#›</a:t>
            </a:fld>
            <a:endParaRPr lang="en-ZA"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198965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10335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dirty="0"/>
              <a:t>Thank You</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dirty="0"/>
              <a:t>Contact Number</a:t>
            </a:r>
            <a:endParaRPr lang="en-ZA" dirty="0"/>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dirty="0"/>
              <a:t>Email or Social Media Handle</a:t>
            </a:r>
            <a:endParaRPr lang="en-ZA" dirty="0"/>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dirty="0"/>
              <a:t>Website Address</a:t>
            </a:r>
            <a:endParaRPr lang="en-ZA" dirty="0"/>
          </a:p>
        </p:txBody>
      </p:sp>
    </p:spTree>
    <p:extLst>
      <p:ext uri="{BB962C8B-B14F-4D97-AF65-F5344CB8AC3E}">
        <p14:creationId xmlns:p14="http://schemas.microsoft.com/office/powerpoint/2010/main" val="1302155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dirty="0"/>
              <a:t>Click to edit Master </a:t>
            </a:r>
            <a:br>
              <a:rPr lang="en-US" dirty="0"/>
            </a:br>
            <a:r>
              <a:rPr lang="en-US" dirty="0"/>
              <a:t>title style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701395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dirty="0"/>
              <a:t>Click to edit </a:t>
            </a:r>
            <a:br>
              <a:rPr lang="en-US" dirty="0"/>
            </a:br>
            <a:r>
              <a:rPr lang="en-US" dirty="0"/>
              <a:t>Master title style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ZA" smtClean="0"/>
              <a:pPr/>
              <a:t>‹#›</a:t>
            </a:fld>
            <a:endParaRPr lang="en-ZA"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26948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084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641209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1499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dirty="0"/>
              <a:t>Click to edit </a:t>
            </a:r>
            <a:br>
              <a:rPr lang="en-US" dirty="0"/>
            </a:br>
            <a:r>
              <a:rPr lang="en-US" dirty="0"/>
              <a:t>Master title style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ZA" smtClean="0"/>
              <a:pPr/>
              <a:t>‹#›</a:t>
            </a:fld>
            <a:endParaRPr lang="en-ZA"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ZA"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4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840287" y="129093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ZA" smtClean="0"/>
              <a:pPr/>
              <a:t>‹#›</a:t>
            </a:fld>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dirty="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dirty="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dirty="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dirty="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dirty="0"/>
              <a:t>Bullet 1</a:t>
            </a:r>
            <a:endParaRPr lang="en-ZA" dirty="0"/>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dirty="0"/>
              <a:t>Bullet 2</a:t>
            </a:r>
            <a:endParaRPr lang="en-ZA" dirty="0"/>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dirty="0"/>
              <a:t>Bullet 3</a:t>
            </a:r>
            <a:endParaRPr lang="en-ZA" dirty="0"/>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dirty="0"/>
              <a:t>Bullet 4</a:t>
            </a:r>
            <a:endParaRPr lang="en-ZA" dirty="0"/>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dirty="0"/>
              <a:t>Bullet 5</a:t>
            </a:r>
            <a:endParaRPr lang="en-ZA" dirty="0"/>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dirty="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a:t>Click icon to add picture</a:t>
            </a:r>
            <a:endParaRPr lang="en-US"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a:t>Click icon to add picture</a:t>
            </a:r>
            <a:endParaRPr lang="en-US"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a:t>Click icon to add picture</a:t>
            </a:r>
            <a:endParaRPr lang="en-US"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a:t>Click icon to add picture</a:t>
            </a:r>
            <a:endParaRPr lang="en-US"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03084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a:t>Click icon to add picture</a:t>
            </a:r>
            <a:endParaRPr lang="en-US"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a:t>Click icon to add picture</a:t>
            </a:r>
            <a:endParaRPr lang="en-US"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a:t>Click icon to add picture</a:t>
            </a:r>
            <a:endParaRPr lang="en-US"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ZA"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a:t>Click to edit Master title style</a:t>
            </a:r>
            <a:endParaRPr lang="en-ZA" dirty="0"/>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ZA" dirty="0"/>
              <a:t>Add a footer</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dirty="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dirty="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dirty="0"/>
              <a:t>Bullet 1</a:t>
            </a:r>
            <a:endParaRPr lang="en-ZA" dirty="0"/>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dirty="0"/>
              <a:t>Bullet 2</a:t>
            </a:r>
            <a:endParaRPr lang="en-ZA" dirty="0"/>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dirty="0"/>
              <a:t>Bullet 3</a:t>
            </a:r>
            <a:endParaRPr lang="en-ZA" dirty="0"/>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dirty="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29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ZA" smtClean="0"/>
              <a:pPr/>
              <a:t>‹#›</a:t>
            </a:fld>
            <a:endParaRPr lang="en-ZA"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ZA" sz="120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50" r:id="rId4"/>
    <p:sldLayoutId id="2147483688" r:id="rId5"/>
    <p:sldLayoutId id="2147483656" r:id="rId6"/>
    <p:sldLayoutId id="2147483657" r:id="rId7"/>
    <p:sldLayoutId id="2147483665" r:id="rId8"/>
    <p:sldLayoutId id="2147483666" r:id="rId9"/>
    <p:sldLayoutId id="2147483667" r:id="rId10"/>
    <p:sldLayoutId id="2147483668" r:id="rId11"/>
    <p:sldLayoutId id="2147483669" r:id="rId12"/>
    <p:sldLayoutId id="2147483671" r:id="rId13"/>
    <p:sldLayoutId id="2147483687" r:id="rId14"/>
    <p:sldLayoutId id="2147483672" r:id="rId15"/>
    <p:sldLayoutId id="2147483673" r:id="rId16"/>
    <p:sldLayoutId id="2147483674" r:id="rId17"/>
    <p:sldLayoutId id="2147483677" r:id="rId18"/>
    <p:sldLayoutId id="2147483654" r:id="rId19"/>
    <p:sldLayoutId id="2147483660" r:id="rId20"/>
    <p:sldLayoutId id="2147483661" r:id="rId21"/>
    <p:sldLayoutId id="2147483681" r:id="rId22"/>
    <p:sldLayoutId id="2147483682" r:id="rId23"/>
    <p:sldLayoutId id="2147483683" r:id="rId24"/>
    <p:sldLayoutId id="2147483684" r:id="rId25"/>
    <p:sldLayoutId id="2147483685" r:id="rId26"/>
    <p:sldLayoutId id="2147483686" r:id="rId27"/>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hyperlink" Target="https://www.nationalgeographic.com/people-and-culture/food/the-plate/2014/10/23/plain-vanilla/" TargetMode="External"/><Relationship Id="rId3" Type="http://schemas.openxmlformats.org/officeDocument/2006/relationships/hyperlink" Target="https://agronomag.com/vanilla-price-hits-all-time-record-in-2018/" TargetMode="External"/><Relationship Id="rId7" Type="http://schemas.openxmlformats.org/officeDocument/2006/relationships/hyperlink" Target="http://www.fao.org/fileadmin/user_upload/inpho/docs/Post_Harvest_Compendium_-_Vanilla.pdf" TargetMode="External"/><Relationship Id="rId2" Type="http://schemas.openxmlformats.org/officeDocument/2006/relationships/hyperlink" Target="https://www.wideopeneats.com/vanilla-prices-on-the-rise/" TargetMode="External"/><Relationship Id="rId1" Type="http://schemas.openxmlformats.org/officeDocument/2006/relationships/slideLayout" Target="../slideLayouts/slideLayout4.xml"/><Relationship Id="rId6" Type="http://schemas.openxmlformats.org/officeDocument/2006/relationships/hyperlink" Target="https://globalriskinsights.com/2013/08/the-world-vanilla-market-is-anything-but-vanilla/" TargetMode="External"/><Relationship Id="rId5" Type="http://schemas.openxmlformats.org/officeDocument/2006/relationships/hyperlink" Target="https://www.nhc.noaa.gov/climo/" TargetMode="External"/><Relationship Id="rId4" Type="http://schemas.openxmlformats.org/officeDocument/2006/relationships/hyperlink" Target="https://www.bbc.com/news/business-44006176"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6.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919"/>
            <a:ext cx="12333513" cy="7774362"/>
          </a:xfrm>
          <a:prstGeom prst="rect">
            <a:avLst/>
          </a:prstGeo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r>
              <a:rPr lang="en-ZA" sz="8000" dirty="0"/>
              <a:t>Vanilla</a:t>
            </a:r>
            <a:endParaRPr lang="en-ZA" dirty="0"/>
          </a:p>
        </p:txBody>
      </p:sp>
      <p:cxnSp>
        <p:nvCxnSpPr>
          <p:cNvPr id="15" name="Straight Connector 14" descr="Divider line">
            <a:extLst>
              <a:ext uri="{FF2B5EF4-FFF2-40B4-BE49-F238E27FC236}">
                <a16:creationId xmlns:a16="http://schemas.microsoft.com/office/drawing/2014/main" id="{E99227BA-E7FE-418C-A9C9-21C49E9DFD38}"/>
              </a:ext>
              <a:ext uri="{C183D7F6-B498-43B3-948B-1728B52AA6E4}">
                <adec:decorative xmlns:adec="http://schemas.microsoft.com/office/drawing/2017/decorative" val="1"/>
              </a:ext>
            </a:extLst>
          </p:cNvPr>
          <p:cNvCxnSpPr>
            <a:cxnSpLocks/>
          </p:cNvCxnSpPr>
          <p:nvPr/>
        </p:nvCxnSpPr>
        <p:spPr>
          <a:xfrm>
            <a:off x="7777113" y="2407072"/>
            <a:ext cx="0" cy="110019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Group 33" title="geometric shape">
            <a:extLst>
              <a:ext uri="{FF2B5EF4-FFF2-40B4-BE49-F238E27FC236}">
                <a16:creationId xmlns:a16="http://schemas.microsoft.com/office/drawing/2014/main" id="{F83DDF3D-91CE-40FB-BC3D-FFB1B5D89E47}"/>
              </a:ext>
            </a:extLst>
          </p:cNvPr>
          <p:cNvGrpSpPr/>
          <p:nvPr/>
        </p:nvGrpSpPr>
        <p:grpSpPr>
          <a:xfrm rot="14400000">
            <a:off x="2652367" y="2055974"/>
            <a:ext cx="1166491" cy="1379850"/>
            <a:chOff x="2451164" y="891257"/>
            <a:chExt cx="2066510" cy="2444489"/>
          </a:xfrm>
        </p:grpSpPr>
        <p:sp>
          <p:nvSpPr>
            <p:cNvPr id="47" name="Freeform: Shape 46">
              <a:extLst>
                <a:ext uri="{FF2B5EF4-FFF2-40B4-BE49-F238E27FC236}">
                  <a16:creationId xmlns:a16="http://schemas.microsoft.com/office/drawing/2014/main" id="{B6D0B8EE-8E06-4051-87BF-62C153F3FBBB}"/>
                </a:ext>
              </a:extLst>
            </p:cNvPr>
            <p:cNvSpPr/>
            <p:nvPr/>
          </p:nvSpPr>
          <p:spPr>
            <a:xfrm rot="4308689">
              <a:off x="2494071" y="8483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Freeform: Shape 11">
              <a:extLst>
                <a:ext uri="{FF2B5EF4-FFF2-40B4-BE49-F238E27FC236}">
                  <a16:creationId xmlns:a16="http://schemas.microsoft.com/office/drawing/2014/main" id="{298CE312-D679-4677-A70A-DD8680158C70}"/>
                </a:ext>
              </a:extLst>
            </p:cNvPr>
            <p:cNvSpPr/>
            <p:nvPr/>
          </p:nvSpPr>
          <p:spPr>
            <a:xfrm rot="17100000">
              <a:off x="2845997" y="2637537"/>
              <a:ext cx="749854" cy="646563"/>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5153" b="25153"/>
          <a:stretch>
            <a:fillRect/>
          </a:stretch>
        </p:blipFill>
        <p:spPr>
          <a:xfrm rot="20123678">
            <a:off x="7849313" y="2369481"/>
            <a:ext cx="1755428" cy="1011139"/>
          </a:xfrm>
        </p:spPr>
      </p:pic>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p:txBody>
          <a:bodyPr/>
          <a:lstStyle/>
          <a:p>
            <a:r>
              <a:rPr lang="en-US" sz="2400" dirty="0"/>
              <a:t>Production, Price and Insights</a:t>
            </a:r>
          </a:p>
          <a:p>
            <a:r>
              <a:rPr lang="en-US" dirty="0"/>
              <a:t>By Team Data Whiz</a:t>
            </a:r>
          </a:p>
        </p:txBody>
      </p:sp>
    </p:spTree>
    <p:extLst>
      <p:ext uri="{BB962C8B-B14F-4D97-AF65-F5344CB8AC3E}">
        <p14:creationId xmlns:p14="http://schemas.microsoft.com/office/powerpoint/2010/main" val="402628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Global Production Trend</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10</a:t>
            </a:fld>
            <a:endParaRPr lang="en-ZA" dirty="0"/>
          </a:p>
        </p:txBody>
      </p:sp>
      <p:sp>
        <p:nvSpPr>
          <p:cNvPr id="9" name="Text Placeholder 6"/>
          <p:cNvSpPr>
            <a:spLocks noGrp="1"/>
          </p:cNvSpPr>
          <p:nvPr>
            <p:ph type="body" sz="quarter" idx="26"/>
          </p:nvPr>
        </p:nvSpPr>
        <p:spPr>
          <a:xfrm>
            <a:off x="432000" y="1060800"/>
            <a:ext cx="11339513" cy="276561"/>
          </a:xfrm>
        </p:spPr>
        <p:txBody>
          <a:bodyPr/>
          <a:lstStyle/>
          <a:p>
            <a:r>
              <a:rPr lang="en-US" dirty="0">
                <a:solidFill>
                  <a:srgbClr val="262626"/>
                </a:solidFill>
              </a:rPr>
              <a:t>The production of vanilla across countries is plotted in the below video. (Press play button)</a:t>
            </a:r>
          </a:p>
          <a:p>
            <a:endParaRPr lang="en-US" dirty="0"/>
          </a:p>
        </p:txBody>
      </p:sp>
      <p:pic>
        <p:nvPicPr>
          <p:cNvPr id="10" name="Picture 9">
            <a:extLst>
              <a:ext uri="{FF2B5EF4-FFF2-40B4-BE49-F238E27FC236}">
                <a16:creationId xmlns:a16="http://schemas.microsoft.com/office/drawing/2014/main" id="{548FC2FB-757E-47FC-AF55-4A3EF7A9B274}"/>
              </a:ext>
            </a:extLst>
          </p:cNvPr>
          <p:cNvPicPr>
            <a:picLocks noChangeAspect="1"/>
          </p:cNvPicPr>
          <p:nvPr/>
        </p:nvPicPr>
        <p:blipFill rotWithShape="1">
          <a:blip r:embed="rId3"/>
          <a:srcRect l="732" t="9960" r="14295" b="1350"/>
          <a:stretch/>
        </p:blipFill>
        <p:spPr>
          <a:xfrm>
            <a:off x="460851" y="1403172"/>
            <a:ext cx="8833920" cy="5184018"/>
          </a:xfrm>
          <a:prstGeom prst="rect">
            <a:avLst/>
          </a:prstGeom>
        </p:spPr>
      </p:pic>
    </p:spTree>
    <p:extLst>
      <p:ext uri="{BB962C8B-B14F-4D97-AF65-F5344CB8AC3E}">
        <p14:creationId xmlns:p14="http://schemas.microsoft.com/office/powerpoint/2010/main" val="325497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Countries and their yield</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11</a:t>
            </a:fld>
            <a:endParaRPr lang="en-ZA" dirty="0"/>
          </a:p>
        </p:txBody>
      </p:sp>
      <p:sp>
        <p:nvSpPr>
          <p:cNvPr id="7" name="Text Placeholder 6"/>
          <p:cNvSpPr>
            <a:spLocks noGrp="1"/>
          </p:cNvSpPr>
          <p:nvPr>
            <p:ph type="body" sz="quarter" idx="26"/>
          </p:nvPr>
        </p:nvSpPr>
        <p:spPr>
          <a:xfrm>
            <a:off x="432000" y="1060800"/>
            <a:ext cx="11339513" cy="276561"/>
          </a:xfrm>
        </p:spPr>
        <p:txBody>
          <a:bodyPr/>
          <a:lstStyle/>
          <a:p>
            <a:r>
              <a:rPr lang="en-US" dirty="0">
                <a:solidFill>
                  <a:srgbClr val="262626"/>
                </a:solidFill>
              </a:rPr>
              <a:t>Countries and their yields represented in hg/ha </a:t>
            </a:r>
          </a:p>
          <a:p>
            <a:endParaRPr lang="en-US" dirty="0"/>
          </a:p>
        </p:txBody>
      </p:sp>
      <p:pic>
        <p:nvPicPr>
          <p:cNvPr id="5" name="Picture 4"/>
          <p:cNvPicPr>
            <a:picLocks noChangeAspect="1"/>
          </p:cNvPicPr>
          <p:nvPr/>
        </p:nvPicPr>
        <p:blipFill>
          <a:blip r:embed="rId2"/>
          <a:stretch>
            <a:fillRect/>
          </a:stretch>
        </p:blipFill>
        <p:spPr>
          <a:xfrm>
            <a:off x="8914487" y="4881258"/>
            <a:ext cx="3013882" cy="1021830"/>
          </a:xfrm>
          <a:prstGeom prst="rect">
            <a:avLst/>
          </a:prstGeom>
        </p:spPr>
      </p:pic>
      <p:pic>
        <p:nvPicPr>
          <p:cNvPr id="9" name="Picture 8"/>
          <p:cNvPicPr>
            <a:picLocks noChangeAspect="1"/>
          </p:cNvPicPr>
          <p:nvPr/>
        </p:nvPicPr>
        <p:blipFill>
          <a:blip r:embed="rId3"/>
          <a:stretch>
            <a:fillRect/>
          </a:stretch>
        </p:blipFill>
        <p:spPr>
          <a:xfrm>
            <a:off x="432000" y="1337361"/>
            <a:ext cx="8482487" cy="5232730"/>
          </a:xfrm>
          <a:prstGeom prst="rect">
            <a:avLst/>
          </a:prstGeom>
        </p:spPr>
      </p:pic>
    </p:spTree>
    <p:extLst>
      <p:ext uri="{BB962C8B-B14F-4D97-AF65-F5344CB8AC3E}">
        <p14:creationId xmlns:p14="http://schemas.microsoft.com/office/powerpoint/2010/main" val="3895195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Price trend analysis</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12</a:t>
            </a:fld>
            <a:endParaRPr lang="en-ZA" dirty="0"/>
          </a:p>
        </p:txBody>
      </p:sp>
      <p:sp>
        <p:nvSpPr>
          <p:cNvPr id="5" name="TextBox 4"/>
          <p:cNvSpPr txBox="1"/>
          <p:nvPr/>
        </p:nvSpPr>
        <p:spPr>
          <a:xfrm>
            <a:off x="190983" y="1123530"/>
            <a:ext cx="3345084" cy="5463659"/>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US" sz="2000" dirty="0">
                <a:solidFill>
                  <a:srgbClr val="262626"/>
                </a:solidFill>
              </a:rPr>
              <a:t>Vanillin, the primary component of natural vanilla bean was synthetically manufactured and was introduced as a substitute of natural vanilla in 2003, dropping the prices.</a:t>
            </a:r>
          </a:p>
          <a:p>
            <a:pPr marL="342900" indent="-342900">
              <a:buFont typeface="Arial" panose="020B0604020202020204" pitchFamily="34" charset="0"/>
              <a:buChar char="•"/>
            </a:pPr>
            <a:endParaRPr lang="en-US" sz="2000" dirty="0">
              <a:solidFill>
                <a:srgbClr val="262626"/>
              </a:solidFill>
            </a:endParaRPr>
          </a:p>
          <a:p>
            <a:pPr marL="342900" indent="-342900">
              <a:buFont typeface="Arial" panose="020B0604020202020204" pitchFamily="34" charset="0"/>
              <a:buChar char="•"/>
            </a:pPr>
            <a:r>
              <a:rPr lang="en-US" sz="2000" dirty="0">
                <a:solidFill>
                  <a:srgbClr val="262626"/>
                </a:solidFill>
              </a:rPr>
              <a:t>In 2015, Nestle announced going All-Natural, followed by Hershey’s and various food manufacturers, increasing the prices again.</a:t>
            </a:r>
          </a:p>
          <a:p>
            <a:pPr marL="342900" indent="-342900">
              <a:buFont typeface="Arial" panose="020B0604020202020204" pitchFamily="34" charset="0"/>
              <a:buChar char="•"/>
            </a:pPr>
            <a:endParaRPr lang="en-US" sz="2000" dirty="0">
              <a:solidFill>
                <a:srgbClr val="262626"/>
              </a:solidFill>
            </a:endParaRPr>
          </a:p>
          <a:p>
            <a:pPr marL="342900" indent="-342900">
              <a:buFont typeface="Arial" panose="020B0604020202020204" pitchFamily="34" charset="0"/>
              <a:buChar char="•"/>
            </a:pPr>
            <a:r>
              <a:rPr lang="en-US" sz="2000" dirty="0"/>
              <a:t>About 5-7 pounds of green vanilla beans are needed to produce one pound of processed vanilla</a:t>
            </a:r>
            <a:endParaRPr lang="en-US" sz="1200" dirty="0">
              <a:solidFill>
                <a:schemeClr val="tx1">
                  <a:lumMod val="75000"/>
                  <a:lumOff val="25000"/>
                </a:schemeClr>
              </a:solidFill>
              <a:latin typeface="+mn-lt"/>
            </a:endParaRPr>
          </a:p>
        </p:txBody>
      </p:sp>
      <p:pic>
        <p:nvPicPr>
          <p:cNvPr id="10" name="Picture 9"/>
          <p:cNvPicPr>
            <a:picLocks noChangeAspect="1"/>
          </p:cNvPicPr>
          <p:nvPr/>
        </p:nvPicPr>
        <p:blipFill>
          <a:blip r:embed="rId3"/>
          <a:stretch>
            <a:fillRect/>
          </a:stretch>
        </p:blipFill>
        <p:spPr>
          <a:xfrm>
            <a:off x="3536067" y="1123531"/>
            <a:ext cx="8392302" cy="4645880"/>
          </a:xfrm>
          <a:prstGeom prst="rect">
            <a:avLst/>
          </a:prstGeom>
        </p:spPr>
      </p:pic>
    </p:spTree>
    <p:extLst>
      <p:ext uri="{BB962C8B-B14F-4D97-AF65-F5344CB8AC3E}">
        <p14:creationId xmlns:p14="http://schemas.microsoft.com/office/powerpoint/2010/main" val="314352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Effect of climate on price</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13</a:t>
            </a:fld>
            <a:endParaRPr lang="en-ZA" dirty="0"/>
          </a:p>
        </p:txBody>
      </p:sp>
      <p:sp>
        <p:nvSpPr>
          <p:cNvPr id="5" name="TextBox 4"/>
          <p:cNvSpPr txBox="1"/>
          <p:nvPr/>
        </p:nvSpPr>
        <p:spPr>
          <a:xfrm>
            <a:off x="190984" y="1394287"/>
            <a:ext cx="3345084" cy="501705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2000" dirty="0">
                <a:solidFill>
                  <a:srgbClr val="262626"/>
                </a:solidFill>
              </a:rPr>
              <a:t>Madagascar is the leading manufacturer of vanilla and is frequently affected by tropical storms and/or hurricanes.</a:t>
            </a:r>
          </a:p>
          <a:p>
            <a:endParaRPr lang="en-US" sz="2000" dirty="0">
              <a:solidFill>
                <a:srgbClr val="262626"/>
              </a:solidFill>
            </a:endParaRPr>
          </a:p>
          <a:p>
            <a:pPr marL="171450" indent="-171450">
              <a:buFont typeface="Arial" panose="020B0604020202020204" pitchFamily="34" charset="0"/>
              <a:buChar char="•"/>
            </a:pPr>
            <a:r>
              <a:rPr lang="en-US" sz="2000" dirty="0">
                <a:solidFill>
                  <a:srgbClr val="262626"/>
                </a:solidFill>
              </a:rPr>
              <a:t>The hurricanes Harry in year 2002 decreased the total production in Madagascar and increased the average global price.</a:t>
            </a:r>
          </a:p>
          <a:p>
            <a:pPr algn="l"/>
            <a:endParaRPr lang="en-US" sz="1200" dirty="0">
              <a:solidFill>
                <a:schemeClr val="tx1">
                  <a:lumMod val="75000"/>
                  <a:lumOff val="25000"/>
                </a:schemeClr>
              </a:solidFill>
              <a:latin typeface="+mn-lt"/>
            </a:endParaRPr>
          </a:p>
        </p:txBody>
      </p:sp>
      <p:pic>
        <p:nvPicPr>
          <p:cNvPr id="8" name="Picture 7"/>
          <p:cNvPicPr>
            <a:picLocks noChangeAspect="1"/>
          </p:cNvPicPr>
          <p:nvPr/>
        </p:nvPicPr>
        <p:blipFill>
          <a:blip r:embed="rId3"/>
          <a:stretch>
            <a:fillRect/>
          </a:stretch>
        </p:blipFill>
        <p:spPr>
          <a:xfrm>
            <a:off x="3536068" y="1142304"/>
            <a:ext cx="8235445" cy="5019736"/>
          </a:xfrm>
          <a:prstGeom prst="rect">
            <a:avLst/>
          </a:prstGeom>
        </p:spPr>
      </p:pic>
      <p:sp>
        <p:nvSpPr>
          <p:cNvPr id="9" name="Text Placeholder 6"/>
          <p:cNvSpPr>
            <a:spLocks noGrp="1"/>
          </p:cNvSpPr>
          <p:nvPr>
            <p:ph type="body" sz="quarter" idx="26"/>
          </p:nvPr>
        </p:nvSpPr>
        <p:spPr>
          <a:xfrm>
            <a:off x="432000" y="1060800"/>
            <a:ext cx="11339513" cy="276561"/>
          </a:xfrm>
        </p:spPr>
        <p:txBody>
          <a:bodyPr/>
          <a:lstStyle/>
          <a:p>
            <a:r>
              <a:rPr lang="en-US" dirty="0">
                <a:solidFill>
                  <a:srgbClr val="262626"/>
                </a:solidFill>
              </a:rPr>
              <a:t>The production of vanilla in Madagascar</a:t>
            </a:r>
          </a:p>
          <a:p>
            <a:endParaRPr lang="en-US" dirty="0"/>
          </a:p>
        </p:txBody>
      </p:sp>
    </p:spTree>
    <p:extLst>
      <p:ext uri="{BB962C8B-B14F-4D97-AF65-F5344CB8AC3E}">
        <p14:creationId xmlns:p14="http://schemas.microsoft.com/office/powerpoint/2010/main" val="354972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Price and Production</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14</a:t>
            </a:fld>
            <a:endParaRPr lang="en-ZA" dirty="0"/>
          </a:p>
        </p:txBody>
      </p:sp>
      <p:sp>
        <p:nvSpPr>
          <p:cNvPr id="5" name="TextBox 4"/>
          <p:cNvSpPr txBox="1"/>
          <p:nvPr/>
        </p:nvSpPr>
        <p:spPr>
          <a:xfrm>
            <a:off x="190983" y="1123531"/>
            <a:ext cx="3345084" cy="501705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2000" dirty="0">
                <a:solidFill>
                  <a:srgbClr val="262626"/>
                </a:solidFill>
              </a:rPr>
              <a:t>Following the price trend in early 2000’s more farmers would have started cultivation of vanilla</a:t>
            </a:r>
          </a:p>
          <a:p>
            <a:endParaRPr lang="en-US" sz="2000" dirty="0">
              <a:solidFill>
                <a:srgbClr val="262626"/>
              </a:solidFill>
            </a:endParaRPr>
          </a:p>
          <a:p>
            <a:pPr marL="171450" indent="-171450">
              <a:buFont typeface="Arial" panose="020B0604020202020204" pitchFamily="34" charset="0"/>
              <a:buChar char="•"/>
            </a:pPr>
            <a:r>
              <a:rPr lang="en-US" sz="2000" dirty="0">
                <a:solidFill>
                  <a:srgbClr val="262626"/>
                </a:solidFill>
              </a:rPr>
              <a:t>The low price of vanilla between the years 2004-2008 can be accounted for the consistent decline in production from 2008 till 2014</a:t>
            </a:r>
          </a:p>
          <a:p>
            <a:pPr marL="171450" indent="-171450">
              <a:buFont typeface="Arial" panose="020B0604020202020204" pitchFamily="34" charset="0"/>
              <a:buChar char="•"/>
            </a:pPr>
            <a:endParaRPr lang="en-US" sz="2000" dirty="0">
              <a:solidFill>
                <a:srgbClr val="262626"/>
              </a:solidFill>
            </a:endParaRPr>
          </a:p>
          <a:p>
            <a:pPr algn="l"/>
            <a:endParaRPr lang="en-US" sz="1200" dirty="0">
              <a:solidFill>
                <a:schemeClr val="tx1">
                  <a:lumMod val="75000"/>
                  <a:lumOff val="25000"/>
                </a:schemeClr>
              </a:solidFill>
              <a:latin typeface="+mn-lt"/>
            </a:endParaRPr>
          </a:p>
        </p:txBody>
      </p:sp>
      <p:pic>
        <p:nvPicPr>
          <p:cNvPr id="8" name="Picture 7"/>
          <p:cNvPicPr>
            <a:picLocks noChangeAspect="1"/>
          </p:cNvPicPr>
          <p:nvPr/>
        </p:nvPicPr>
        <p:blipFill>
          <a:blip r:embed="rId2"/>
          <a:stretch>
            <a:fillRect/>
          </a:stretch>
        </p:blipFill>
        <p:spPr>
          <a:xfrm>
            <a:off x="3487314" y="1123531"/>
            <a:ext cx="8441055" cy="4820872"/>
          </a:xfrm>
          <a:prstGeom prst="rect">
            <a:avLst/>
          </a:prstGeom>
        </p:spPr>
      </p:pic>
      <p:pic>
        <p:nvPicPr>
          <p:cNvPr id="9" name="Picture 8"/>
          <p:cNvPicPr>
            <a:picLocks noChangeAspect="1"/>
          </p:cNvPicPr>
          <p:nvPr/>
        </p:nvPicPr>
        <p:blipFill>
          <a:blip r:embed="rId3"/>
          <a:stretch>
            <a:fillRect/>
          </a:stretch>
        </p:blipFill>
        <p:spPr>
          <a:xfrm>
            <a:off x="4031502" y="1123531"/>
            <a:ext cx="2626995" cy="597044"/>
          </a:xfrm>
          <a:prstGeom prst="rect">
            <a:avLst/>
          </a:prstGeom>
        </p:spPr>
      </p:pic>
    </p:spTree>
    <p:extLst>
      <p:ext uri="{BB962C8B-B14F-4D97-AF65-F5344CB8AC3E}">
        <p14:creationId xmlns:p14="http://schemas.microsoft.com/office/powerpoint/2010/main" val="149766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Minimum and maximum price</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15</a:t>
            </a:fld>
            <a:endParaRPr lang="en-ZA" dirty="0"/>
          </a:p>
        </p:txBody>
      </p:sp>
      <p:sp>
        <p:nvSpPr>
          <p:cNvPr id="5" name="TextBox 4"/>
          <p:cNvSpPr txBox="1"/>
          <p:nvPr/>
        </p:nvSpPr>
        <p:spPr>
          <a:xfrm>
            <a:off x="190983" y="1123531"/>
            <a:ext cx="3345084" cy="501705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2000" dirty="0">
                <a:solidFill>
                  <a:srgbClr val="262626"/>
                </a:solidFill>
              </a:rPr>
              <a:t>Wide variation between maximum and minimum prices</a:t>
            </a:r>
          </a:p>
          <a:p>
            <a:pPr marL="171450" indent="-171450">
              <a:buFont typeface="Arial" panose="020B0604020202020204" pitchFamily="34" charset="0"/>
              <a:buChar char="•"/>
            </a:pPr>
            <a:endParaRPr lang="en-US" sz="2000" dirty="0">
              <a:solidFill>
                <a:srgbClr val="262626"/>
              </a:solidFill>
            </a:endParaRPr>
          </a:p>
          <a:p>
            <a:pPr marL="171450" indent="-171450">
              <a:buFont typeface="Arial" panose="020B0604020202020204" pitchFamily="34" charset="0"/>
              <a:buChar char="•"/>
            </a:pPr>
            <a:r>
              <a:rPr lang="en-US" sz="2000" dirty="0">
                <a:solidFill>
                  <a:srgbClr val="262626"/>
                </a:solidFill>
              </a:rPr>
              <a:t>Stealing of unripe bean from plants and introducing low quality beans to market decreased the vanilla prices.</a:t>
            </a:r>
          </a:p>
          <a:p>
            <a:pPr marL="171450" indent="-171450">
              <a:buFont typeface="Arial" panose="020B0604020202020204" pitchFamily="34" charset="0"/>
              <a:buChar char="•"/>
            </a:pPr>
            <a:endParaRPr lang="en-US" sz="2000" dirty="0">
              <a:solidFill>
                <a:srgbClr val="262626"/>
              </a:solidFill>
            </a:endParaRPr>
          </a:p>
          <a:p>
            <a:pPr marL="171450" indent="-171450">
              <a:buFont typeface="Arial" panose="020B0604020202020204" pitchFamily="34" charset="0"/>
              <a:buChar char="•"/>
            </a:pPr>
            <a:r>
              <a:rPr lang="en-US" sz="2000" dirty="0">
                <a:solidFill>
                  <a:srgbClr val="262626"/>
                </a:solidFill>
              </a:rPr>
              <a:t>When the farmers introduce good quality processed beans, the price increases for the same year. </a:t>
            </a:r>
          </a:p>
          <a:p>
            <a:endParaRPr lang="en-US" sz="2000" dirty="0">
              <a:solidFill>
                <a:srgbClr val="262626"/>
              </a:solidFill>
            </a:endParaRPr>
          </a:p>
          <a:p>
            <a:pPr marL="171450" indent="-171450">
              <a:buFont typeface="Arial" panose="020B0604020202020204" pitchFamily="34" charset="0"/>
              <a:buChar char="•"/>
            </a:pPr>
            <a:endParaRPr lang="en-US" sz="2000" dirty="0">
              <a:solidFill>
                <a:srgbClr val="262626"/>
              </a:solidFill>
            </a:endParaRPr>
          </a:p>
          <a:p>
            <a:pPr marL="171450" indent="-171450">
              <a:buFont typeface="Arial" panose="020B0604020202020204" pitchFamily="34" charset="0"/>
              <a:buChar char="•"/>
            </a:pPr>
            <a:endParaRPr lang="en-US" sz="2000" dirty="0">
              <a:solidFill>
                <a:srgbClr val="262626"/>
              </a:solidFill>
            </a:endParaRPr>
          </a:p>
          <a:p>
            <a:pPr algn="l"/>
            <a:endParaRPr lang="en-US" sz="1200" dirty="0">
              <a:solidFill>
                <a:schemeClr val="tx1">
                  <a:lumMod val="75000"/>
                  <a:lumOff val="25000"/>
                </a:schemeClr>
              </a:solidFill>
              <a:latin typeface="+mn-lt"/>
            </a:endParaRPr>
          </a:p>
        </p:txBody>
      </p:sp>
      <p:pic>
        <p:nvPicPr>
          <p:cNvPr id="7" name="Picture 6"/>
          <p:cNvPicPr>
            <a:picLocks noChangeAspect="1"/>
          </p:cNvPicPr>
          <p:nvPr/>
        </p:nvPicPr>
        <p:blipFill>
          <a:blip r:embed="rId3"/>
          <a:stretch>
            <a:fillRect/>
          </a:stretch>
        </p:blipFill>
        <p:spPr>
          <a:xfrm>
            <a:off x="3536067" y="864000"/>
            <a:ext cx="8235933" cy="4844890"/>
          </a:xfrm>
          <a:prstGeom prst="rect">
            <a:avLst/>
          </a:prstGeom>
        </p:spPr>
      </p:pic>
      <p:pic>
        <p:nvPicPr>
          <p:cNvPr id="10" name="Picture 9"/>
          <p:cNvPicPr>
            <a:picLocks noChangeAspect="1"/>
          </p:cNvPicPr>
          <p:nvPr/>
        </p:nvPicPr>
        <p:blipFill rotWithShape="1">
          <a:blip r:embed="rId4"/>
          <a:srcRect r="35404"/>
          <a:stretch/>
        </p:blipFill>
        <p:spPr>
          <a:xfrm>
            <a:off x="4211497" y="1296000"/>
            <a:ext cx="1287095" cy="578784"/>
          </a:xfrm>
          <a:prstGeom prst="rect">
            <a:avLst/>
          </a:prstGeom>
        </p:spPr>
      </p:pic>
    </p:spTree>
    <p:extLst>
      <p:ext uri="{BB962C8B-B14F-4D97-AF65-F5344CB8AC3E}">
        <p14:creationId xmlns:p14="http://schemas.microsoft.com/office/powerpoint/2010/main" val="417628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15">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17">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1EE7658C-3304-4CFD-90E1-0A9F07CD2968}"/>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4400">
                <a:solidFill>
                  <a:srgbClr val="000000"/>
                </a:solidFill>
              </a:rPr>
              <a:t>Summary</a:t>
            </a:r>
          </a:p>
        </p:txBody>
      </p:sp>
      <p:sp>
        <p:nvSpPr>
          <p:cNvPr id="5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D04CF62C-AAA2-41F8-B6E9-58E146D6A729}"/>
              </a:ext>
            </a:extLst>
          </p:cNvPr>
          <p:cNvPicPr>
            <a:picLocks noChangeAspect="1"/>
          </p:cNvPicPr>
          <p:nvPr/>
        </p:nvPicPr>
        <p:blipFill rotWithShape="1">
          <a:blip r:embed="rId4">
            <a:alphaModFix/>
            <a:extLst/>
          </a:blip>
          <a:srcRect l="39595" r="6663" b="2"/>
          <a:stretch/>
        </p:blipFill>
        <p:spPr>
          <a:xfrm>
            <a:off x="20" y="907230"/>
            <a:ext cx="5079489" cy="5316471"/>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2" name="Content Placeholder 1">
            <a:extLst>
              <a:ext uri="{FF2B5EF4-FFF2-40B4-BE49-F238E27FC236}">
                <a16:creationId xmlns:a16="http://schemas.microsoft.com/office/drawing/2014/main" id="{D8ED1084-B3A8-4D1E-9A32-EBB0F44A908B}"/>
              </a:ext>
            </a:extLst>
          </p:cNvPr>
          <p:cNvSpPr>
            <a:spLocks noGrp="1"/>
          </p:cNvSpPr>
          <p:nvPr>
            <p:ph idx="1"/>
          </p:nvPr>
        </p:nvSpPr>
        <p:spPr>
          <a:xfrm>
            <a:off x="6090574" y="2421682"/>
            <a:ext cx="4977578" cy="3639289"/>
          </a:xfrm>
        </p:spPr>
        <p:txBody>
          <a:bodyPr vert="horz" lIns="91440" tIns="45720" rIns="91440" bIns="45720" rtlCol="0" anchor="ctr">
            <a:normAutofit/>
          </a:bodyPr>
          <a:lstStyle/>
          <a:p>
            <a:pPr indent="-228600"/>
            <a:r>
              <a:rPr lang="en-US" sz="2000" dirty="0">
                <a:solidFill>
                  <a:srgbClr val="000000"/>
                </a:solidFill>
              </a:rPr>
              <a:t>Analyzed the global vanilla production and its trend over the years</a:t>
            </a:r>
          </a:p>
          <a:p>
            <a:pPr indent="-228600"/>
            <a:r>
              <a:rPr lang="en-US" sz="2000" dirty="0">
                <a:solidFill>
                  <a:srgbClr val="000000"/>
                </a:solidFill>
              </a:rPr>
              <a:t>Analyzed the impact of regional, socio-economic, climatic and scientific reasons for the fluctuation in price.</a:t>
            </a:r>
          </a:p>
          <a:p>
            <a:pPr indent="-228600"/>
            <a:endParaRPr lang="en-US" sz="2000" dirty="0">
              <a:solidFill>
                <a:srgbClr val="000000"/>
              </a:solidFill>
            </a:endParaRPr>
          </a:p>
          <a:p>
            <a:pPr indent="-228600"/>
            <a:endParaRPr lang="en-US" sz="2000" dirty="0">
              <a:solidFill>
                <a:srgbClr val="000000"/>
              </a:solidFill>
            </a:endParaRPr>
          </a:p>
        </p:txBody>
      </p:sp>
      <p:sp>
        <p:nvSpPr>
          <p:cNvPr id="4" name="Slide Number Placeholder 3">
            <a:extLst>
              <a:ext uri="{FF2B5EF4-FFF2-40B4-BE49-F238E27FC236}">
                <a16:creationId xmlns:a16="http://schemas.microsoft.com/office/drawing/2014/main" id="{3D9F7CE3-5920-425D-9791-E2D2D9A22FE4}"/>
              </a:ext>
            </a:extLst>
          </p:cNvPr>
          <p:cNvSpPr>
            <a:spLocks noGrp="1"/>
          </p:cNvSpPr>
          <p:nvPr>
            <p:ph type="sldNum" sz="quarter" idx="11"/>
          </p:nvPr>
        </p:nvSpPr>
        <p:spPr>
          <a:xfrm>
            <a:off x="10825930" y="6223702"/>
            <a:ext cx="570728" cy="314067"/>
          </a:xfrm>
        </p:spPr>
        <p:txBody>
          <a:bodyPr vert="horz" lIns="91440" tIns="45720" rIns="91440" bIns="45720" rtlCol="0" anchor="ctr">
            <a:normAutofit/>
          </a:bodyPr>
          <a:lstStyle/>
          <a:p>
            <a:pPr algn="r">
              <a:lnSpc>
                <a:spcPct val="90000"/>
              </a:lnSpc>
              <a:spcAft>
                <a:spcPts val="600"/>
              </a:spcAft>
              <a:defRPr/>
            </a:pPr>
            <a:fld id="{19B51A1E-902D-48AF-9020-955120F399B6}" type="slidenum">
              <a:rPr lang="en-US" sz="900" b="0" i="0" smtClean="0">
                <a:solidFill>
                  <a:srgbClr val="898989"/>
                </a:solidFill>
                <a:latin typeface="Calibri" panose="020F0502020204030204"/>
              </a:rPr>
              <a:pPr algn="r">
                <a:lnSpc>
                  <a:spcPct val="90000"/>
                </a:lnSpc>
                <a:spcAft>
                  <a:spcPts val="600"/>
                </a:spcAft>
                <a:defRPr/>
              </a:pPr>
              <a:t>16</a:t>
            </a:fld>
            <a:endParaRPr lang="en-US" sz="900" b="0" i="0">
              <a:solidFill>
                <a:srgbClr val="898989"/>
              </a:solidFill>
              <a:latin typeface="Calibri" panose="020F0502020204030204"/>
            </a:endParaRPr>
          </a:p>
        </p:txBody>
      </p:sp>
    </p:spTree>
    <p:extLst>
      <p:ext uri="{BB962C8B-B14F-4D97-AF65-F5344CB8AC3E}">
        <p14:creationId xmlns:p14="http://schemas.microsoft.com/office/powerpoint/2010/main" val="172823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53133509-20D5-4185-9C05-B1A80E60C95C}"/>
              </a:ext>
            </a:extLst>
          </p:cNvPr>
          <p:cNvSpPr>
            <a:spLocks noGrp="1"/>
          </p:cNvSpPr>
          <p:nvPr>
            <p:ph type="title"/>
          </p:nvPr>
        </p:nvSpPr>
        <p:spPr/>
        <p:txBody>
          <a:bodyPr/>
          <a:lstStyle/>
          <a:p>
            <a:r>
              <a:rPr lang="en-ZA" dirty="0"/>
              <a:t>The Team</a:t>
            </a:r>
          </a:p>
        </p:txBody>
      </p:sp>
      <p:sp>
        <p:nvSpPr>
          <p:cNvPr id="8" name="Text Placeholder 7">
            <a:extLst>
              <a:ext uri="{FF2B5EF4-FFF2-40B4-BE49-F238E27FC236}">
                <a16:creationId xmlns:a16="http://schemas.microsoft.com/office/drawing/2014/main" id="{49FC8EAF-12D9-4977-A7FE-6F695F147E10}"/>
              </a:ext>
            </a:extLst>
          </p:cNvPr>
          <p:cNvSpPr>
            <a:spLocks noGrp="1"/>
          </p:cNvSpPr>
          <p:nvPr>
            <p:ph type="body" sz="quarter" idx="16"/>
          </p:nvPr>
        </p:nvSpPr>
        <p:spPr>
          <a:xfrm>
            <a:off x="1101065" y="4567302"/>
            <a:ext cx="4222678" cy="540571"/>
          </a:xfrm>
        </p:spPr>
        <p:txBody>
          <a:bodyPr/>
          <a:lstStyle/>
          <a:p>
            <a:r>
              <a:rPr lang="en-ZA" dirty="0"/>
              <a:t>Gayathri</a:t>
            </a:r>
          </a:p>
          <a:p>
            <a:r>
              <a:rPr lang="en-ZA" dirty="0"/>
              <a:t>Muraleedharan</a:t>
            </a:r>
          </a:p>
        </p:txBody>
      </p:sp>
      <p:cxnSp>
        <p:nvCxnSpPr>
          <p:cNvPr id="39" name="Straight Connector 38" descr="First divder line on slide">
            <a:extLst>
              <a:ext uri="{FF2B5EF4-FFF2-40B4-BE49-F238E27FC236}">
                <a16:creationId xmlns:a16="http://schemas.microsoft.com/office/drawing/2014/main" id="{078DBC46-DC34-48E5-BBE3-9F20AB561A14}"/>
              </a:ext>
              <a:ext uri="{C183D7F6-B498-43B3-948B-1728B52AA6E4}">
                <adec:decorative xmlns:adec="http://schemas.microsoft.com/office/drawing/2017/decorative" val="1"/>
              </a:ext>
            </a:extLst>
          </p:cNvPr>
          <p:cNvCxnSpPr>
            <a:cxnSpLocks/>
          </p:cNvCxnSpPr>
          <p:nvPr/>
        </p:nvCxnSpPr>
        <p:spPr>
          <a:xfrm flipH="1">
            <a:off x="6102000" y="1291415"/>
            <a:ext cx="1" cy="45422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F088C844-F0EB-4BFF-8CA0-174E0694F2A7}"/>
              </a:ext>
            </a:extLst>
          </p:cNvPr>
          <p:cNvSpPr>
            <a:spLocks noGrp="1"/>
          </p:cNvSpPr>
          <p:nvPr>
            <p:ph type="body" sz="quarter" idx="17"/>
          </p:nvPr>
        </p:nvSpPr>
        <p:spPr>
          <a:xfrm>
            <a:off x="6710056" y="4567302"/>
            <a:ext cx="4222678" cy="1182350"/>
          </a:xfrm>
        </p:spPr>
        <p:txBody>
          <a:bodyPr/>
          <a:lstStyle/>
          <a:p>
            <a:r>
              <a:rPr lang="en-ZA" dirty="0" err="1"/>
              <a:t>Neethu</a:t>
            </a:r>
            <a:endParaRPr lang="en-ZA" dirty="0"/>
          </a:p>
          <a:p>
            <a:r>
              <a:rPr lang="en-ZA" dirty="0"/>
              <a:t>Narayanan</a:t>
            </a:r>
          </a:p>
        </p:txBody>
      </p:sp>
      <p:sp>
        <p:nvSpPr>
          <p:cNvPr id="3" name="Slide Number Placeholder 2">
            <a:extLst>
              <a:ext uri="{FF2B5EF4-FFF2-40B4-BE49-F238E27FC236}">
                <a16:creationId xmlns:a16="http://schemas.microsoft.com/office/drawing/2014/main" id="{7B76A69D-5C10-4FB6-A2D5-E9C0D9195E94}"/>
              </a:ext>
            </a:extLst>
          </p:cNvPr>
          <p:cNvSpPr>
            <a:spLocks noGrp="1"/>
          </p:cNvSpPr>
          <p:nvPr>
            <p:ph type="sldNum" sz="quarter" idx="11"/>
          </p:nvPr>
        </p:nvSpPr>
        <p:spPr/>
        <p:txBody>
          <a:bodyPr/>
          <a:lstStyle/>
          <a:p>
            <a:fld id="{19B51A1E-902D-48AF-9020-955120F399B6}" type="slidenum">
              <a:rPr lang="en-ZA" smtClean="0"/>
              <a:pPr/>
              <a:t>17</a:t>
            </a:fld>
            <a:endParaRPr lang="en-ZA" dirty="0"/>
          </a:p>
        </p:txBody>
      </p:sp>
      <p:sp>
        <p:nvSpPr>
          <p:cNvPr id="22" name="Text Placeholder 21"/>
          <p:cNvSpPr>
            <a:spLocks noGrp="1"/>
          </p:cNvSpPr>
          <p:nvPr>
            <p:ph type="body" sz="quarter" idx="21"/>
          </p:nvPr>
        </p:nvSpPr>
        <p:spPr>
          <a:xfrm>
            <a:off x="2312404" y="5255190"/>
            <a:ext cx="1800000" cy="900000"/>
          </a:xfrm>
        </p:spPr>
        <p:txBody>
          <a:bodyPr/>
          <a:lstStyle/>
          <a:p>
            <a:r>
              <a:rPr lang="en-US" dirty="0"/>
              <a:t>MS BA </a:t>
            </a:r>
          </a:p>
          <a:p>
            <a:r>
              <a:rPr lang="en-US" dirty="0"/>
              <a:t>Fall 2018</a:t>
            </a:r>
          </a:p>
        </p:txBody>
      </p:sp>
      <p:sp>
        <p:nvSpPr>
          <p:cNvPr id="44" name="Text Placeholder 21"/>
          <p:cNvSpPr>
            <a:spLocks noGrp="1"/>
          </p:cNvSpPr>
          <p:nvPr>
            <p:ph type="body" sz="quarter" idx="21"/>
          </p:nvPr>
        </p:nvSpPr>
        <p:spPr>
          <a:xfrm>
            <a:off x="7921395" y="5255190"/>
            <a:ext cx="1800000" cy="900000"/>
          </a:xfrm>
        </p:spPr>
        <p:txBody>
          <a:bodyPr/>
          <a:lstStyle/>
          <a:p>
            <a:r>
              <a:rPr lang="en-US" dirty="0"/>
              <a:t>MS ITM </a:t>
            </a:r>
          </a:p>
          <a:p>
            <a:r>
              <a:rPr lang="en-US" dirty="0"/>
              <a:t>Fall 2018</a:t>
            </a:r>
          </a:p>
        </p:txBody>
      </p:sp>
      <p:pic>
        <p:nvPicPr>
          <p:cNvPr id="32" name="Picture Placeholder 31"/>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2698" b="2698"/>
          <a:stretch>
            <a:fillRect/>
          </a:stretch>
        </p:blipFill>
        <p:spPr>
          <a:xfrm>
            <a:off x="2167376" y="2329929"/>
            <a:ext cx="2090056" cy="2090056"/>
          </a:xfrm>
        </p:spPr>
      </p:pic>
      <p:pic>
        <p:nvPicPr>
          <p:cNvPr id="33" name="Picture Placeholder 32"/>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2368" b="12368"/>
          <a:stretch>
            <a:fillRect/>
          </a:stretch>
        </p:blipFill>
        <p:spPr>
          <a:xfrm>
            <a:off x="7777715" y="2329929"/>
            <a:ext cx="2087360" cy="2090056"/>
          </a:xfrm>
        </p:spPr>
      </p:pic>
    </p:spTree>
    <p:extLst>
      <p:ext uri="{BB962C8B-B14F-4D97-AF65-F5344CB8AC3E}">
        <p14:creationId xmlns:p14="http://schemas.microsoft.com/office/powerpoint/2010/main" val="231179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p:cNvSpPr>
            <a:spLocks noGrp="1"/>
          </p:cNvSpPr>
          <p:nvPr>
            <p:ph idx="1"/>
          </p:nvPr>
        </p:nvSpPr>
        <p:spPr/>
        <p:txBody>
          <a:bodyPr/>
          <a:lstStyle/>
          <a:p>
            <a:r>
              <a:rPr lang="en-US" dirty="0">
                <a:hlinkClick r:id="rId2"/>
              </a:rPr>
              <a:t>https://www.wideopeneats.com/vanilla-prices-on-the-rise/</a:t>
            </a:r>
            <a:endParaRPr lang="en-US" dirty="0"/>
          </a:p>
          <a:p>
            <a:r>
              <a:rPr lang="en-US" dirty="0">
                <a:hlinkClick r:id="rId3"/>
              </a:rPr>
              <a:t>https://agronomag.com/vanilla-price-hits-all-time-record-in-2018/</a:t>
            </a:r>
            <a:endParaRPr lang="en-US" dirty="0"/>
          </a:p>
          <a:p>
            <a:r>
              <a:rPr lang="en-US" dirty="0">
                <a:hlinkClick r:id="rId4"/>
              </a:rPr>
              <a:t>https://www.bbc.com/news/business-44006176</a:t>
            </a:r>
            <a:endParaRPr lang="en-US" dirty="0"/>
          </a:p>
          <a:p>
            <a:r>
              <a:rPr lang="en-US" dirty="0">
                <a:hlinkClick r:id="rId5"/>
              </a:rPr>
              <a:t>https://www.nhc.noaa.gov/climo/</a:t>
            </a:r>
            <a:endParaRPr lang="en-US" dirty="0"/>
          </a:p>
          <a:p>
            <a:r>
              <a:rPr lang="en-US" dirty="0">
                <a:hlinkClick r:id="rId6"/>
              </a:rPr>
              <a:t>https://globalriskinsights.com/2013/08/the-world-vanilla-market-is-anything-but-vanilla/</a:t>
            </a:r>
            <a:endParaRPr lang="en-US" dirty="0"/>
          </a:p>
          <a:p>
            <a:r>
              <a:rPr lang="en-US" dirty="0">
                <a:hlinkClick r:id="rId7"/>
              </a:rPr>
              <a:t>http://www.fao.org/fileadmin/user_upload/inpho/docs/Post_Harvest_Compendium_-_Vanilla.pdf</a:t>
            </a:r>
            <a:endParaRPr lang="en-US" dirty="0"/>
          </a:p>
          <a:p>
            <a:r>
              <a:rPr lang="en-US" dirty="0">
                <a:hlinkClick r:id="rId8"/>
              </a:rPr>
              <a:t>https://www.nationalgeographic.com/people-and-culture/food/the-plate/2014/10/23/plain-vanilla/</a:t>
            </a:r>
            <a:endParaRPr lang="en-US" dirty="0"/>
          </a:p>
          <a:p>
            <a:endParaRPr lang="en-US" dirty="0"/>
          </a:p>
          <a:p>
            <a:endParaRPr lang="en-US" dirty="0"/>
          </a:p>
          <a:p>
            <a:endParaRPr lang="en-US" dirty="0"/>
          </a:p>
        </p:txBody>
      </p:sp>
      <p:sp>
        <p:nvSpPr>
          <p:cNvPr id="22" name="Title 21"/>
          <p:cNvSpPr>
            <a:spLocks noGrp="1"/>
          </p:cNvSpPr>
          <p:nvPr>
            <p:ph type="title"/>
          </p:nvPr>
        </p:nvSpPr>
        <p:spPr/>
        <p:txBody>
          <a:bodyPr/>
          <a:lstStyle/>
          <a:p>
            <a:r>
              <a:rPr lang="en-US" dirty="0"/>
              <a:t>References</a:t>
            </a:r>
          </a:p>
        </p:txBody>
      </p:sp>
      <p:sp>
        <p:nvSpPr>
          <p:cNvPr id="3" name="Slide Number Placeholder 2"/>
          <p:cNvSpPr>
            <a:spLocks noGrp="1"/>
          </p:cNvSpPr>
          <p:nvPr>
            <p:ph type="sldNum" sz="quarter" idx="11"/>
          </p:nvPr>
        </p:nvSpPr>
        <p:spPr/>
        <p:txBody>
          <a:bodyPr/>
          <a:lstStyle/>
          <a:p>
            <a:fld id="{19B51A1E-902D-48AF-9020-955120F399B6}" type="slidenum">
              <a:rPr lang="en-ZA" smtClean="0"/>
              <a:pPr/>
              <a:t>18</a:t>
            </a:fld>
            <a:endParaRPr lang="en-ZA" dirty="0"/>
          </a:p>
        </p:txBody>
      </p:sp>
    </p:spTree>
    <p:extLst>
      <p:ext uri="{BB962C8B-B14F-4D97-AF65-F5344CB8AC3E}">
        <p14:creationId xmlns:p14="http://schemas.microsoft.com/office/powerpoint/2010/main" val="5354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r="18964"/>
          <a:stretch/>
        </p:blipFill>
        <p:spPr>
          <a:xfrm>
            <a:off x="0" y="11575"/>
            <a:ext cx="12195110" cy="6840450"/>
          </a:xfrm>
          <a:prstGeom prst="rect">
            <a:avLst/>
          </a:prstGeo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a:xfrm>
            <a:off x="4687392" y="5264614"/>
            <a:ext cx="7202786" cy="1449788"/>
          </a:xfrm>
        </p:spPr>
        <p:txBody>
          <a:bodyPr/>
          <a:lstStyle/>
          <a:p>
            <a:r>
              <a:rPr lang="en-ZA" dirty="0"/>
              <a:t>Thank You</a:t>
            </a:r>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Placeholder 2"/>
          <p:cNvPicPr>
            <a:picLocks noChangeAspect="1"/>
          </p:cNvPicPr>
          <p:nvPr/>
        </p:nvPicPr>
        <p:blipFill>
          <a:blip r:embed="rId3">
            <a:extLst>
              <a:ext uri="{28A0092B-C50C-407E-A947-70E740481C1C}">
                <a14:useLocalDpi xmlns:a14="http://schemas.microsoft.com/office/drawing/2010/main" val="0"/>
              </a:ext>
            </a:extLst>
          </a:blip>
          <a:srcRect t="25153" b="25153"/>
          <a:stretch>
            <a:fillRect/>
          </a:stretch>
        </p:blipFill>
        <p:spPr>
          <a:xfrm rot="20123678">
            <a:off x="10003947" y="5383721"/>
            <a:ext cx="1755428" cy="1011139"/>
          </a:xfrm>
          <a:prstGeom prst="rect">
            <a:avLst/>
          </a:prstGeom>
        </p:spPr>
      </p:pic>
    </p:spTree>
    <p:extLst>
      <p:ext uri="{BB962C8B-B14F-4D97-AF65-F5344CB8AC3E}">
        <p14:creationId xmlns:p14="http://schemas.microsoft.com/office/powerpoint/2010/main" val="249014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itle 39"/>
          <p:cNvSpPr>
            <a:spLocks noGrp="1"/>
          </p:cNvSpPr>
          <p:nvPr>
            <p:ph type="title"/>
          </p:nvPr>
        </p:nvSpPr>
        <p:spPr/>
        <p:txBody>
          <a:bodyPr vert="horz" lIns="91440" tIns="45720" rIns="91440" bIns="45720" rtlCol="0" anchor="ctr">
            <a:normAutofit fontScale="90000"/>
          </a:bodyPr>
          <a:lstStyle/>
          <a:p>
            <a:r>
              <a:rPr lang="en-US" sz="4400">
                <a:solidFill>
                  <a:schemeClr val="tx1"/>
                </a:solidFill>
              </a:rPr>
              <a:t>Contents</a:t>
            </a:r>
          </a:p>
        </p:txBody>
      </p:sp>
      <p:sp>
        <p:nvSpPr>
          <p:cNvPr id="4" name="Slide Number Placeholder 3"/>
          <p:cNvSpPr>
            <a:spLocks noGrp="1"/>
          </p:cNvSpPr>
          <p:nvPr>
            <p:ph type="sldNum" sz="quarter" idx="11"/>
          </p:nvPr>
        </p:nvSpPr>
        <p:spPr>
          <a:prstGeom prst="ellipse">
            <a:avLst/>
          </a:prstGeom>
        </p:spPr>
        <p:txBody>
          <a:bodyPr vert="horz" lIns="91440" tIns="45720" rIns="91440" bIns="45720" rtlCol="0" anchor="ctr">
            <a:normAutofit/>
          </a:bodyPr>
          <a:lstStyle/>
          <a:p>
            <a:pPr algn="r">
              <a:lnSpc>
                <a:spcPct val="90000"/>
              </a:lnSpc>
              <a:spcAft>
                <a:spcPts val="600"/>
              </a:spcAft>
              <a:defRPr/>
            </a:pPr>
            <a:fld id="{19B51A1E-902D-48AF-9020-955120F399B6}" type="slidenum">
              <a:rPr lang="en-US" b="0" i="0" smtClean="0">
                <a:solidFill>
                  <a:prstClr val="black">
                    <a:tint val="75000"/>
                  </a:prstClr>
                </a:solidFill>
                <a:latin typeface="Calibri" panose="020F0502020204030204"/>
              </a:rPr>
              <a:pPr algn="r">
                <a:lnSpc>
                  <a:spcPct val="90000"/>
                </a:lnSpc>
                <a:spcAft>
                  <a:spcPts val="600"/>
                </a:spcAft>
                <a:defRPr/>
              </a:pPr>
              <a:t>2</a:t>
            </a:fld>
            <a:endParaRPr lang="en-US" b="0" i="0">
              <a:solidFill>
                <a:prstClr val="black">
                  <a:tint val="75000"/>
                </a:prstClr>
              </a:solidFill>
              <a:latin typeface="Calibri" panose="020F0502020204030204"/>
            </a:endParaRPr>
          </a:p>
        </p:txBody>
      </p:sp>
      <p:sp>
        <p:nvSpPr>
          <p:cNvPr id="8" name="Rectangle 7">
            <a:extLst>
              <a:ext uri="{FF2B5EF4-FFF2-40B4-BE49-F238E27FC236}">
                <a16:creationId xmlns:a16="http://schemas.microsoft.com/office/drawing/2014/main" id="{47E19FD6-4556-45A1-BA4A-1AC1F1463A13}"/>
              </a:ext>
            </a:extLst>
          </p:cNvPr>
          <p:cNvSpPr/>
          <p:nvPr/>
        </p:nvSpPr>
        <p:spPr>
          <a:xfrm>
            <a:off x="5847146" y="1166842"/>
            <a:ext cx="8138160" cy="4524315"/>
          </a:xfrm>
          <a:prstGeom prst="rect">
            <a:avLst/>
          </a:prstGeom>
        </p:spPr>
        <p:txBody>
          <a:bodyPr wrap="square">
            <a:spAutoFit/>
          </a:bodyPr>
          <a:lstStyle/>
          <a:p>
            <a:pPr marL="342900" indent="-342900">
              <a:buFont typeface="Arial" panose="020B0604020202020204" pitchFamily="34" charset="0"/>
              <a:buChar char="•"/>
            </a:pPr>
            <a:r>
              <a:rPr lang="en-US" sz="2400" dirty="0"/>
              <a:t>Introduction</a:t>
            </a:r>
          </a:p>
          <a:p>
            <a:pPr marL="342900" indent="-342900">
              <a:buFont typeface="Arial" panose="020B0604020202020204" pitchFamily="34" charset="0"/>
              <a:buChar char="•"/>
            </a:pPr>
            <a:r>
              <a:rPr lang="en-US" sz="2400" dirty="0"/>
              <a:t>Assumptions</a:t>
            </a:r>
          </a:p>
          <a:p>
            <a:pPr marL="342900" indent="-342900">
              <a:buFont typeface="Arial" panose="020B0604020202020204" pitchFamily="34" charset="0"/>
              <a:buChar char="•"/>
            </a:pPr>
            <a:r>
              <a:rPr lang="en-US" sz="2400" dirty="0"/>
              <a:t>Why is vanilla expensive?</a:t>
            </a:r>
          </a:p>
          <a:p>
            <a:pPr marL="342900" indent="-342900">
              <a:buFont typeface="Arial" panose="020B0604020202020204" pitchFamily="34" charset="0"/>
              <a:buChar char="•"/>
            </a:pPr>
            <a:r>
              <a:rPr lang="en-US" sz="2400" dirty="0"/>
              <a:t>Geographic distribution of producers</a:t>
            </a:r>
          </a:p>
          <a:p>
            <a:pPr marL="342900" indent="-342900">
              <a:buFont typeface="Arial" panose="020B0604020202020204" pitchFamily="34" charset="0"/>
              <a:buChar char="•"/>
            </a:pPr>
            <a:r>
              <a:rPr lang="en-US" sz="2400" dirty="0"/>
              <a:t>Leading Vanilla Producers</a:t>
            </a:r>
          </a:p>
          <a:p>
            <a:pPr marL="342900" indent="-342900">
              <a:buFont typeface="Arial" panose="020B0604020202020204" pitchFamily="34" charset="0"/>
              <a:buChar char="•"/>
            </a:pPr>
            <a:r>
              <a:rPr lang="en-US" sz="2400" dirty="0"/>
              <a:t>Area Harvested and Production</a:t>
            </a:r>
          </a:p>
          <a:p>
            <a:pPr marL="342900" indent="-342900">
              <a:buFont typeface="Arial" panose="020B0604020202020204" pitchFamily="34" charset="0"/>
              <a:buChar char="•"/>
            </a:pPr>
            <a:r>
              <a:rPr lang="en-US" sz="2400" dirty="0"/>
              <a:t>Global Production Trend</a:t>
            </a:r>
          </a:p>
          <a:p>
            <a:pPr marL="342900" indent="-342900">
              <a:buFont typeface="Arial" panose="020B0604020202020204" pitchFamily="34" charset="0"/>
              <a:buChar char="•"/>
            </a:pPr>
            <a:r>
              <a:rPr lang="en-US" sz="2400" dirty="0"/>
              <a:t>Countries and their yield</a:t>
            </a:r>
          </a:p>
          <a:p>
            <a:pPr marL="342900" indent="-342900">
              <a:buFont typeface="Arial" panose="020B0604020202020204" pitchFamily="34" charset="0"/>
              <a:buChar char="•"/>
            </a:pPr>
            <a:r>
              <a:rPr lang="en-US" sz="2400" dirty="0"/>
              <a:t>Price trend analysis</a:t>
            </a:r>
          </a:p>
          <a:p>
            <a:pPr marL="342900" indent="-342900">
              <a:buFont typeface="Arial" panose="020B0604020202020204" pitchFamily="34" charset="0"/>
              <a:buChar char="•"/>
            </a:pPr>
            <a:r>
              <a:rPr lang="en-US" sz="2400" dirty="0"/>
              <a:t>Effect of climate on price</a:t>
            </a:r>
          </a:p>
          <a:p>
            <a:pPr marL="342900" indent="-342900">
              <a:buFont typeface="Arial" panose="020B0604020202020204" pitchFamily="34" charset="0"/>
              <a:buChar char="•"/>
            </a:pPr>
            <a:r>
              <a:rPr lang="en-US" sz="2400" dirty="0"/>
              <a:t>Price and production</a:t>
            </a:r>
          </a:p>
          <a:p>
            <a:pPr marL="342900" indent="-342900">
              <a:buFont typeface="Arial" panose="020B0604020202020204" pitchFamily="34" charset="0"/>
              <a:buChar char="•"/>
            </a:pPr>
            <a:r>
              <a:rPr lang="en-US" sz="2400" dirty="0"/>
              <a:t>Minimum and maximum price</a:t>
            </a:r>
          </a:p>
        </p:txBody>
      </p:sp>
      <p:pic>
        <p:nvPicPr>
          <p:cNvPr id="10" name="Picture 9">
            <a:extLst>
              <a:ext uri="{FF2B5EF4-FFF2-40B4-BE49-F238E27FC236}">
                <a16:creationId xmlns:a16="http://schemas.microsoft.com/office/drawing/2014/main" id="{EEF61B2C-1503-4E92-87BD-9287DD9A5276}"/>
              </a:ext>
            </a:extLst>
          </p:cNvPr>
          <p:cNvPicPr>
            <a:picLocks noChangeAspect="1"/>
          </p:cNvPicPr>
          <p:nvPr/>
        </p:nvPicPr>
        <p:blipFill>
          <a:blip r:embed="rId3"/>
          <a:stretch>
            <a:fillRect/>
          </a:stretch>
        </p:blipFill>
        <p:spPr>
          <a:xfrm flipH="1">
            <a:off x="640080" y="1537030"/>
            <a:ext cx="4327634" cy="4286250"/>
          </a:xfrm>
          <a:prstGeom prst="rect">
            <a:avLst/>
          </a:prstGeom>
        </p:spPr>
      </p:pic>
    </p:spTree>
    <p:extLst>
      <p:ext uri="{BB962C8B-B14F-4D97-AF65-F5344CB8AC3E}">
        <p14:creationId xmlns:p14="http://schemas.microsoft.com/office/powerpoint/2010/main" val="286654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E13EDD-4CC4-4D17-9B23-C766A637A28B}"/>
              </a:ext>
            </a:extLst>
          </p:cNvPr>
          <p:cNvPicPr>
            <a:picLocks noChangeAspect="1"/>
          </p:cNvPicPr>
          <p:nvPr/>
        </p:nvPicPr>
        <p:blipFill rotWithShape="1">
          <a:blip r:embed="rId3">
            <a:alphaModFix/>
            <a:extLst/>
          </a:blip>
          <a:srcRect l="37765" r="-1" b="-1"/>
          <a:stretch/>
        </p:blipFill>
        <p:spPr>
          <a:xfrm>
            <a:off x="5797848" y="10"/>
            <a:ext cx="6394152" cy="6857990"/>
          </a:xfrm>
          <a:prstGeom prst="rect">
            <a:avLst/>
          </a:prstGeom>
        </p:spPr>
      </p:pic>
      <p:pic>
        <p:nvPicPr>
          <p:cNvPr id="57" name="Picture 5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p:cNvSpPr>
            <a:spLocks noGrp="1"/>
          </p:cNvSpPr>
          <p:nvPr>
            <p:ph type="title"/>
          </p:nvPr>
        </p:nvSpPr>
        <p:spPr>
          <a:xfrm>
            <a:off x="804998" y="798445"/>
            <a:ext cx="4803636" cy="1311664"/>
          </a:xfrm>
        </p:spPr>
        <p:txBody>
          <a:bodyPr vert="horz" lIns="91440" tIns="45720" rIns="91440" bIns="45720" rtlCol="0" anchor="ctr">
            <a:normAutofit/>
          </a:bodyPr>
          <a:lstStyle/>
          <a:p>
            <a:r>
              <a:rPr lang="en-US" sz="4400" dirty="0">
                <a:solidFill>
                  <a:srgbClr val="000000"/>
                </a:solidFill>
              </a:rPr>
              <a:t>Introduction</a:t>
            </a:r>
          </a:p>
        </p:txBody>
      </p:sp>
      <p:sp>
        <p:nvSpPr>
          <p:cNvPr id="3" name="Content Placeholder 2"/>
          <p:cNvSpPr>
            <a:spLocks noGrp="1"/>
          </p:cNvSpPr>
          <p:nvPr>
            <p:ph sz="half" idx="1"/>
          </p:nvPr>
        </p:nvSpPr>
        <p:spPr>
          <a:xfrm>
            <a:off x="804997" y="1859280"/>
            <a:ext cx="5291003" cy="4201693"/>
          </a:xfrm>
        </p:spPr>
        <p:txBody>
          <a:bodyPr vert="horz" lIns="91440" tIns="45720" rIns="91440" bIns="45720" rtlCol="0" anchor="ctr">
            <a:normAutofit/>
          </a:bodyPr>
          <a:lstStyle/>
          <a:p>
            <a:pPr indent="-228600"/>
            <a:r>
              <a:rPr lang="en-US" sz="2400" dirty="0">
                <a:solidFill>
                  <a:srgbClr val="000000"/>
                </a:solidFill>
              </a:rPr>
              <a:t>The word vanilla is derived from a Spanish origin word “</a:t>
            </a:r>
            <a:r>
              <a:rPr lang="en-US" sz="2400" dirty="0" err="1">
                <a:solidFill>
                  <a:srgbClr val="000000"/>
                </a:solidFill>
              </a:rPr>
              <a:t>vainilla</a:t>
            </a:r>
            <a:r>
              <a:rPr lang="en-US" sz="2400" dirty="0">
                <a:solidFill>
                  <a:srgbClr val="000000"/>
                </a:solidFill>
              </a:rPr>
              <a:t>” meaning “little pod”.</a:t>
            </a:r>
          </a:p>
          <a:p>
            <a:pPr indent="-228600"/>
            <a:r>
              <a:rPr lang="en-US" sz="2400" dirty="0">
                <a:solidFill>
                  <a:srgbClr val="000000"/>
                </a:solidFill>
              </a:rPr>
              <a:t>Native to Mexico.</a:t>
            </a:r>
          </a:p>
          <a:p>
            <a:pPr indent="-228600"/>
            <a:r>
              <a:rPr lang="en-US" sz="2400" dirty="0">
                <a:solidFill>
                  <a:srgbClr val="000000"/>
                </a:solidFill>
              </a:rPr>
              <a:t>Most preferred ice-cream flavor is vanilla</a:t>
            </a:r>
          </a:p>
          <a:p>
            <a:pPr indent="-228600"/>
            <a:r>
              <a:rPr lang="en-US" sz="2400" dirty="0">
                <a:solidFill>
                  <a:srgbClr val="000000"/>
                </a:solidFill>
              </a:rPr>
              <a:t>Vanilla is mainly used in food, cosmetic and medicinal industries.</a:t>
            </a:r>
          </a:p>
          <a:p>
            <a:pPr indent="-228600"/>
            <a:r>
              <a:rPr lang="en-US" sz="2400" dirty="0">
                <a:solidFill>
                  <a:srgbClr val="000000"/>
                </a:solidFill>
              </a:rPr>
              <a:t>Less than 1% of global market in vanilla flavor is sourced from natural beans.</a:t>
            </a:r>
          </a:p>
        </p:txBody>
      </p:sp>
      <p:sp>
        <p:nvSpPr>
          <p:cNvPr id="4" name="Slide Number Placeholder 3"/>
          <p:cNvSpPr>
            <a:spLocks noGrp="1"/>
          </p:cNvSpPr>
          <p:nvPr>
            <p:ph type="sldNum" sz="quarter" idx="11"/>
          </p:nvPr>
        </p:nvSpPr>
        <p:spPr>
          <a:xfrm>
            <a:off x="10825930" y="6223702"/>
            <a:ext cx="570728" cy="314067"/>
          </a:xfrm>
        </p:spPr>
        <p:txBody>
          <a:bodyPr vert="horz" lIns="91440" tIns="45720" rIns="91440" bIns="45720" rtlCol="0" anchor="ctr">
            <a:normAutofit/>
          </a:bodyPr>
          <a:lstStyle/>
          <a:p>
            <a:pPr algn="r">
              <a:lnSpc>
                <a:spcPct val="90000"/>
              </a:lnSpc>
              <a:spcAft>
                <a:spcPts val="600"/>
              </a:spcAft>
              <a:defRPr/>
            </a:pPr>
            <a:fld id="{19B51A1E-902D-48AF-9020-955120F399B6}" type="slidenum">
              <a:rPr lang="en-US" sz="900" b="0" i="0">
                <a:solidFill>
                  <a:srgbClr val="FFFFFF"/>
                </a:solidFill>
                <a:latin typeface="Calibri" panose="020F0502020204030204"/>
              </a:rPr>
              <a:pPr algn="r">
                <a:lnSpc>
                  <a:spcPct val="90000"/>
                </a:lnSpc>
                <a:spcAft>
                  <a:spcPts val="600"/>
                </a:spcAft>
                <a:defRPr/>
              </a:pPr>
              <a:t>3</a:t>
            </a:fld>
            <a:endParaRPr lang="en-US" sz="900" b="0" i="0">
              <a:solidFill>
                <a:srgbClr val="FFFFFF"/>
              </a:solidFill>
              <a:latin typeface="Calibri" panose="020F0502020204030204"/>
            </a:endParaRPr>
          </a:p>
        </p:txBody>
      </p:sp>
    </p:spTree>
    <p:extLst>
      <p:ext uri="{BB962C8B-B14F-4D97-AF65-F5344CB8AC3E}">
        <p14:creationId xmlns:p14="http://schemas.microsoft.com/office/powerpoint/2010/main" val="113096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4">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6">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4105" y="802955"/>
            <a:ext cx="4977976" cy="1454051"/>
          </a:xfrm>
        </p:spPr>
        <p:txBody>
          <a:bodyPr vert="horz" lIns="91440" tIns="45720" rIns="91440" bIns="45720" rtlCol="0" anchor="ctr">
            <a:normAutofit/>
          </a:bodyPr>
          <a:lstStyle/>
          <a:p>
            <a:r>
              <a:rPr lang="en-US" sz="4400" kern="1200">
                <a:solidFill>
                  <a:srgbClr val="000000"/>
                </a:solidFill>
                <a:latin typeface="+mj-lt"/>
                <a:ea typeface="+mj-ea"/>
                <a:cs typeface="+mj-cs"/>
              </a:rPr>
              <a:t>Assumptions</a:t>
            </a:r>
          </a:p>
        </p:txBody>
      </p:sp>
      <p:sp>
        <p:nvSpPr>
          <p:cNvPr id="4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C87E4F3-6C6A-4977-A3C2-48C9B6767D1C}"/>
              </a:ext>
            </a:extLst>
          </p:cNvPr>
          <p:cNvPicPr>
            <a:picLocks noChangeAspect="1"/>
          </p:cNvPicPr>
          <p:nvPr/>
        </p:nvPicPr>
        <p:blipFill>
          <a:blip r:embed="rId4"/>
          <a:stretch>
            <a:fillRect/>
          </a:stretch>
        </p:blipFill>
        <p:spPr>
          <a:xfrm>
            <a:off x="95974" y="2351322"/>
            <a:ext cx="4585865" cy="2155356"/>
          </a:xfrm>
          <a:prstGeom prst="rect">
            <a:avLst/>
          </a:prstGeom>
        </p:spPr>
      </p:pic>
      <p:sp>
        <p:nvSpPr>
          <p:cNvPr id="3" name="Content Placeholder 2"/>
          <p:cNvSpPr>
            <a:spLocks noGrp="1"/>
          </p:cNvSpPr>
          <p:nvPr>
            <p:ph sz="half" idx="1"/>
          </p:nvPr>
        </p:nvSpPr>
        <p:spPr>
          <a:xfrm>
            <a:off x="6090574" y="2421682"/>
            <a:ext cx="4977578" cy="3639289"/>
          </a:xfrm>
        </p:spPr>
        <p:txBody>
          <a:bodyPr vert="horz" lIns="91440" tIns="45720" rIns="91440" bIns="45720" rtlCol="0" anchor="ctr">
            <a:normAutofit/>
          </a:bodyPr>
          <a:lstStyle/>
          <a:p>
            <a:pPr indent="-228600"/>
            <a:r>
              <a:rPr lang="en-US" sz="2400" dirty="0">
                <a:solidFill>
                  <a:srgbClr val="000000"/>
                </a:solidFill>
              </a:rPr>
              <a:t>The analysis, visualization and insights are derived based on given data. Data preprocessing is not done</a:t>
            </a:r>
          </a:p>
          <a:p>
            <a:pPr indent="-228600"/>
            <a:r>
              <a:rPr lang="en-US" sz="2400" dirty="0">
                <a:solidFill>
                  <a:srgbClr val="000000"/>
                </a:solidFill>
              </a:rPr>
              <a:t>Data was not segregated based on the flags for each row</a:t>
            </a:r>
          </a:p>
          <a:p>
            <a:pPr indent="-228600"/>
            <a:r>
              <a:rPr lang="en-US" sz="2400" dirty="0">
                <a:solidFill>
                  <a:srgbClr val="000000"/>
                </a:solidFill>
              </a:rPr>
              <a:t>0 value in the record corresponds either to no production/ yield/harvest.</a:t>
            </a:r>
          </a:p>
        </p:txBody>
      </p:sp>
      <p:sp>
        <p:nvSpPr>
          <p:cNvPr id="4" name="Slide Number Placeholder 3"/>
          <p:cNvSpPr>
            <a:spLocks noGrp="1"/>
          </p:cNvSpPr>
          <p:nvPr>
            <p:ph type="sldNum" sz="quarter" idx="11"/>
          </p:nvPr>
        </p:nvSpPr>
        <p:spPr>
          <a:xfrm>
            <a:off x="10825930" y="6223702"/>
            <a:ext cx="570728" cy="314067"/>
          </a:xfrm>
        </p:spPr>
        <p:txBody>
          <a:bodyPr vert="horz" lIns="91440" tIns="45720" rIns="91440" bIns="45720" rtlCol="0" anchor="ctr">
            <a:normAutofit/>
          </a:bodyPr>
          <a:lstStyle/>
          <a:p>
            <a:pPr algn="r">
              <a:lnSpc>
                <a:spcPct val="90000"/>
              </a:lnSpc>
              <a:spcAft>
                <a:spcPts val="600"/>
              </a:spcAft>
            </a:pPr>
            <a:fld id="{19B51A1E-902D-48AF-9020-955120F399B6}" type="slidenum">
              <a:rPr lang="en-US" sz="900">
                <a:solidFill>
                  <a:srgbClr val="898989"/>
                </a:solidFill>
                <a:latin typeface="+mn-lt"/>
              </a:rPr>
              <a:pPr algn="r">
                <a:lnSpc>
                  <a:spcPct val="90000"/>
                </a:lnSpc>
                <a:spcAft>
                  <a:spcPts val="600"/>
                </a:spcAft>
              </a:pPr>
              <a:t>4</a:t>
            </a:fld>
            <a:endParaRPr lang="en-US" sz="900">
              <a:solidFill>
                <a:srgbClr val="898989"/>
              </a:solidFill>
              <a:latin typeface="+mn-lt"/>
            </a:endParaRPr>
          </a:p>
        </p:txBody>
      </p:sp>
    </p:spTree>
    <p:extLst>
      <p:ext uri="{BB962C8B-B14F-4D97-AF65-F5344CB8AC3E}">
        <p14:creationId xmlns:p14="http://schemas.microsoft.com/office/powerpoint/2010/main" val="285092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is Vanilla Expensive?</a:t>
            </a:r>
          </a:p>
        </p:txBody>
      </p:sp>
      <p:sp>
        <p:nvSpPr>
          <p:cNvPr id="4" name="Slide Number Placeholder 3"/>
          <p:cNvSpPr>
            <a:spLocks noGrp="1"/>
          </p:cNvSpPr>
          <p:nvPr>
            <p:ph type="sldNum" sz="quarter" idx="11"/>
          </p:nvPr>
        </p:nvSpPr>
        <p:spPr/>
        <p:txBody>
          <a:bodyPr/>
          <a:lstStyle/>
          <a:p>
            <a:fld id="{19B51A1E-902D-48AF-9020-955120F399B6}" type="slidenum">
              <a:rPr lang="en-ZA" smtClean="0"/>
              <a:pPr/>
              <a:t>5</a:t>
            </a:fld>
            <a:endParaRPr lang="en-ZA" dirty="0"/>
          </a:p>
        </p:txBody>
      </p:sp>
      <p:sp>
        <p:nvSpPr>
          <p:cNvPr id="5" name="TextBox 4"/>
          <p:cNvSpPr txBox="1"/>
          <p:nvPr/>
        </p:nvSpPr>
        <p:spPr>
          <a:xfrm>
            <a:off x="190983" y="1123530"/>
            <a:ext cx="3345084" cy="5463659"/>
          </a:xfrm>
          <a:prstGeom prst="rect">
            <a:avLst/>
          </a:prstGeom>
          <a:noFill/>
        </p:spPr>
        <p:txBody>
          <a:bodyPr wrap="square" lIns="0" tIns="0" rIns="0" bIns="0" rtlCol="0">
            <a:noAutofit/>
          </a:bodyPr>
          <a:lstStyle/>
          <a:p>
            <a:pPr marL="342900" indent="-342900">
              <a:buFont typeface="Arial" panose="020B0604020202020204" pitchFamily="34" charset="0"/>
              <a:buChar char="•"/>
            </a:pPr>
            <a:r>
              <a:rPr lang="en-US" sz="2000" dirty="0"/>
              <a:t>One of the most expensive spices in the world, second to Saffron.</a:t>
            </a:r>
            <a:endParaRPr lang="en-US" sz="2000" dirty="0">
              <a:solidFill>
                <a:srgbClr val="262626"/>
              </a:solidFill>
            </a:endParaRPr>
          </a:p>
          <a:p>
            <a:pPr marL="342900" indent="-342900">
              <a:buFont typeface="Arial" panose="020B0604020202020204" pitchFamily="34" charset="0"/>
              <a:buChar char="•"/>
            </a:pPr>
            <a:endParaRPr lang="en-US" sz="2000" dirty="0">
              <a:solidFill>
                <a:srgbClr val="262626"/>
              </a:solidFill>
            </a:endParaRPr>
          </a:p>
          <a:p>
            <a:pPr marL="342900" indent="-342900">
              <a:buFont typeface="Arial" panose="020B0604020202020204" pitchFamily="34" charset="0"/>
              <a:buChar char="•"/>
            </a:pPr>
            <a:r>
              <a:rPr lang="en-US" sz="2000" dirty="0" err="1">
                <a:solidFill>
                  <a:srgbClr val="262626"/>
                </a:solidFill>
              </a:rPr>
              <a:t>Labour</a:t>
            </a:r>
            <a:r>
              <a:rPr lang="en-US" sz="2000" dirty="0">
                <a:solidFill>
                  <a:srgbClr val="262626"/>
                </a:solidFill>
              </a:rPr>
              <a:t> intensive</a:t>
            </a:r>
          </a:p>
          <a:p>
            <a:endParaRPr lang="en-US" sz="2000" dirty="0">
              <a:solidFill>
                <a:srgbClr val="262626"/>
              </a:solidFill>
            </a:endParaRPr>
          </a:p>
          <a:p>
            <a:pPr marL="342900" indent="-342900">
              <a:buFont typeface="Arial" panose="020B0604020202020204" pitchFamily="34" charset="0"/>
              <a:buChar char="•"/>
            </a:pPr>
            <a:r>
              <a:rPr lang="en-US" sz="2000" dirty="0"/>
              <a:t>It takes three to four years for a new plant to produce vanilla pods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whole process of production from pollination to curing and drying takes about a year</a:t>
            </a:r>
            <a:endParaRPr lang="en-US" sz="2000" dirty="0">
              <a:solidFill>
                <a:srgbClr val="262626"/>
              </a:solidFill>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solidFill>
                <a:srgbClr val="262626"/>
              </a:solidFill>
            </a:endParaRPr>
          </a:p>
        </p:txBody>
      </p:sp>
      <p:pic>
        <p:nvPicPr>
          <p:cNvPr id="2" name="Picture 1">
            <a:extLst>
              <a:ext uri="{FF2B5EF4-FFF2-40B4-BE49-F238E27FC236}">
                <a16:creationId xmlns:a16="http://schemas.microsoft.com/office/drawing/2014/main" id="{4E1D1E7C-D355-43E3-BD16-D51FD37BC9E2}"/>
              </a:ext>
            </a:extLst>
          </p:cNvPr>
          <p:cNvPicPr>
            <a:picLocks noChangeAspect="1"/>
          </p:cNvPicPr>
          <p:nvPr/>
        </p:nvPicPr>
        <p:blipFill>
          <a:blip r:embed="rId3"/>
          <a:stretch>
            <a:fillRect/>
          </a:stretch>
        </p:blipFill>
        <p:spPr>
          <a:xfrm>
            <a:off x="3536067" y="1123530"/>
            <a:ext cx="8564923" cy="4791495"/>
          </a:xfrm>
          <a:prstGeom prst="rect">
            <a:avLst/>
          </a:prstGeom>
        </p:spPr>
      </p:pic>
      <p:pic>
        <p:nvPicPr>
          <p:cNvPr id="3" name="Picture 2">
            <a:extLst>
              <a:ext uri="{FF2B5EF4-FFF2-40B4-BE49-F238E27FC236}">
                <a16:creationId xmlns:a16="http://schemas.microsoft.com/office/drawing/2014/main" id="{E7A2A663-4ED5-4E8B-BF67-DF0471913716}"/>
              </a:ext>
            </a:extLst>
          </p:cNvPr>
          <p:cNvPicPr>
            <a:picLocks noChangeAspect="1"/>
          </p:cNvPicPr>
          <p:nvPr/>
        </p:nvPicPr>
        <p:blipFill>
          <a:blip r:embed="rId4"/>
          <a:stretch>
            <a:fillRect/>
          </a:stretch>
        </p:blipFill>
        <p:spPr>
          <a:xfrm>
            <a:off x="4065166" y="1196311"/>
            <a:ext cx="2385267" cy="655377"/>
          </a:xfrm>
          <a:prstGeom prst="rect">
            <a:avLst/>
          </a:prstGeom>
        </p:spPr>
      </p:pic>
    </p:spTree>
    <p:extLst>
      <p:ext uri="{BB962C8B-B14F-4D97-AF65-F5344CB8AC3E}">
        <p14:creationId xmlns:p14="http://schemas.microsoft.com/office/powerpoint/2010/main" val="137293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Geographic distribution of producers</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6</a:t>
            </a:fld>
            <a:endParaRPr lang="en-ZA" dirty="0"/>
          </a:p>
        </p:txBody>
      </p:sp>
      <p:sp>
        <p:nvSpPr>
          <p:cNvPr id="7" name="Text Placeholder 6"/>
          <p:cNvSpPr>
            <a:spLocks noGrp="1"/>
          </p:cNvSpPr>
          <p:nvPr>
            <p:ph type="body" sz="quarter" idx="26"/>
          </p:nvPr>
        </p:nvSpPr>
        <p:spPr/>
        <p:txBody>
          <a:bodyPr/>
          <a:lstStyle/>
          <a:p>
            <a:r>
              <a:rPr lang="en-US" dirty="0">
                <a:solidFill>
                  <a:srgbClr val="262626"/>
                </a:solidFill>
              </a:rPr>
              <a:t>Vanilla is mainly produced in the tropics</a:t>
            </a:r>
            <a:endParaRPr lang="en-US" dirty="0"/>
          </a:p>
        </p:txBody>
      </p:sp>
      <p:pic>
        <p:nvPicPr>
          <p:cNvPr id="5" name="Picture 4"/>
          <p:cNvPicPr>
            <a:picLocks noChangeAspect="1"/>
          </p:cNvPicPr>
          <p:nvPr/>
        </p:nvPicPr>
        <p:blipFill>
          <a:blip r:embed="rId3"/>
          <a:stretch>
            <a:fillRect/>
          </a:stretch>
        </p:blipFill>
        <p:spPr>
          <a:xfrm>
            <a:off x="431799" y="1356560"/>
            <a:ext cx="11339514" cy="4605247"/>
          </a:xfrm>
          <a:prstGeom prst="rect">
            <a:avLst/>
          </a:prstGeom>
        </p:spPr>
      </p:pic>
      <p:pic>
        <p:nvPicPr>
          <p:cNvPr id="8" name="Picture 7"/>
          <p:cNvPicPr>
            <a:picLocks noChangeAspect="1"/>
          </p:cNvPicPr>
          <p:nvPr/>
        </p:nvPicPr>
        <p:blipFill>
          <a:blip r:embed="rId4"/>
          <a:stretch>
            <a:fillRect/>
          </a:stretch>
        </p:blipFill>
        <p:spPr>
          <a:xfrm>
            <a:off x="431798" y="5719494"/>
            <a:ext cx="2316088" cy="734873"/>
          </a:xfrm>
          <a:prstGeom prst="rect">
            <a:avLst/>
          </a:prstGeom>
        </p:spPr>
      </p:pic>
    </p:spTree>
    <p:extLst>
      <p:ext uri="{BB962C8B-B14F-4D97-AF65-F5344CB8AC3E}">
        <p14:creationId xmlns:p14="http://schemas.microsoft.com/office/powerpoint/2010/main" val="386169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Leading Vanilla Producers</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7</a:t>
            </a:fld>
            <a:endParaRPr lang="en-ZA" dirty="0"/>
          </a:p>
        </p:txBody>
      </p:sp>
      <p:sp>
        <p:nvSpPr>
          <p:cNvPr id="7" name="Text Placeholder 6"/>
          <p:cNvSpPr>
            <a:spLocks noGrp="1"/>
          </p:cNvSpPr>
          <p:nvPr>
            <p:ph type="body" sz="quarter" idx="26"/>
          </p:nvPr>
        </p:nvSpPr>
        <p:spPr/>
        <p:txBody>
          <a:bodyPr/>
          <a:lstStyle/>
          <a:p>
            <a:r>
              <a:rPr lang="en-US" dirty="0">
                <a:solidFill>
                  <a:srgbClr val="262626"/>
                </a:solidFill>
              </a:rPr>
              <a:t>The leading producer of Vanilla is Madagascar , producing around an average of 1581 tons every year</a:t>
            </a:r>
          </a:p>
          <a:p>
            <a:endParaRPr lang="en-US" dirty="0"/>
          </a:p>
        </p:txBody>
      </p:sp>
      <p:pic>
        <p:nvPicPr>
          <p:cNvPr id="12" name="Picture 11"/>
          <p:cNvPicPr>
            <a:picLocks noChangeAspect="1"/>
          </p:cNvPicPr>
          <p:nvPr/>
        </p:nvPicPr>
        <p:blipFill>
          <a:blip r:embed="rId3"/>
          <a:stretch>
            <a:fillRect/>
          </a:stretch>
        </p:blipFill>
        <p:spPr>
          <a:xfrm>
            <a:off x="431800" y="1356562"/>
            <a:ext cx="6628757" cy="5260108"/>
          </a:xfrm>
          <a:prstGeom prst="rect">
            <a:avLst/>
          </a:prstGeom>
        </p:spPr>
      </p:pic>
      <p:pic>
        <p:nvPicPr>
          <p:cNvPr id="13" name="Picture 12"/>
          <p:cNvPicPr>
            <a:picLocks noChangeAspect="1"/>
          </p:cNvPicPr>
          <p:nvPr/>
        </p:nvPicPr>
        <p:blipFill>
          <a:blip r:embed="rId4"/>
          <a:stretch>
            <a:fillRect/>
          </a:stretch>
        </p:blipFill>
        <p:spPr>
          <a:xfrm>
            <a:off x="8505301" y="1562796"/>
            <a:ext cx="1967274" cy="4808394"/>
          </a:xfrm>
          <a:prstGeom prst="rect">
            <a:avLst/>
          </a:prstGeom>
        </p:spPr>
      </p:pic>
    </p:spTree>
    <p:extLst>
      <p:ext uri="{BB962C8B-B14F-4D97-AF65-F5344CB8AC3E}">
        <p14:creationId xmlns:p14="http://schemas.microsoft.com/office/powerpoint/2010/main" val="151610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Area Harvested and Production</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8</a:t>
            </a:fld>
            <a:endParaRPr lang="en-ZA" dirty="0"/>
          </a:p>
        </p:txBody>
      </p:sp>
      <p:pic>
        <p:nvPicPr>
          <p:cNvPr id="3" name="Picture 2"/>
          <p:cNvPicPr>
            <a:picLocks noChangeAspect="1"/>
          </p:cNvPicPr>
          <p:nvPr/>
        </p:nvPicPr>
        <p:blipFill>
          <a:blip r:embed="rId2"/>
          <a:stretch>
            <a:fillRect/>
          </a:stretch>
        </p:blipFill>
        <p:spPr>
          <a:xfrm>
            <a:off x="3401028" y="1123531"/>
            <a:ext cx="8527341" cy="4931570"/>
          </a:xfrm>
          <a:prstGeom prst="rect">
            <a:avLst/>
          </a:prstGeom>
        </p:spPr>
      </p:pic>
      <p:sp>
        <p:nvSpPr>
          <p:cNvPr id="5" name="TextBox 4"/>
          <p:cNvSpPr txBox="1"/>
          <p:nvPr/>
        </p:nvSpPr>
        <p:spPr>
          <a:xfrm>
            <a:off x="190983" y="1123531"/>
            <a:ext cx="3345084" cy="5017058"/>
          </a:xfrm>
          <a:prstGeom prst="rect">
            <a:avLst/>
          </a:prstGeom>
          <a:noFill/>
        </p:spPr>
        <p:txBody>
          <a:bodyPr wrap="square" lIns="0" tIns="0" rIns="0" bIns="0" rtlCol="0">
            <a:noAutofit/>
          </a:bodyPr>
          <a:lstStyle/>
          <a:p>
            <a:pPr marL="171450" indent="-171450">
              <a:buFont typeface="Arial" panose="020B0604020202020204" pitchFamily="34" charset="0"/>
              <a:buChar char="•"/>
            </a:pPr>
            <a:r>
              <a:rPr lang="en-US" sz="2000" dirty="0">
                <a:solidFill>
                  <a:srgbClr val="262626"/>
                </a:solidFill>
              </a:rPr>
              <a:t>Till 1980, the global production was limited to a few countries.</a:t>
            </a:r>
          </a:p>
          <a:p>
            <a:endParaRPr lang="en-US" sz="2000" dirty="0">
              <a:solidFill>
                <a:srgbClr val="262626"/>
              </a:solidFill>
            </a:endParaRPr>
          </a:p>
          <a:p>
            <a:pPr marL="171450" indent="-171450">
              <a:buFont typeface="Arial" panose="020B0604020202020204" pitchFamily="34" charset="0"/>
              <a:buChar char="•"/>
            </a:pPr>
            <a:r>
              <a:rPr lang="en-US" sz="2000" dirty="0">
                <a:solidFill>
                  <a:srgbClr val="262626"/>
                </a:solidFill>
              </a:rPr>
              <a:t>The globalization increased the demand and hence the shoot in production and yield from  the 80’s</a:t>
            </a:r>
          </a:p>
          <a:p>
            <a:endParaRPr lang="en-US" sz="2000" dirty="0">
              <a:solidFill>
                <a:srgbClr val="262626"/>
              </a:solidFill>
            </a:endParaRPr>
          </a:p>
          <a:p>
            <a:pPr marL="171450" indent="-171450">
              <a:buFont typeface="Arial" panose="020B0604020202020204" pitchFamily="34" charset="0"/>
              <a:buChar char="•"/>
            </a:pPr>
            <a:r>
              <a:rPr lang="en-US" sz="2000" dirty="0">
                <a:solidFill>
                  <a:srgbClr val="262626"/>
                </a:solidFill>
              </a:rPr>
              <a:t>The exponential increase in price led to increase in cultivation of vanilla during the year 2000</a:t>
            </a:r>
          </a:p>
          <a:p>
            <a:pPr algn="l"/>
            <a:endParaRPr lang="en-US" sz="1200" dirty="0">
              <a:solidFill>
                <a:schemeClr val="tx1">
                  <a:lumMod val="75000"/>
                  <a:lumOff val="25000"/>
                </a:schemeClr>
              </a:solidFill>
              <a:latin typeface="+mn-lt"/>
            </a:endParaRPr>
          </a:p>
        </p:txBody>
      </p:sp>
      <p:pic>
        <p:nvPicPr>
          <p:cNvPr id="7" name="Picture 6"/>
          <p:cNvPicPr>
            <a:picLocks noChangeAspect="1"/>
          </p:cNvPicPr>
          <p:nvPr/>
        </p:nvPicPr>
        <p:blipFill rotWithShape="1">
          <a:blip r:embed="rId3"/>
          <a:srcRect t="34977"/>
          <a:stretch/>
        </p:blipFill>
        <p:spPr>
          <a:xfrm>
            <a:off x="4051141" y="1204554"/>
            <a:ext cx="1869312" cy="479544"/>
          </a:xfrm>
          <a:prstGeom prst="rect">
            <a:avLst/>
          </a:prstGeom>
        </p:spPr>
      </p:pic>
    </p:spTree>
    <p:extLst>
      <p:ext uri="{BB962C8B-B14F-4D97-AF65-F5344CB8AC3E}">
        <p14:creationId xmlns:p14="http://schemas.microsoft.com/office/powerpoint/2010/main" val="416067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262626"/>
                </a:solidFill>
              </a:rPr>
              <a:t>Global Production Trend</a:t>
            </a:r>
            <a:endParaRPr lang="en-US" dirty="0"/>
          </a:p>
        </p:txBody>
      </p:sp>
      <p:sp>
        <p:nvSpPr>
          <p:cNvPr id="4" name="Slide Number Placeholder 3"/>
          <p:cNvSpPr>
            <a:spLocks noGrp="1"/>
          </p:cNvSpPr>
          <p:nvPr>
            <p:ph type="sldNum" sz="quarter" idx="11"/>
          </p:nvPr>
        </p:nvSpPr>
        <p:spPr/>
        <p:txBody>
          <a:bodyPr/>
          <a:lstStyle/>
          <a:p>
            <a:fld id="{19B51A1E-902D-48AF-9020-955120F399B6}" type="slidenum">
              <a:rPr lang="en-ZA" smtClean="0"/>
              <a:pPr/>
              <a:t>9</a:t>
            </a:fld>
            <a:endParaRPr lang="en-ZA" dirty="0"/>
          </a:p>
        </p:txBody>
      </p:sp>
      <p:pic>
        <p:nvPicPr>
          <p:cNvPr id="8" name="Videos">
            <a:hlinkClick r:id="" action="ppaction://media"/>
            <a:extLst>
              <a:ext uri="{FF2B5EF4-FFF2-40B4-BE49-F238E27FC236}">
                <a16:creationId xmlns:a16="http://schemas.microsoft.com/office/drawing/2014/main" id="{F01B74C5-3B3D-4761-8B8A-35B3EDE5D1E0}"/>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32000" y="1337361"/>
            <a:ext cx="8833920" cy="5447343"/>
          </a:xfrm>
          <a:prstGeom prst="rect">
            <a:avLst/>
          </a:prstGeom>
        </p:spPr>
      </p:pic>
      <p:sp>
        <p:nvSpPr>
          <p:cNvPr id="9" name="Text Placeholder 6"/>
          <p:cNvSpPr>
            <a:spLocks noGrp="1"/>
          </p:cNvSpPr>
          <p:nvPr>
            <p:ph type="body" sz="quarter" idx="26"/>
          </p:nvPr>
        </p:nvSpPr>
        <p:spPr>
          <a:xfrm>
            <a:off x="432000" y="1060800"/>
            <a:ext cx="11339513" cy="276561"/>
          </a:xfrm>
        </p:spPr>
        <p:txBody>
          <a:bodyPr/>
          <a:lstStyle/>
          <a:p>
            <a:r>
              <a:rPr lang="en-US" dirty="0">
                <a:solidFill>
                  <a:srgbClr val="262626"/>
                </a:solidFill>
              </a:rPr>
              <a:t>The production of vanilla across countries is plotted in the below video. (Press play button)</a:t>
            </a:r>
          </a:p>
          <a:p>
            <a:endParaRPr lang="en-US" dirty="0"/>
          </a:p>
        </p:txBody>
      </p:sp>
    </p:spTree>
    <p:extLst>
      <p:ext uri="{BB962C8B-B14F-4D97-AF65-F5344CB8AC3E}">
        <p14:creationId xmlns:p14="http://schemas.microsoft.com/office/powerpoint/2010/main" val="10217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6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fullScrn="1">
              <p:cMediaNode vol="80000">
                <p:cTn id="12" repeatCount="indefinite" fill="hold" display="0">
                  <p:stCondLst>
                    <p:cond delay="indefinite"/>
                  </p:stCondLst>
                </p:cTn>
                <p:tgtEl>
                  <p:spTgt spid="8"/>
                </p:tgtEl>
              </p:cMediaNode>
            </p:video>
          </p:childTnLst>
        </p:cTn>
      </p:par>
    </p:tnLst>
  </p:timing>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Environment Pitch Deck_01_SB - v5.potx" id="{335E21F8-9526-48A9-BC19-0B3266AD6F57}" vid="{68CAD4D2-7C02-4490-9E57-98F03D5A70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Words>
  <Application>Microsoft Office PowerPoint</Application>
  <PresentationFormat>Widescreen</PresentationFormat>
  <Paragraphs>157</Paragraphs>
  <Slides>19</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Rockwell</vt:lpstr>
      <vt:lpstr>Times New Roman</vt:lpstr>
      <vt:lpstr>Office Theme</vt:lpstr>
      <vt:lpstr>Vanilla</vt:lpstr>
      <vt:lpstr>Contents</vt:lpstr>
      <vt:lpstr>Introduction</vt:lpstr>
      <vt:lpstr>Assumptions</vt:lpstr>
      <vt:lpstr>Why is Vanilla Expensive?</vt:lpstr>
      <vt:lpstr>Geographic distribution of producers</vt:lpstr>
      <vt:lpstr>Leading Vanilla Producers</vt:lpstr>
      <vt:lpstr>Area Harvested and Production</vt:lpstr>
      <vt:lpstr>Global Production Trend</vt:lpstr>
      <vt:lpstr>Global Production Trend</vt:lpstr>
      <vt:lpstr>Countries and their yield</vt:lpstr>
      <vt:lpstr>Price trend analysis</vt:lpstr>
      <vt:lpstr>Effect of climate on price</vt:lpstr>
      <vt:lpstr>Price and Production</vt:lpstr>
      <vt:lpstr>Minimum and maximum price</vt:lpstr>
      <vt:lpstr>Summary</vt:lpstr>
      <vt:lpstr>The Team</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2019-03-30T07:28:01Z</dcterms:created>
  <dcterms:modified xsi:type="dcterms:W3CDTF">2019-03-30T08:01:46Z</dcterms:modified>
</cp:coreProperties>
</file>