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
  </p:notesMasterIdLst>
  <p:sldIdLst>
    <p:sldId id="256" r:id="rId2"/>
    <p:sldId id="257" r:id="rId3"/>
    <p:sldId id="258" r:id="rId4"/>
    <p:sldId id="259" r:id="rId5"/>
    <p:sldId id="260" r:id="rId6"/>
    <p:sldId id="261" r:id="rId7"/>
    <p:sldId id="262"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1428" y="4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232F94-5994-4677-9398-165BD10E61E4}" type="datetimeFigureOut">
              <a:rPr lang="en-US" smtClean="0"/>
              <a:t>10/27/2023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AEFB9D7-9171-47FA-86C1-951C0DCA2B8A}" type="slidenum">
              <a:rPr lang="en-US" smtClean="0"/>
              <a:t>‹#›</a:t>
            </a:fld>
            <a:endParaRPr lang="en-US"/>
          </a:p>
        </p:txBody>
      </p:sp>
    </p:spTree>
    <p:extLst>
      <p:ext uri="{BB962C8B-B14F-4D97-AF65-F5344CB8AC3E}">
        <p14:creationId xmlns:p14="http://schemas.microsoft.com/office/powerpoint/2010/main" val="18484082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B680A37-438E-4024-AA4D-C37C88ABBE58}" type="slidenum">
              <a:rPr lang="en-US" smtClean="0"/>
              <a:pPr/>
              <a:t>1</a:t>
            </a:fld>
            <a:endParaRPr lang="en-US"/>
          </a:p>
        </p:txBody>
      </p:sp>
      <p:sp>
        <p:nvSpPr>
          <p:cNvPr id="5" name="Footer Placeholder 4"/>
          <p:cNvSpPr>
            <a:spLocks noGrp="1"/>
          </p:cNvSpPr>
          <p:nvPr>
            <p:ph type="ftr" sz="quarter" idx="11"/>
          </p:nvPr>
        </p:nvSpPr>
        <p:spPr/>
        <p:txBody>
          <a:bodyPr/>
          <a:lstStyle/>
          <a:p>
            <a:r>
              <a:rPr lang="en-US"/>
              <a:t>Presented by Santhosh Parsi</a:t>
            </a:r>
          </a:p>
        </p:txBody>
      </p:sp>
    </p:spTree>
    <p:extLst>
      <p:ext uri="{BB962C8B-B14F-4D97-AF65-F5344CB8AC3E}">
        <p14:creationId xmlns:p14="http://schemas.microsoft.com/office/powerpoint/2010/main" val="37339122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B680A37-438E-4024-AA4D-C37C88ABBE58}" type="slidenum">
              <a:rPr lang="en-US" smtClean="0"/>
              <a:pPr/>
              <a:t>2</a:t>
            </a:fld>
            <a:endParaRPr lang="en-US"/>
          </a:p>
        </p:txBody>
      </p:sp>
      <p:sp>
        <p:nvSpPr>
          <p:cNvPr id="5" name="Footer Placeholder 4"/>
          <p:cNvSpPr>
            <a:spLocks noGrp="1"/>
          </p:cNvSpPr>
          <p:nvPr>
            <p:ph type="ftr" sz="quarter" idx="11"/>
          </p:nvPr>
        </p:nvSpPr>
        <p:spPr/>
        <p:txBody>
          <a:bodyPr/>
          <a:lstStyle/>
          <a:p>
            <a:r>
              <a:rPr lang="en-US"/>
              <a:t>Presented by Santhosh Parsi</a:t>
            </a:r>
          </a:p>
        </p:txBody>
      </p:sp>
    </p:spTree>
    <p:extLst>
      <p:ext uri="{BB962C8B-B14F-4D97-AF65-F5344CB8AC3E}">
        <p14:creationId xmlns:p14="http://schemas.microsoft.com/office/powerpoint/2010/main" val="3177937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B680A37-438E-4024-AA4D-C37C88ABBE58}" type="slidenum">
              <a:rPr lang="en-US" smtClean="0"/>
              <a:pPr/>
              <a:t>3</a:t>
            </a:fld>
            <a:endParaRPr lang="en-US"/>
          </a:p>
        </p:txBody>
      </p:sp>
      <p:sp>
        <p:nvSpPr>
          <p:cNvPr id="5" name="Footer Placeholder 4"/>
          <p:cNvSpPr>
            <a:spLocks noGrp="1"/>
          </p:cNvSpPr>
          <p:nvPr>
            <p:ph type="ftr" sz="quarter" idx="11"/>
          </p:nvPr>
        </p:nvSpPr>
        <p:spPr/>
        <p:txBody>
          <a:bodyPr/>
          <a:lstStyle/>
          <a:p>
            <a:r>
              <a:rPr lang="en-US"/>
              <a:t>Presented by Santhosh Parsi</a:t>
            </a:r>
          </a:p>
        </p:txBody>
      </p:sp>
    </p:spTree>
    <p:extLst>
      <p:ext uri="{BB962C8B-B14F-4D97-AF65-F5344CB8AC3E}">
        <p14:creationId xmlns:p14="http://schemas.microsoft.com/office/powerpoint/2010/main" val="3076649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B680A37-438E-4024-AA4D-C37C88ABBE58}" type="slidenum">
              <a:rPr lang="en-US" smtClean="0"/>
              <a:pPr/>
              <a:t>4</a:t>
            </a:fld>
            <a:endParaRPr lang="en-US"/>
          </a:p>
        </p:txBody>
      </p:sp>
      <p:sp>
        <p:nvSpPr>
          <p:cNvPr id="5" name="Footer Placeholder 4"/>
          <p:cNvSpPr>
            <a:spLocks noGrp="1"/>
          </p:cNvSpPr>
          <p:nvPr>
            <p:ph type="ftr" sz="quarter" idx="11"/>
          </p:nvPr>
        </p:nvSpPr>
        <p:spPr/>
        <p:txBody>
          <a:bodyPr/>
          <a:lstStyle/>
          <a:p>
            <a:r>
              <a:rPr lang="en-US"/>
              <a:t>Presented by Santhosh Parsi</a:t>
            </a:r>
          </a:p>
        </p:txBody>
      </p:sp>
    </p:spTree>
    <p:extLst>
      <p:ext uri="{BB962C8B-B14F-4D97-AF65-F5344CB8AC3E}">
        <p14:creationId xmlns:p14="http://schemas.microsoft.com/office/powerpoint/2010/main" val="14262666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B680A37-438E-4024-AA4D-C37C88ABBE58}" type="slidenum">
              <a:rPr lang="en-US" smtClean="0"/>
              <a:pPr/>
              <a:t>5</a:t>
            </a:fld>
            <a:endParaRPr lang="en-US"/>
          </a:p>
        </p:txBody>
      </p:sp>
      <p:sp>
        <p:nvSpPr>
          <p:cNvPr id="5" name="Footer Placeholder 4"/>
          <p:cNvSpPr>
            <a:spLocks noGrp="1"/>
          </p:cNvSpPr>
          <p:nvPr>
            <p:ph type="ftr" sz="quarter" idx="11"/>
          </p:nvPr>
        </p:nvSpPr>
        <p:spPr/>
        <p:txBody>
          <a:bodyPr/>
          <a:lstStyle/>
          <a:p>
            <a:r>
              <a:rPr lang="en-US"/>
              <a:t>Presented by Santhosh Parsi</a:t>
            </a:r>
          </a:p>
        </p:txBody>
      </p:sp>
    </p:spTree>
    <p:extLst>
      <p:ext uri="{BB962C8B-B14F-4D97-AF65-F5344CB8AC3E}">
        <p14:creationId xmlns:p14="http://schemas.microsoft.com/office/powerpoint/2010/main" val="36599152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B680A37-438E-4024-AA4D-C37C88ABBE58}" type="slidenum">
              <a:rPr lang="en-US" smtClean="0"/>
              <a:pPr/>
              <a:t>6</a:t>
            </a:fld>
            <a:endParaRPr lang="en-US"/>
          </a:p>
        </p:txBody>
      </p:sp>
      <p:sp>
        <p:nvSpPr>
          <p:cNvPr id="5" name="Footer Placeholder 4"/>
          <p:cNvSpPr>
            <a:spLocks noGrp="1"/>
          </p:cNvSpPr>
          <p:nvPr>
            <p:ph type="ftr" sz="quarter" idx="11"/>
          </p:nvPr>
        </p:nvSpPr>
        <p:spPr/>
        <p:txBody>
          <a:bodyPr/>
          <a:lstStyle/>
          <a:p>
            <a:r>
              <a:rPr lang="en-US"/>
              <a:t>Presented by Santhosh Parsi</a:t>
            </a:r>
          </a:p>
        </p:txBody>
      </p:sp>
    </p:spTree>
    <p:extLst>
      <p:ext uri="{BB962C8B-B14F-4D97-AF65-F5344CB8AC3E}">
        <p14:creationId xmlns:p14="http://schemas.microsoft.com/office/powerpoint/2010/main" val="20393874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B680A37-438E-4024-AA4D-C37C88ABBE58}" type="slidenum">
              <a:rPr lang="en-US" smtClean="0"/>
              <a:pPr/>
              <a:t>7</a:t>
            </a:fld>
            <a:endParaRPr lang="en-US"/>
          </a:p>
        </p:txBody>
      </p:sp>
      <p:sp>
        <p:nvSpPr>
          <p:cNvPr id="5" name="Footer Placeholder 4"/>
          <p:cNvSpPr>
            <a:spLocks noGrp="1"/>
          </p:cNvSpPr>
          <p:nvPr>
            <p:ph type="ftr" sz="quarter" idx="11"/>
          </p:nvPr>
        </p:nvSpPr>
        <p:spPr/>
        <p:txBody>
          <a:bodyPr/>
          <a:lstStyle/>
          <a:p>
            <a:r>
              <a:rPr lang="en-US"/>
              <a:t>Presented by Santhosh Parsi</a:t>
            </a:r>
          </a:p>
        </p:txBody>
      </p:sp>
    </p:spTree>
    <p:extLst>
      <p:ext uri="{BB962C8B-B14F-4D97-AF65-F5344CB8AC3E}">
        <p14:creationId xmlns:p14="http://schemas.microsoft.com/office/powerpoint/2010/main" val="5999332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a:t>Click to edit Master title style</a:t>
            </a:r>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1D8BD707-D9CF-40AE-B4C6-C98DA3205C09}" type="datetimeFigureOut">
              <a:rPr lang="en-US" smtClean="0"/>
              <a:pPr/>
              <a:t>10/27/2023</a:t>
            </a:fld>
            <a:endParaRPr 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10/27/2023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1D8BD707-D9CF-40AE-B4C6-C98DA3205C09}" type="datetimeFigureOut">
              <a:rPr lang="en-US" smtClean="0"/>
              <a:pPr/>
              <a:t>10/27/2023</a:t>
            </a:fld>
            <a:endParaRPr lang="en-US"/>
          </a:p>
        </p:txBody>
      </p:sp>
      <p:sp>
        <p:nvSpPr>
          <p:cNvPr id="5" name="Footer Placeholder 4"/>
          <p:cNvSpPr>
            <a:spLocks noGrp="1"/>
          </p:cNvSpPr>
          <p:nvPr>
            <p:ph type="ftr" sz="quarter" idx="11"/>
          </p:nvPr>
        </p:nvSpPr>
        <p:spPr>
          <a:xfrm>
            <a:off x="457201" y="6248207"/>
            <a:ext cx="5573483" cy="365125"/>
          </a:xfrm>
        </p:spPr>
        <p:txBody>
          <a:bodyPr/>
          <a:lstStyle/>
          <a:p>
            <a:endParaRPr 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10/27/2023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a:t>Click to edit Master title style</a:t>
            </a:r>
          </a:p>
        </p:txBody>
      </p:sp>
      <p:sp>
        <p:nvSpPr>
          <p:cNvPr id="12" name="Date Placeholder 11"/>
          <p:cNvSpPr>
            <a:spLocks noGrp="1"/>
          </p:cNvSpPr>
          <p:nvPr>
            <p:ph type="dt" sz="half" idx="10"/>
          </p:nvPr>
        </p:nvSpPr>
        <p:spPr/>
        <p:txBody>
          <a:bodyPr/>
          <a:lstStyle/>
          <a:p>
            <a:fld id="{1D8BD707-D9CF-40AE-B4C6-C98DA3205C09}" type="datetimeFigureOut">
              <a:rPr lang="en-US" smtClean="0"/>
              <a:pPr/>
              <a:t>10/27/2023</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8" name="Date Placeholder 7"/>
          <p:cNvSpPr>
            <a:spLocks noGrp="1"/>
          </p:cNvSpPr>
          <p:nvPr>
            <p:ph type="dt" sz="half" idx="15"/>
          </p:nvPr>
        </p:nvSpPr>
        <p:spPr/>
        <p:txBody>
          <a:bodyPr rtlCol="0"/>
          <a:lstStyle/>
          <a:p>
            <a:fld id="{1D8BD707-D9CF-40AE-B4C6-C98DA3205C09}" type="datetimeFigureOut">
              <a:rPr lang="en-US" smtClean="0"/>
              <a:pPr/>
              <a:t>10/27/2023</a:t>
            </a:fld>
            <a:endParaRPr lang="en-US"/>
          </a:p>
        </p:txBody>
      </p:sp>
      <p:sp>
        <p:nvSpPr>
          <p:cNvPr id="10" name="Slide Number Placeholder 9"/>
          <p:cNvSpPr>
            <a:spLocks noGrp="1"/>
          </p:cNvSpPr>
          <p:nvPr>
            <p:ph type="sldNum" sz="quarter" idx="16"/>
          </p:nvPr>
        </p:nvSpPr>
        <p:spPr/>
        <p:txBody>
          <a:bodyPr rtlCol="0"/>
          <a:lstStyle/>
          <a:p>
            <a:fld id="{B6F15528-21DE-4FAA-801E-634DDDAF4B2B}" type="slidenum">
              <a:rPr lang="en-US" smtClean="0"/>
              <a:pP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a:t>Click to edit Master title style</a:t>
            </a:r>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Date Placeholder 9"/>
          <p:cNvSpPr>
            <a:spLocks noGrp="1"/>
          </p:cNvSpPr>
          <p:nvPr>
            <p:ph type="dt" sz="half" idx="15"/>
          </p:nvPr>
        </p:nvSpPr>
        <p:spPr/>
        <p:txBody>
          <a:bodyPr rtlCol="0"/>
          <a:lstStyle/>
          <a:p>
            <a:fld id="{1D8BD707-D9CF-40AE-B4C6-C98DA3205C09}" type="datetimeFigureOut">
              <a:rPr lang="en-US" smtClean="0"/>
              <a:pPr/>
              <a:t>10/27/2023</a:t>
            </a:fld>
            <a:endParaRPr lang="en-US"/>
          </a:p>
        </p:txBody>
      </p:sp>
      <p:sp>
        <p:nvSpPr>
          <p:cNvPr id="12" name="Slide Number Placeholder 11"/>
          <p:cNvSpPr>
            <a:spLocks noGrp="1"/>
          </p:cNvSpPr>
          <p:nvPr>
            <p:ph type="sldNum" sz="quarter" idx="16"/>
          </p:nvPr>
        </p:nvSpPr>
        <p:spPr/>
        <p:txBody>
          <a:bodyPr rtlCol="0"/>
          <a:lstStyle/>
          <a:p>
            <a:fld id="{B6F15528-21DE-4FAA-801E-634DDDAF4B2B}" type="slidenum">
              <a:rPr lang="en-US" smtClean="0"/>
              <a:pP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10/27/2023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10/27/2023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a:t>Click to edit Master title style</a:t>
            </a:r>
          </a:p>
        </p:txBody>
      </p:sp>
      <p:sp>
        <p:nvSpPr>
          <p:cNvPr id="5" name="Date Placeholder 4"/>
          <p:cNvSpPr>
            <a:spLocks noGrp="1"/>
          </p:cNvSpPr>
          <p:nvPr>
            <p:ph type="dt" sz="half" idx="10"/>
          </p:nvPr>
        </p:nvSpPr>
        <p:spPr/>
        <p:txBody>
          <a:bodyPr/>
          <a:lstStyle/>
          <a:p>
            <a:fld id="{1D8BD707-D9CF-40AE-B4C6-C98DA3205C09}" type="datetimeFigureOut">
              <a:rPr lang="en-US" smtClean="0"/>
              <a:pPr/>
              <a:t>10/27/2023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a:t>Click to edit Master title style</a:t>
            </a:r>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1D8BD707-D9CF-40AE-B4C6-C98DA3205C09}" type="datetimeFigureOut">
              <a:rPr lang="en-US" smtClean="0"/>
              <a:pPr/>
              <a:t>10/27/2023</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a:t>Click to edit Master title style</a:t>
            </a:r>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1D8BD707-D9CF-40AE-B4C6-C98DA3205C09}" type="datetimeFigureOut">
              <a:rPr lang="en-US" smtClean="0"/>
              <a:pPr/>
              <a:t>10/27/2023</a:t>
            </a:fld>
            <a:endParaRPr lang="en-US"/>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dirty="0"/>
              <a:t>ASP.NET Core</a:t>
            </a:r>
          </a:p>
        </p:txBody>
      </p:sp>
      <p:sp>
        <p:nvSpPr>
          <p:cNvPr id="5" name="Content Placeholder 4"/>
          <p:cNvSpPr>
            <a:spLocks noGrp="1"/>
          </p:cNvSpPr>
          <p:nvPr>
            <p:ph sz="quarter" idx="1"/>
          </p:nvPr>
        </p:nvSpPr>
        <p:spPr/>
        <p:txBody>
          <a:bodyPr>
            <a:normAutofit/>
          </a:bodyPr>
          <a:lstStyle/>
          <a:p>
            <a:r>
              <a:rPr lang="en-US" sz="2000" dirty="0"/>
              <a:t>Program class is the entry point of our ASP.NET Core Application, where we configure the web host, configure and register required services and configure middleware pipelines.</a:t>
            </a:r>
          </a:p>
          <a:p>
            <a:r>
              <a:rPr lang="en-US" sz="2000" dirty="0"/>
              <a:t>In ASP.NET Core, the Program class is the entry point for our ASP.NET Core Web Application. It contains the application startup code where we need to</a:t>
            </a:r>
          </a:p>
          <a:p>
            <a:pPr lvl="1"/>
            <a:r>
              <a:rPr lang="en-US" sz="2000" dirty="0"/>
              <a:t>Configure the Web Host, i.e., to host the ASP.NET Core Web Application.</a:t>
            </a:r>
          </a:p>
          <a:p>
            <a:pPr lvl="1"/>
            <a:r>
              <a:rPr lang="en-US" sz="2000" dirty="0"/>
              <a:t>Configure and register the services required by the application, such as MVC, Web API, Razor Pages, etc.</a:t>
            </a:r>
          </a:p>
          <a:p>
            <a:pPr lvl="1"/>
            <a:r>
              <a:rPr lang="en-US" sz="2000" dirty="0"/>
              <a:t>Register Middleware Components, i.e., configure the Application Request Processing Pipeline such as Authentication, Authorization, Routing, etc.</a:t>
            </a:r>
          </a:p>
          <a:p>
            <a:pPr lvl="1"/>
            <a:r>
              <a:rPr lang="en-US" sz="2000" dirty="0"/>
              <a:t>Start the Application so that it can listen to HTTP Requests.</a:t>
            </a:r>
          </a:p>
          <a:p>
            <a:endParaRPr lang="en-US" sz="16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dirty="0"/>
              <a:t>ASP.NET Core</a:t>
            </a:r>
          </a:p>
        </p:txBody>
      </p:sp>
      <p:pic>
        <p:nvPicPr>
          <p:cNvPr id="3" name="Content Placeholder 2">
            <a:extLst>
              <a:ext uri="{FF2B5EF4-FFF2-40B4-BE49-F238E27FC236}">
                <a16:creationId xmlns:a16="http://schemas.microsoft.com/office/drawing/2014/main" id="{4A23986E-D475-E6C9-0271-3DFC0CBDE61F}"/>
              </a:ext>
            </a:extLst>
          </p:cNvPr>
          <p:cNvPicPr>
            <a:picLocks noGrp="1" noChangeAspect="1"/>
          </p:cNvPicPr>
          <p:nvPr>
            <p:ph sz="quarter" idx="1"/>
          </p:nvPr>
        </p:nvPicPr>
        <p:blipFill>
          <a:blip r:embed="rId3"/>
          <a:stretch>
            <a:fillRect/>
          </a:stretch>
        </p:blipFill>
        <p:spPr>
          <a:xfrm>
            <a:off x="725487" y="2438401"/>
            <a:ext cx="7693025" cy="3048000"/>
          </a:xfrm>
          <a:prstGeom prst="rect">
            <a:avLst/>
          </a:prstGeom>
        </p:spPr>
      </p:pic>
      <p:sp>
        <p:nvSpPr>
          <p:cNvPr id="7" name="TextBox 6">
            <a:extLst>
              <a:ext uri="{FF2B5EF4-FFF2-40B4-BE49-F238E27FC236}">
                <a16:creationId xmlns:a16="http://schemas.microsoft.com/office/drawing/2014/main" id="{5FB28E1D-75D2-14B6-56EE-4DEDA7A4D08E}"/>
              </a:ext>
            </a:extLst>
          </p:cNvPr>
          <p:cNvSpPr txBox="1"/>
          <p:nvPr/>
        </p:nvSpPr>
        <p:spPr>
          <a:xfrm>
            <a:off x="612648" y="1676400"/>
            <a:ext cx="8153399" cy="646331"/>
          </a:xfrm>
          <a:prstGeom prst="rect">
            <a:avLst/>
          </a:prstGeom>
          <a:noFill/>
        </p:spPr>
        <p:txBody>
          <a:bodyPr wrap="square">
            <a:spAutoFit/>
          </a:bodyPr>
          <a:lstStyle/>
          <a:p>
            <a:r>
              <a:rPr lang="en-US" b="0" i="0" dirty="0">
                <a:solidFill>
                  <a:srgbClr val="000000"/>
                </a:solidFill>
                <a:effectLst/>
                <a:latin typeface="arial" panose="020B0604020202020204" pitchFamily="34" charset="0"/>
              </a:rPr>
              <a:t>The program file creates the web application in three stages. </a:t>
            </a:r>
            <a:r>
              <a:rPr lang="en-US" b="1" i="0" dirty="0">
                <a:solidFill>
                  <a:srgbClr val="000000"/>
                </a:solidFill>
                <a:effectLst/>
                <a:latin typeface="arial" panose="020B0604020202020204" pitchFamily="34" charset="0"/>
              </a:rPr>
              <a:t>Create</a:t>
            </a:r>
            <a:r>
              <a:rPr lang="en-US" b="0" i="0" dirty="0">
                <a:solidFill>
                  <a:srgbClr val="000000"/>
                </a:solidFill>
                <a:effectLst/>
                <a:latin typeface="arial" panose="020B0604020202020204" pitchFamily="34" charset="0"/>
              </a:rPr>
              <a:t>, </a:t>
            </a:r>
            <a:r>
              <a:rPr lang="en-US" b="1" i="0" dirty="0">
                <a:solidFill>
                  <a:srgbClr val="000000"/>
                </a:solidFill>
                <a:effectLst/>
                <a:latin typeface="arial" panose="020B0604020202020204" pitchFamily="34" charset="0"/>
              </a:rPr>
              <a:t>Build</a:t>
            </a:r>
            <a:r>
              <a:rPr lang="en-US" b="0" i="0" dirty="0">
                <a:solidFill>
                  <a:srgbClr val="000000"/>
                </a:solidFill>
                <a:effectLst/>
                <a:latin typeface="arial" panose="020B0604020202020204" pitchFamily="34" charset="0"/>
              </a:rPr>
              <a:t>, and </a:t>
            </a:r>
            <a:r>
              <a:rPr lang="en-US" b="1" i="0" dirty="0">
                <a:solidFill>
                  <a:srgbClr val="000000"/>
                </a:solidFill>
                <a:effectLst/>
                <a:latin typeface="arial" panose="020B0604020202020204" pitchFamily="34" charset="0"/>
              </a:rPr>
              <a:t>Run, </a:t>
            </a:r>
            <a:r>
              <a:rPr lang="en-US" b="0" i="0" dirty="0">
                <a:solidFill>
                  <a:srgbClr val="000000"/>
                </a:solidFill>
                <a:effectLst/>
                <a:latin typeface="arial" panose="020B0604020202020204" pitchFamily="34" charset="0"/>
              </a:rPr>
              <a:t>as shown in the below image.</a:t>
            </a:r>
            <a:endParaRPr lang="en-US" dirty="0"/>
          </a:p>
        </p:txBody>
      </p:sp>
      <p:sp>
        <p:nvSpPr>
          <p:cNvPr id="9" name="TextBox 8">
            <a:extLst>
              <a:ext uri="{FF2B5EF4-FFF2-40B4-BE49-F238E27FC236}">
                <a16:creationId xmlns:a16="http://schemas.microsoft.com/office/drawing/2014/main" id="{5A83ED6D-E2B7-0C1D-1D8D-93120ECABE5B}"/>
              </a:ext>
            </a:extLst>
          </p:cNvPr>
          <p:cNvSpPr txBox="1"/>
          <p:nvPr/>
        </p:nvSpPr>
        <p:spPr>
          <a:xfrm>
            <a:off x="579991" y="5555789"/>
            <a:ext cx="8153398" cy="1477328"/>
          </a:xfrm>
          <a:prstGeom prst="rect">
            <a:avLst/>
          </a:prstGeom>
          <a:noFill/>
        </p:spPr>
        <p:txBody>
          <a:bodyPr wrap="square">
            <a:spAutoFit/>
          </a:bodyPr>
          <a:lstStyle/>
          <a:p>
            <a:r>
              <a:rPr lang="en-US" b="1" i="0" dirty="0">
                <a:solidFill>
                  <a:srgbClr val="000000"/>
                </a:solidFill>
                <a:effectLst/>
                <a:latin typeface="arial" panose="020B0604020202020204" pitchFamily="34" charset="0"/>
              </a:rPr>
              <a:t>Note:</a:t>
            </a:r>
            <a:r>
              <a:rPr lang="en-US" b="0" i="0" dirty="0">
                <a:solidFill>
                  <a:srgbClr val="000000"/>
                </a:solidFill>
                <a:effectLst/>
                <a:latin typeface="arial" panose="020B0604020202020204" pitchFamily="34" charset="0"/>
              </a:rPr>
              <a:t> The earlier versions of ASP.NET Core created two files. One is </a:t>
            </a:r>
            <a:r>
              <a:rPr lang="en-US" b="0" i="0" dirty="0" err="1">
                <a:solidFill>
                  <a:srgbClr val="000000"/>
                </a:solidFill>
                <a:effectLst/>
                <a:latin typeface="arial" panose="020B0604020202020204" pitchFamily="34" charset="0"/>
              </a:rPr>
              <a:t>Program.cs</a:t>
            </a:r>
            <a:r>
              <a:rPr lang="en-US" b="0" i="0" dirty="0">
                <a:solidFill>
                  <a:srgbClr val="000000"/>
                </a:solidFill>
                <a:effectLst/>
                <a:latin typeface="arial" panose="020B0604020202020204" pitchFamily="34" charset="0"/>
              </a:rPr>
              <a:t>, and the other is </a:t>
            </a:r>
            <a:r>
              <a:rPr lang="en-US" b="0" i="0" dirty="0" err="1">
                <a:solidFill>
                  <a:srgbClr val="000000"/>
                </a:solidFill>
                <a:effectLst/>
                <a:latin typeface="arial" panose="020B0604020202020204" pitchFamily="34" charset="0"/>
              </a:rPr>
              <a:t>Startup.cs</a:t>
            </a:r>
            <a:r>
              <a:rPr lang="en-US" b="0" i="0" dirty="0">
                <a:solidFill>
                  <a:srgbClr val="000000"/>
                </a:solidFill>
                <a:effectLst/>
                <a:latin typeface="arial" panose="020B0604020202020204" pitchFamily="34" charset="0"/>
              </a:rPr>
              <a:t>. The </a:t>
            </a:r>
            <a:r>
              <a:rPr lang="en-US" b="0" i="0" dirty="0" err="1">
                <a:solidFill>
                  <a:srgbClr val="000000"/>
                </a:solidFill>
                <a:effectLst/>
                <a:latin typeface="arial" panose="020B0604020202020204" pitchFamily="34" charset="0"/>
              </a:rPr>
              <a:t>Program.cs</a:t>
            </a:r>
            <a:r>
              <a:rPr lang="en-US" b="0" i="0" dirty="0">
                <a:solidFill>
                  <a:srgbClr val="000000"/>
                </a:solidFill>
                <a:effectLst/>
                <a:latin typeface="arial" panose="020B0604020202020204" pitchFamily="34" charset="0"/>
              </a:rPr>
              <a:t> are responsible for configuring the host, and the startup class is responsible for configuring the Services and </a:t>
            </a:r>
            <a:r>
              <a:rPr lang="en-US" b="0" i="0" dirty="0" err="1">
                <a:solidFill>
                  <a:srgbClr val="000000"/>
                </a:solidFill>
                <a:effectLst/>
                <a:latin typeface="arial" panose="020B0604020202020204" pitchFamily="34" charset="0"/>
              </a:rPr>
              <a:t>Middlewares</a:t>
            </a:r>
            <a:r>
              <a:rPr lang="en-US" b="0" i="0" dirty="0">
                <a:solidFill>
                  <a:srgbClr val="000000"/>
                </a:solidFill>
                <a:effectLst/>
                <a:latin typeface="arial" panose="020B0604020202020204" pitchFamily="34" charset="0"/>
              </a:rPr>
              <a:t>. With .NET 6, both are merged into a </a:t>
            </a:r>
            <a:r>
              <a:rPr lang="en-US" b="0" i="0" dirty="0" err="1">
                <a:solidFill>
                  <a:srgbClr val="000000"/>
                </a:solidFill>
                <a:effectLst/>
                <a:latin typeface="arial" panose="020B0604020202020204" pitchFamily="34" charset="0"/>
              </a:rPr>
              <a:t>Program.cs</a:t>
            </a:r>
            <a:r>
              <a:rPr lang="en-US" b="0" i="0" dirty="0">
                <a:solidFill>
                  <a:srgbClr val="000000"/>
                </a:solidFill>
                <a:effectLst/>
                <a:latin typeface="arial" panose="020B0604020202020204" pitchFamily="34" charset="0"/>
              </a:rPr>
              <a:t> class file.</a:t>
            </a:r>
            <a:endParaRPr lang="en-US" dirty="0"/>
          </a:p>
        </p:txBody>
      </p:sp>
    </p:spTree>
    <p:extLst>
      <p:ext uri="{BB962C8B-B14F-4D97-AF65-F5344CB8AC3E}">
        <p14:creationId xmlns:p14="http://schemas.microsoft.com/office/powerpoint/2010/main" val="2736666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dirty="0"/>
              <a:t>ASP.NET Core</a:t>
            </a:r>
          </a:p>
        </p:txBody>
      </p:sp>
      <p:sp>
        <p:nvSpPr>
          <p:cNvPr id="5" name="Content Placeholder 4"/>
          <p:cNvSpPr>
            <a:spLocks noGrp="1"/>
          </p:cNvSpPr>
          <p:nvPr>
            <p:ph sz="quarter" idx="1"/>
          </p:nvPr>
        </p:nvSpPr>
        <p:spPr/>
        <p:txBody>
          <a:bodyPr>
            <a:normAutofit/>
          </a:bodyPr>
          <a:lstStyle/>
          <a:p>
            <a:r>
              <a:rPr lang="en-US" sz="1600" dirty="0"/>
              <a:t>Step 1: Create (Configuring Web Server, Host, and Services)</a:t>
            </a:r>
          </a:p>
          <a:p>
            <a:r>
              <a:rPr lang="en-US" sz="2000" b="1" i="0" dirty="0">
                <a:solidFill>
                  <a:srgbClr val="0000FF"/>
                </a:solidFill>
                <a:effectLst/>
                <a:latin typeface="arial" panose="020B0604020202020204" pitchFamily="34" charset="0"/>
              </a:rPr>
              <a:t>var builder = </a:t>
            </a:r>
            <a:r>
              <a:rPr lang="en-US" sz="2000" b="1" i="0" dirty="0" err="1">
                <a:solidFill>
                  <a:srgbClr val="0000FF"/>
                </a:solidFill>
                <a:effectLst/>
                <a:latin typeface="arial" panose="020B0604020202020204" pitchFamily="34" charset="0"/>
              </a:rPr>
              <a:t>WebApplication.CreateBuilder</a:t>
            </a:r>
            <a:r>
              <a:rPr lang="en-US" sz="2000" b="1" i="0" dirty="0">
                <a:solidFill>
                  <a:srgbClr val="0000FF"/>
                </a:solidFill>
                <a:effectLst/>
                <a:latin typeface="arial" panose="020B0604020202020204" pitchFamily="34" charset="0"/>
              </a:rPr>
              <a:t>(</a:t>
            </a:r>
            <a:r>
              <a:rPr lang="en-US" sz="2000" b="1" i="0" dirty="0" err="1">
                <a:solidFill>
                  <a:srgbClr val="0000FF"/>
                </a:solidFill>
                <a:effectLst/>
                <a:latin typeface="arial" panose="020B0604020202020204" pitchFamily="34" charset="0"/>
              </a:rPr>
              <a:t>args</a:t>
            </a:r>
            <a:r>
              <a:rPr lang="en-US" sz="2000" b="1" i="0" dirty="0">
                <a:solidFill>
                  <a:srgbClr val="0000FF"/>
                </a:solidFill>
                <a:effectLst/>
                <a:latin typeface="arial" panose="020B0604020202020204" pitchFamily="34" charset="0"/>
              </a:rPr>
              <a:t>);</a:t>
            </a:r>
          </a:p>
          <a:p>
            <a:r>
              <a:rPr lang="en-US" sz="1600" dirty="0"/>
              <a:t>The </a:t>
            </a:r>
            <a:r>
              <a:rPr lang="en-US" sz="1600" dirty="0" err="1"/>
              <a:t>CreateBuilder</a:t>
            </a:r>
            <a:r>
              <a:rPr lang="en-US" sz="1600" dirty="0"/>
              <a:t> is a static method of </a:t>
            </a:r>
            <a:r>
              <a:rPr lang="en-US" sz="1600" dirty="0" err="1"/>
              <a:t>WebApplication</a:t>
            </a:r>
            <a:r>
              <a:rPr lang="en-US" sz="1600" dirty="0"/>
              <a:t> class that accepts the Command line arguments as an input parameter. This method initializes a new instance of the </a:t>
            </a:r>
            <a:r>
              <a:rPr lang="en-US" sz="1600" dirty="0" err="1"/>
              <a:t>WebApplicationBuilder</a:t>
            </a:r>
            <a:r>
              <a:rPr lang="en-US" sz="1600" dirty="0"/>
              <a:t> class with preconfigured defaults such as.</a:t>
            </a:r>
          </a:p>
          <a:p>
            <a:pPr algn="just" fontAlgn="base">
              <a:buFont typeface="+mj-lt"/>
              <a:buAutoNum type="arabicPeriod"/>
            </a:pPr>
            <a:r>
              <a:rPr lang="en-US" sz="1050" b="0" i="0" dirty="0">
                <a:solidFill>
                  <a:srgbClr val="000000"/>
                </a:solidFill>
                <a:effectLst/>
                <a:latin typeface="arial" panose="020B0604020202020204" pitchFamily="34" charset="0"/>
              </a:rPr>
              <a:t>Set up Web Server</a:t>
            </a:r>
            <a:endParaRPr lang="en-US" sz="1050" b="0" i="0" dirty="0">
              <a:solidFill>
                <a:srgbClr val="3A3A3A"/>
              </a:solidFill>
              <a:effectLst/>
              <a:latin typeface="-apple-system"/>
            </a:endParaRPr>
          </a:p>
          <a:p>
            <a:pPr algn="just" fontAlgn="base">
              <a:buFont typeface="+mj-lt"/>
              <a:buAutoNum type="arabicPeriod"/>
            </a:pPr>
            <a:r>
              <a:rPr lang="en-US" sz="1050" b="0" i="0" dirty="0">
                <a:solidFill>
                  <a:srgbClr val="000000"/>
                </a:solidFill>
                <a:effectLst/>
                <a:latin typeface="arial" panose="020B0604020202020204" pitchFamily="34" charset="0"/>
              </a:rPr>
              <a:t>Host the Application</a:t>
            </a:r>
            <a:endParaRPr lang="en-US" sz="1050" b="0" i="0" dirty="0">
              <a:solidFill>
                <a:srgbClr val="3A3A3A"/>
              </a:solidFill>
              <a:effectLst/>
              <a:latin typeface="-apple-system"/>
            </a:endParaRPr>
          </a:p>
          <a:p>
            <a:pPr algn="just" fontAlgn="base">
              <a:buFont typeface="+mj-lt"/>
              <a:buAutoNum type="arabicPeriod"/>
            </a:pPr>
            <a:r>
              <a:rPr lang="en-US" sz="1050" b="0" i="0" dirty="0">
                <a:solidFill>
                  <a:srgbClr val="000000"/>
                </a:solidFill>
                <a:effectLst/>
                <a:latin typeface="arial" panose="020B0604020202020204" pitchFamily="34" charset="0"/>
              </a:rPr>
              <a:t>Logging</a:t>
            </a:r>
            <a:endParaRPr lang="en-US" sz="1050" b="0" i="0" dirty="0">
              <a:solidFill>
                <a:srgbClr val="3A3A3A"/>
              </a:solidFill>
              <a:effectLst/>
              <a:latin typeface="-apple-system"/>
            </a:endParaRPr>
          </a:p>
          <a:p>
            <a:pPr algn="just" fontAlgn="base">
              <a:buFont typeface="+mj-lt"/>
              <a:buAutoNum type="arabicPeriod"/>
            </a:pPr>
            <a:r>
              <a:rPr lang="en-US" sz="1050" b="0" i="0" dirty="0">
                <a:solidFill>
                  <a:srgbClr val="000000"/>
                </a:solidFill>
                <a:effectLst/>
                <a:latin typeface="arial" panose="020B0604020202020204" pitchFamily="34" charset="0"/>
              </a:rPr>
              <a:t>Configuration</a:t>
            </a:r>
            <a:endParaRPr lang="en-US" sz="1050" b="0" i="0" dirty="0">
              <a:solidFill>
                <a:srgbClr val="3A3A3A"/>
              </a:solidFill>
              <a:effectLst/>
              <a:latin typeface="-apple-system"/>
            </a:endParaRPr>
          </a:p>
          <a:p>
            <a:pPr algn="just" fontAlgn="base">
              <a:buFont typeface="+mj-lt"/>
              <a:buAutoNum type="arabicPeriod"/>
            </a:pPr>
            <a:r>
              <a:rPr lang="en-US" sz="1050" b="0" i="0" dirty="0">
                <a:solidFill>
                  <a:srgbClr val="000000"/>
                </a:solidFill>
                <a:effectLst/>
                <a:latin typeface="arial" panose="020B0604020202020204" pitchFamily="34" charset="0"/>
              </a:rPr>
              <a:t>Dependency Injection Container</a:t>
            </a:r>
            <a:endParaRPr lang="en-US" sz="1050" b="0" i="0" dirty="0">
              <a:solidFill>
                <a:srgbClr val="3A3A3A"/>
              </a:solidFill>
              <a:effectLst/>
              <a:latin typeface="-apple-system"/>
            </a:endParaRPr>
          </a:p>
          <a:p>
            <a:pPr algn="just" fontAlgn="base">
              <a:buFont typeface="+mj-lt"/>
              <a:buAutoNum type="arabicPeriod"/>
            </a:pPr>
            <a:r>
              <a:rPr lang="en-US" sz="1050" b="0" i="0" dirty="0">
                <a:solidFill>
                  <a:srgbClr val="000000"/>
                </a:solidFill>
                <a:effectLst/>
                <a:latin typeface="arial" panose="020B0604020202020204" pitchFamily="34" charset="0"/>
              </a:rPr>
              <a:t>Adds Framework Provided Services</a:t>
            </a:r>
            <a:endParaRPr lang="en-US" sz="1050" b="0" i="0" dirty="0">
              <a:solidFill>
                <a:srgbClr val="3A3A3A"/>
              </a:solidFill>
              <a:effectLst/>
              <a:latin typeface="-apple-system"/>
            </a:endParaRPr>
          </a:p>
          <a:p>
            <a:r>
              <a:rPr lang="en-US" sz="1050" b="0" i="0" dirty="0">
                <a:solidFill>
                  <a:srgbClr val="000000"/>
                </a:solidFill>
                <a:effectLst/>
                <a:latin typeface="arial" panose="020B0604020202020204" pitchFamily="34" charset="0"/>
              </a:rPr>
              <a:t>So, the </a:t>
            </a:r>
            <a:r>
              <a:rPr lang="en-US" sz="1050" b="1" i="0" dirty="0" err="1">
                <a:solidFill>
                  <a:srgbClr val="000000"/>
                </a:solidFill>
                <a:effectLst/>
                <a:latin typeface="arial" panose="020B0604020202020204" pitchFamily="34" charset="0"/>
              </a:rPr>
              <a:t>CreateBuilder</a:t>
            </a:r>
            <a:r>
              <a:rPr lang="en-US" sz="1050" b="0" i="0" dirty="0">
                <a:solidFill>
                  <a:srgbClr val="000000"/>
                </a:solidFill>
                <a:effectLst/>
                <a:latin typeface="arial" panose="020B0604020202020204" pitchFamily="34" charset="0"/>
              </a:rPr>
              <a:t> method creates, initializes, and returns a new instance of the </a:t>
            </a:r>
            <a:r>
              <a:rPr lang="en-US" sz="1050" b="0" i="0" dirty="0" err="1">
                <a:solidFill>
                  <a:srgbClr val="000000"/>
                </a:solidFill>
                <a:effectLst/>
                <a:latin typeface="arial" panose="020B0604020202020204" pitchFamily="34" charset="0"/>
              </a:rPr>
              <a:t>WebApplicationBuilder</a:t>
            </a:r>
            <a:r>
              <a:rPr lang="en-US" sz="1050" b="0" i="0" dirty="0">
                <a:solidFill>
                  <a:srgbClr val="000000"/>
                </a:solidFill>
                <a:effectLst/>
                <a:latin typeface="arial" panose="020B0604020202020204" pitchFamily="34" charset="0"/>
              </a:rPr>
              <a:t> class. And we then use the </a:t>
            </a:r>
            <a:r>
              <a:rPr lang="en-US" sz="1050" b="0" i="0" dirty="0" err="1">
                <a:solidFill>
                  <a:srgbClr val="000000"/>
                </a:solidFill>
                <a:effectLst/>
                <a:latin typeface="arial" panose="020B0604020202020204" pitchFamily="34" charset="0"/>
              </a:rPr>
              <a:t>WebApplicationBuilder</a:t>
            </a:r>
            <a:r>
              <a:rPr lang="en-US" sz="1050" b="0" i="0" dirty="0">
                <a:solidFill>
                  <a:srgbClr val="000000"/>
                </a:solidFill>
                <a:effectLst/>
                <a:latin typeface="arial" panose="020B0604020202020204" pitchFamily="34" charset="0"/>
              </a:rPr>
              <a:t> instance to configure and register additional services. The </a:t>
            </a:r>
            <a:r>
              <a:rPr lang="en-US" sz="1050" b="0" i="0" dirty="0" err="1">
                <a:solidFill>
                  <a:srgbClr val="000000"/>
                </a:solidFill>
                <a:effectLst/>
                <a:latin typeface="arial" panose="020B0604020202020204" pitchFamily="34" charset="0"/>
              </a:rPr>
              <a:t>WebApplicationBuilder</a:t>
            </a:r>
            <a:r>
              <a:rPr lang="en-US" sz="1050" b="0" i="0" dirty="0">
                <a:solidFill>
                  <a:srgbClr val="000000"/>
                </a:solidFill>
                <a:effectLst/>
                <a:latin typeface="arial" panose="020B0604020202020204" pitchFamily="34" charset="0"/>
              </a:rPr>
              <a:t> exposes the following.</a:t>
            </a:r>
            <a:endParaRPr lang="en-US" sz="1600" dirty="0"/>
          </a:p>
        </p:txBody>
      </p:sp>
    </p:spTree>
    <p:extLst>
      <p:ext uri="{BB962C8B-B14F-4D97-AF65-F5344CB8AC3E}">
        <p14:creationId xmlns:p14="http://schemas.microsoft.com/office/powerpoint/2010/main" val="36054332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dirty="0"/>
              <a:t>ASP.NET Core</a:t>
            </a:r>
          </a:p>
        </p:txBody>
      </p:sp>
      <p:sp>
        <p:nvSpPr>
          <p:cNvPr id="5" name="Content Placeholder 4"/>
          <p:cNvSpPr>
            <a:spLocks noGrp="1"/>
          </p:cNvSpPr>
          <p:nvPr>
            <p:ph sz="quarter" idx="1"/>
          </p:nvPr>
        </p:nvSpPr>
        <p:spPr/>
        <p:txBody>
          <a:bodyPr>
            <a:normAutofit/>
          </a:bodyPr>
          <a:lstStyle/>
          <a:p>
            <a:r>
              <a:rPr lang="en-US" sz="1800" b="0" i="0" dirty="0">
                <a:solidFill>
                  <a:srgbClr val="000000"/>
                </a:solidFill>
                <a:effectLst/>
                <a:latin typeface="arial" panose="020B0604020202020204" pitchFamily="34" charset="0"/>
              </a:rPr>
              <a:t>The </a:t>
            </a:r>
            <a:r>
              <a:rPr lang="en-US" sz="1800" b="0" i="0" dirty="0" err="1">
                <a:solidFill>
                  <a:srgbClr val="000000"/>
                </a:solidFill>
                <a:effectLst/>
                <a:latin typeface="arial" panose="020B0604020202020204" pitchFamily="34" charset="0"/>
              </a:rPr>
              <a:t>WebApplicationBuilder</a:t>
            </a:r>
            <a:r>
              <a:rPr lang="en-US" sz="1800" b="0" i="0" dirty="0">
                <a:solidFill>
                  <a:srgbClr val="000000"/>
                </a:solidFill>
                <a:effectLst/>
                <a:latin typeface="arial" panose="020B0604020202020204" pitchFamily="34" charset="0"/>
              </a:rPr>
              <a:t> exposes the following.</a:t>
            </a:r>
          </a:p>
          <a:p>
            <a:r>
              <a:rPr lang="en-US" sz="1800" b="1" dirty="0" err="1"/>
              <a:t>IWebHostEnvironment</a:t>
            </a:r>
            <a:r>
              <a:rPr lang="en-US" sz="1800" b="1" dirty="0"/>
              <a:t>: </a:t>
            </a:r>
            <a:r>
              <a:rPr lang="en-US" sz="1800" dirty="0"/>
              <a:t>It provides information about an application’s web hosting environment. It will provide information on whether the application is hosted using In-Process or </a:t>
            </a:r>
            <a:r>
              <a:rPr lang="en-US" sz="1800" dirty="0" err="1"/>
              <a:t>OutOfProcess</a:t>
            </a:r>
            <a:r>
              <a:rPr lang="en-US" sz="1800" dirty="0"/>
              <a:t> Hosting Model. Whether it is using IIS Server or Kestrel Web Server, or both.</a:t>
            </a:r>
          </a:p>
          <a:p>
            <a:r>
              <a:rPr lang="en-US" sz="1800" b="1" dirty="0" err="1"/>
              <a:t>IServiceCollection</a:t>
            </a:r>
            <a:r>
              <a:rPr lang="en-US" sz="1800" b="1" dirty="0"/>
              <a:t>: </a:t>
            </a:r>
            <a:r>
              <a:rPr lang="en-US" sz="1800" dirty="0"/>
              <a:t>A collection of services that can be used throughout an application. This is useful for adding user-provided or framework-provided services. It provides methods to register different types of services, such as Transient, Scoped, and Singleton services.</a:t>
            </a:r>
          </a:p>
          <a:p>
            <a:r>
              <a:rPr lang="en-US" sz="1800" b="1" dirty="0" err="1"/>
              <a:t>ConfigurationManager</a:t>
            </a:r>
            <a:r>
              <a:rPr lang="en-US" sz="1800" b="1" dirty="0"/>
              <a:t>: </a:t>
            </a:r>
            <a:r>
              <a:rPr lang="en-US" sz="1800" dirty="0"/>
              <a:t>A collection of configuration providers that can be used throughout an application. This is useful for adding new configuration sources and providers.</a:t>
            </a:r>
          </a:p>
          <a:p>
            <a:r>
              <a:rPr lang="en-US" sz="1800" b="1" dirty="0" err="1"/>
              <a:t>ILoggingBuilder</a:t>
            </a:r>
            <a:r>
              <a:rPr lang="en-US" sz="1800" b="1" dirty="0"/>
              <a:t>: </a:t>
            </a:r>
            <a:r>
              <a:rPr lang="en-US" sz="1800" dirty="0"/>
              <a:t>A collection of logging providers that can be used throughout an application. This is useful for adding new logging providers.</a:t>
            </a:r>
          </a:p>
        </p:txBody>
      </p:sp>
    </p:spTree>
    <p:extLst>
      <p:ext uri="{BB962C8B-B14F-4D97-AF65-F5344CB8AC3E}">
        <p14:creationId xmlns:p14="http://schemas.microsoft.com/office/powerpoint/2010/main" val="2907539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dirty="0"/>
              <a:t>ASP.NET Core</a:t>
            </a:r>
          </a:p>
        </p:txBody>
      </p:sp>
      <p:sp>
        <p:nvSpPr>
          <p:cNvPr id="5" name="Content Placeholder 4"/>
          <p:cNvSpPr>
            <a:spLocks noGrp="1"/>
          </p:cNvSpPr>
          <p:nvPr>
            <p:ph sz="quarter" idx="1"/>
          </p:nvPr>
        </p:nvSpPr>
        <p:spPr/>
        <p:txBody>
          <a:bodyPr>
            <a:normAutofit/>
          </a:bodyPr>
          <a:lstStyle/>
          <a:p>
            <a:r>
              <a:rPr lang="en-US" sz="1100" b="1" i="0" dirty="0">
                <a:solidFill>
                  <a:srgbClr val="000000"/>
                </a:solidFill>
                <a:effectLst/>
                <a:latin typeface="arial" panose="020B0604020202020204" pitchFamily="34" charset="0"/>
              </a:rPr>
              <a:t>Step 2: Build (Configuring the Middleware Components)</a:t>
            </a:r>
            <a:endParaRPr lang="en-US" sz="1100" b="1" i="0" dirty="0">
              <a:solidFill>
                <a:srgbClr val="3A3A3A"/>
              </a:solidFill>
              <a:effectLst/>
              <a:latin typeface="-apple-system"/>
            </a:endParaRPr>
          </a:p>
          <a:p>
            <a:r>
              <a:rPr lang="en-US" sz="1600" b="1" i="0" dirty="0">
                <a:solidFill>
                  <a:srgbClr val="0000FF"/>
                </a:solidFill>
                <a:effectLst/>
                <a:latin typeface="arial" panose="020B0604020202020204" pitchFamily="34" charset="0"/>
              </a:rPr>
              <a:t>var app = </a:t>
            </a:r>
            <a:r>
              <a:rPr lang="en-US" sz="1600" b="1" i="0" dirty="0" err="1">
                <a:solidFill>
                  <a:srgbClr val="0000FF"/>
                </a:solidFill>
                <a:effectLst/>
                <a:latin typeface="arial" panose="020B0604020202020204" pitchFamily="34" charset="0"/>
              </a:rPr>
              <a:t>builder.Build</a:t>
            </a:r>
            <a:r>
              <a:rPr lang="en-US" sz="1600" b="1" i="0" dirty="0">
                <a:solidFill>
                  <a:srgbClr val="0000FF"/>
                </a:solidFill>
                <a:effectLst/>
                <a:latin typeface="arial" panose="020B0604020202020204" pitchFamily="34" charset="0"/>
              </a:rPr>
              <a:t>();</a:t>
            </a:r>
          </a:p>
          <a:p>
            <a:r>
              <a:rPr lang="en-US" sz="1800" dirty="0"/>
              <a:t>The Build method of the </a:t>
            </a:r>
            <a:r>
              <a:rPr lang="en-US" sz="1800" dirty="0" err="1"/>
              <a:t>WebApplicationBuilder</a:t>
            </a:r>
            <a:r>
              <a:rPr lang="en-US" sz="1800" dirty="0"/>
              <a:t> class creates a new instance of the </a:t>
            </a:r>
            <a:r>
              <a:rPr lang="en-US" sz="1800" dirty="0" err="1"/>
              <a:t>WebApplication</a:t>
            </a:r>
            <a:r>
              <a:rPr lang="en-US" sz="1800" dirty="0"/>
              <a:t> class. We then use the Web Application instance to set up the </a:t>
            </a:r>
            <a:r>
              <a:rPr lang="en-US" sz="1800" dirty="0" err="1"/>
              <a:t>Middlewares</a:t>
            </a:r>
            <a:r>
              <a:rPr lang="en-US" sz="1800" dirty="0"/>
              <a:t> and endpoints for our ASP.NET Core Application. </a:t>
            </a:r>
          </a:p>
          <a:p>
            <a:r>
              <a:rPr lang="en-US" sz="1600" b="1" i="0" dirty="0" err="1">
                <a:solidFill>
                  <a:srgbClr val="0000FF"/>
                </a:solidFill>
                <a:effectLst/>
                <a:latin typeface="arial" panose="020B0604020202020204" pitchFamily="34" charset="0"/>
              </a:rPr>
              <a:t>app.MapGet</a:t>
            </a:r>
            <a:r>
              <a:rPr lang="en-US" sz="1600" b="1" i="0" dirty="0">
                <a:solidFill>
                  <a:srgbClr val="0000FF"/>
                </a:solidFill>
                <a:effectLst/>
                <a:latin typeface="arial" panose="020B0604020202020204" pitchFamily="34" charset="0"/>
              </a:rPr>
              <a:t>(“/”, () =&gt; “Hello World!”);</a:t>
            </a:r>
          </a:p>
          <a:p>
            <a:r>
              <a:rPr lang="en-US" sz="1600" dirty="0"/>
              <a:t>With the </a:t>
            </a:r>
            <a:r>
              <a:rPr lang="en-US" sz="1600" dirty="0" err="1"/>
              <a:t>MapGet</a:t>
            </a:r>
            <a:r>
              <a:rPr lang="en-US" sz="1600" dirty="0"/>
              <a:t> endpoint, when an HTTP GET request is sent to the application root URL /, then the request delegate executes, i.e., the statement () =&gt; “Hello World!” will execute, and Hello World! is written to the HTTP response. Now, run the application, and you should get the following output, this output is coming from the </a:t>
            </a:r>
            <a:r>
              <a:rPr lang="en-US" sz="1600" dirty="0" err="1"/>
              <a:t>MapGet</a:t>
            </a:r>
            <a:r>
              <a:rPr lang="en-US" sz="1600" dirty="0"/>
              <a:t> Endpoint.</a:t>
            </a:r>
          </a:p>
          <a:p>
            <a:endParaRPr lang="en-US" sz="1600" dirty="0"/>
          </a:p>
        </p:txBody>
      </p:sp>
      <p:pic>
        <p:nvPicPr>
          <p:cNvPr id="3" name="Picture 2">
            <a:extLst>
              <a:ext uri="{FF2B5EF4-FFF2-40B4-BE49-F238E27FC236}">
                <a16:creationId xmlns:a16="http://schemas.microsoft.com/office/drawing/2014/main" id="{B453195E-4A29-05B8-BAFB-4D58D72CF83A}"/>
              </a:ext>
            </a:extLst>
          </p:cNvPr>
          <p:cNvPicPr>
            <a:picLocks noChangeAspect="1"/>
          </p:cNvPicPr>
          <p:nvPr/>
        </p:nvPicPr>
        <p:blipFill>
          <a:blip r:embed="rId3"/>
          <a:stretch>
            <a:fillRect/>
          </a:stretch>
        </p:blipFill>
        <p:spPr>
          <a:xfrm>
            <a:off x="1447800" y="4648200"/>
            <a:ext cx="6248400" cy="1628775"/>
          </a:xfrm>
          <a:prstGeom prst="rect">
            <a:avLst/>
          </a:prstGeom>
        </p:spPr>
      </p:pic>
    </p:spTree>
    <p:extLst>
      <p:ext uri="{BB962C8B-B14F-4D97-AF65-F5344CB8AC3E}">
        <p14:creationId xmlns:p14="http://schemas.microsoft.com/office/powerpoint/2010/main" val="42843487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dirty="0"/>
              <a:t>ASP.NET Core</a:t>
            </a:r>
          </a:p>
        </p:txBody>
      </p:sp>
      <p:pic>
        <p:nvPicPr>
          <p:cNvPr id="6" name="Content Placeholder 5">
            <a:extLst>
              <a:ext uri="{FF2B5EF4-FFF2-40B4-BE49-F238E27FC236}">
                <a16:creationId xmlns:a16="http://schemas.microsoft.com/office/drawing/2014/main" id="{F0F546DD-9A76-5789-A502-2F83B72396EB}"/>
              </a:ext>
            </a:extLst>
          </p:cNvPr>
          <p:cNvPicPr>
            <a:picLocks noGrp="1" noChangeAspect="1"/>
          </p:cNvPicPr>
          <p:nvPr>
            <p:ph sz="quarter" idx="1"/>
          </p:nvPr>
        </p:nvPicPr>
        <p:blipFill>
          <a:blip r:embed="rId3"/>
          <a:stretch>
            <a:fillRect/>
          </a:stretch>
        </p:blipFill>
        <p:spPr>
          <a:xfrm>
            <a:off x="612648" y="1600200"/>
            <a:ext cx="8226551" cy="4495800"/>
          </a:xfrm>
          <a:prstGeom prst="rect">
            <a:avLst/>
          </a:prstGeom>
        </p:spPr>
      </p:pic>
    </p:spTree>
    <p:extLst>
      <p:ext uri="{BB962C8B-B14F-4D97-AF65-F5344CB8AC3E}">
        <p14:creationId xmlns:p14="http://schemas.microsoft.com/office/powerpoint/2010/main" val="7754205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Role of Main Method in ASP.NET Core</a:t>
            </a:r>
            <a:endParaRPr lang="en-IN" dirty="0"/>
          </a:p>
        </p:txBody>
      </p:sp>
      <p:sp>
        <p:nvSpPr>
          <p:cNvPr id="5" name="Content Placeholder 4"/>
          <p:cNvSpPr>
            <a:spLocks noGrp="1"/>
          </p:cNvSpPr>
          <p:nvPr>
            <p:ph sz="quarter" idx="1"/>
          </p:nvPr>
        </p:nvSpPr>
        <p:spPr/>
        <p:txBody>
          <a:bodyPr>
            <a:normAutofit/>
          </a:bodyPr>
          <a:lstStyle/>
          <a:p>
            <a:pPr algn="just" fontAlgn="base"/>
            <a:r>
              <a:rPr lang="en-US" sz="1600" b="0" i="0" dirty="0">
                <a:solidFill>
                  <a:srgbClr val="000000"/>
                </a:solidFill>
                <a:effectLst/>
                <a:latin typeface="arial" panose="020B0604020202020204" pitchFamily="34" charset="0"/>
              </a:rPr>
              <a:t>The Main Method of the </a:t>
            </a:r>
            <a:r>
              <a:rPr lang="en-US" sz="1600" b="0" i="0" dirty="0" err="1">
                <a:solidFill>
                  <a:srgbClr val="000000"/>
                </a:solidFill>
                <a:effectLst/>
                <a:latin typeface="arial" panose="020B0604020202020204" pitchFamily="34" charset="0"/>
              </a:rPr>
              <a:t>Program.cs</a:t>
            </a:r>
            <a:r>
              <a:rPr lang="en-US" sz="1600" b="0" i="0" dirty="0">
                <a:solidFill>
                  <a:srgbClr val="000000"/>
                </a:solidFill>
                <a:effectLst/>
                <a:latin typeface="arial" panose="020B0604020202020204" pitchFamily="34" charset="0"/>
              </a:rPr>
              <a:t> class is the entry point of our ASP.NET Core Application. It configures and builds the Web host. The Web Host is responsible for running our ASP.NET Core Applications. It does so by calling the </a:t>
            </a:r>
            <a:r>
              <a:rPr lang="en-US" sz="1600" b="0" i="0" dirty="0" err="1">
                <a:solidFill>
                  <a:srgbClr val="000000"/>
                </a:solidFill>
                <a:effectLst/>
                <a:latin typeface="arial" panose="020B0604020202020204" pitchFamily="34" charset="0"/>
              </a:rPr>
              <a:t>CreateBuilder</a:t>
            </a:r>
            <a:r>
              <a:rPr lang="en-US" sz="1600" b="0" i="0" dirty="0">
                <a:solidFill>
                  <a:srgbClr val="000000"/>
                </a:solidFill>
                <a:effectLst/>
                <a:latin typeface="arial" panose="020B0604020202020204" pitchFamily="34" charset="0"/>
              </a:rPr>
              <a:t> method, and most of the code required to configure the Web Host is already written for us within the </a:t>
            </a:r>
            <a:r>
              <a:rPr lang="en-US" sz="1600" b="0" i="0" dirty="0" err="1">
                <a:solidFill>
                  <a:srgbClr val="000000"/>
                </a:solidFill>
                <a:effectLst/>
                <a:latin typeface="arial" panose="020B0604020202020204" pitchFamily="34" charset="0"/>
              </a:rPr>
              <a:t>CreateBuilder</a:t>
            </a:r>
            <a:r>
              <a:rPr lang="en-US" sz="1600" b="0" i="0" dirty="0">
                <a:solidFill>
                  <a:srgbClr val="000000"/>
                </a:solidFill>
                <a:effectLst/>
                <a:latin typeface="arial" panose="020B0604020202020204" pitchFamily="34" charset="0"/>
              </a:rPr>
              <a:t> method.</a:t>
            </a:r>
            <a:endParaRPr lang="en-US" sz="1600" b="0" i="0" dirty="0">
              <a:solidFill>
                <a:srgbClr val="3A3A3A"/>
              </a:solidFill>
              <a:effectLst/>
              <a:latin typeface="-apple-system"/>
            </a:endParaRPr>
          </a:p>
          <a:p>
            <a:pPr algn="just" fontAlgn="base">
              <a:buFont typeface="+mj-lt"/>
              <a:buAutoNum type="arabicPeriod"/>
            </a:pPr>
            <a:r>
              <a:rPr lang="en-US" sz="1600" b="0" i="0" dirty="0">
                <a:solidFill>
                  <a:srgbClr val="000000"/>
                </a:solidFill>
                <a:effectLst/>
                <a:latin typeface="arial" panose="020B0604020202020204" pitchFamily="34" charset="0"/>
              </a:rPr>
              <a:t>First, the Main Create the </a:t>
            </a:r>
            <a:r>
              <a:rPr lang="en-US" sz="1600" b="0" i="0" dirty="0" err="1">
                <a:solidFill>
                  <a:srgbClr val="000000"/>
                </a:solidFill>
                <a:effectLst/>
                <a:latin typeface="arial" panose="020B0604020202020204" pitchFamily="34" charset="0"/>
              </a:rPr>
              <a:t>WebApplicationBuilder</a:t>
            </a:r>
            <a:r>
              <a:rPr lang="en-US" sz="1600" b="0" i="0" dirty="0">
                <a:solidFill>
                  <a:srgbClr val="000000"/>
                </a:solidFill>
                <a:effectLst/>
                <a:latin typeface="arial" panose="020B0604020202020204" pitchFamily="34" charset="0"/>
              </a:rPr>
              <a:t> instance using which we can configure required services for our ASP.NET Core Application.</a:t>
            </a:r>
            <a:endParaRPr lang="en-US" sz="1600" b="0" i="0" dirty="0">
              <a:solidFill>
                <a:srgbClr val="3A3A3A"/>
              </a:solidFill>
              <a:effectLst/>
              <a:latin typeface="-apple-system"/>
            </a:endParaRPr>
          </a:p>
          <a:p>
            <a:pPr algn="just" fontAlgn="base">
              <a:buFont typeface="+mj-lt"/>
              <a:buAutoNum type="arabicPeriod"/>
            </a:pPr>
            <a:r>
              <a:rPr lang="en-US" sz="1600" b="0" i="0" dirty="0">
                <a:solidFill>
                  <a:srgbClr val="000000"/>
                </a:solidFill>
                <a:effectLst/>
                <a:latin typeface="arial" panose="020B0604020202020204" pitchFamily="34" charset="0"/>
              </a:rPr>
              <a:t>Second, the Main method creates an instance of the </a:t>
            </a:r>
            <a:r>
              <a:rPr lang="en-US" sz="1600" b="0" i="0" dirty="0" err="1">
                <a:solidFill>
                  <a:srgbClr val="000000"/>
                </a:solidFill>
                <a:effectLst/>
                <a:latin typeface="arial" panose="020B0604020202020204" pitchFamily="34" charset="0"/>
              </a:rPr>
              <a:t>WebApplication</a:t>
            </a:r>
            <a:r>
              <a:rPr lang="en-US" sz="1600" b="0" i="0" dirty="0">
                <a:solidFill>
                  <a:srgbClr val="000000"/>
                </a:solidFill>
                <a:effectLst/>
                <a:latin typeface="arial" panose="020B0604020202020204" pitchFamily="34" charset="0"/>
              </a:rPr>
              <a:t> class, using which we can configure required Middleware Components or </a:t>
            </a:r>
            <a:r>
              <a:rPr lang="en-US" sz="1600" b="0" i="0" dirty="0" err="1">
                <a:solidFill>
                  <a:srgbClr val="000000"/>
                </a:solidFill>
                <a:effectLst/>
                <a:latin typeface="arial" panose="020B0604020202020204" pitchFamily="34" charset="0"/>
              </a:rPr>
              <a:t>EndPoints</a:t>
            </a:r>
            <a:r>
              <a:rPr lang="en-US" sz="1600" b="0" i="0" dirty="0">
                <a:solidFill>
                  <a:srgbClr val="000000"/>
                </a:solidFill>
                <a:effectLst/>
                <a:latin typeface="arial" panose="020B0604020202020204" pitchFamily="34" charset="0"/>
              </a:rPr>
              <a:t>, which will handle the incoming HTTP Requests.</a:t>
            </a:r>
            <a:endParaRPr lang="en-US" sz="1600" b="0" i="0" dirty="0">
              <a:solidFill>
                <a:srgbClr val="3A3A3A"/>
              </a:solidFill>
              <a:effectLst/>
              <a:latin typeface="-apple-system"/>
            </a:endParaRPr>
          </a:p>
          <a:p>
            <a:pPr algn="just" fontAlgn="base">
              <a:buFont typeface="+mj-lt"/>
              <a:buAutoNum type="arabicPeriod"/>
            </a:pPr>
            <a:r>
              <a:rPr lang="en-US" sz="1600" b="0" i="0" dirty="0">
                <a:solidFill>
                  <a:srgbClr val="000000"/>
                </a:solidFill>
                <a:effectLst/>
                <a:latin typeface="arial" panose="020B0604020202020204" pitchFamily="34" charset="0"/>
              </a:rPr>
              <a:t>Third, the Main method starts the application by calling the Run method.</a:t>
            </a:r>
          </a:p>
          <a:p>
            <a:pPr algn="just" fontAlgn="base">
              <a:buFont typeface="+mj-lt"/>
              <a:buAutoNum type="arabicPeriod"/>
            </a:pPr>
            <a:r>
              <a:rPr lang="en-US" sz="1600" b="0" i="0" dirty="0">
                <a:solidFill>
                  <a:srgbClr val="000000"/>
                </a:solidFill>
                <a:effectLst/>
                <a:latin typeface="arial" panose="020B0604020202020204" pitchFamily="34" charset="0"/>
              </a:rPr>
              <a:t>The </a:t>
            </a:r>
            <a:r>
              <a:rPr lang="en-US" sz="1600" b="0" i="0" dirty="0" err="1">
                <a:solidFill>
                  <a:srgbClr val="000000"/>
                </a:solidFill>
                <a:effectLst/>
                <a:latin typeface="arial" panose="020B0604020202020204" pitchFamily="34" charset="0"/>
              </a:rPr>
              <a:t>CreateBuilder</a:t>
            </a:r>
            <a:r>
              <a:rPr lang="en-US" sz="1600" b="0" i="0" dirty="0">
                <a:solidFill>
                  <a:srgbClr val="000000"/>
                </a:solidFill>
                <a:effectLst/>
                <a:latin typeface="arial" panose="020B0604020202020204" pitchFamily="34" charset="0"/>
              </a:rPr>
              <a:t> method sets the web host with default configurations, such as it will host the application with the default server (i.e., either IIS or Kestrel) and with the default hosting model (i.e., </a:t>
            </a:r>
            <a:r>
              <a:rPr lang="en-US" sz="1600" b="0" i="0" dirty="0" err="1">
                <a:solidFill>
                  <a:srgbClr val="000000"/>
                </a:solidFill>
                <a:effectLst/>
                <a:latin typeface="arial" panose="020B0604020202020204" pitchFamily="34" charset="0"/>
              </a:rPr>
              <a:t>InProcess</a:t>
            </a:r>
            <a:r>
              <a:rPr lang="en-US" sz="1600" b="0" i="0" dirty="0">
                <a:solidFill>
                  <a:srgbClr val="000000"/>
                </a:solidFill>
                <a:effectLst/>
                <a:latin typeface="arial" panose="020B0604020202020204" pitchFamily="34" charset="0"/>
              </a:rPr>
              <a:t> or </a:t>
            </a:r>
            <a:r>
              <a:rPr lang="en-US" sz="1600" b="0" i="0" dirty="0" err="1">
                <a:solidFill>
                  <a:srgbClr val="000000"/>
                </a:solidFill>
                <a:effectLst/>
                <a:latin typeface="arial" panose="020B0604020202020204" pitchFamily="34" charset="0"/>
              </a:rPr>
              <a:t>OutOfProcess</a:t>
            </a:r>
            <a:r>
              <a:rPr lang="en-US" sz="1600" b="0" i="0" dirty="0">
                <a:solidFill>
                  <a:srgbClr val="000000"/>
                </a:solidFill>
                <a:effectLst/>
                <a:latin typeface="arial" panose="020B0604020202020204" pitchFamily="34" charset="0"/>
              </a:rPr>
              <a:t>). </a:t>
            </a:r>
            <a:endParaRPr lang="en-US" sz="1600" b="0" i="0" dirty="0">
              <a:solidFill>
                <a:srgbClr val="3A3A3A"/>
              </a:solidFill>
              <a:effectLst/>
              <a:latin typeface="-apple-system"/>
            </a:endParaRPr>
          </a:p>
        </p:txBody>
      </p:sp>
    </p:spTree>
    <p:extLst>
      <p:ext uri="{BB962C8B-B14F-4D97-AF65-F5344CB8AC3E}">
        <p14:creationId xmlns:p14="http://schemas.microsoft.com/office/powerpoint/2010/main" val="2497332410"/>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Median</Template>
  <TotalTime>8380</TotalTime>
  <Words>885</Words>
  <Application>Microsoft Office PowerPoint</Application>
  <PresentationFormat>On-screen Show (4:3)</PresentationFormat>
  <Paragraphs>54</Paragraphs>
  <Slides>7</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-apple-system</vt:lpstr>
      <vt:lpstr>Arial</vt:lpstr>
      <vt:lpstr>Calibri</vt:lpstr>
      <vt:lpstr>Tw Cen MT</vt:lpstr>
      <vt:lpstr>Wingdings</vt:lpstr>
      <vt:lpstr>Wingdings 2</vt:lpstr>
      <vt:lpstr>Median</vt:lpstr>
      <vt:lpstr>ASP.NET Core</vt:lpstr>
      <vt:lpstr>ASP.NET Core</vt:lpstr>
      <vt:lpstr>ASP.NET Core</vt:lpstr>
      <vt:lpstr>ASP.NET Core</vt:lpstr>
      <vt:lpstr>ASP.NET Core</vt:lpstr>
      <vt:lpstr>ASP.NET Core</vt:lpstr>
      <vt:lpstr>Role of Main Method in ASP.NET Core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Annotations</dc:title>
  <dc:creator>Admin</dc:creator>
  <cp:lastModifiedBy>San San</cp:lastModifiedBy>
  <cp:revision>52</cp:revision>
  <dcterms:created xsi:type="dcterms:W3CDTF">2006-08-16T00:00:00Z</dcterms:created>
  <dcterms:modified xsi:type="dcterms:W3CDTF">2023-11-01T14:31:17Z</dcterms:modified>
</cp:coreProperties>
</file>