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45EE86-CF56-429A-9492-494A031599CD}" type="doc">
      <dgm:prSet loTypeId="urn:microsoft.com/office/officeart/2005/8/layout/cycle3" loCatId="cycle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B12D2D1D-F2B9-485D-A0BC-CB1E9CC157BA}">
      <dgm:prSet phldrT="[Text]"/>
      <dgm:spPr/>
      <dgm:t>
        <a:bodyPr/>
        <a:lstStyle/>
        <a:p>
          <a:r>
            <a:rPr lang="en-IN" dirty="0" smtClean="0"/>
            <a:t>Data Collection</a:t>
          </a:r>
          <a:endParaRPr lang="en-IN" dirty="0"/>
        </a:p>
      </dgm:t>
    </dgm:pt>
    <dgm:pt modelId="{F7C75E0A-CA65-4547-81CC-9D0648254D54}" type="parTrans" cxnId="{18ACCDAE-C932-4E3E-A28B-3AB508648232}">
      <dgm:prSet/>
      <dgm:spPr/>
      <dgm:t>
        <a:bodyPr/>
        <a:lstStyle/>
        <a:p>
          <a:endParaRPr lang="en-IN"/>
        </a:p>
      </dgm:t>
    </dgm:pt>
    <dgm:pt modelId="{F8D4020A-DC21-4FC1-BB7E-D99B843DA395}" type="sibTrans" cxnId="{18ACCDAE-C932-4E3E-A28B-3AB508648232}">
      <dgm:prSet/>
      <dgm:spPr/>
      <dgm:t>
        <a:bodyPr/>
        <a:lstStyle/>
        <a:p>
          <a:endParaRPr lang="en-IN"/>
        </a:p>
      </dgm:t>
    </dgm:pt>
    <dgm:pt modelId="{54B782EA-2D3F-4E5D-A844-A3F8CB6578F5}">
      <dgm:prSet phldrT="[Text]"/>
      <dgm:spPr/>
      <dgm:t>
        <a:bodyPr/>
        <a:lstStyle/>
        <a:p>
          <a:r>
            <a:rPr lang="en-IN" dirty="0" smtClean="0"/>
            <a:t>Data Preparation</a:t>
          </a:r>
          <a:endParaRPr lang="en-IN" dirty="0"/>
        </a:p>
      </dgm:t>
    </dgm:pt>
    <dgm:pt modelId="{440E6CFC-EAE5-4DBA-8020-97927D8EF09E}" type="parTrans" cxnId="{95F7FB19-8E06-450B-9731-DEB11034BDD2}">
      <dgm:prSet/>
      <dgm:spPr/>
      <dgm:t>
        <a:bodyPr/>
        <a:lstStyle/>
        <a:p>
          <a:endParaRPr lang="en-IN"/>
        </a:p>
      </dgm:t>
    </dgm:pt>
    <dgm:pt modelId="{04C884D8-3671-4644-AE91-E38600322793}" type="sibTrans" cxnId="{95F7FB19-8E06-450B-9731-DEB11034BDD2}">
      <dgm:prSet/>
      <dgm:spPr/>
      <dgm:t>
        <a:bodyPr/>
        <a:lstStyle/>
        <a:p>
          <a:endParaRPr lang="en-IN"/>
        </a:p>
      </dgm:t>
    </dgm:pt>
    <dgm:pt modelId="{C91E9974-77E8-44F1-9BDA-2E8FBB3ABA85}">
      <dgm:prSet phldrT="[Text]"/>
      <dgm:spPr/>
      <dgm:t>
        <a:bodyPr/>
        <a:lstStyle/>
        <a:p>
          <a:r>
            <a:rPr lang="en-IN" dirty="0" smtClean="0"/>
            <a:t>Exploratory Data Analysis</a:t>
          </a:r>
          <a:endParaRPr lang="en-IN" dirty="0"/>
        </a:p>
      </dgm:t>
    </dgm:pt>
    <dgm:pt modelId="{24230769-79E1-4E65-8937-818817032B84}" type="parTrans" cxnId="{40687219-0CD5-4826-8DF5-BCF6CF939C45}">
      <dgm:prSet/>
      <dgm:spPr/>
      <dgm:t>
        <a:bodyPr/>
        <a:lstStyle/>
        <a:p>
          <a:endParaRPr lang="en-IN"/>
        </a:p>
      </dgm:t>
    </dgm:pt>
    <dgm:pt modelId="{F3DFD7ED-2736-4199-AC0D-DE4DF8BE6AC7}" type="sibTrans" cxnId="{40687219-0CD5-4826-8DF5-BCF6CF939C45}">
      <dgm:prSet/>
      <dgm:spPr/>
      <dgm:t>
        <a:bodyPr/>
        <a:lstStyle/>
        <a:p>
          <a:endParaRPr lang="en-IN"/>
        </a:p>
      </dgm:t>
    </dgm:pt>
    <dgm:pt modelId="{2B1F7C95-0955-4833-A88C-028224F98B9F}">
      <dgm:prSet phldrT="[Text]"/>
      <dgm:spPr/>
      <dgm:t>
        <a:bodyPr/>
        <a:lstStyle/>
        <a:p>
          <a:r>
            <a:rPr lang="en-IN" dirty="0" smtClean="0"/>
            <a:t>Modelling </a:t>
          </a:r>
          <a:endParaRPr lang="en-IN" dirty="0"/>
        </a:p>
      </dgm:t>
    </dgm:pt>
    <dgm:pt modelId="{C099FF5B-48A4-4161-B9D8-3094795E4E99}" type="parTrans" cxnId="{077B7580-E18D-48D8-98D3-D5D761AB35E8}">
      <dgm:prSet/>
      <dgm:spPr/>
      <dgm:t>
        <a:bodyPr/>
        <a:lstStyle/>
        <a:p>
          <a:endParaRPr lang="en-IN"/>
        </a:p>
      </dgm:t>
    </dgm:pt>
    <dgm:pt modelId="{7C83E792-E9B0-45FC-A73E-899DBE6361FB}" type="sibTrans" cxnId="{077B7580-E18D-48D8-98D3-D5D761AB35E8}">
      <dgm:prSet/>
      <dgm:spPr/>
      <dgm:t>
        <a:bodyPr/>
        <a:lstStyle/>
        <a:p>
          <a:endParaRPr lang="en-IN"/>
        </a:p>
      </dgm:t>
    </dgm:pt>
    <dgm:pt modelId="{599CCFC8-B5EA-420C-91AD-EE69F6F4B11D}">
      <dgm:prSet phldrT="[Text]"/>
      <dgm:spPr/>
      <dgm:t>
        <a:bodyPr/>
        <a:lstStyle/>
        <a:p>
          <a:r>
            <a:rPr lang="en-IN" dirty="0" smtClean="0"/>
            <a:t>Model Evaluation</a:t>
          </a:r>
          <a:endParaRPr lang="en-IN" dirty="0"/>
        </a:p>
      </dgm:t>
    </dgm:pt>
    <dgm:pt modelId="{7E8EF304-B409-471A-8FA7-49C6CCFE6A6A}" type="parTrans" cxnId="{642B52BC-FFA8-404C-8FE8-4A925F12B756}">
      <dgm:prSet/>
      <dgm:spPr/>
      <dgm:t>
        <a:bodyPr/>
        <a:lstStyle/>
        <a:p>
          <a:endParaRPr lang="en-IN"/>
        </a:p>
      </dgm:t>
    </dgm:pt>
    <dgm:pt modelId="{CB8D7107-67A6-4B23-82B5-6AB7F1FFDDE2}" type="sibTrans" cxnId="{642B52BC-FFA8-404C-8FE8-4A925F12B756}">
      <dgm:prSet/>
      <dgm:spPr/>
      <dgm:t>
        <a:bodyPr/>
        <a:lstStyle/>
        <a:p>
          <a:endParaRPr lang="en-IN"/>
        </a:p>
      </dgm:t>
    </dgm:pt>
    <dgm:pt modelId="{29C9F579-4370-4C4F-B877-8C456AAEE4DA}">
      <dgm:prSet/>
      <dgm:spPr/>
      <dgm:t>
        <a:bodyPr/>
        <a:lstStyle/>
        <a:p>
          <a:r>
            <a:rPr lang="en-IN" dirty="0" smtClean="0"/>
            <a:t>Model Deployment</a:t>
          </a:r>
          <a:endParaRPr lang="en-IN" dirty="0"/>
        </a:p>
      </dgm:t>
    </dgm:pt>
    <dgm:pt modelId="{7B001AE0-A8D0-4197-AC3F-D216424C0501}" type="parTrans" cxnId="{677AA0C7-A8C2-44E5-A80C-4F7CDBAEEBD6}">
      <dgm:prSet/>
      <dgm:spPr/>
      <dgm:t>
        <a:bodyPr/>
        <a:lstStyle/>
        <a:p>
          <a:endParaRPr lang="en-IN"/>
        </a:p>
      </dgm:t>
    </dgm:pt>
    <dgm:pt modelId="{FCED6DD9-B6E4-444C-9E1E-8994F0501EAA}" type="sibTrans" cxnId="{677AA0C7-A8C2-44E5-A80C-4F7CDBAEEBD6}">
      <dgm:prSet/>
      <dgm:spPr/>
      <dgm:t>
        <a:bodyPr/>
        <a:lstStyle/>
        <a:p>
          <a:endParaRPr lang="en-IN"/>
        </a:p>
      </dgm:t>
    </dgm:pt>
    <dgm:pt modelId="{3B04A96B-8936-4F22-82E8-9B76FA7DB2E4}">
      <dgm:prSet/>
      <dgm:spPr/>
      <dgm:t>
        <a:bodyPr/>
        <a:lstStyle/>
        <a:p>
          <a:r>
            <a:rPr lang="en-IN" dirty="0" smtClean="0"/>
            <a:t>Business Understanding</a:t>
          </a:r>
          <a:endParaRPr lang="en-IN" dirty="0"/>
        </a:p>
      </dgm:t>
    </dgm:pt>
    <dgm:pt modelId="{8C7EE999-9E3F-4CA3-A710-0B640DCBC2C6}" type="parTrans" cxnId="{1F85E074-3E24-4F94-A157-E5575F894801}">
      <dgm:prSet/>
      <dgm:spPr/>
      <dgm:t>
        <a:bodyPr/>
        <a:lstStyle/>
        <a:p>
          <a:endParaRPr lang="en-IN"/>
        </a:p>
      </dgm:t>
    </dgm:pt>
    <dgm:pt modelId="{B337808D-B863-45B7-BC41-B5A8DE34CF45}" type="sibTrans" cxnId="{1F85E074-3E24-4F94-A157-E5575F894801}">
      <dgm:prSet/>
      <dgm:spPr/>
      <dgm:t>
        <a:bodyPr/>
        <a:lstStyle/>
        <a:p>
          <a:endParaRPr lang="en-IN"/>
        </a:p>
      </dgm:t>
    </dgm:pt>
    <dgm:pt modelId="{5D7930C3-CC53-4E75-B13D-691FE238B12D}" type="pres">
      <dgm:prSet presAssocID="{A945EE86-CF56-429A-9492-494A031599C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8760444-5104-42BA-85C0-CE5B116C9677}" type="pres">
      <dgm:prSet presAssocID="{A945EE86-CF56-429A-9492-494A031599CD}" presName="cycle" presStyleCnt="0"/>
      <dgm:spPr/>
    </dgm:pt>
    <dgm:pt modelId="{964BF224-83BE-40C6-9E85-27437587F5CF}" type="pres">
      <dgm:prSet presAssocID="{3B04A96B-8936-4F22-82E8-9B76FA7DB2E4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A1BE8F4-B43D-4354-A875-B9376495FB4C}" type="pres">
      <dgm:prSet presAssocID="{B337808D-B863-45B7-BC41-B5A8DE34CF45}" presName="sibTransFirstNode" presStyleLbl="bgShp" presStyleIdx="0" presStyleCnt="1"/>
      <dgm:spPr/>
      <dgm:t>
        <a:bodyPr/>
        <a:lstStyle/>
        <a:p>
          <a:endParaRPr lang="en-IN"/>
        </a:p>
      </dgm:t>
    </dgm:pt>
    <dgm:pt modelId="{7A2C8D6C-F5A7-4BA0-9AFA-0F0FE3860B93}" type="pres">
      <dgm:prSet presAssocID="{B12D2D1D-F2B9-485D-A0BC-CB1E9CC157BA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C7E82CB-D55D-47D2-9200-E2F79D29145C}" type="pres">
      <dgm:prSet presAssocID="{54B782EA-2D3F-4E5D-A844-A3F8CB6578F5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D55C4E-2E6B-4E83-B7D3-B1617387645B}" type="pres">
      <dgm:prSet presAssocID="{C91E9974-77E8-44F1-9BDA-2E8FBB3ABA85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FAF1F21-DC26-4032-B213-6596A565F9F1}" type="pres">
      <dgm:prSet presAssocID="{2B1F7C95-0955-4833-A88C-028224F98B9F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122CD92-B81A-4E8B-82BA-C0F92D5FB853}" type="pres">
      <dgm:prSet presAssocID="{599CCFC8-B5EA-420C-91AD-EE69F6F4B11D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CC0770F-22DC-4696-8CFE-185FE8AA22B2}" type="pres">
      <dgm:prSet presAssocID="{29C9F579-4370-4C4F-B877-8C456AAEE4DA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0687219-0CD5-4826-8DF5-BCF6CF939C45}" srcId="{A945EE86-CF56-429A-9492-494A031599CD}" destId="{C91E9974-77E8-44F1-9BDA-2E8FBB3ABA85}" srcOrd="3" destOrd="0" parTransId="{24230769-79E1-4E65-8937-818817032B84}" sibTransId="{F3DFD7ED-2736-4199-AC0D-DE4DF8BE6AC7}"/>
    <dgm:cxn modelId="{956CC6FF-8161-4D09-9444-77D4776ACB54}" type="presOf" srcId="{599CCFC8-B5EA-420C-91AD-EE69F6F4B11D}" destId="{3122CD92-B81A-4E8B-82BA-C0F92D5FB853}" srcOrd="0" destOrd="0" presId="urn:microsoft.com/office/officeart/2005/8/layout/cycle3"/>
    <dgm:cxn modelId="{18ACCDAE-C932-4E3E-A28B-3AB508648232}" srcId="{A945EE86-CF56-429A-9492-494A031599CD}" destId="{B12D2D1D-F2B9-485D-A0BC-CB1E9CC157BA}" srcOrd="1" destOrd="0" parTransId="{F7C75E0A-CA65-4547-81CC-9D0648254D54}" sibTransId="{F8D4020A-DC21-4FC1-BB7E-D99B843DA395}"/>
    <dgm:cxn modelId="{049C15B8-C310-4CAB-A25D-24253C8B69E3}" type="presOf" srcId="{B12D2D1D-F2B9-485D-A0BC-CB1E9CC157BA}" destId="{7A2C8D6C-F5A7-4BA0-9AFA-0F0FE3860B93}" srcOrd="0" destOrd="0" presId="urn:microsoft.com/office/officeart/2005/8/layout/cycle3"/>
    <dgm:cxn modelId="{7EC7D3D1-4784-46FE-BB21-724A3B55E7BD}" type="presOf" srcId="{3B04A96B-8936-4F22-82E8-9B76FA7DB2E4}" destId="{964BF224-83BE-40C6-9E85-27437587F5CF}" srcOrd="0" destOrd="0" presId="urn:microsoft.com/office/officeart/2005/8/layout/cycle3"/>
    <dgm:cxn modelId="{95F7FB19-8E06-450B-9731-DEB11034BDD2}" srcId="{A945EE86-CF56-429A-9492-494A031599CD}" destId="{54B782EA-2D3F-4E5D-A844-A3F8CB6578F5}" srcOrd="2" destOrd="0" parTransId="{440E6CFC-EAE5-4DBA-8020-97927D8EF09E}" sibTransId="{04C884D8-3671-4644-AE91-E38600322793}"/>
    <dgm:cxn modelId="{677AA0C7-A8C2-44E5-A80C-4F7CDBAEEBD6}" srcId="{A945EE86-CF56-429A-9492-494A031599CD}" destId="{29C9F579-4370-4C4F-B877-8C456AAEE4DA}" srcOrd="6" destOrd="0" parTransId="{7B001AE0-A8D0-4197-AC3F-D216424C0501}" sibTransId="{FCED6DD9-B6E4-444C-9E1E-8994F0501EAA}"/>
    <dgm:cxn modelId="{F96A4357-59D4-441E-A611-1942CF9F7ECA}" type="presOf" srcId="{C91E9974-77E8-44F1-9BDA-2E8FBB3ABA85}" destId="{FDD55C4E-2E6B-4E83-B7D3-B1617387645B}" srcOrd="0" destOrd="0" presId="urn:microsoft.com/office/officeart/2005/8/layout/cycle3"/>
    <dgm:cxn modelId="{373E1687-0C90-44F2-8820-DDD30FE749EC}" type="presOf" srcId="{29C9F579-4370-4C4F-B877-8C456AAEE4DA}" destId="{BCC0770F-22DC-4696-8CFE-185FE8AA22B2}" srcOrd="0" destOrd="0" presId="urn:microsoft.com/office/officeart/2005/8/layout/cycle3"/>
    <dgm:cxn modelId="{077B7580-E18D-48D8-98D3-D5D761AB35E8}" srcId="{A945EE86-CF56-429A-9492-494A031599CD}" destId="{2B1F7C95-0955-4833-A88C-028224F98B9F}" srcOrd="4" destOrd="0" parTransId="{C099FF5B-48A4-4161-B9D8-3094795E4E99}" sibTransId="{7C83E792-E9B0-45FC-A73E-899DBE6361FB}"/>
    <dgm:cxn modelId="{76D94CD6-C552-4F62-B55F-40EF4660BDE2}" type="presOf" srcId="{A945EE86-CF56-429A-9492-494A031599CD}" destId="{5D7930C3-CC53-4E75-B13D-691FE238B12D}" srcOrd="0" destOrd="0" presId="urn:microsoft.com/office/officeart/2005/8/layout/cycle3"/>
    <dgm:cxn modelId="{70898BB9-797E-4610-9EBD-0ED303A6CC51}" type="presOf" srcId="{54B782EA-2D3F-4E5D-A844-A3F8CB6578F5}" destId="{7C7E82CB-D55D-47D2-9200-E2F79D29145C}" srcOrd="0" destOrd="0" presId="urn:microsoft.com/office/officeart/2005/8/layout/cycle3"/>
    <dgm:cxn modelId="{928FE1B2-2344-4735-9BEE-F61988D0149C}" type="presOf" srcId="{2B1F7C95-0955-4833-A88C-028224F98B9F}" destId="{EFAF1F21-DC26-4032-B213-6596A565F9F1}" srcOrd="0" destOrd="0" presId="urn:microsoft.com/office/officeart/2005/8/layout/cycle3"/>
    <dgm:cxn modelId="{47CABD58-9B58-4541-A010-677FE15D34D0}" type="presOf" srcId="{B337808D-B863-45B7-BC41-B5A8DE34CF45}" destId="{5A1BE8F4-B43D-4354-A875-B9376495FB4C}" srcOrd="0" destOrd="0" presId="urn:microsoft.com/office/officeart/2005/8/layout/cycle3"/>
    <dgm:cxn modelId="{1F85E074-3E24-4F94-A157-E5575F894801}" srcId="{A945EE86-CF56-429A-9492-494A031599CD}" destId="{3B04A96B-8936-4F22-82E8-9B76FA7DB2E4}" srcOrd="0" destOrd="0" parTransId="{8C7EE999-9E3F-4CA3-A710-0B640DCBC2C6}" sibTransId="{B337808D-B863-45B7-BC41-B5A8DE34CF45}"/>
    <dgm:cxn modelId="{642B52BC-FFA8-404C-8FE8-4A925F12B756}" srcId="{A945EE86-CF56-429A-9492-494A031599CD}" destId="{599CCFC8-B5EA-420C-91AD-EE69F6F4B11D}" srcOrd="5" destOrd="0" parTransId="{7E8EF304-B409-471A-8FA7-49C6CCFE6A6A}" sibTransId="{CB8D7107-67A6-4B23-82B5-6AB7F1FFDDE2}"/>
    <dgm:cxn modelId="{70D6DA81-853D-4420-A96B-1A60C8F58C45}" type="presParOf" srcId="{5D7930C3-CC53-4E75-B13D-691FE238B12D}" destId="{F8760444-5104-42BA-85C0-CE5B116C9677}" srcOrd="0" destOrd="0" presId="urn:microsoft.com/office/officeart/2005/8/layout/cycle3"/>
    <dgm:cxn modelId="{D7053589-0130-4DAC-A153-5360FA22C3C7}" type="presParOf" srcId="{F8760444-5104-42BA-85C0-CE5B116C9677}" destId="{964BF224-83BE-40C6-9E85-27437587F5CF}" srcOrd="0" destOrd="0" presId="urn:microsoft.com/office/officeart/2005/8/layout/cycle3"/>
    <dgm:cxn modelId="{FACF5A3A-7301-4218-BF88-B307C67B57CB}" type="presParOf" srcId="{F8760444-5104-42BA-85C0-CE5B116C9677}" destId="{5A1BE8F4-B43D-4354-A875-B9376495FB4C}" srcOrd="1" destOrd="0" presId="urn:microsoft.com/office/officeart/2005/8/layout/cycle3"/>
    <dgm:cxn modelId="{59795A3B-F86D-4BBC-9587-28E9A742BC43}" type="presParOf" srcId="{F8760444-5104-42BA-85C0-CE5B116C9677}" destId="{7A2C8D6C-F5A7-4BA0-9AFA-0F0FE3860B93}" srcOrd="2" destOrd="0" presId="urn:microsoft.com/office/officeart/2005/8/layout/cycle3"/>
    <dgm:cxn modelId="{A149B09C-B3EB-42C3-AEFD-D59614F35E29}" type="presParOf" srcId="{F8760444-5104-42BA-85C0-CE5B116C9677}" destId="{7C7E82CB-D55D-47D2-9200-E2F79D29145C}" srcOrd="3" destOrd="0" presId="urn:microsoft.com/office/officeart/2005/8/layout/cycle3"/>
    <dgm:cxn modelId="{EE6B5A0E-21F2-4269-9FF2-7B50C78ED04D}" type="presParOf" srcId="{F8760444-5104-42BA-85C0-CE5B116C9677}" destId="{FDD55C4E-2E6B-4E83-B7D3-B1617387645B}" srcOrd="4" destOrd="0" presId="urn:microsoft.com/office/officeart/2005/8/layout/cycle3"/>
    <dgm:cxn modelId="{2D04C6B8-DCB9-4AD5-8E37-A4E079EB1495}" type="presParOf" srcId="{F8760444-5104-42BA-85C0-CE5B116C9677}" destId="{EFAF1F21-DC26-4032-B213-6596A565F9F1}" srcOrd="5" destOrd="0" presId="urn:microsoft.com/office/officeart/2005/8/layout/cycle3"/>
    <dgm:cxn modelId="{F62F6DCA-2077-4065-962C-B1A72995DBD4}" type="presParOf" srcId="{F8760444-5104-42BA-85C0-CE5B116C9677}" destId="{3122CD92-B81A-4E8B-82BA-C0F92D5FB853}" srcOrd="6" destOrd="0" presId="urn:microsoft.com/office/officeart/2005/8/layout/cycle3"/>
    <dgm:cxn modelId="{682BB509-F4AE-4468-B691-5DBC509EF00A}" type="presParOf" srcId="{F8760444-5104-42BA-85C0-CE5B116C9677}" destId="{BCC0770F-22DC-4696-8CFE-185FE8AA22B2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BE8F4-B43D-4354-A875-B9376495FB4C}">
      <dsp:nvSpPr>
        <dsp:cNvPr id="0" name=""/>
        <dsp:cNvSpPr/>
      </dsp:nvSpPr>
      <dsp:spPr>
        <a:xfrm>
          <a:off x="3011394" y="-27169"/>
          <a:ext cx="4492811" cy="4492811"/>
        </a:xfrm>
        <a:prstGeom prst="circularArrow">
          <a:avLst>
            <a:gd name="adj1" fmla="val 5544"/>
            <a:gd name="adj2" fmla="val 330680"/>
            <a:gd name="adj3" fmla="val 14484255"/>
            <a:gd name="adj4" fmla="val 16968279"/>
            <a:gd name="adj5" fmla="val 5757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4BF224-83BE-40C6-9E85-27437587F5CF}">
      <dsp:nvSpPr>
        <dsp:cNvPr id="0" name=""/>
        <dsp:cNvSpPr/>
      </dsp:nvSpPr>
      <dsp:spPr>
        <a:xfrm>
          <a:off x="4542811" y="1893"/>
          <a:ext cx="1429977" cy="71498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Business Understanding</a:t>
          </a:r>
          <a:endParaRPr lang="en-IN" sz="1600" kern="1200" dirty="0"/>
        </a:p>
      </dsp:txBody>
      <dsp:txXfrm>
        <a:off x="4577714" y="36796"/>
        <a:ext cx="1360171" cy="645182"/>
      </dsp:txXfrm>
    </dsp:sp>
    <dsp:sp modelId="{7A2C8D6C-F5A7-4BA0-9AFA-0F0FE3860B93}">
      <dsp:nvSpPr>
        <dsp:cNvPr id="0" name=""/>
        <dsp:cNvSpPr/>
      </dsp:nvSpPr>
      <dsp:spPr>
        <a:xfrm>
          <a:off x="6040730" y="723253"/>
          <a:ext cx="1429977" cy="714988"/>
        </a:xfrm>
        <a:prstGeom prst="roundRect">
          <a:avLst/>
        </a:prstGeom>
        <a:gradFill rotWithShape="0">
          <a:gsLst>
            <a:gs pos="0">
              <a:schemeClr val="accent3">
                <a:hueOff val="-62791"/>
                <a:satOff val="-3868"/>
                <a:lumOff val="-10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62791"/>
                <a:satOff val="-3868"/>
                <a:lumOff val="-10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62791"/>
                <a:satOff val="-3868"/>
                <a:lumOff val="-10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Data Collection</a:t>
          </a:r>
          <a:endParaRPr lang="en-IN" sz="1600" kern="1200" dirty="0"/>
        </a:p>
      </dsp:txBody>
      <dsp:txXfrm>
        <a:off x="6075633" y="758156"/>
        <a:ext cx="1360171" cy="645182"/>
      </dsp:txXfrm>
    </dsp:sp>
    <dsp:sp modelId="{7C7E82CB-D55D-47D2-9200-E2F79D29145C}">
      <dsp:nvSpPr>
        <dsp:cNvPr id="0" name=""/>
        <dsp:cNvSpPr/>
      </dsp:nvSpPr>
      <dsp:spPr>
        <a:xfrm>
          <a:off x="6410686" y="2344134"/>
          <a:ext cx="1429977" cy="714988"/>
        </a:xfrm>
        <a:prstGeom prst="roundRect">
          <a:avLst/>
        </a:prstGeom>
        <a:gradFill rotWithShape="0">
          <a:gsLst>
            <a:gs pos="0">
              <a:schemeClr val="accent3">
                <a:hueOff val="-125582"/>
                <a:satOff val="-7736"/>
                <a:lumOff val="-20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25582"/>
                <a:satOff val="-7736"/>
                <a:lumOff val="-20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25582"/>
                <a:satOff val="-7736"/>
                <a:lumOff val="-20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Data Preparation</a:t>
          </a:r>
          <a:endParaRPr lang="en-IN" sz="1600" kern="1200" dirty="0"/>
        </a:p>
      </dsp:txBody>
      <dsp:txXfrm>
        <a:off x="6445589" y="2379037"/>
        <a:ext cx="1360171" cy="645182"/>
      </dsp:txXfrm>
    </dsp:sp>
    <dsp:sp modelId="{FDD55C4E-2E6B-4E83-B7D3-B1617387645B}">
      <dsp:nvSpPr>
        <dsp:cNvPr id="0" name=""/>
        <dsp:cNvSpPr/>
      </dsp:nvSpPr>
      <dsp:spPr>
        <a:xfrm>
          <a:off x="5374093" y="3643980"/>
          <a:ext cx="1429977" cy="714988"/>
        </a:xfrm>
        <a:prstGeom prst="roundRect">
          <a:avLst/>
        </a:prstGeom>
        <a:gradFill rotWithShape="0">
          <a:gsLst>
            <a:gs pos="0">
              <a:schemeClr val="accent3">
                <a:hueOff val="-188373"/>
                <a:satOff val="-11603"/>
                <a:lumOff val="-31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88373"/>
                <a:satOff val="-11603"/>
                <a:lumOff val="-31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88373"/>
                <a:satOff val="-11603"/>
                <a:lumOff val="-31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Exploratory Data Analysis</a:t>
          </a:r>
          <a:endParaRPr lang="en-IN" sz="1600" kern="1200" dirty="0"/>
        </a:p>
      </dsp:txBody>
      <dsp:txXfrm>
        <a:off x="5408996" y="3678883"/>
        <a:ext cx="1360171" cy="645182"/>
      </dsp:txXfrm>
    </dsp:sp>
    <dsp:sp modelId="{EFAF1F21-DC26-4032-B213-6596A565F9F1}">
      <dsp:nvSpPr>
        <dsp:cNvPr id="0" name=""/>
        <dsp:cNvSpPr/>
      </dsp:nvSpPr>
      <dsp:spPr>
        <a:xfrm>
          <a:off x="3711528" y="3643980"/>
          <a:ext cx="1429977" cy="714988"/>
        </a:xfrm>
        <a:prstGeom prst="roundRect">
          <a:avLst/>
        </a:prstGeom>
        <a:gradFill rotWithShape="0">
          <a:gsLst>
            <a:gs pos="0">
              <a:schemeClr val="accent3">
                <a:hueOff val="-251164"/>
                <a:satOff val="-15471"/>
                <a:lumOff val="-41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51164"/>
                <a:satOff val="-15471"/>
                <a:lumOff val="-41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51164"/>
                <a:satOff val="-15471"/>
                <a:lumOff val="-41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Modelling </a:t>
          </a:r>
          <a:endParaRPr lang="en-IN" sz="1600" kern="1200" dirty="0"/>
        </a:p>
      </dsp:txBody>
      <dsp:txXfrm>
        <a:off x="3746431" y="3678883"/>
        <a:ext cx="1360171" cy="645182"/>
      </dsp:txXfrm>
    </dsp:sp>
    <dsp:sp modelId="{3122CD92-B81A-4E8B-82BA-C0F92D5FB853}">
      <dsp:nvSpPr>
        <dsp:cNvPr id="0" name=""/>
        <dsp:cNvSpPr/>
      </dsp:nvSpPr>
      <dsp:spPr>
        <a:xfrm>
          <a:off x="2674936" y="2344134"/>
          <a:ext cx="1429977" cy="714988"/>
        </a:xfrm>
        <a:prstGeom prst="roundRect">
          <a:avLst/>
        </a:prstGeom>
        <a:gradFill rotWithShape="0">
          <a:gsLst>
            <a:gs pos="0">
              <a:schemeClr val="accent3">
                <a:hueOff val="-313955"/>
                <a:satOff val="-19339"/>
                <a:lumOff val="-52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313955"/>
                <a:satOff val="-19339"/>
                <a:lumOff val="-52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313955"/>
                <a:satOff val="-19339"/>
                <a:lumOff val="-52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Model Evaluation</a:t>
          </a:r>
          <a:endParaRPr lang="en-IN" sz="1600" kern="1200" dirty="0"/>
        </a:p>
      </dsp:txBody>
      <dsp:txXfrm>
        <a:off x="2709839" y="2379037"/>
        <a:ext cx="1360171" cy="645182"/>
      </dsp:txXfrm>
    </dsp:sp>
    <dsp:sp modelId="{BCC0770F-22DC-4696-8CFE-185FE8AA22B2}">
      <dsp:nvSpPr>
        <dsp:cNvPr id="0" name=""/>
        <dsp:cNvSpPr/>
      </dsp:nvSpPr>
      <dsp:spPr>
        <a:xfrm>
          <a:off x="3044891" y="723253"/>
          <a:ext cx="1429977" cy="714988"/>
        </a:xfrm>
        <a:prstGeom prst="roundRect">
          <a:avLst/>
        </a:prstGeom>
        <a:gradFill rotWithShape="0">
          <a:gsLst>
            <a:gs pos="0">
              <a:schemeClr val="accent3">
                <a:hueOff val="-376746"/>
                <a:satOff val="-23207"/>
                <a:lumOff val="-627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376746"/>
                <a:satOff val="-23207"/>
                <a:lumOff val="-627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376746"/>
                <a:satOff val="-23207"/>
                <a:lumOff val="-627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Model Deployment</a:t>
          </a:r>
          <a:endParaRPr lang="en-IN" sz="1600" kern="1200" dirty="0"/>
        </a:p>
      </dsp:txBody>
      <dsp:txXfrm>
        <a:off x="3079794" y="758156"/>
        <a:ext cx="1360171" cy="645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702F-74D8-42A1-836A-B72994442F49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E732-A9F0-41A5-B4C1-FB183F2CA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34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702F-74D8-42A1-836A-B72994442F49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E732-A9F0-41A5-B4C1-FB183F2CA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83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702F-74D8-42A1-836A-B72994442F49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E732-A9F0-41A5-B4C1-FB183F2CA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26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702F-74D8-42A1-836A-B72994442F49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E732-A9F0-41A5-B4C1-FB183F2CA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47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702F-74D8-42A1-836A-B72994442F49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E732-A9F0-41A5-B4C1-FB183F2CA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95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702F-74D8-42A1-836A-B72994442F49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E732-A9F0-41A5-B4C1-FB183F2CA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97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702F-74D8-42A1-836A-B72994442F49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E732-A9F0-41A5-B4C1-FB183F2CA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10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702F-74D8-42A1-836A-B72994442F49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E732-A9F0-41A5-B4C1-FB183F2CA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87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702F-74D8-42A1-836A-B72994442F49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E732-A9F0-41A5-B4C1-FB183F2CA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78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702F-74D8-42A1-836A-B72994442F49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E732-A9F0-41A5-B4C1-FB183F2CA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03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702F-74D8-42A1-836A-B72994442F49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E732-A9F0-41A5-B4C1-FB183F2CA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22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9702F-74D8-42A1-836A-B72994442F49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7E732-A9F0-41A5-B4C1-FB183F2CA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57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4800" b="1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Stock Market Trend Prediction </a:t>
            </a:r>
            <a:r>
              <a:rPr lang="en-IN" sz="3200" b="1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Using Natural Language Processing</a:t>
            </a:r>
            <a:r>
              <a:rPr lang="en-IN" sz="2800" b="1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/>
            </a:r>
            <a:br>
              <a:rPr lang="en-IN" sz="2800" b="1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</a:br>
            <a:r>
              <a:rPr lang="en-IN" sz="2800" b="1" dirty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/>
            </a:r>
            <a:br>
              <a:rPr lang="en-IN" sz="2800" b="1" dirty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</a:br>
            <a:endParaRPr lang="en-IN" sz="2800" b="1" dirty="0">
              <a:solidFill>
                <a:schemeClr val="accent4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endParaRPr lang="en-IN" sz="2000" dirty="0" smtClean="0">
              <a:solidFill>
                <a:schemeClr val="accent4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pPr algn="r"/>
            <a:endParaRPr lang="en-IN" sz="2000" dirty="0">
              <a:solidFill>
                <a:schemeClr val="accent4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pPr algn="r"/>
            <a:r>
              <a:rPr lang="en-IN" sz="2000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Neetika Sharma</a:t>
            </a:r>
          </a:p>
          <a:p>
            <a:pPr algn="r"/>
            <a:r>
              <a:rPr lang="en-IN" sz="2000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Roll /Reg. No. 02BTD5050034</a:t>
            </a:r>
          </a:p>
          <a:p>
            <a:pPr algn="r"/>
            <a:r>
              <a:rPr lang="en-IN" sz="2000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CSE 8</a:t>
            </a:r>
            <a:r>
              <a:rPr lang="en-IN" sz="2000" baseline="30000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th</a:t>
            </a:r>
            <a:r>
              <a:rPr lang="en-IN" sz="2000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 Sem</a:t>
            </a:r>
            <a:endParaRPr lang="en-IN" sz="2000" dirty="0">
              <a:solidFill>
                <a:schemeClr val="accent4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27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219200"/>
            <a:ext cx="10515600" cy="3505200"/>
          </a:xfrm>
        </p:spPr>
        <p:txBody>
          <a:bodyPr/>
          <a:lstStyle/>
          <a:p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</a:rPr>
              <a:t>Queries?</a:t>
            </a:r>
            <a:endParaRPr lang="en-IN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0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2955"/>
            <a:ext cx="10515600" cy="1160060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/>
            </a:r>
            <a:br>
              <a:rPr lang="en-IN" sz="3600" b="1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</a:br>
            <a:r>
              <a:rPr lang="en-IN" sz="3600" b="1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/>
            </a:r>
            <a:br>
              <a:rPr lang="en-IN" sz="3600" b="1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</a:br>
            <a:r>
              <a:rPr lang="en-IN" sz="3600" b="1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Introduction</a:t>
            </a:r>
            <a:r>
              <a:rPr lang="en-IN" sz="3600" b="1" dirty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/>
            </a:r>
            <a:br>
              <a:rPr lang="en-IN" sz="3600" b="1" dirty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</a:br>
            <a:r>
              <a:rPr lang="en-IN" sz="3600" b="1" dirty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/>
            </a:r>
            <a:br>
              <a:rPr lang="en-IN" sz="3600" b="1" dirty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</a:br>
            <a:endParaRPr lang="en-IN" sz="3600" b="1" dirty="0">
              <a:solidFill>
                <a:schemeClr val="accent4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10436"/>
            <a:ext cx="10515600" cy="4566526"/>
          </a:xfrm>
        </p:spPr>
        <p:txBody>
          <a:bodyPr/>
          <a:lstStyle/>
          <a:p>
            <a:r>
              <a:rPr lang="en-IN" sz="2200" dirty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NLP: Attempting to discover patterns and ability to manipulate the human language by a computer</a:t>
            </a:r>
            <a:r>
              <a:rPr lang="en-IN" sz="2200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.</a:t>
            </a:r>
          </a:p>
          <a:p>
            <a:r>
              <a:rPr lang="en-IN" sz="2200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Stock </a:t>
            </a:r>
            <a:r>
              <a:rPr lang="en-IN" sz="2200" dirty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Market Prediction is one of the most famously researched areas that takes the help of Machine Learning to predict the rise and fall of a stock based on past data</a:t>
            </a:r>
            <a:r>
              <a:rPr lang="en-IN" sz="2200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.</a:t>
            </a:r>
            <a:endParaRPr lang="en-IN" sz="2200" dirty="0">
              <a:solidFill>
                <a:schemeClr val="accent4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07" t="1791" r="1494" b="5227"/>
          <a:stretch/>
        </p:blipFill>
        <p:spPr>
          <a:xfrm>
            <a:off x="2199564" y="3616656"/>
            <a:ext cx="7792872" cy="324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0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Data Science Life Cycle</a:t>
            </a:r>
            <a:endParaRPr lang="en-IN" sz="3200" b="1" dirty="0">
              <a:solidFill>
                <a:schemeClr val="accent4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160811"/>
              </p:ext>
            </p:extLst>
          </p:nvPr>
        </p:nvGraphicFramePr>
        <p:xfrm>
          <a:off x="838200" y="1816100"/>
          <a:ext cx="10515600" cy="4360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947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Datasets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The data set in consideration is a combination of the World News , stock price shifts available on Kaggle and particular data extracted from static images (video)</a:t>
            </a:r>
          </a:p>
          <a:p>
            <a:r>
              <a:rPr lang="en-IN" sz="2200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There are 25 columns of top news headlines for each day in the data frame.</a:t>
            </a:r>
          </a:p>
          <a:p>
            <a:r>
              <a:rPr lang="en-IN" sz="2200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Data ranges from 2008 to 2016 and the data from 2000 to 2008 was scrapped from Yahoo finance.</a:t>
            </a:r>
          </a:p>
          <a:p>
            <a:r>
              <a:rPr lang="en-IN" sz="2200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Labels are based on the Dow Jones Industrial Average stock index.</a:t>
            </a:r>
          </a:p>
          <a:p>
            <a:r>
              <a:rPr lang="en-IN" sz="2200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Class 1-&gt; the stock price increased.</a:t>
            </a:r>
          </a:p>
          <a:p>
            <a:r>
              <a:rPr lang="en-IN" sz="2200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Class 0-&gt; the stock stayed the same or decreased.</a:t>
            </a:r>
          </a:p>
          <a:p>
            <a:endParaRPr lang="en-IN" sz="2200" dirty="0" smtClean="0">
              <a:solidFill>
                <a:schemeClr val="accent4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endParaRPr lang="en-IN" sz="2200" dirty="0">
              <a:solidFill>
                <a:schemeClr val="accent4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96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300" b="1" dirty="0" smtClean="0">
                <a:solidFill>
                  <a:schemeClr val="accent4">
                    <a:lumMod val="75000"/>
                  </a:schemeClr>
                </a:solidFill>
              </a:rPr>
              <a:t>Data Wrangling</a:t>
            </a:r>
            <a:endParaRPr lang="en-IN" sz="3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200" dirty="0" smtClean="0">
              <a:solidFill>
                <a:schemeClr val="accent4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r>
              <a:rPr lang="en-IN" sz="2200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Cleaning of data.</a:t>
            </a:r>
          </a:p>
          <a:p>
            <a:endParaRPr lang="en-IN" sz="2200" dirty="0" smtClean="0">
              <a:solidFill>
                <a:schemeClr val="accent4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r>
              <a:rPr lang="en-IN" sz="2200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Combine all the top 25 News headlines into one single list of words per day.</a:t>
            </a:r>
          </a:p>
          <a:p>
            <a:endParaRPr lang="en-IN" sz="2200" dirty="0" smtClean="0">
              <a:solidFill>
                <a:schemeClr val="accent4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endParaRPr lang="en-IN" sz="2200" dirty="0" smtClean="0">
              <a:solidFill>
                <a:schemeClr val="accent4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pPr marL="0" indent="0" algn="r">
              <a:buNone/>
            </a:pPr>
            <a:endParaRPr lang="en-IN" sz="2200" dirty="0" smtClean="0">
              <a:solidFill>
                <a:schemeClr val="accent4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pPr marL="0" indent="0" algn="r">
              <a:buNone/>
            </a:pPr>
            <a:r>
              <a:rPr lang="en-IN" sz="2200" b="1" dirty="0" smtClean="0">
                <a:latin typeface="Book Antiqua" panose="02040602050305030304" pitchFamily="18" charset="0"/>
              </a:rPr>
              <a:t>The Data has been Processed!</a:t>
            </a:r>
          </a:p>
          <a:p>
            <a:endParaRPr lang="en-IN" sz="2200" dirty="0">
              <a:solidFill>
                <a:schemeClr val="accent4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10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Words -&gt; Vectors</a:t>
            </a:r>
            <a:endParaRPr lang="en-IN" sz="3200" b="1" dirty="0">
              <a:solidFill>
                <a:schemeClr val="accent4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200" dirty="0" smtClean="0">
              <a:latin typeface="Book Antiqua" panose="02040602050305030304" pitchFamily="18" charset="0"/>
            </a:endParaRPr>
          </a:p>
          <a:p>
            <a:r>
              <a:rPr lang="en-IN" sz="2200" dirty="0" smtClean="0">
                <a:latin typeface="Book Antiqua" panose="02040602050305030304" pitchFamily="18" charset="0"/>
              </a:rPr>
              <a:t>CountVectorizer</a:t>
            </a:r>
            <a:r>
              <a:rPr lang="en-IN" sz="2200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 helps to tokenize and determine the frequency of the words.</a:t>
            </a:r>
          </a:p>
          <a:p>
            <a:endParaRPr lang="en-IN" sz="2200" dirty="0" smtClean="0">
              <a:solidFill>
                <a:schemeClr val="accent4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r>
              <a:rPr lang="en-IN" sz="2200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Then </a:t>
            </a:r>
            <a:r>
              <a:rPr lang="en-IN" sz="2200" dirty="0" smtClean="0">
                <a:latin typeface="Book Antiqua" panose="02040602050305030304" pitchFamily="18" charset="0"/>
              </a:rPr>
              <a:t>fit_transfoem</a:t>
            </a:r>
            <a:r>
              <a:rPr lang="en-IN" sz="2200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 is applied on the above object to obtain a sparse matrix of words counts.</a:t>
            </a:r>
            <a:endParaRPr lang="en-IN" sz="2200" dirty="0">
              <a:solidFill>
                <a:schemeClr val="accent4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2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300" b="1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Model Accuracy</a:t>
            </a:r>
            <a:endParaRPr lang="en-IN" sz="3300" b="1" dirty="0">
              <a:solidFill>
                <a:schemeClr val="accent4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929226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dirty="0" smtClean="0"/>
                        <a:t>Accuracy (In</a:t>
                      </a:r>
                      <a:r>
                        <a:rPr lang="en-IN" baseline="0" dirty="0" smtClean="0"/>
                        <a:t> %)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 gram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Bi-gram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Tri-gram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82.275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85.714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85.185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84.656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85.978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85.185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SVM (Linear Kernel)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82.275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84.656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84.656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SVM (Gaussian Kernel)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85.185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85.185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82.539</a:t>
                      </a:r>
                      <a:endParaRPr lang="en-IN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Naïve Bayes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82.010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35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09600"/>
            <a:ext cx="9766300" cy="5956299"/>
          </a:xfrm>
        </p:spPr>
      </p:pic>
    </p:spTree>
    <p:extLst>
      <p:ext uri="{BB962C8B-B14F-4D97-AF65-F5344CB8AC3E}">
        <p14:creationId xmlns:p14="http://schemas.microsoft.com/office/powerpoint/2010/main" val="365990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300" b="1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Conclusion</a:t>
            </a:r>
            <a:endParaRPr lang="en-IN" sz="3300" b="1" dirty="0">
              <a:solidFill>
                <a:schemeClr val="accent4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Random Forest had highest accuracy on the a bi-gram model as shown on the chart. The prediction accuracy was 85.97%</a:t>
            </a:r>
          </a:p>
          <a:p>
            <a:endParaRPr lang="en-IN" sz="2200" dirty="0">
              <a:solidFill>
                <a:schemeClr val="accent4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r>
              <a:rPr lang="en-IN" sz="2200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Using NLP techniques, we were able to accurately predict the stock market trends 85% of the time.</a:t>
            </a:r>
            <a:endParaRPr lang="en-IN" sz="2200" dirty="0">
              <a:solidFill>
                <a:schemeClr val="accent4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9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332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 Antiqua</vt:lpstr>
      <vt:lpstr>Calibri</vt:lpstr>
      <vt:lpstr>Calibri Light</vt:lpstr>
      <vt:lpstr>Office Theme</vt:lpstr>
      <vt:lpstr>Stock Market Trend Prediction Using Natural Language Processing  </vt:lpstr>
      <vt:lpstr>  Introduction  </vt:lpstr>
      <vt:lpstr>Data Science Life Cycle</vt:lpstr>
      <vt:lpstr>Datasets:</vt:lpstr>
      <vt:lpstr>Data Wrangling</vt:lpstr>
      <vt:lpstr>Words -&gt; Vectors</vt:lpstr>
      <vt:lpstr>Model Accuracy</vt:lpstr>
      <vt:lpstr> </vt:lpstr>
      <vt:lpstr>Conclusion</vt:lpstr>
      <vt:lpstr>Queries?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Prediction Using Natural Language Processing</dc:title>
  <dc:creator>Neetika Sharma</dc:creator>
  <cp:lastModifiedBy>Neetika Sharma</cp:lastModifiedBy>
  <cp:revision>20</cp:revision>
  <dcterms:created xsi:type="dcterms:W3CDTF">2019-06-09T05:11:17Z</dcterms:created>
  <dcterms:modified xsi:type="dcterms:W3CDTF">2019-06-12T16:49:54Z</dcterms:modified>
</cp:coreProperties>
</file>