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BE59-E5ED-25F5-F0CB-DAF4BFBF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6B4CC-A243-C52C-7376-3B674265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564D-2863-F1E2-2A59-1C18418F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5DDE-DB86-A1C5-8732-9EE5AA3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C48A-96D9-1006-1005-4D0469E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5EC6-0E82-140F-7E20-A4BAAB84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748E-64AB-DE54-6DB3-DFE6DDD8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934-8E8B-7091-2AED-F7FD718C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B0C3-4F93-65BE-987E-A78E544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10D0-BDFC-5F72-66EF-0E87642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E3E8-45C4-359A-AE9F-FA0946759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CF1C6-AF26-61C9-3A6D-12719E64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84F0-2CA0-53C4-E783-68763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C32D-DB98-4F27-3E69-2391D0E1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FED0-9A39-CA0B-034C-0A50A13D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63FE-80A9-F69C-A0F4-E495D30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250-02CD-A716-ECFB-65CD59B7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2929-2028-22A6-4B15-21735D6C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2134-E404-46A3-CD46-FBEC3E58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78B9-C764-27F2-1E85-C8A4463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BBF-A57B-6E07-5FFE-1C9A941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9D7A-EF84-E02E-9D8A-0C70F279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2E6B-A751-FE17-3485-4CAF758D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AD7B-0831-F2A5-F0AD-22BDF1AC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A7E4-3A97-187D-DE27-448CF781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3CB6-95E0-1519-99A1-4169388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C12-DF7F-C5A4-776D-2454D01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930EA-B944-632E-A2D1-51AF9D9A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284A-E00B-A298-826F-F4ED1AC9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EC76D-B39B-60CD-FA99-412CFC3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0E04-DD63-2EF1-7E49-D4BBC4D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8C12-C2E9-1D43-A085-68C615D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3515-4B53-6302-BDDA-7B07AE5C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220A-941C-ABD6-4A18-127BE058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4B75B-78C0-8B1E-73A8-EA5661CE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B31DF-DE6F-F8A0-E777-F1F054C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E8FBE-CEE9-0881-9D2F-B3A573BB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E985D-9D9A-C299-E754-6A3AE2C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366C-C8F4-4B90-4F35-F8088CF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F165-0EF0-5A27-3F63-0A6F8AD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D343F-F654-3E3D-7731-C6B87DB7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A1CF7-8B88-40A6-EE8A-16BC8B80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C68BD-91E0-1ECC-9B95-BD5FC82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FD572-DC9C-A424-BF45-8FEF22F9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6D65E-65EB-6577-8422-731B1BD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86CB-8749-6132-2A4F-C45A09A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E926-73EF-1C34-4768-D2082A4C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F930-60E9-AC01-81EB-83D1470B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3D48-4792-760A-E3A5-7D430F56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9CE7-70E2-8B91-5849-ED6E11F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98E4-2621-54C2-4120-3243CFA7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5DD4-2DD5-4AF9-1052-443C43C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59C-4C19-FA1F-A6DA-9CC4C5D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13018-BA15-296F-1D9D-C5DE52B7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2EBD-53DB-267B-E3E2-1100AE1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2020-C27A-C076-CC80-E19DFF84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FA6E-BCE3-F1DC-C3DD-25CCD779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D4AB-A597-1F4A-8B6F-7280A9E3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A55AC-233D-4CB0-987A-1D226253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EC9E-8569-78D8-C020-DC7CBDCF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C4C-E430-F669-B9EF-B32AA2FA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6834-0BBB-B72D-9052-5691E92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918C-B9EE-65C5-F060-FA32F8D4F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61208-BE74-F45B-D562-76589E13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960" y="2433003"/>
            <a:ext cx="9144000" cy="868997"/>
          </a:xfrm>
        </p:spPr>
        <p:txBody>
          <a:bodyPr>
            <a:normAutofit fontScale="90000"/>
          </a:bodyPr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9A7905-C83D-E15B-13E4-A1649351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6035390"/>
            <a:ext cx="4731757" cy="457008"/>
          </a:xfrm>
        </p:spPr>
        <p:txBody>
          <a:bodyPr/>
          <a:lstStyle/>
          <a:p>
            <a:r>
              <a:rPr lang="en-US" dirty="0"/>
              <a:t>From:      Neetika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15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Mainly most of the defaulters usually take the loan in order to pay their debts off.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98656F-1992-BA58-5D8F-F3490457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0" y="1611540"/>
            <a:ext cx="54197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8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7326" cy="646331"/>
          </a:xfrm>
        </p:spPr>
        <p:txBody>
          <a:bodyPr/>
          <a:lstStyle/>
          <a:p>
            <a:pPr algn="ctr"/>
            <a:r>
              <a:rPr lang="en-US" dirty="0"/>
              <a:t>Bivariate 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836511"/>
            <a:ext cx="10843759" cy="4873625"/>
          </a:xfrm>
        </p:spPr>
        <p:txBody>
          <a:bodyPr/>
          <a:lstStyle/>
          <a:p>
            <a:r>
              <a:rPr lang="en-US" dirty="0"/>
              <a:t>Here we find the correlation b/w 2 variables. If the correlation is negative, then they are inversely proportional.</a:t>
            </a:r>
          </a:p>
          <a:p>
            <a:r>
              <a:rPr lang="en-US" dirty="0"/>
              <a:t>For this we plot a correlation matrix of the variables.</a:t>
            </a:r>
          </a:p>
          <a:p>
            <a:r>
              <a:rPr lang="en-US" dirty="0"/>
              <a:t>Here we can see that annual income is negatively proportional to </a:t>
            </a:r>
            <a:r>
              <a:rPr lang="en-US" dirty="0" err="1"/>
              <a:t>dti</a:t>
            </a:r>
            <a:r>
              <a:rPr lang="en-US" dirty="0"/>
              <a:t> and months since last delinquent.</a:t>
            </a:r>
          </a:p>
          <a:p>
            <a:r>
              <a:rPr lang="en-US" dirty="0"/>
              <a:t>That means that if annual income increase </a:t>
            </a:r>
            <a:r>
              <a:rPr lang="en-US" dirty="0" err="1"/>
              <a:t>dti</a:t>
            </a:r>
            <a:r>
              <a:rPr lang="en-US" dirty="0"/>
              <a:t> decreases.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90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DB5-F24A-AE51-15BF-6A9CD8BF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Bivariate Analysis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17AFBF-0D40-CA5C-15CB-ED8EFC4C81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9264974"/>
              </p:ext>
            </p:extLst>
          </p:nvPr>
        </p:nvGraphicFramePr>
        <p:xfrm>
          <a:off x="951750" y="1825624"/>
          <a:ext cx="10249646" cy="4351340"/>
        </p:xfrm>
        <a:graphic>
          <a:graphicData uri="http://schemas.openxmlformats.org/drawingml/2006/table">
            <a:tbl>
              <a:tblPr/>
              <a:tblGrid>
                <a:gridCol w="931786">
                  <a:extLst>
                    <a:ext uri="{9D8B030D-6E8A-4147-A177-3AD203B41FA5}">
                      <a16:colId xmlns:a16="http://schemas.microsoft.com/office/drawing/2014/main" val="1540163986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551428919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245346827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471757182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544475360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2851853273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795676322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719963768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2389107957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588126853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1986183118"/>
                    </a:ext>
                  </a:extLst>
                </a:gridCol>
              </a:tblGrid>
              <a:tr h="560073">
                <a:tc>
                  <a:txBody>
                    <a:bodyPr/>
                    <a:lstStyle/>
                    <a:p>
                      <a:pPr algn="r" fontAlgn="ctr"/>
                      <a:endParaRPr lang="en-IN" sz="800" b="1">
                        <a:effectLst/>
                      </a:endParaRP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member_id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loan_amnt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funded_amnt_inv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int_rate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installment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annual_inc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dti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mths_since_last_delinq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32272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0.993534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0.120614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0.131283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0.231603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0.053936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0.076088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0.005572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0.091785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0.119468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36056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member_id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0.993534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0.120393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0.130307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0.241324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0.050808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0.070918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0.006442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0.092910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0.125311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33108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loan_amnt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0.120614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0.120393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0.981790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0.937922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0.301265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0.932260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0.268999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0.062436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0.015440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44649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0.131283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0.130307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0.981790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0.956172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0.304930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0.958035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0.264798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0.062194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0.015969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00868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funded_amnt_inv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0.231603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0.241324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0.937922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0.956172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0.297473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0.905464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0.251981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0.070663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0.073367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39747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int_rate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0.053936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0.050808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0.301265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0.304930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0.297473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0.277203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0.048899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0.110913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-0.054307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37254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installment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0.076088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0.070918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0.932260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0.958035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0.905464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0.277203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0.267842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0.052038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0.000268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67711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annual_inc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0.005572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0.006442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0.268999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0.264798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0.251981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0.048899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0.267842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-0.121530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-0.007442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41865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dti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0.091785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0.092910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0.062436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0.062194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0.070663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0.110913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0.052038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-0.121530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0.068705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926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mths_since_last_delinq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0.119468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0.125311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0.015440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0.015969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0.073367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-0.054307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0.000268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-0.007442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0.068705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0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1944B6-47AF-E4B7-B898-AEAAE0D7D9B8}"/>
              </a:ext>
            </a:extLst>
          </p:cNvPr>
          <p:cNvSpPr txBox="1"/>
          <p:nvPr/>
        </p:nvSpPr>
        <p:spPr>
          <a:xfrm>
            <a:off x="5080000" y="2721114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228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/>
          <a:lstStyle/>
          <a:p>
            <a:r>
              <a:rPr lang="en-US" dirty="0"/>
              <a:t>The main goal is to derive those factors which help in assessing that a person might be a defaulter or in other words it could be a default loan application.</a:t>
            </a:r>
          </a:p>
          <a:p>
            <a:r>
              <a:rPr lang="en-US" dirty="0"/>
              <a:t>This way the insurance company would not lose its money in the default applications and risk will be reduced.</a:t>
            </a:r>
          </a:p>
          <a:p>
            <a:endParaRPr lang="en-IN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4F47DD2-3EE3-9AE2-65D8-E9AFC788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30" y="4085272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err="1"/>
              <a:t>Analyze</a:t>
            </a:r>
            <a:r>
              <a:rPr lang="en-IN" sz="2400" dirty="0"/>
              <a:t> the type of variables. Here they can be divided into 3 types:-</a:t>
            </a:r>
          </a:p>
          <a:p>
            <a:pPr lvl="1"/>
            <a:r>
              <a:rPr lang="en-IN" dirty="0"/>
              <a:t>Customer variables</a:t>
            </a:r>
          </a:p>
          <a:p>
            <a:pPr lvl="1"/>
            <a:r>
              <a:rPr lang="en-IN" dirty="0"/>
              <a:t>Loan related</a:t>
            </a:r>
          </a:p>
          <a:p>
            <a:pPr lvl="1"/>
            <a:r>
              <a:rPr lang="en-IN" dirty="0"/>
              <a:t>Post Loan variables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Customer variables</a:t>
            </a:r>
            <a:r>
              <a:rPr lang="en-IN" dirty="0"/>
              <a:t>:- These concern the customer like address, title, annual income etc.</a:t>
            </a:r>
          </a:p>
          <a:p>
            <a:pPr marL="457200" lvl="1" indent="0">
              <a:buNone/>
            </a:pPr>
            <a:r>
              <a:rPr lang="en-IN" u="sng" dirty="0"/>
              <a:t>Loan related</a:t>
            </a:r>
            <a:r>
              <a:rPr lang="en-IN" dirty="0"/>
              <a:t>:- These include the loan terms like amount of loan approved , interest rate, tenure etc.</a:t>
            </a:r>
          </a:p>
          <a:p>
            <a:pPr marL="457200" lvl="1" indent="0">
              <a:buNone/>
            </a:pPr>
            <a:r>
              <a:rPr lang="en-IN" u="sng" dirty="0"/>
              <a:t>Post Loan variables</a:t>
            </a:r>
            <a:r>
              <a:rPr lang="en-IN" dirty="0"/>
              <a:t>:- These variables as the name suggest indicate all factors after a loan is approved.  So these shouldn’t be considered for observation and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3149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clean the data and get the required data only:</a:t>
            </a:r>
          </a:p>
          <a:p>
            <a:pPr marL="514350" indent="-514350">
              <a:buAutoNum type="arabicParenR"/>
            </a:pPr>
            <a:r>
              <a:rPr lang="en-US" dirty="0"/>
              <a:t>Cleaning missing values</a:t>
            </a:r>
          </a:p>
          <a:p>
            <a:pPr marL="514350" indent="-514350">
              <a:buAutoNum type="arabicParenR"/>
            </a:pPr>
            <a:r>
              <a:rPr lang="en-US" dirty="0"/>
              <a:t>Remove columns which have more than 70% NA as the value.</a:t>
            </a:r>
          </a:p>
          <a:p>
            <a:pPr marL="514350" indent="-514350">
              <a:buAutoNum type="arabicParenR"/>
            </a:pPr>
            <a:r>
              <a:rPr lang="en-US" dirty="0"/>
              <a:t>Remove columns with redundant values(if a column has only one value for all rows, then it can be removed)</a:t>
            </a:r>
          </a:p>
          <a:p>
            <a:pPr marL="514350" indent="-514350">
              <a:buAutoNum type="arabicParenR"/>
            </a:pPr>
            <a:r>
              <a:rPr lang="en-US" dirty="0"/>
              <a:t>There are 3 types of loan status:- Fully paid, charged off and current. Remove the current applications as for them application is still going on and we won’t be able to conclude anything.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3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7326" cy="646331"/>
          </a:xfrm>
        </p:spPr>
        <p:txBody>
          <a:bodyPr/>
          <a:lstStyle/>
          <a:p>
            <a:pPr algn="ctr"/>
            <a:r>
              <a:rPr lang="en-US" dirty="0"/>
              <a:t>Univariate </a:t>
            </a:r>
            <a:r>
              <a:rPr lang="en-US" dirty="0" err="1"/>
              <a:t>Vaiables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588" y="1836511"/>
            <a:ext cx="6172200" cy="4873625"/>
          </a:xfrm>
        </p:spPr>
        <p:txBody>
          <a:bodyPr/>
          <a:lstStyle/>
          <a:p>
            <a:r>
              <a:rPr lang="en-US" dirty="0"/>
              <a:t>We have considered different categorical variables which are unordered as well as ordered.</a:t>
            </a:r>
          </a:p>
          <a:p>
            <a:r>
              <a:rPr lang="en-US" dirty="0"/>
              <a:t>Also, there are few numerical variables too.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094F0-3037-B64B-0678-547A52CAB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4234"/>
            <a:ext cx="3932237" cy="4134754"/>
          </a:xfrm>
        </p:spPr>
        <p:txBody>
          <a:bodyPr/>
          <a:lstStyle/>
          <a:p>
            <a:r>
              <a:rPr lang="en-US" dirty="0"/>
              <a:t>Categorical Variables:</a:t>
            </a:r>
          </a:p>
          <a:p>
            <a:pPr marL="342900" indent="-342900">
              <a:buAutoNum type="arabicParenR"/>
            </a:pPr>
            <a:r>
              <a:rPr lang="en-US" dirty="0"/>
              <a:t>Loan Status (‘Fully Paid’, ’Charged Off’)</a:t>
            </a:r>
          </a:p>
          <a:p>
            <a:pPr marL="342900" indent="-342900">
              <a:buAutoNum type="arabicParenR"/>
            </a:pPr>
            <a:r>
              <a:rPr lang="en-US" dirty="0"/>
              <a:t>Different Grades of customer</a:t>
            </a:r>
          </a:p>
          <a:p>
            <a:pPr marL="342900" indent="-342900">
              <a:buAutoNum type="arabicParenR"/>
            </a:pPr>
            <a:r>
              <a:rPr lang="en-US" dirty="0"/>
              <a:t>Verification Status(Verified, Not Verified)</a:t>
            </a:r>
          </a:p>
          <a:p>
            <a:r>
              <a:rPr lang="en-US" dirty="0"/>
              <a:t>Numerical Variables:</a:t>
            </a:r>
          </a:p>
          <a:p>
            <a:r>
              <a:rPr lang="en-US" dirty="0"/>
              <a:t>1)   Interest rate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734234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3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shows how many people have fully paid the loan and how many are defaulted. Around 15% are defaulters.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819EC8-CC38-7B4E-7E06-B6D2A414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89" y="1825625"/>
            <a:ext cx="4697340" cy="41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8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This shows the count of people with different home ownership and different loan status. Most of the defaulters either rent or Mortgage a house. Only few of them have their own house.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1180D2-E682-F75F-F6B9-16E7C2B3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63" y="1971658"/>
            <a:ext cx="5238924" cy="29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The previous data can be represented in this manner.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687FE-D682-858D-F177-3E8D524D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775729"/>
            <a:ext cx="54197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9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We can see the median interest  rate for Charged Off is more than Fully Paid.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8B4619-A3E6-7E87-73BE-37C67C88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6170"/>
            <a:ext cx="56197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2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644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Lending Club Case Study</vt:lpstr>
      <vt:lpstr>Problem Statement</vt:lpstr>
      <vt:lpstr>How to start?</vt:lpstr>
      <vt:lpstr>Data Cleaning</vt:lpstr>
      <vt:lpstr>Univariate Vaiables</vt:lpstr>
      <vt:lpstr>Visualizations</vt:lpstr>
      <vt:lpstr>Visualizations</vt:lpstr>
      <vt:lpstr>Visualizations</vt:lpstr>
      <vt:lpstr>Visualizations</vt:lpstr>
      <vt:lpstr>Visualizations</vt:lpstr>
      <vt:lpstr>Bivariate Variables</vt:lpstr>
      <vt:lpstr>Bivariate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Neetika Agarwal</dc:creator>
  <cp:lastModifiedBy>Neetika Agarwal</cp:lastModifiedBy>
  <cp:revision>11</cp:revision>
  <dcterms:created xsi:type="dcterms:W3CDTF">2022-11-07T09:49:54Z</dcterms:created>
  <dcterms:modified xsi:type="dcterms:W3CDTF">2022-11-09T18:15:23Z</dcterms:modified>
</cp:coreProperties>
</file>