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3"/>
  </p:notesMasterIdLst>
  <p:sldIdLst>
    <p:sldId id="266" r:id="rId5"/>
    <p:sldId id="267" r:id="rId6"/>
    <p:sldId id="274" r:id="rId7"/>
    <p:sldId id="268" r:id="rId8"/>
    <p:sldId id="269" r:id="rId9"/>
    <p:sldId id="257" r:id="rId10"/>
    <p:sldId id="258" r:id="rId11"/>
    <p:sldId id="259" r:id="rId12"/>
    <p:sldId id="260" r:id="rId13"/>
    <p:sldId id="261" r:id="rId14"/>
    <p:sldId id="265" r:id="rId15"/>
    <p:sldId id="263" r:id="rId16"/>
    <p:sldId id="264" r:id="rId17"/>
    <p:sldId id="275" r:id="rId18"/>
    <p:sldId id="273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C89F1E-8DD6-4829-BE33-CB7D4892B2D7}">
          <p14:sldIdLst>
            <p14:sldId id="266"/>
          </p14:sldIdLst>
        </p14:section>
        <p14:section name="Introduction/Background" id="{8F8367F3-C0B6-42E6-933D-3B91A637E117}">
          <p14:sldIdLst>
            <p14:sldId id="267"/>
          </p14:sldIdLst>
        </p14:section>
        <p14:section name="Literature Review/Contribution" id="{39D063FA-0B57-4BF2-B26C-FC817AE7C036}">
          <p14:sldIdLst>
            <p14:sldId id="274"/>
          </p14:sldIdLst>
        </p14:section>
        <p14:section name="Data" id="{EC105B0D-1302-42D5-B92F-F44704141C47}">
          <p14:sldIdLst>
            <p14:sldId id="268"/>
            <p14:sldId id="269"/>
            <p14:sldId id="257"/>
            <p14:sldId id="258"/>
            <p14:sldId id="259"/>
            <p14:sldId id="260"/>
            <p14:sldId id="261"/>
            <p14:sldId id="265"/>
            <p14:sldId id="263"/>
            <p14:sldId id="264"/>
          </p14:sldIdLst>
        </p14:section>
        <p14:section name="Empirical Methods" id="{6B92470F-D99F-4F31-87DA-A45A87ABBD14}">
          <p14:sldIdLst>
            <p14:sldId id="275"/>
          </p14:sldIdLst>
        </p14:section>
        <p14:section name="Results" id="{F111655B-5E59-4B63-9995-9644F563C42C}">
          <p14:sldIdLst>
            <p14:sldId id="273"/>
            <p14:sldId id="270"/>
          </p14:sldIdLst>
        </p14:section>
        <p14:section name="Conclusion/Recommendations" id="{4F4B4D88-5034-4334-830E-EA320413CF04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77346-5B85-1750-2314-F947F0FF4875}" v="1" dt="2024-12-07T17:36:26.532"/>
    <p1510:client id="{CB609208-DE85-1C74-34F9-9C6E4BEEE413}" v="2" dt="2024-12-08T22:59:47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7B212-C98E-4F41-A64A-1C1030951E73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5E29E1-C5EA-4840-87B0-EA819BD3F003}">
      <dgm:prSet/>
      <dgm:spPr/>
      <dgm:t>
        <a:bodyPr/>
        <a:lstStyle/>
        <a:p>
          <a:r>
            <a:rPr lang="en-IN" b="1">
              <a:solidFill>
                <a:schemeClr val="bg1"/>
              </a:solidFill>
            </a:rPr>
            <a:t>Research Question</a:t>
          </a:r>
        </a:p>
        <a:p>
          <a:r>
            <a:rPr lang="en-IN" b="1">
              <a:solidFill>
                <a:schemeClr val="bg1"/>
              </a:solidFill>
            </a:rPr>
            <a:t>How do environmental and seasonal factors impact bike rental demand?</a:t>
          </a:r>
          <a:endParaRPr lang="en-US" b="1">
            <a:solidFill>
              <a:schemeClr val="bg1"/>
            </a:solidFill>
          </a:endParaRPr>
        </a:p>
      </dgm:t>
    </dgm:pt>
    <dgm:pt modelId="{FCA0EF43-1154-4FF7-9306-57E2CA195296}" type="parTrans" cxnId="{1AE7E01F-285F-487C-9AF4-C12C93C253C3}">
      <dgm:prSet/>
      <dgm:spPr/>
      <dgm:t>
        <a:bodyPr/>
        <a:lstStyle/>
        <a:p>
          <a:endParaRPr lang="en-US"/>
        </a:p>
      </dgm:t>
    </dgm:pt>
    <dgm:pt modelId="{048B291E-003F-4B35-AE5C-9608A7198975}" type="sibTrans" cxnId="{1AE7E01F-285F-487C-9AF4-C12C93C253C3}">
      <dgm:prSet/>
      <dgm:spPr/>
      <dgm:t>
        <a:bodyPr/>
        <a:lstStyle/>
        <a:p>
          <a:endParaRPr lang="en-US"/>
        </a:p>
      </dgm:t>
    </dgm:pt>
    <dgm:pt modelId="{41AA6BE3-E35D-4CC5-BADB-7E50ADFC4116}">
      <dgm:prSet/>
      <dgm:spPr/>
      <dgm:t>
        <a:bodyPr/>
        <a:lstStyle/>
        <a:p>
          <a:r>
            <a:rPr lang="en-IN" b="1">
              <a:solidFill>
                <a:schemeClr val="bg1"/>
              </a:solidFill>
            </a:rPr>
            <a:t>Objective</a:t>
          </a:r>
        </a:p>
        <a:p>
          <a:r>
            <a:rPr lang="en-IN" b="1">
              <a:solidFill>
                <a:schemeClr val="bg1"/>
              </a:solidFill>
            </a:rPr>
            <a:t>Analyse environmental (e.g., temperature, humidity) and temporal (e.g., seasons, holidays) influences on usage to support better business planning.</a:t>
          </a:r>
          <a:endParaRPr lang="en-US" b="1">
            <a:solidFill>
              <a:schemeClr val="bg1"/>
            </a:solidFill>
          </a:endParaRPr>
        </a:p>
      </dgm:t>
    </dgm:pt>
    <dgm:pt modelId="{3A3172C5-0051-4341-82C2-44FBEBE2A410}" type="parTrans" cxnId="{ED091A9B-4961-40B2-B8E2-D1E2C410B288}">
      <dgm:prSet/>
      <dgm:spPr/>
      <dgm:t>
        <a:bodyPr/>
        <a:lstStyle/>
        <a:p>
          <a:endParaRPr lang="en-US"/>
        </a:p>
      </dgm:t>
    </dgm:pt>
    <dgm:pt modelId="{B7B257B1-9237-4992-BE2E-541EBFF4774C}" type="sibTrans" cxnId="{ED091A9B-4961-40B2-B8E2-D1E2C410B288}">
      <dgm:prSet/>
      <dgm:spPr/>
      <dgm:t>
        <a:bodyPr/>
        <a:lstStyle/>
        <a:p>
          <a:endParaRPr lang="en-US"/>
        </a:p>
      </dgm:t>
    </dgm:pt>
    <dgm:pt modelId="{F8199722-9C47-4C23-BB5E-9051D5FD6F56}">
      <dgm:prSet/>
      <dgm:spPr/>
      <dgm:t>
        <a:bodyPr/>
        <a:lstStyle/>
        <a:p>
          <a:r>
            <a:rPr lang="en-IN" b="1">
              <a:solidFill>
                <a:schemeClr val="bg1"/>
              </a:solidFill>
            </a:rPr>
            <a:t>Significance</a:t>
          </a:r>
        </a:p>
        <a:p>
          <a:r>
            <a:rPr lang="en-IN" b="1">
              <a:solidFill>
                <a:schemeClr val="bg1"/>
              </a:solidFill>
            </a:rPr>
            <a:t> Insights help bike-sharing and delivery businesses optimize operations and guide urban planning.</a:t>
          </a:r>
          <a:endParaRPr lang="en-US" b="1">
            <a:solidFill>
              <a:schemeClr val="bg1"/>
            </a:solidFill>
          </a:endParaRPr>
        </a:p>
      </dgm:t>
    </dgm:pt>
    <dgm:pt modelId="{04F67461-DC8D-4D52-AA55-114EE434EC93}" type="parTrans" cxnId="{6ADA9E55-0DC2-4201-8E4E-2D66082BFC38}">
      <dgm:prSet/>
      <dgm:spPr/>
      <dgm:t>
        <a:bodyPr/>
        <a:lstStyle/>
        <a:p>
          <a:endParaRPr lang="en-US"/>
        </a:p>
      </dgm:t>
    </dgm:pt>
    <dgm:pt modelId="{982C2658-D2C3-4FC4-8B0B-1C8EBF43CDA9}" type="sibTrans" cxnId="{6ADA9E55-0DC2-4201-8E4E-2D66082BFC38}">
      <dgm:prSet/>
      <dgm:spPr/>
      <dgm:t>
        <a:bodyPr/>
        <a:lstStyle/>
        <a:p>
          <a:endParaRPr lang="en-US"/>
        </a:p>
      </dgm:t>
    </dgm:pt>
    <dgm:pt modelId="{ABA40443-9DCA-EB4B-9446-03894FE7F959}" type="pres">
      <dgm:prSet presAssocID="{5707B212-C98E-4F41-A64A-1C1030951E73}" presName="diagram" presStyleCnt="0">
        <dgm:presLayoutVars>
          <dgm:dir/>
          <dgm:resizeHandles val="exact"/>
        </dgm:presLayoutVars>
      </dgm:prSet>
      <dgm:spPr/>
    </dgm:pt>
    <dgm:pt modelId="{655F3262-D7B7-7B43-8F82-4462615CCBB8}" type="pres">
      <dgm:prSet presAssocID="{A25E29E1-C5EA-4840-87B0-EA819BD3F003}" presName="node" presStyleLbl="node1" presStyleIdx="0" presStyleCnt="3">
        <dgm:presLayoutVars>
          <dgm:bulletEnabled val="1"/>
        </dgm:presLayoutVars>
      </dgm:prSet>
      <dgm:spPr/>
    </dgm:pt>
    <dgm:pt modelId="{AE41FDBE-4F7C-744B-8BBD-3DA3B472D185}" type="pres">
      <dgm:prSet presAssocID="{048B291E-003F-4B35-AE5C-9608A7198975}" presName="sibTrans" presStyleCnt="0"/>
      <dgm:spPr/>
    </dgm:pt>
    <dgm:pt modelId="{8EAFE7C3-51AC-8149-BE6E-F1D5CB480286}" type="pres">
      <dgm:prSet presAssocID="{41AA6BE3-E35D-4CC5-BADB-7E50ADFC4116}" presName="node" presStyleLbl="node1" presStyleIdx="1" presStyleCnt="3">
        <dgm:presLayoutVars>
          <dgm:bulletEnabled val="1"/>
        </dgm:presLayoutVars>
      </dgm:prSet>
      <dgm:spPr/>
    </dgm:pt>
    <dgm:pt modelId="{06151B44-B6B0-6543-B842-141DBE774CDF}" type="pres">
      <dgm:prSet presAssocID="{B7B257B1-9237-4992-BE2E-541EBFF4774C}" presName="sibTrans" presStyleCnt="0"/>
      <dgm:spPr/>
    </dgm:pt>
    <dgm:pt modelId="{9BE3403D-15C8-2B42-AEF3-A9FBBA6603BE}" type="pres">
      <dgm:prSet presAssocID="{F8199722-9C47-4C23-BB5E-9051D5FD6F56}" presName="node" presStyleLbl="node1" presStyleIdx="2" presStyleCnt="3">
        <dgm:presLayoutVars>
          <dgm:bulletEnabled val="1"/>
        </dgm:presLayoutVars>
      </dgm:prSet>
      <dgm:spPr/>
    </dgm:pt>
  </dgm:ptLst>
  <dgm:cxnLst>
    <dgm:cxn modelId="{1AE7E01F-285F-487C-9AF4-C12C93C253C3}" srcId="{5707B212-C98E-4F41-A64A-1C1030951E73}" destId="{A25E29E1-C5EA-4840-87B0-EA819BD3F003}" srcOrd="0" destOrd="0" parTransId="{FCA0EF43-1154-4FF7-9306-57E2CA195296}" sibTransId="{048B291E-003F-4B35-AE5C-9608A7198975}"/>
    <dgm:cxn modelId="{C03BD03F-7FC1-1C43-A8F7-B0E0FB27B9BE}" type="presOf" srcId="{F8199722-9C47-4C23-BB5E-9051D5FD6F56}" destId="{9BE3403D-15C8-2B42-AEF3-A9FBBA6603BE}" srcOrd="0" destOrd="0" presId="urn:microsoft.com/office/officeart/2005/8/layout/default"/>
    <dgm:cxn modelId="{6ADA9E55-0DC2-4201-8E4E-2D66082BFC38}" srcId="{5707B212-C98E-4F41-A64A-1C1030951E73}" destId="{F8199722-9C47-4C23-BB5E-9051D5FD6F56}" srcOrd="2" destOrd="0" parTransId="{04F67461-DC8D-4D52-AA55-114EE434EC93}" sibTransId="{982C2658-D2C3-4FC4-8B0B-1C8EBF43CDA9}"/>
    <dgm:cxn modelId="{ED091A9B-4961-40B2-B8E2-D1E2C410B288}" srcId="{5707B212-C98E-4F41-A64A-1C1030951E73}" destId="{41AA6BE3-E35D-4CC5-BADB-7E50ADFC4116}" srcOrd="1" destOrd="0" parTransId="{3A3172C5-0051-4341-82C2-44FBEBE2A410}" sibTransId="{B7B257B1-9237-4992-BE2E-541EBFF4774C}"/>
    <dgm:cxn modelId="{D162B7CE-F5F5-CD4B-B9E5-CC15521BC16F}" type="presOf" srcId="{5707B212-C98E-4F41-A64A-1C1030951E73}" destId="{ABA40443-9DCA-EB4B-9446-03894FE7F959}" srcOrd="0" destOrd="0" presId="urn:microsoft.com/office/officeart/2005/8/layout/default"/>
    <dgm:cxn modelId="{0A2924D8-383F-9747-A56F-17B856B6FA63}" type="presOf" srcId="{41AA6BE3-E35D-4CC5-BADB-7E50ADFC4116}" destId="{8EAFE7C3-51AC-8149-BE6E-F1D5CB480286}" srcOrd="0" destOrd="0" presId="urn:microsoft.com/office/officeart/2005/8/layout/default"/>
    <dgm:cxn modelId="{06D121EE-B35D-A441-9DBC-C6BE2035C0F6}" type="presOf" srcId="{A25E29E1-C5EA-4840-87B0-EA819BD3F003}" destId="{655F3262-D7B7-7B43-8F82-4462615CCBB8}" srcOrd="0" destOrd="0" presId="urn:microsoft.com/office/officeart/2005/8/layout/default"/>
    <dgm:cxn modelId="{840255C1-3A37-A143-9E3D-E68EA99F9137}" type="presParOf" srcId="{ABA40443-9DCA-EB4B-9446-03894FE7F959}" destId="{655F3262-D7B7-7B43-8F82-4462615CCBB8}" srcOrd="0" destOrd="0" presId="urn:microsoft.com/office/officeart/2005/8/layout/default"/>
    <dgm:cxn modelId="{E43DC99B-8418-9344-ACA0-90912804CC35}" type="presParOf" srcId="{ABA40443-9DCA-EB4B-9446-03894FE7F959}" destId="{AE41FDBE-4F7C-744B-8BBD-3DA3B472D185}" srcOrd="1" destOrd="0" presId="urn:microsoft.com/office/officeart/2005/8/layout/default"/>
    <dgm:cxn modelId="{F6493F8E-2750-5847-A092-F4D22CC3ABEE}" type="presParOf" srcId="{ABA40443-9DCA-EB4B-9446-03894FE7F959}" destId="{8EAFE7C3-51AC-8149-BE6E-F1D5CB480286}" srcOrd="2" destOrd="0" presId="urn:microsoft.com/office/officeart/2005/8/layout/default"/>
    <dgm:cxn modelId="{05A0DCD2-3061-E448-B6E3-F9C24797B89A}" type="presParOf" srcId="{ABA40443-9DCA-EB4B-9446-03894FE7F959}" destId="{06151B44-B6B0-6543-B842-141DBE774CDF}" srcOrd="3" destOrd="0" presId="urn:microsoft.com/office/officeart/2005/8/layout/default"/>
    <dgm:cxn modelId="{139835AC-6272-904B-A4B8-7AE134D85C2C}" type="presParOf" srcId="{ABA40443-9DCA-EB4B-9446-03894FE7F959}" destId="{9BE3403D-15C8-2B42-AEF3-A9FBBA6603B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6D919C-1599-4E7C-9307-B21919AB91C6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24DA24-40DB-4309-8245-950B056A39DC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 b="1"/>
            <a:t>Dataset: </a:t>
          </a:r>
        </a:p>
        <a:p>
          <a:pPr algn="ctr">
            <a:lnSpc>
              <a:spcPct val="100000"/>
            </a:lnSpc>
          </a:pPr>
          <a:r>
            <a:rPr lang="en-IN" b="1"/>
            <a:t>UCI Bike Sharing </a:t>
          </a:r>
          <a:endParaRPr lang="en-US" b="1"/>
        </a:p>
      </dgm:t>
    </dgm:pt>
    <dgm:pt modelId="{E1602A24-F216-4646-9946-DCD433523B8D}" type="parTrans" cxnId="{826608D5-6D38-4DCA-BA45-C98B6DFA7D6C}">
      <dgm:prSet/>
      <dgm:spPr/>
      <dgm:t>
        <a:bodyPr/>
        <a:lstStyle/>
        <a:p>
          <a:endParaRPr lang="en-US"/>
        </a:p>
      </dgm:t>
    </dgm:pt>
    <dgm:pt modelId="{35D77E8C-41DC-444B-8D9F-AE4E7FAD9E38}" type="sibTrans" cxnId="{826608D5-6D38-4DCA-BA45-C98B6DFA7D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8D2766-3196-4C03-A58F-704A7A0C01B6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 b="1"/>
            <a:t>Dataset Observations: </a:t>
          </a:r>
        </a:p>
        <a:p>
          <a:pPr algn="ctr">
            <a:lnSpc>
              <a:spcPct val="100000"/>
            </a:lnSpc>
          </a:pPr>
          <a:r>
            <a:rPr lang="en-IN" b="1"/>
            <a:t>17,379 entries</a:t>
          </a:r>
          <a:endParaRPr lang="en-US" b="1"/>
        </a:p>
      </dgm:t>
    </dgm:pt>
    <dgm:pt modelId="{63CC21CB-0A68-4B13-86DF-0A5A99D85763}" type="parTrans" cxnId="{CB04DEC9-9F7D-42CA-8689-BA342C3A4459}">
      <dgm:prSet/>
      <dgm:spPr/>
      <dgm:t>
        <a:bodyPr/>
        <a:lstStyle/>
        <a:p>
          <a:endParaRPr lang="en-US"/>
        </a:p>
      </dgm:t>
    </dgm:pt>
    <dgm:pt modelId="{4D62C443-CAE9-4E5B-A76D-69A7A3570AAA}" type="sibTrans" cxnId="{CB04DEC9-9F7D-42CA-8689-BA342C3A44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CD5B69-7E92-47C3-A058-A90B683DF64E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 b="1"/>
            <a:t>Temporal Coverage: </a:t>
          </a:r>
        </a:p>
        <a:p>
          <a:pPr algn="ctr">
            <a:lnSpc>
              <a:spcPct val="100000"/>
            </a:lnSpc>
          </a:pPr>
          <a:r>
            <a:rPr lang="en-IN" b="1"/>
            <a:t>Covers two years of data (2011–2012).</a:t>
          </a:r>
          <a:endParaRPr lang="en-US" b="1"/>
        </a:p>
      </dgm:t>
    </dgm:pt>
    <dgm:pt modelId="{7E68B135-A8EA-4605-B84F-9F1D7E09ED48}" type="parTrans" cxnId="{9AB7C224-84A2-4540-B7A2-DE5F7E4FC03E}">
      <dgm:prSet/>
      <dgm:spPr/>
      <dgm:t>
        <a:bodyPr/>
        <a:lstStyle/>
        <a:p>
          <a:endParaRPr lang="en-US"/>
        </a:p>
      </dgm:t>
    </dgm:pt>
    <dgm:pt modelId="{977E5D09-B02C-46AE-B1E3-4D8147DCAA31}" type="sibTrans" cxnId="{9AB7C224-84A2-4540-B7A2-DE5F7E4FC0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064676-CDCE-4A7B-831C-1474D9DA1B12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 b="1"/>
            <a:t>Seasonal Distribution: </a:t>
          </a:r>
        </a:p>
        <a:p>
          <a:pPr algn="ctr">
            <a:lnSpc>
              <a:spcPct val="100000"/>
            </a:lnSpc>
          </a:pPr>
          <a:r>
            <a:rPr lang="en-IN" b="1"/>
            <a:t>Includes data on all seasons, holidays, and weekends for comprehensive analysis.</a:t>
          </a:r>
          <a:endParaRPr lang="en-US" b="1"/>
        </a:p>
      </dgm:t>
    </dgm:pt>
    <dgm:pt modelId="{9B9F3907-CFA5-4EE9-B316-1065F0AD0453}" type="parTrans" cxnId="{703775ED-3F93-4585-AC20-A32AA3DC1827}">
      <dgm:prSet/>
      <dgm:spPr/>
      <dgm:t>
        <a:bodyPr/>
        <a:lstStyle/>
        <a:p>
          <a:endParaRPr lang="en-US"/>
        </a:p>
      </dgm:t>
    </dgm:pt>
    <dgm:pt modelId="{1E7AE1F5-4367-406A-B52F-CEDBDCE04AC2}" type="sibTrans" cxnId="{703775ED-3F93-4585-AC20-A32AA3DC18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0F11E9-C0DC-46AF-847B-5B1F43998EF4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 b="1"/>
            <a:t>Environmental Variables: </a:t>
          </a:r>
        </a:p>
        <a:p>
          <a:pPr algn="ctr">
            <a:lnSpc>
              <a:spcPct val="100000"/>
            </a:lnSpc>
          </a:pPr>
          <a:r>
            <a:rPr lang="en-IN" b="1"/>
            <a:t>Factors like temperature, humidity, and wind speed provide crucial insights into demand variation.</a:t>
          </a:r>
          <a:endParaRPr lang="en-US" b="1"/>
        </a:p>
      </dgm:t>
    </dgm:pt>
    <dgm:pt modelId="{D0D72715-CCDE-49DA-88D0-8F7580BF8035}" type="parTrans" cxnId="{77035C61-6DC5-4488-AF46-CD5615FD3221}">
      <dgm:prSet/>
      <dgm:spPr/>
      <dgm:t>
        <a:bodyPr/>
        <a:lstStyle/>
        <a:p>
          <a:endParaRPr lang="en-US"/>
        </a:p>
      </dgm:t>
    </dgm:pt>
    <dgm:pt modelId="{0B4DA064-6EB2-4BB3-804E-0DF78CDC6E52}" type="sibTrans" cxnId="{77035C61-6DC5-4488-AF46-CD5615FD3221}">
      <dgm:prSet/>
      <dgm:spPr/>
      <dgm:t>
        <a:bodyPr/>
        <a:lstStyle/>
        <a:p>
          <a:endParaRPr lang="en-US"/>
        </a:p>
      </dgm:t>
    </dgm:pt>
    <dgm:pt modelId="{277C42B5-FB7C-EC45-A31A-0BA2B80AB14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 b="1"/>
            <a:t>Attributes:</a:t>
          </a:r>
        </a:p>
        <a:p>
          <a:pPr algn="ctr">
            <a:lnSpc>
              <a:spcPct val="100000"/>
            </a:lnSpc>
          </a:pPr>
          <a:r>
            <a:rPr lang="en-IN" b="1"/>
            <a:t>16 attributes, including temperature, humidity, wind speed, working day/holiday, and rental counts (hourly and daily).</a:t>
          </a:r>
          <a:endParaRPr lang="en-US" b="1"/>
        </a:p>
      </dgm:t>
    </dgm:pt>
    <dgm:pt modelId="{81EF6CF6-05A7-DB40-99E5-FA202EED92BD}" type="parTrans" cxnId="{7C130539-9307-184E-80AD-94B8D50D97A4}">
      <dgm:prSet/>
      <dgm:spPr/>
      <dgm:t>
        <a:bodyPr/>
        <a:lstStyle/>
        <a:p>
          <a:endParaRPr lang="en-GB"/>
        </a:p>
      </dgm:t>
    </dgm:pt>
    <dgm:pt modelId="{5A21F7F5-C7A3-C149-A67E-D928D2414D00}" type="sibTrans" cxnId="{7C130539-9307-184E-80AD-94B8D50D97A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B865D979-2031-4DEB-B3F8-2F9399E82AF9}" type="pres">
      <dgm:prSet presAssocID="{466D919C-1599-4E7C-9307-B21919AB91C6}" presName="root" presStyleCnt="0">
        <dgm:presLayoutVars>
          <dgm:dir/>
          <dgm:resizeHandles val="exact"/>
        </dgm:presLayoutVars>
      </dgm:prSet>
      <dgm:spPr/>
    </dgm:pt>
    <dgm:pt modelId="{F3075C73-6ADA-46CD-AABB-74C26DE010D0}" type="pres">
      <dgm:prSet presAssocID="{466D919C-1599-4E7C-9307-B21919AB91C6}" presName="container" presStyleCnt="0">
        <dgm:presLayoutVars>
          <dgm:dir/>
          <dgm:resizeHandles val="exact"/>
        </dgm:presLayoutVars>
      </dgm:prSet>
      <dgm:spPr/>
    </dgm:pt>
    <dgm:pt modelId="{A672553B-B4D8-43F6-98DE-236C962206E5}" type="pres">
      <dgm:prSet presAssocID="{3924DA24-40DB-4309-8245-950B056A39DC}" presName="compNode" presStyleCnt="0"/>
      <dgm:spPr/>
    </dgm:pt>
    <dgm:pt modelId="{8B8FE7E9-A0A5-44A2-9E56-D589891108E9}" type="pres">
      <dgm:prSet presAssocID="{3924DA24-40DB-4309-8245-950B056A39DC}" presName="iconBgRect" presStyleLbl="bgShp" presStyleIdx="0" presStyleCnt="6"/>
      <dgm:spPr/>
    </dgm:pt>
    <dgm:pt modelId="{0A2B4221-CCA6-4D75-97A5-664BC1829494}" type="pres">
      <dgm:prSet presAssocID="{3924DA24-40DB-4309-8245-950B056A39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ing"/>
        </a:ext>
      </dgm:extLst>
    </dgm:pt>
    <dgm:pt modelId="{8694EA11-EB0C-4AAC-A272-303CC013DC12}" type="pres">
      <dgm:prSet presAssocID="{3924DA24-40DB-4309-8245-950B056A39DC}" presName="spaceRect" presStyleCnt="0"/>
      <dgm:spPr/>
    </dgm:pt>
    <dgm:pt modelId="{AC35A68D-93E1-4F67-8FB0-A40A594279AC}" type="pres">
      <dgm:prSet presAssocID="{3924DA24-40DB-4309-8245-950B056A39DC}" presName="textRect" presStyleLbl="revTx" presStyleIdx="0" presStyleCnt="6">
        <dgm:presLayoutVars>
          <dgm:chMax val="1"/>
          <dgm:chPref val="1"/>
        </dgm:presLayoutVars>
      </dgm:prSet>
      <dgm:spPr/>
    </dgm:pt>
    <dgm:pt modelId="{2449791B-A2E1-4BA5-A9C5-058DC40B3702}" type="pres">
      <dgm:prSet presAssocID="{35D77E8C-41DC-444B-8D9F-AE4E7FAD9E38}" presName="sibTrans" presStyleLbl="sibTrans2D1" presStyleIdx="0" presStyleCnt="0"/>
      <dgm:spPr/>
    </dgm:pt>
    <dgm:pt modelId="{3A1E1C9E-8A5F-4F19-9525-C0390AF466C6}" type="pres">
      <dgm:prSet presAssocID="{EB8D2766-3196-4C03-A58F-704A7A0C01B6}" presName="compNode" presStyleCnt="0"/>
      <dgm:spPr/>
    </dgm:pt>
    <dgm:pt modelId="{18C45A00-87A1-4D14-BC0A-A8958D216249}" type="pres">
      <dgm:prSet presAssocID="{EB8D2766-3196-4C03-A58F-704A7A0C01B6}" presName="iconBgRect" presStyleLbl="bgShp" presStyleIdx="1" presStyleCnt="6"/>
      <dgm:spPr/>
    </dgm:pt>
    <dgm:pt modelId="{3B24B5DE-CBD1-4EC6-B5FB-9A69ED05FFF0}" type="pres">
      <dgm:prSet presAssocID="{EB8D2766-3196-4C03-A58F-704A7A0C01B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9986C0-37A2-4FF2-9D92-ADAC5864E79A}" type="pres">
      <dgm:prSet presAssocID="{EB8D2766-3196-4C03-A58F-704A7A0C01B6}" presName="spaceRect" presStyleCnt="0"/>
      <dgm:spPr/>
    </dgm:pt>
    <dgm:pt modelId="{CF4526F7-A1E4-4E2F-B1B9-2453AF4B2351}" type="pres">
      <dgm:prSet presAssocID="{EB8D2766-3196-4C03-A58F-704A7A0C01B6}" presName="textRect" presStyleLbl="revTx" presStyleIdx="1" presStyleCnt="6">
        <dgm:presLayoutVars>
          <dgm:chMax val="1"/>
          <dgm:chPref val="1"/>
        </dgm:presLayoutVars>
      </dgm:prSet>
      <dgm:spPr/>
    </dgm:pt>
    <dgm:pt modelId="{01B8CE0E-9FAB-4B66-BEBF-2E27519427E8}" type="pres">
      <dgm:prSet presAssocID="{4D62C443-CAE9-4E5B-A76D-69A7A3570AAA}" presName="sibTrans" presStyleLbl="sibTrans2D1" presStyleIdx="0" presStyleCnt="0"/>
      <dgm:spPr/>
    </dgm:pt>
    <dgm:pt modelId="{3CDC81B8-200F-47CC-8253-69427F4E686A}" type="pres">
      <dgm:prSet presAssocID="{277C42B5-FB7C-EC45-A31A-0BA2B80AB147}" presName="compNode" presStyleCnt="0"/>
      <dgm:spPr/>
    </dgm:pt>
    <dgm:pt modelId="{AC423FC1-0BF9-4B5A-965F-315533F46D0E}" type="pres">
      <dgm:prSet presAssocID="{277C42B5-FB7C-EC45-A31A-0BA2B80AB147}" presName="iconBgRect" presStyleLbl="bgShp" presStyleIdx="2" presStyleCnt="6"/>
      <dgm:spPr/>
    </dgm:pt>
    <dgm:pt modelId="{1EC91FFA-CEC0-4C29-A8B1-B818E02D30DD}" type="pres">
      <dgm:prSet presAssocID="{277C42B5-FB7C-EC45-A31A-0BA2B80AB14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E0A662EE-B5CC-48B9-AAF0-625336969D11}" type="pres">
      <dgm:prSet presAssocID="{277C42B5-FB7C-EC45-A31A-0BA2B80AB147}" presName="spaceRect" presStyleCnt="0"/>
      <dgm:spPr/>
    </dgm:pt>
    <dgm:pt modelId="{6F94F983-650A-4249-B4B2-798092A26B25}" type="pres">
      <dgm:prSet presAssocID="{277C42B5-FB7C-EC45-A31A-0BA2B80AB147}" presName="textRect" presStyleLbl="revTx" presStyleIdx="2" presStyleCnt="6">
        <dgm:presLayoutVars>
          <dgm:chMax val="1"/>
          <dgm:chPref val="1"/>
        </dgm:presLayoutVars>
      </dgm:prSet>
      <dgm:spPr/>
    </dgm:pt>
    <dgm:pt modelId="{E1C48318-47D4-44E0-99D8-A535060A8FE0}" type="pres">
      <dgm:prSet presAssocID="{5A21F7F5-C7A3-C149-A67E-D928D2414D00}" presName="sibTrans" presStyleLbl="sibTrans2D1" presStyleIdx="0" presStyleCnt="0"/>
      <dgm:spPr/>
    </dgm:pt>
    <dgm:pt modelId="{51362631-905A-402B-8456-01E240A3DC5C}" type="pres">
      <dgm:prSet presAssocID="{88CD5B69-7E92-47C3-A058-A90B683DF64E}" presName="compNode" presStyleCnt="0"/>
      <dgm:spPr/>
    </dgm:pt>
    <dgm:pt modelId="{1E74A1B8-5448-4B41-862B-7114D35517A1}" type="pres">
      <dgm:prSet presAssocID="{88CD5B69-7E92-47C3-A058-A90B683DF64E}" presName="iconBgRect" presStyleLbl="bgShp" presStyleIdx="3" presStyleCnt="6"/>
      <dgm:spPr/>
    </dgm:pt>
    <dgm:pt modelId="{EE1754BD-FA4C-46B2-B199-AA782BAB6399}" type="pres">
      <dgm:prSet presAssocID="{88CD5B69-7E92-47C3-A058-A90B683DF64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52DCBF2A-309D-480F-A96A-DE783572EF97}" type="pres">
      <dgm:prSet presAssocID="{88CD5B69-7E92-47C3-A058-A90B683DF64E}" presName="spaceRect" presStyleCnt="0"/>
      <dgm:spPr/>
    </dgm:pt>
    <dgm:pt modelId="{E2EFA41F-4218-4670-8B57-75C55102BC0D}" type="pres">
      <dgm:prSet presAssocID="{88CD5B69-7E92-47C3-A058-A90B683DF64E}" presName="textRect" presStyleLbl="revTx" presStyleIdx="3" presStyleCnt="6">
        <dgm:presLayoutVars>
          <dgm:chMax val="1"/>
          <dgm:chPref val="1"/>
        </dgm:presLayoutVars>
      </dgm:prSet>
      <dgm:spPr/>
    </dgm:pt>
    <dgm:pt modelId="{0962EED1-5E32-4197-B8C8-9692E97117F2}" type="pres">
      <dgm:prSet presAssocID="{977E5D09-B02C-46AE-B1E3-4D8147DCAA31}" presName="sibTrans" presStyleLbl="sibTrans2D1" presStyleIdx="0" presStyleCnt="0"/>
      <dgm:spPr/>
    </dgm:pt>
    <dgm:pt modelId="{ACAC3AEA-D121-484A-8042-E4FCC6644451}" type="pres">
      <dgm:prSet presAssocID="{66064676-CDCE-4A7B-831C-1474D9DA1B12}" presName="compNode" presStyleCnt="0"/>
      <dgm:spPr/>
    </dgm:pt>
    <dgm:pt modelId="{ED29CC7A-0C92-4F75-8972-FFCA8CD1EB12}" type="pres">
      <dgm:prSet presAssocID="{66064676-CDCE-4A7B-831C-1474D9DA1B12}" presName="iconBgRect" presStyleLbl="bgShp" presStyleIdx="4" presStyleCnt="6"/>
      <dgm:spPr/>
    </dgm:pt>
    <dgm:pt modelId="{2158500A-C241-451B-920E-BE07C4A716E0}" type="pres">
      <dgm:prSet presAssocID="{66064676-CDCE-4A7B-831C-1474D9DA1B1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E62AE35E-CEB1-4CD7-B4E5-F775595CDE36}" type="pres">
      <dgm:prSet presAssocID="{66064676-CDCE-4A7B-831C-1474D9DA1B12}" presName="spaceRect" presStyleCnt="0"/>
      <dgm:spPr/>
    </dgm:pt>
    <dgm:pt modelId="{0CDDE4CC-1A51-4407-A5CB-9E64DED65310}" type="pres">
      <dgm:prSet presAssocID="{66064676-CDCE-4A7B-831C-1474D9DA1B12}" presName="textRect" presStyleLbl="revTx" presStyleIdx="4" presStyleCnt="6">
        <dgm:presLayoutVars>
          <dgm:chMax val="1"/>
          <dgm:chPref val="1"/>
        </dgm:presLayoutVars>
      </dgm:prSet>
      <dgm:spPr/>
    </dgm:pt>
    <dgm:pt modelId="{C67E51F8-52CC-4FB4-A8F4-4899B2030611}" type="pres">
      <dgm:prSet presAssocID="{1E7AE1F5-4367-406A-B52F-CEDBDCE04AC2}" presName="sibTrans" presStyleLbl="sibTrans2D1" presStyleIdx="0" presStyleCnt="0"/>
      <dgm:spPr/>
    </dgm:pt>
    <dgm:pt modelId="{65ED2083-0013-4698-8B96-60516ED1DA85}" type="pres">
      <dgm:prSet presAssocID="{A10F11E9-C0DC-46AF-847B-5B1F43998EF4}" presName="compNode" presStyleCnt="0"/>
      <dgm:spPr/>
    </dgm:pt>
    <dgm:pt modelId="{72D84991-260C-4630-9178-C5A91956121E}" type="pres">
      <dgm:prSet presAssocID="{A10F11E9-C0DC-46AF-847B-5B1F43998EF4}" presName="iconBgRect" presStyleLbl="bgShp" presStyleIdx="5" presStyleCnt="6"/>
      <dgm:spPr/>
    </dgm:pt>
    <dgm:pt modelId="{B869FD1F-F13B-4A9B-AFF7-FF091FBFE774}" type="pres">
      <dgm:prSet presAssocID="{A10F11E9-C0DC-46AF-847B-5B1F43998EF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2C5731E-CAC0-46ED-B5F5-776C33AAE5E8}" type="pres">
      <dgm:prSet presAssocID="{A10F11E9-C0DC-46AF-847B-5B1F43998EF4}" presName="spaceRect" presStyleCnt="0"/>
      <dgm:spPr/>
    </dgm:pt>
    <dgm:pt modelId="{005804D9-E665-4F70-BB39-9E7F68314803}" type="pres">
      <dgm:prSet presAssocID="{A10F11E9-C0DC-46AF-847B-5B1F43998EF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AB7C224-84A2-4540-B7A2-DE5F7E4FC03E}" srcId="{466D919C-1599-4E7C-9307-B21919AB91C6}" destId="{88CD5B69-7E92-47C3-A058-A90B683DF64E}" srcOrd="3" destOrd="0" parTransId="{7E68B135-A8EA-4605-B84F-9F1D7E09ED48}" sibTransId="{977E5D09-B02C-46AE-B1E3-4D8147DCAA31}"/>
    <dgm:cxn modelId="{7C130539-9307-184E-80AD-94B8D50D97A4}" srcId="{466D919C-1599-4E7C-9307-B21919AB91C6}" destId="{277C42B5-FB7C-EC45-A31A-0BA2B80AB147}" srcOrd="2" destOrd="0" parTransId="{81EF6CF6-05A7-DB40-99E5-FA202EED92BD}" sibTransId="{5A21F7F5-C7A3-C149-A67E-D928D2414D00}"/>
    <dgm:cxn modelId="{774F8D3B-042B-E641-B5B1-7527339CC158}" type="presOf" srcId="{977E5D09-B02C-46AE-B1E3-4D8147DCAA31}" destId="{0962EED1-5E32-4197-B8C8-9692E97117F2}" srcOrd="0" destOrd="0" presId="urn:microsoft.com/office/officeart/2018/2/layout/IconCircleList"/>
    <dgm:cxn modelId="{08B76E3F-6A03-424B-8988-3911DE0F0972}" type="presOf" srcId="{4D62C443-CAE9-4E5B-A76D-69A7A3570AAA}" destId="{01B8CE0E-9FAB-4B66-BEBF-2E27519427E8}" srcOrd="0" destOrd="0" presId="urn:microsoft.com/office/officeart/2018/2/layout/IconCircleList"/>
    <dgm:cxn modelId="{77035C61-6DC5-4488-AF46-CD5615FD3221}" srcId="{466D919C-1599-4E7C-9307-B21919AB91C6}" destId="{A10F11E9-C0DC-46AF-847B-5B1F43998EF4}" srcOrd="5" destOrd="0" parTransId="{D0D72715-CCDE-49DA-88D0-8F7580BF8035}" sibTransId="{0B4DA064-6EB2-4BB3-804E-0DF78CDC6E52}"/>
    <dgm:cxn modelId="{179BB858-6EF2-3C4B-8C77-632BF037016A}" type="presOf" srcId="{5A21F7F5-C7A3-C149-A67E-D928D2414D00}" destId="{E1C48318-47D4-44E0-99D8-A535060A8FE0}" srcOrd="0" destOrd="0" presId="urn:microsoft.com/office/officeart/2018/2/layout/IconCircleList"/>
    <dgm:cxn modelId="{7FA0457D-EF6C-B04E-866A-D0B464FDFDE4}" type="presOf" srcId="{466D919C-1599-4E7C-9307-B21919AB91C6}" destId="{B865D979-2031-4DEB-B3F8-2F9399E82AF9}" srcOrd="0" destOrd="0" presId="urn:microsoft.com/office/officeart/2018/2/layout/IconCircleList"/>
    <dgm:cxn modelId="{B3EF0F7F-F1A7-5343-88B7-1AA2947B76F1}" type="presOf" srcId="{66064676-CDCE-4A7B-831C-1474D9DA1B12}" destId="{0CDDE4CC-1A51-4407-A5CB-9E64DED65310}" srcOrd="0" destOrd="0" presId="urn:microsoft.com/office/officeart/2018/2/layout/IconCircleList"/>
    <dgm:cxn modelId="{269E368C-334A-874A-A59A-EDC35C1D3D97}" type="presOf" srcId="{A10F11E9-C0DC-46AF-847B-5B1F43998EF4}" destId="{005804D9-E665-4F70-BB39-9E7F68314803}" srcOrd="0" destOrd="0" presId="urn:microsoft.com/office/officeart/2018/2/layout/IconCircleList"/>
    <dgm:cxn modelId="{E59C8D8F-71CE-4447-922B-7C48F14545A3}" type="presOf" srcId="{277C42B5-FB7C-EC45-A31A-0BA2B80AB147}" destId="{6F94F983-650A-4249-B4B2-798092A26B25}" srcOrd="0" destOrd="0" presId="urn:microsoft.com/office/officeart/2018/2/layout/IconCircleList"/>
    <dgm:cxn modelId="{0F976A91-93B2-014D-8A14-3B153D7E6635}" type="presOf" srcId="{3924DA24-40DB-4309-8245-950B056A39DC}" destId="{AC35A68D-93E1-4F67-8FB0-A40A594279AC}" srcOrd="0" destOrd="0" presId="urn:microsoft.com/office/officeart/2018/2/layout/IconCircleList"/>
    <dgm:cxn modelId="{E1FA2BB2-65D4-A94F-A3A7-BBF21C3D7C96}" type="presOf" srcId="{EB8D2766-3196-4C03-A58F-704A7A0C01B6}" destId="{CF4526F7-A1E4-4E2F-B1B9-2453AF4B2351}" srcOrd="0" destOrd="0" presId="urn:microsoft.com/office/officeart/2018/2/layout/IconCircleList"/>
    <dgm:cxn modelId="{CB04DEC9-9F7D-42CA-8689-BA342C3A4459}" srcId="{466D919C-1599-4E7C-9307-B21919AB91C6}" destId="{EB8D2766-3196-4C03-A58F-704A7A0C01B6}" srcOrd="1" destOrd="0" parTransId="{63CC21CB-0A68-4B13-86DF-0A5A99D85763}" sibTransId="{4D62C443-CAE9-4E5B-A76D-69A7A3570AAA}"/>
    <dgm:cxn modelId="{157217D0-D2B1-1548-BE6F-22AC255915C4}" type="presOf" srcId="{88CD5B69-7E92-47C3-A058-A90B683DF64E}" destId="{E2EFA41F-4218-4670-8B57-75C55102BC0D}" srcOrd="0" destOrd="0" presId="urn:microsoft.com/office/officeart/2018/2/layout/IconCircleList"/>
    <dgm:cxn modelId="{826608D5-6D38-4DCA-BA45-C98B6DFA7D6C}" srcId="{466D919C-1599-4E7C-9307-B21919AB91C6}" destId="{3924DA24-40DB-4309-8245-950B056A39DC}" srcOrd="0" destOrd="0" parTransId="{E1602A24-F216-4646-9946-DCD433523B8D}" sibTransId="{35D77E8C-41DC-444B-8D9F-AE4E7FAD9E38}"/>
    <dgm:cxn modelId="{C04EE6E2-4291-A042-ACC6-300A7031E481}" type="presOf" srcId="{1E7AE1F5-4367-406A-B52F-CEDBDCE04AC2}" destId="{C67E51F8-52CC-4FB4-A8F4-4899B2030611}" srcOrd="0" destOrd="0" presId="urn:microsoft.com/office/officeart/2018/2/layout/IconCircleList"/>
    <dgm:cxn modelId="{DF05F5E7-9169-FE42-818F-6BF0743A1090}" type="presOf" srcId="{35D77E8C-41DC-444B-8D9F-AE4E7FAD9E38}" destId="{2449791B-A2E1-4BA5-A9C5-058DC40B3702}" srcOrd="0" destOrd="0" presId="urn:microsoft.com/office/officeart/2018/2/layout/IconCircleList"/>
    <dgm:cxn modelId="{703775ED-3F93-4585-AC20-A32AA3DC1827}" srcId="{466D919C-1599-4E7C-9307-B21919AB91C6}" destId="{66064676-CDCE-4A7B-831C-1474D9DA1B12}" srcOrd="4" destOrd="0" parTransId="{9B9F3907-CFA5-4EE9-B316-1065F0AD0453}" sibTransId="{1E7AE1F5-4367-406A-B52F-CEDBDCE04AC2}"/>
    <dgm:cxn modelId="{AA49BE3B-1E51-4B40-8EF8-0A5ED65315F7}" type="presParOf" srcId="{B865D979-2031-4DEB-B3F8-2F9399E82AF9}" destId="{F3075C73-6ADA-46CD-AABB-74C26DE010D0}" srcOrd="0" destOrd="0" presId="urn:microsoft.com/office/officeart/2018/2/layout/IconCircleList"/>
    <dgm:cxn modelId="{B9197082-D2DA-214B-BBB2-62E7768A3522}" type="presParOf" srcId="{F3075C73-6ADA-46CD-AABB-74C26DE010D0}" destId="{A672553B-B4D8-43F6-98DE-236C962206E5}" srcOrd="0" destOrd="0" presId="urn:microsoft.com/office/officeart/2018/2/layout/IconCircleList"/>
    <dgm:cxn modelId="{8FD1EF6F-3DBF-C443-A841-A28E61DEEA86}" type="presParOf" srcId="{A672553B-B4D8-43F6-98DE-236C962206E5}" destId="{8B8FE7E9-A0A5-44A2-9E56-D589891108E9}" srcOrd="0" destOrd="0" presId="urn:microsoft.com/office/officeart/2018/2/layout/IconCircleList"/>
    <dgm:cxn modelId="{5B247A69-1E01-B746-B56F-E7FE069F793F}" type="presParOf" srcId="{A672553B-B4D8-43F6-98DE-236C962206E5}" destId="{0A2B4221-CCA6-4D75-97A5-664BC1829494}" srcOrd="1" destOrd="0" presId="urn:microsoft.com/office/officeart/2018/2/layout/IconCircleList"/>
    <dgm:cxn modelId="{D71B2878-F0FA-494D-9B17-DB71B0306F69}" type="presParOf" srcId="{A672553B-B4D8-43F6-98DE-236C962206E5}" destId="{8694EA11-EB0C-4AAC-A272-303CC013DC12}" srcOrd="2" destOrd="0" presId="urn:microsoft.com/office/officeart/2018/2/layout/IconCircleList"/>
    <dgm:cxn modelId="{242E952B-CE89-B046-9E80-B039842B9AF3}" type="presParOf" srcId="{A672553B-B4D8-43F6-98DE-236C962206E5}" destId="{AC35A68D-93E1-4F67-8FB0-A40A594279AC}" srcOrd="3" destOrd="0" presId="urn:microsoft.com/office/officeart/2018/2/layout/IconCircleList"/>
    <dgm:cxn modelId="{631DD48A-D7AC-A94F-8365-693A3D61DAEF}" type="presParOf" srcId="{F3075C73-6ADA-46CD-AABB-74C26DE010D0}" destId="{2449791B-A2E1-4BA5-A9C5-058DC40B3702}" srcOrd="1" destOrd="0" presId="urn:microsoft.com/office/officeart/2018/2/layout/IconCircleList"/>
    <dgm:cxn modelId="{087232D7-E9B5-E14F-950F-3846DBAA991D}" type="presParOf" srcId="{F3075C73-6ADA-46CD-AABB-74C26DE010D0}" destId="{3A1E1C9E-8A5F-4F19-9525-C0390AF466C6}" srcOrd="2" destOrd="0" presId="urn:microsoft.com/office/officeart/2018/2/layout/IconCircleList"/>
    <dgm:cxn modelId="{D1B8AA57-9AE6-7641-BE74-3333916618E2}" type="presParOf" srcId="{3A1E1C9E-8A5F-4F19-9525-C0390AF466C6}" destId="{18C45A00-87A1-4D14-BC0A-A8958D216249}" srcOrd="0" destOrd="0" presId="urn:microsoft.com/office/officeart/2018/2/layout/IconCircleList"/>
    <dgm:cxn modelId="{106B1C7D-B708-394A-8DD3-50F2DB413D50}" type="presParOf" srcId="{3A1E1C9E-8A5F-4F19-9525-C0390AF466C6}" destId="{3B24B5DE-CBD1-4EC6-B5FB-9A69ED05FFF0}" srcOrd="1" destOrd="0" presId="urn:microsoft.com/office/officeart/2018/2/layout/IconCircleList"/>
    <dgm:cxn modelId="{2CE449CB-5EC2-3A4B-93DD-97F2F41CCCB5}" type="presParOf" srcId="{3A1E1C9E-8A5F-4F19-9525-C0390AF466C6}" destId="{839986C0-37A2-4FF2-9D92-ADAC5864E79A}" srcOrd="2" destOrd="0" presId="urn:microsoft.com/office/officeart/2018/2/layout/IconCircleList"/>
    <dgm:cxn modelId="{BCA2EAAA-EE85-4D4E-B562-CA1E23C58C3F}" type="presParOf" srcId="{3A1E1C9E-8A5F-4F19-9525-C0390AF466C6}" destId="{CF4526F7-A1E4-4E2F-B1B9-2453AF4B2351}" srcOrd="3" destOrd="0" presId="urn:microsoft.com/office/officeart/2018/2/layout/IconCircleList"/>
    <dgm:cxn modelId="{E47EFB43-FE1D-2442-A820-835A8DAA9BFC}" type="presParOf" srcId="{F3075C73-6ADA-46CD-AABB-74C26DE010D0}" destId="{01B8CE0E-9FAB-4B66-BEBF-2E27519427E8}" srcOrd="3" destOrd="0" presId="urn:microsoft.com/office/officeart/2018/2/layout/IconCircleList"/>
    <dgm:cxn modelId="{15B40F4A-790B-AA43-A89E-029218055017}" type="presParOf" srcId="{F3075C73-6ADA-46CD-AABB-74C26DE010D0}" destId="{3CDC81B8-200F-47CC-8253-69427F4E686A}" srcOrd="4" destOrd="0" presId="urn:microsoft.com/office/officeart/2018/2/layout/IconCircleList"/>
    <dgm:cxn modelId="{279874F9-F06E-764C-8493-EE7FEF6B8F4F}" type="presParOf" srcId="{3CDC81B8-200F-47CC-8253-69427F4E686A}" destId="{AC423FC1-0BF9-4B5A-965F-315533F46D0E}" srcOrd="0" destOrd="0" presId="urn:microsoft.com/office/officeart/2018/2/layout/IconCircleList"/>
    <dgm:cxn modelId="{B535AD2B-150E-5F4C-B75C-839F7F60F24B}" type="presParOf" srcId="{3CDC81B8-200F-47CC-8253-69427F4E686A}" destId="{1EC91FFA-CEC0-4C29-A8B1-B818E02D30DD}" srcOrd="1" destOrd="0" presId="urn:microsoft.com/office/officeart/2018/2/layout/IconCircleList"/>
    <dgm:cxn modelId="{F1D33363-4BFC-6741-8031-72C8AA7ED0F1}" type="presParOf" srcId="{3CDC81B8-200F-47CC-8253-69427F4E686A}" destId="{E0A662EE-B5CC-48B9-AAF0-625336969D11}" srcOrd="2" destOrd="0" presId="urn:microsoft.com/office/officeart/2018/2/layout/IconCircleList"/>
    <dgm:cxn modelId="{62FE81B1-A1A9-6E41-99A2-D1B278F9352B}" type="presParOf" srcId="{3CDC81B8-200F-47CC-8253-69427F4E686A}" destId="{6F94F983-650A-4249-B4B2-798092A26B25}" srcOrd="3" destOrd="0" presId="urn:microsoft.com/office/officeart/2018/2/layout/IconCircleList"/>
    <dgm:cxn modelId="{D2EE1610-31B8-AE43-A948-E5E7DC57FDF0}" type="presParOf" srcId="{F3075C73-6ADA-46CD-AABB-74C26DE010D0}" destId="{E1C48318-47D4-44E0-99D8-A535060A8FE0}" srcOrd="5" destOrd="0" presId="urn:microsoft.com/office/officeart/2018/2/layout/IconCircleList"/>
    <dgm:cxn modelId="{9608A69D-7ADC-7D42-B1B2-FF3FB9D326F6}" type="presParOf" srcId="{F3075C73-6ADA-46CD-AABB-74C26DE010D0}" destId="{51362631-905A-402B-8456-01E240A3DC5C}" srcOrd="6" destOrd="0" presId="urn:microsoft.com/office/officeart/2018/2/layout/IconCircleList"/>
    <dgm:cxn modelId="{75B775B1-17BC-544F-91D9-7A518A543837}" type="presParOf" srcId="{51362631-905A-402B-8456-01E240A3DC5C}" destId="{1E74A1B8-5448-4B41-862B-7114D35517A1}" srcOrd="0" destOrd="0" presId="urn:microsoft.com/office/officeart/2018/2/layout/IconCircleList"/>
    <dgm:cxn modelId="{0F8944B3-E24C-9749-B978-CB095E6CC641}" type="presParOf" srcId="{51362631-905A-402B-8456-01E240A3DC5C}" destId="{EE1754BD-FA4C-46B2-B199-AA782BAB6399}" srcOrd="1" destOrd="0" presId="urn:microsoft.com/office/officeart/2018/2/layout/IconCircleList"/>
    <dgm:cxn modelId="{0841E8AB-3391-6841-9285-DEA8C9499FF5}" type="presParOf" srcId="{51362631-905A-402B-8456-01E240A3DC5C}" destId="{52DCBF2A-309D-480F-A96A-DE783572EF97}" srcOrd="2" destOrd="0" presId="urn:microsoft.com/office/officeart/2018/2/layout/IconCircleList"/>
    <dgm:cxn modelId="{7C1DB7D0-08D5-2648-8484-831837BC88E0}" type="presParOf" srcId="{51362631-905A-402B-8456-01E240A3DC5C}" destId="{E2EFA41F-4218-4670-8B57-75C55102BC0D}" srcOrd="3" destOrd="0" presId="urn:microsoft.com/office/officeart/2018/2/layout/IconCircleList"/>
    <dgm:cxn modelId="{A39F2E43-55B8-C248-AAE5-A9793A836B8D}" type="presParOf" srcId="{F3075C73-6ADA-46CD-AABB-74C26DE010D0}" destId="{0962EED1-5E32-4197-B8C8-9692E97117F2}" srcOrd="7" destOrd="0" presId="urn:microsoft.com/office/officeart/2018/2/layout/IconCircleList"/>
    <dgm:cxn modelId="{C4031128-6E2D-AD44-A3C2-B0EB60DCDA77}" type="presParOf" srcId="{F3075C73-6ADA-46CD-AABB-74C26DE010D0}" destId="{ACAC3AEA-D121-484A-8042-E4FCC6644451}" srcOrd="8" destOrd="0" presId="urn:microsoft.com/office/officeart/2018/2/layout/IconCircleList"/>
    <dgm:cxn modelId="{7EC9362A-24D0-064F-9AEC-789BB5A17C68}" type="presParOf" srcId="{ACAC3AEA-D121-484A-8042-E4FCC6644451}" destId="{ED29CC7A-0C92-4F75-8972-FFCA8CD1EB12}" srcOrd="0" destOrd="0" presId="urn:microsoft.com/office/officeart/2018/2/layout/IconCircleList"/>
    <dgm:cxn modelId="{B721A0DB-9318-0E48-A722-C5D4FA6FE1C9}" type="presParOf" srcId="{ACAC3AEA-D121-484A-8042-E4FCC6644451}" destId="{2158500A-C241-451B-920E-BE07C4A716E0}" srcOrd="1" destOrd="0" presId="urn:microsoft.com/office/officeart/2018/2/layout/IconCircleList"/>
    <dgm:cxn modelId="{443AC383-4995-5949-9559-659D33DA63CC}" type="presParOf" srcId="{ACAC3AEA-D121-484A-8042-E4FCC6644451}" destId="{E62AE35E-CEB1-4CD7-B4E5-F775595CDE36}" srcOrd="2" destOrd="0" presId="urn:microsoft.com/office/officeart/2018/2/layout/IconCircleList"/>
    <dgm:cxn modelId="{DF657476-2913-FC41-8BD5-AA7EEC5FBCFB}" type="presParOf" srcId="{ACAC3AEA-D121-484A-8042-E4FCC6644451}" destId="{0CDDE4CC-1A51-4407-A5CB-9E64DED65310}" srcOrd="3" destOrd="0" presId="urn:microsoft.com/office/officeart/2018/2/layout/IconCircleList"/>
    <dgm:cxn modelId="{29FA6F5B-795F-6B47-B490-DADBAC4E6AEF}" type="presParOf" srcId="{F3075C73-6ADA-46CD-AABB-74C26DE010D0}" destId="{C67E51F8-52CC-4FB4-A8F4-4899B2030611}" srcOrd="9" destOrd="0" presId="urn:microsoft.com/office/officeart/2018/2/layout/IconCircleList"/>
    <dgm:cxn modelId="{58238914-5F3B-6241-95F2-C69A670BA721}" type="presParOf" srcId="{F3075C73-6ADA-46CD-AABB-74C26DE010D0}" destId="{65ED2083-0013-4698-8B96-60516ED1DA85}" srcOrd="10" destOrd="0" presId="urn:microsoft.com/office/officeart/2018/2/layout/IconCircleList"/>
    <dgm:cxn modelId="{748E65FD-3DED-4D4B-BFEC-130843F461F2}" type="presParOf" srcId="{65ED2083-0013-4698-8B96-60516ED1DA85}" destId="{72D84991-260C-4630-9178-C5A91956121E}" srcOrd="0" destOrd="0" presId="urn:microsoft.com/office/officeart/2018/2/layout/IconCircleList"/>
    <dgm:cxn modelId="{383C4C3C-4900-404D-8A90-FEF28B481A00}" type="presParOf" srcId="{65ED2083-0013-4698-8B96-60516ED1DA85}" destId="{B869FD1F-F13B-4A9B-AFF7-FF091FBFE774}" srcOrd="1" destOrd="0" presId="urn:microsoft.com/office/officeart/2018/2/layout/IconCircleList"/>
    <dgm:cxn modelId="{1FD384A8-39A3-5246-B2AD-6827E3BFB10B}" type="presParOf" srcId="{65ED2083-0013-4698-8B96-60516ED1DA85}" destId="{72C5731E-CAC0-46ED-B5F5-776C33AAE5E8}" srcOrd="2" destOrd="0" presId="urn:microsoft.com/office/officeart/2018/2/layout/IconCircleList"/>
    <dgm:cxn modelId="{A7244A34-AA6F-0D4D-AA7C-ECB574F89529}" type="presParOf" srcId="{65ED2083-0013-4698-8B96-60516ED1DA85}" destId="{005804D9-E665-4F70-BB39-9E7F683148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BB3392-C307-4606-B103-7CA9FE91130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B25AB1-48EC-4D0E-A33A-005E951C9430}">
      <dgm:prSet/>
      <dgm:spPr/>
      <dgm:t>
        <a:bodyPr/>
        <a:lstStyle/>
        <a:p>
          <a:r>
            <a:rPr lang="en-IN" b="0" i="0"/>
            <a:t>Data Preparation</a:t>
          </a:r>
          <a:endParaRPr lang="en-US"/>
        </a:p>
      </dgm:t>
    </dgm:pt>
    <dgm:pt modelId="{4636EBD3-7EC1-4E52-9F3C-A6E2FA0A265C}" type="parTrans" cxnId="{0FE8258B-1152-4532-AFF9-7F2154B55E7D}">
      <dgm:prSet/>
      <dgm:spPr/>
      <dgm:t>
        <a:bodyPr/>
        <a:lstStyle/>
        <a:p>
          <a:endParaRPr lang="en-US"/>
        </a:p>
      </dgm:t>
    </dgm:pt>
    <dgm:pt modelId="{11401EFC-E4C5-4024-88A6-D3B0D7CAE1A0}" type="sibTrans" cxnId="{0FE8258B-1152-4532-AFF9-7F2154B55E7D}">
      <dgm:prSet/>
      <dgm:spPr/>
      <dgm:t>
        <a:bodyPr/>
        <a:lstStyle/>
        <a:p>
          <a:endParaRPr lang="en-US"/>
        </a:p>
      </dgm:t>
    </dgm:pt>
    <dgm:pt modelId="{5ADE8614-B534-4A3E-A935-38FED76837B4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82A60654-0D88-4AEA-BC3B-4B96F075CCBC}" type="parTrans" cxnId="{B9481E34-650C-41D1-B621-F3B3D63362B9}">
      <dgm:prSet/>
      <dgm:spPr/>
      <dgm:t>
        <a:bodyPr/>
        <a:lstStyle/>
        <a:p>
          <a:endParaRPr lang="en-US"/>
        </a:p>
      </dgm:t>
    </dgm:pt>
    <dgm:pt modelId="{56B48A75-DB63-406F-AA84-9977F9A54255}" type="sibTrans" cxnId="{B9481E34-650C-41D1-B621-F3B3D63362B9}">
      <dgm:prSet/>
      <dgm:spPr/>
      <dgm:t>
        <a:bodyPr/>
        <a:lstStyle/>
        <a:p>
          <a:endParaRPr lang="en-US"/>
        </a:p>
      </dgm:t>
    </dgm:pt>
    <dgm:pt modelId="{86E4DC96-4A60-458E-A504-ADD21947B6FF}">
      <dgm:prSet/>
      <dgm:spPr/>
      <dgm:t>
        <a:bodyPr/>
        <a:lstStyle/>
        <a:p>
          <a:r>
            <a:rPr lang="en-IN"/>
            <a:t>Regression Modelling</a:t>
          </a:r>
          <a:endParaRPr lang="en-US"/>
        </a:p>
      </dgm:t>
    </dgm:pt>
    <dgm:pt modelId="{6142F037-9CE3-401E-9582-F21BCA818599}" type="parTrans" cxnId="{0F2A7A97-DDEF-4528-A5E3-FBD84F36BBDD}">
      <dgm:prSet/>
      <dgm:spPr/>
      <dgm:t>
        <a:bodyPr/>
        <a:lstStyle/>
        <a:p>
          <a:endParaRPr lang="en-US"/>
        </a:p>
      </dgm:t>
    </dgm:pt>
    <dgm:pt modelId="{8ACE63BE-3232-4C8C-A0E7-9126C1154818}" type="sibTrans" cxnId="{0F2A7A97-DDEF-4528-A5E3-FBD84F36BBDD}">
      <dgm:prSet/>
      <dgm:spPr/>
      <dgm:t>
        <a:bodyPr/>
        <a:lstStyle/>
        <a:p>
          <a:endParaRPr lang="en-US"/>
        </a:p>
      </dgm:t>
    </dgm:pt>
    <dgm:pt modelId="{03FA58D9-CA5E-4A70-B682-BA23489C5E81}">
      <dgm:prSet/>
      <dgm:spPr/>
      <dgm:t>
        <a:bodyPr/>
        <a:lstStyle/>
        <a:p>
          <a:r>
            <a:rPr lang="en-IN"/>
            <a:t>Hypothesis Testing</a:t>
          </a:r>
          <a:endParaRPr lang="en-US"/>
        </a:p>
      </dgm:t>
    </dgm:pt>
    <dgm:pt modelId="{57B6CDC8-4769-4892-9BC9-CBD8CC0B9E5D}" type="parTrans" cxnId="{23072659-A42E-4E96-B018-E6279B2DCA48}">
      <dgm:prSet/>
      <dgm:spPr/>
      <dgm:t>
        <a:bodyPr/>
        <a:lstStyle/>
        <a:p>
          <a:endParaRPr lang="en-US"/>
        </a:p>
      </dgm:t>
    </dgm:pt>
    <dgm:pt modelId="{5DB27700-E3B5-4A81-9D60-541D6025467A}" type="sibTrans" cxnId="{23072659-A42E-4E96-B018-E6279B2DCA48}">
      <dgm:prSet/>
      <dgm:spPr/>
      <dgm:t>
        <a:bodyPr/>
        <a:lstStyle/>
        <a:p>
          <a:endParaRPr lang="en-US"/>
        </a:p>
      </dgm:t>
    </dgm:pt>
    <dgm:pt modelId="{F8BEC773-4A8F-435E-8810-36B54BE9514A}">
      <dgm:prSet/>
      <dgm:spPr/>
      <dgm:t>
        <a:bodyPr/>
        <a:lstStyle/>
        <a:p>
          <a:r>
            <a:rPr lang="en-IN"/>
            <a:t>Time Series Analysis</a:t>
          </a:r>
          <a:endParaRPr lang="en-US"/>
        </a:p>
      </dgm:t>
    </dgm:pt>
    <dgm:pt modelId="{793DA394-DAC1-4033-825F-86C183F497B4}" type="parTrans" cxnId="{B3951BB3-9E8D-49B3-AF2E-16CB76BA6509}">
      <dgm:prSet/>
      <dgm:spPr/>
      <dgm:t>
        <a:bodyPr/>
        <a:lstStyle/>
        <a:p>
          <a:endParaRPr lang="en-US"/>
        </a:p>
      </dgm:t>
    </dgm:pt>
    <dgm:pt modelId="{2FAB4AD2-4E4C-49F4-A918-485F4CE20A8C}" type="sibTrans" cxnId="{B3951BB3-9E8D-49B3-AF2E-16CB76BA6509}">
      <dgm:prSet/>
      <dgm:spPr/>
      <dgm:t>
        <a:bodyPr/>
        <a:lstStyle/>
        <a:p>
          <a:endParaRPr lang="en-US"/>
        </a:p>
      </dgm:t>
    </dgm:pt>
    <dgm:pt modelId="{7D3C5DA1-561A-F84C-BEDB-5FBC86534765}" type="pres">
      <dgm:prSet presAssocID="{EABB3392-C307-4606-B103-7CA9FE911308}" presName="outerComposite" presStyleCnt="0">
        <dgm:presLayoutVars>
          <dgm:chMax val="5"/>
          <dgm:dir/>
          <dgm:resizeHandles val="exact"/>
        </dgm:presLayoutVars>
      </dgm:prSet>
      <dgm:spPr/>
    </dgm:pt>
    <dgm:pt modelId="{9C031E3E-F1D7-AA4B-B96F-EA876DBBCAE9}" type="pres">
      <dgm:prSet presAssocID="{EABB3392-C307-4606-B103-7CA9FE911308}" presName="dummyMaxCanvas" presStyleCnt="0">
        <dgm:presLayoutVars/>
      </dgm:prSet>
      <dgm:spPr/>
    </dgm:pt>
    <dgm:pt modelId="{2F723ACF-7D45-3743-8127-676157134F05}" type="pres">
      <dgm:prSet presAssocID="{EABB3392-C307-4606-B103-7CA9FE911308}" presName="FiveNodes_1" presStyleLbl="node1" presStyleIdx="0" presStyleCnt="5">
        <dgm:presLayoutVars>
          <dgm:bulletEnabled val="1"/>
        </dgm:presLayoutVars>
      </dgm:prSet>
      <dgm:spPr/>
    </dgm:pt>
    <dgm:pt modelId="{BF29E30C-96F8-4D41-9323-038141EA2078}" type="pres">
      <dgm:prSet presAssocID="{EABB3392-C307-4606-B103-7CA9FE911308}" presName="FiveNodes_2" presStyleLbl="node1" presStyleIdx="1" presStyleCnt="5">
        <dgm:presLayoutVars>
          <dgm:bulletEnabled val="1"/>
        </dgm:presLayoutVars>
      </dgm:prSet>
      <dgm:spPr/>
    </dgm:pt>
    <dgm:pt modelId="{9EA69AFB-3479-5B46-BD46-46DC1184F63F}" type="pres">
      <dgm:prSet presAssocID="{EABB3392-C307-4606-B103-7CA9FE911308}" presName="FiveNodes_3" presStyleLbl="node1" presStyleIdx="2" presStyleCnt="5">
        <dgm:presLayoutVars>
          <dgm:bulletEnabled val="1"/>
        </dgm:presLayoutVars>
      </dgm:prSet>
      <dgm:spPr/>
    </dgm:pt>
    <dgm:pt modelId="{125E2436-4575-6B45-9859-890D7B89AF43}" type="pres">
      <dgm:prSet presAssocID="{EABB3392-C307-4606-B103-7CA9FE911308}" presName="FiveNodes_4" presStyleLbl="node1" presStyleIdx="3" presStyleCnt="5">
        <dgm:presLayoutVars>
          <dgm:bulletEnabled val="1"/>
        </dgm:presLayoutVars>
      </dgm:prSet>
      <dgm:spPr/>
    </dgm:pt>
    <dgm:pt modelId="{3310E94D-4F31-4147-9D16-F2A4136517F4}" type="pres">
      <dgm:prSet presAssocID="{EABB3392-C307-4606-B103-7CA9FE911308}" presName="FiveNodes_5" presStyleLbl="node1" presStyleIdx="4" presStyleCnt="5">
        <dgm:presLayoutVars>
          <dgm:bulletEnabled val="1"/>
        </dgm:presLayoutVars>
      </dgm:prSet>
      <dgm:spPr/>
    </dgm:pt>
    <dgm:pt modelId="{3BF01916-9112-4C45-B7B0-775FE9DF5961}" type="pres">
      <dgm:prSet presAssocID="{EABB3392-C307-4606-B103-7CA9FE911308}" presName="FiveConn_1-2" presStyleLbl="fgAccFollowNode1" presStyleIdx="0" presStyleCnt="4">
        <dgm:presLayoutVars>
          <dgm:bulletEnabled val="1"/>
        </dgm:presLayoutVars>
      </dgm:prSet>
      <dgm:spPr/>
    </dgm:pt>
    <dgm:pt modelId="{BC1B02EA-89E4-7946-9592-D703DD1D5ED8}" type="pres">
      <dgm:prSet presAssocID="{EABB3392-C307-4606-B103-7CA9FE911308}" presName="FiveConn_2-3" presStyleLbl="fgAccFollowNode1" presStyleIdx="1" presStyleCnt="4">
        <dgm:presLayoutVars>
          <dgm:bulletEnabled val="1"/>
        </dgm:presLayoutVars>
      </dgm:prSet>
      <dgm:spPr/>
    </dgm:pt>
    <dgm:pt modelId="{5FBE1AD2-2587-474F-9A04-AB885B297C1E}" type="pres">
      <dgm:prSet presAssocID="{EABB3392-C307-4606-B103-7CA9FE911308}" presName="FiveConn_3-4" presStyleLbl="fgAccFollowNode1" presStyleIdx="2" presStyleCnt="4">
        <dgm:presLayoutVars>
          <dgm:bulletEnabled val="1"/>
        </dgm:presLayoutVars>
      </dgm:prSet>
      <dgm:spPr/>
    </dgm:pt>
    <dgm:pt modelId="{481A04A2-3104-7C4D-8F32-BF6EEAF38916}" type="pres">
      <dgm:prSet presAssocID="{EABB3392-C307-4606-B103-7CA9FE911308}" presName="FiveConn_4-5" presStyleLbl="fgAccFollowNode1" presStyleIdx="3" presStyleCnt="4">
        <dgm:presLayoutVars>
          <dgm:bulletEnabled val="1"/>
        </dgm:presLayoutVars>
      </dgm:prSet>
      <dgm:spPr/>
    </dgm:pt>
    <dgm:pt modelId="{0631C9DB-B8F6-B249-9940-1D6D640F6433}" type="pres">
      <dgm:prSet presAssocID="{EABB3392-C307-4606-B103-7CA9FE911308}" presName="FiveNodes_1_text" presStyleLbl="node1" presStyleIdx="4" presStyleCnt="5">
        <dgm:presLayoutVars>
          <dgm:bulletEnabled val="1"/>
        </dgm:presLayoutVars>
      </dgm:prSet>
      <dgm:spPr/>
    </dgm:pt>
    <dgm:pt modelId="{A5F0AE72-390F-BD40-8CD3-AD560AFB9612}" type="pres">
      <dgm:prSet presAssocID="{EABB3392-C307-4606-B103-7CA9FE911308}" presName="FiveNodes_2_text" presStyleLbl="node1" presStyleIdx="4" presStyleCnt="5">
        <dgm:presLayoutVars>
          <dgm:bulletEnabled val="1"/>
        </dgm:presLayoutVars>
      </dgm:prSet>
      <dgm:spPr/>
    </dgm:pt>
    <dgm:pt modelId="{D38B499D-4647-2946-BD03-CA163F6CE81E}" type="pres">
      <dgm:prSet presAssocID="{EABB3392-C307-4606-B103-7CA9FE911308}" presName="FiveNodes_3_text" presStyleLbl="node1" presStyleIdx="4" presStyleCnt="5">
        <dgm:presLayoutVars>
          <dgm:bulletEnabled val="1"/>
        </dgm:presLayoutVars>
      </dgm:prSet>
      <dgm:spPr/>
    </dgm:pt>
    <dgm:pt modelId="{5DC6D6C1-7C03-EB4A-961D-D3DBD8737355}" type="pres">
      <dgm:prSet presAssocID="{EABB3392-C307-4606-B103-7CA9FE911308}" presName="FiveNodes_4_text" presStyleLbl="node1" presStyleIdx="4" presStyleCnt="5">
        <dgm:presLayoutVars>
          <dgm:bulletEnabled val="1"/>
        </dgm:presLayoutVars>
      </dgm:prSet>
      <dgm:spPr/>
    </dgm:pt>
    <dgm:pt modelId="{96CFF791-4145-CE4E-92C1-3558F816A062}" type="pres">
      <dgm:prSet presAssocID="{EABB3392-C307-4606-B103-7CA9FE91130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07E2E0A-CD46-FF4C-9ACF-437A13674E0D}" type="presOf" srcId="{03FA58D9-CA5E-4A70-B682-BA23489C5E81}" destId="{125E2436-4575-6B45-9859-890D7B89AF43}" srcOrd="0" destOrd="0" presId="urn:microsoft.com/office/officeart/2005/8/layout/vProcess5"/>
    <dgm:cxn modelId="{07B3790B-77DA-7D42-A7C5-985B90A9FDD1}" type="presOf" srcId="{86E4DC96-4A60-458E-A504-ADD21947B6FF}" destId="{9EA69AFB-3479-5B46-BD46-46DC1184F63F}" srcOrd="0" destOrd="0" presId="urn:microsoft.com/office/officeart/2005/8/layout/vProcess5"/>
    <dgm:cxn modelId="{22B88810-43D0-DA4B-97D3-E15F6111FA8B}" type="presOf" srcId="{5ADE8614-B534-4A3E-A935-38FED76837B4}" destId="{A5F0AE72-390F-BD40-8CD3-AD560AFB9612}" srcOrd="1" destOrd="0" presId="urn:microsoft.com/office/officeart/2005/8/layout/vProcess5"/>
    <dgm:cxn modelId="{5D46F217-D358-054E-8E16-BD71558AFFE8}" type="presOf" srcId="{F8BEC773-4A8F-435E-8810-36B54BE9514A}" destId="{96CFF791-4145-CE4E-92C1-3558F816A062}" srcOrd="1" destOrd="0" presId="urn:microsoft.com/office/officeart/2005/8/layout/vProcess5"/>
    <dgm:cxn modelId="{E8F10219-AF31-234B-B65E-E85331FE081C}" type="presOf" srcId="{B7B25AB1-48EC-4D0E-A33A-005E951C9430}" destId="{2F723ACF-7D45-3743-8127-676157134F05}" srcOrd="0" destOrd="0" presId="urn:microsoft.com/office/officeart/2005/8/layout/vProcess5"/>
    <dgm:cxn modelId="{A1E38C22-1DD0-F447-AD02-DBFB5513DC93}" type="presOf" srcId="{11401EFC-E4C5-4024-88A6-D3B0D7CAE1A0}" destId="{3BF01916-9112-4C45-B7B0-775FE9DF5961}" srcOrd="0" destOrd="0" presId="urn:microsoft.com/office/officeart/2005/8/layout/vProcess5"/>
    <dgm:cxn modelId="{5800C82C-E609-D64E-875C-21C96F906F3B}" type="presOf" srcId="{86E4DC96-4A60-458E-A504-ADD21947B6FF}" destId="{D38B499D-4647-2946-BD03-CA163F6CE81E}" srcOrd="1" destOrd="0" presId="urn:microsoft.com/office/officeart/2005/8/layout/vProcess5"/>
    <dgm:cxn modelId="{B9481E34-650C-41D1-B621-F3B3D63362B9}" srcId="{EABB3392-C307-4606-B103-7CA9FE911308}" destId="{5ADE8614-B534-4A3E-A935-38FED76837B4}" srcOrd="1" destOrd="0" parTransId="{82A60654-0D88-4AEA-BC3B-4B96F075CCBC}" sibTransId="{56B48A75-DB63-406F-AA84-9977F9A54255}"/>
    <dgm:cxn modelId="{B3368238-3A2B-9045-A694-AF5B216B5702}" type="presOf" srcId="{03FA58D9-CA5E-4A70-B682-BA23489C5E81}" destId="{5DC6D6C1-7C03-EB4A-961D-D3DBD8737355}" srcOrd="1" destOrd="0" presId="urn:microsoft.com/office/officeart/2005/8/layout/vProcess5"/>
    <dgm:cxn modelId="{698DCD5D-26B8-FC44-BF90-20039AEF7A25}" type="presOf" srcId="{5ADE8614-B534-4A3E-A935-38FED76837B4}" destId="{BF29E30C-96F8-4D41-9323-038141EA2078}" srcOrd="0" destOrd="0" presId="urn:microsoft.com/office/officeart/2005/8/layout/vProcess5"/>
    <dgm:cxn modelId="{55A3DD70-C603-4047-A6FA-DBC7FCEBB037}" type="presOf" srcId="{EABB3392-C307-4606-B103-7CA9FE911308}" destId="{7D3C5DA1-561A-F84C-BEDB-5FBC86534765}" srcOrd="0" destOrd="0" presId="urn:microsoft.com/office/officeart/2005/8/layout/vProcess5"/>
    <dgm:cxn modelId="{23072659-A42E-4E96-B018-E6279B2DCA48}" srcId="{EABB3392-C307-4606-B103-7CA9FE911308}" destId="{03FA58D9-CA5E-4A70-B682-BA23489C5E81}" srcOrd="3" destOrd="0" parTransId="{57B6CDC8-4769-4892-9BC9-CBD8CC0B9E5D}" sibTransId="{5DB27700-E3B5-4A81-9D60-541D6025467A}"/>
    <dgm:cxn modelId="{41403582-BE89-9E49-BECE-BC56AC865FA7}" type="presOf" srcId="{5DB27700-E3B5-4A81-9D60-541D6025467A}" destId="{481A04A2-3104-7C4D-8F32-BF6EEAF38916}" srcOrd="0" destOrd="0" presId="urn:microsoft.com/office/officeart/2005/8/layout/vProcess5"/>
    <dgm:cxn modelId="{98257484-672B-CF4C-BA9C-C1A3ECB1DE8A}" type="presOf" srcId="{8ACE63BE-3232-4C8C-A0E7-9126C1154818}" destId="{5FBE1AD2-2587-474F-9A04-AB885B297C1E}" srcOrd="0" destOrd="0" presId="urn:microsoft.com/office/officeart/2005/8/layout/vProcess5"/>
    <dgm:cxn modelId="{0FE8258B-1152-4532-AFF9-7F2154B55E7D}" srcId="{EABB3392-C307-4606-B103-7CA9FE911308}" destId="{B7B25AB1-48EC-4D0E-A33A-005E951C9430}" srcOrd="0" destOrd="0" parTransId="{4636EBD3-7EC1-4E52-9F3C-A6E2FA0A265C}" sibTransId="{11401EFC-E4C5-4024-88A6-D3B0D7CAE1A0}"/>
    <dgm:cxn modelId="{0F2A7A97-DDEF-4528-A5E3-FBD84F36BBDD}" srcId="{EABB3392-C307-4606-B103-7CA9FE911308}" destId="{86E4DC96-4A60-458E-A504-ADD21947B6FF}" srcOrd="2" destOrd="0" parTransId="{6142F037-9CE3-401E-9582-F21BCA818599}" sibTransId="{8ACE63BE-3232-4C8C-A0E7-9126C1154818}"/>
    <dgm:cxn modelId="{07D54AB2-51E1-2C48-8DB1-60AEB2EE7166}" type="presOf" srcId="{56B48A75-DB63-406F-AA84-9977F9A54255}" destId="{BC1B02EA-89E4-7946-9592-D703DD1D5ED8}" srcOrd="0" destOrd="0" presId="urn:microsoft.com/office/officeart/2005/8/layout/vProcess5"/>
    <dgm:cxn modelId="{B3951BB3-9E8D-49B3-AF2E-16CB76BA6509}" srcId="{EABB3392-C307-4606-B103-7CA9FE911308}" destId="{F8BEC773-4A8F-435E-8810-36B54BE9514A}" srcOrd="4" destOrd="0" parTransId="{793DA394-DAC1-4033-825F-86C183F497B4}" sibTransId="{2FAB4AD2-4E4C-49F4-A918-485F4CE20A8C}"/>
    <dgm:cxn modelId="{0644DDD4-3230-9041-AA32-EACAA665C33A}" type="presOf" srcId="{B7B25AB1-48EC-4D0E-A33A-005E951C9430}" destId="{0631C9DB-B8F6-B249-9940-1D6D640F6433}" srcOrd="1" destOrd="0" presId="urn:microsoft.com/office/officeart/2005/8/layout/vProcess5"/>
    <dgm:cxn modelId="{6F3079D6-90FD-1242-B845-720EEFD4D3D6}" type="presOf" srcId="{F8BEC773-4A8F-435E-8810-36B54BE9514A}" destId="{3310E94D-4F31-4147-9D16-F2A4136517F4}" srcOrd="0" destOrd="0" presId="urn:microsoft.com/office/officeart/2005/8/layout/vProcess5"/>
    <dgm:cxn modelId="{42C55C10-E2D0-DB41-9522-CCFF40DB47C2}" type="presParOf" srcId="{7D3C5DA1-561A-F84C-BEDB-5FBC86534765}" destId="{9C031E3E-F1D7-AA4B-B96F-EA876DBBCAE9}" srcOrd="0" destOrd="0" presId="urn:microsoft.com/office/officeart/2005/8/layout/vProcess5"/>
    <dgm:cxn modelId="{86A701D3-3B35-F24C-BEFB-D2A152A11794}" type="presParOf" srcId="{7D3C5DA1-561A-F84C-BEDB-5FBC86534765}" destId="{2F723ACF-7D45-3743-8127-676157134F05}" srcOrd="1" destOrd="0" presId="urn:microsoft.com/office/officeart/2005/8/layout/vProcess5"/>
    <dgm:cxn modelId="{65EFEFB7-9276-CF49-8933-362AB2BA926B}" type="presParOf" srcId="{7D3C5DA1-561A-F84C-BEDB-5FBC86534765}" destId="{BF29E30C-96F8-4D41-9323-038141EA2078}" srcOrd="2" destOrd="0" presId="urn:microsoft.com/office/officeart/2005/8/layout/vProcess5"/>
    <dgm:cxn modelId="{17DD745C-0B27-0849-B360-F371D7050407}" type="presParOf" srcId="{7D3C5DA1-561A-F84C-BEDB-5FBC86534765}" destId="{9EA69AFB-3479-5B46-BD46-46DC1184F63F}" srcOrd="3" destOrd="0" presId="urn:microsoft.com/office/officeart/2005/8/layout/vProcess5"/>
    <dgm:cxn modelId="{D15962A8-476C-394D-A08B-D03D9DB454EB}" type="presParOf" srcId="{7D3C5DA1-561A-F84C-BEDB-5FBC86534765}" destId="{125E2436-4575-6B45-9859-890D7B89AF43}" srcOrd="4" destOrd="0" presId="urn:microsoft.com/office/officeart/2005/8/layout/vProcess5"/>
    <dgm:cxn modelId="{7A54F054-5627-734C-803B-0DF9828A98D9}" type="presParOf" srcId="{7D3C5DA1-561A-F84C-BEDB-5FBC86534765}" destId="{3310E94D-4F31-4147-9D16-F2A4136517F4}" srcOrd="5" destOrd="0" presId="urn:microsoft.com/office/officeart/2005/8/layout/vProcess5"/>
    <dgm:cxn modelId="{E462D68E-12CC-F64D-A509-B79C0E45F91F}" type="presParOf" srcId="{7D3C5DA1-561A-F84C-BEDB-5FBC86534765}" destId="{3BF01916-9112-4C45-B7B0-775FE9DF5961}" srcOrd="6" destOrd="0" presId="urn:microsoft.com/office/officeart/2005/8/layout/vProcess5"/>
    <dgm:cxn modelId="{DC18A085-03E5-934E-8CBD-9BB928EE0216}" type="presParOf" srcId="{7D3C5DA1-561A-F84C-BEDB-5FBC86534765}" destId="{BC1B02EA-89E4-7946-9592-D703DD1D5ED8}" srcOrd="7" destOrd="0" presId="urn:microsoft.com/office/officeart/2005/8/layout/vProcess5"/>
    <dgm:cxn modelId="{2FA26384-4ED4-DB47-BDE4-BF91A8E468D3}" type="presParOf" srcId="{7D3C5DA1-561A-F84C-BEDB-5FBC86534765}" destId="{5FBE1AD2-2587-474F-9A04-AB885B297C1E}" srcOrd="8" destOrd="0" presId="urn:microsoft.com/office/officeart/2005/8/layout/vProcess5"/>
    <dgm:cxn modelId="{455FDABE-9E7A-F741-B7D0-A14E5E537BE0}" type="presParOf" srcId="{7D3C5DA1-561A-F84C-BEDB-5FBC86534765}" destId="{481A04A2-3104-7C4D-8F32-BF6EEAF38916}" srcOrd="9" destOrd="0" presId="urn:microsoft.com/office/officeart/2005/8/layout/vProcess5"/>
    <dgm:cxn modelId="{4B0AF3E3-06D0-104E-B7FF-DAA960DD2246}" type="presParOf" srcId="{7D3C5DA1-561A-F84C-BEDB-5FBC86534765}" destId="{0631C9DB-B8F6-B249-9940-1D6D640F6433}" srcOrd="10" destOrd="0" presId="urn:microsoft.com/office/officeart/2005/8/layout/vProcess5"/>
    <dgm:cxn modelId="{0F96CE45-C71F-3C4F-8577-3DCBC5E51BED}" type="presParOf" srcId="{7D3C5DA1-561A-F84C-BEDB-5FBC86534765}" destId="{A5F0AE72-390F-BD40-8CD3-AD560AFB9612}" srcOrd="11" destOrd="0" presId="urn:microsoft.com/office/officeart/2005/8/layout/vProcess5"/>
    <dgm:cxn modelId="{ECD9EBCC-B519-A84A-8191-E389B0BAD381}" type="presParOf" srcId="{7D3C5DA1-561A-F84C-BEDB-5FBC86534765}" destId="{D38B499D-4647-2946-BD03-CA163F6CE81E}" srcOrd="12" destOrd="0" presId="urn:microsoft.com/office/officeart/2005/8/layout/vProcess5"/>
    <dgm:cxn modelId="{F2C3C096-9F0F-2C41-87DA-151BBDBF9EE3}" type="presParOf" srcId="{7D3C5DA1-561A-F84C-BEDB-5FBC86534765}" destId="{5DC6D6C1-7C03-EB4A-961D-D3DBD8737355}" srcOrd="13" destOrd="0" presId="urn:microsoft.com/office/officeart/2005/8/layout/vProcess5"/>
    <dgm:cxn modelId="{1661D290-090E-BB4F-B18D-A611649C0284}" type="presParOf" srcId="{7D3C5DA1-561A-F84C-BEDB-5FBC86534765}" destId="{96CFF791-4145-CE4E-92C1-3558F816A06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F3262-D7B7-7B43-8F82-4462615CCBB8}">
      <dsp:nvSpPr>
        <dsp:cNvPr id="0" name=""/>
        <dsp:cNvSpPr/>
      </dsp:nvSpPr>
      <dsp:spPr>
        <a:xfrm>
          <a:off x="951641" y="1863"/>
          <a:ext cx="2361403" cy="14168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>
              <a:solidFill>
                <a:schemeClr val="bg1"/>
              </a:solidFill>
            </a:rPr>
            <a:t>Research Question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>
              <a:solidFill>
                <a:schemeClr val="bg1"/>
              </a:solidFill>
            </a:rPr>
            <a:t>How do environmental and seasonal factors impact bike rental demand?</a:t>
          </a:r>
          <a:endParaRPr lang="en-US" sz="1300" b="1" kern="1200">
            <a:solidFill>
              <a:schemeClr val="bg1"/>
            </a:solidFill>
          </a:endParaRPr>
        </a:p>
      </dsp:txBody>
      <dsp:txXfrm>
        <a:off x="951641" y="1863"/>
        <a:ext cx="2361403" cy="1416841"/>
      </dsp:txXfrm>
    </dsp:sp>
    <dsp:sp modelId="{8EAFE7C3-51AC-8149-BE6E-F1D5CB480286}">
      <dsp:nvSpPr>
        <dsp:cNvPr id="0" name=""/>
        <dsp:cNvSpPr/>
      </dsp:nvSpPr>
      <dsp:spPr>
        <a:xfrm>
          <a:off x="951641" y="1654846"/>
          <a:ext cx="2361403" cy="14168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>
              <a:solidFill>
                <a:schemeClr val="bg1"/>
              </a:solidFill>
            </a:rPr>
            <a:t>Objective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>
              <a:solidFill>
                <a:schemeClr val="bg1"/>
              </a:solidFill>
            </a:rPr>
            <a:t>Analyse environmental (e.g., temperature, humidity) and temporal (e.g., seasons, holidays) influences on usage to support better business planning.</a:t>
          </a:r>
          <a:endParaRPr lang="en-US" sz="1300" b="1" kern="1200">
            <a:solidFill>
              <a:schemeClr val="bg1"/>
            </a:solidFill>
          </a:endParaRPr>
        </a:p>
      </dsp:txBody>
      <dsp:txXfrm>
        <a:off x="951641" y="1654846"/>
        <a:ext cx="2361403" cy="1416841"/>
      </dsp:txXfrm>
    </dsp:sp>
    <dsp:sp modelId="{9BE3403D-15C8-2B42-AEF3-A9FBBA6603BE}">
      <dsp:nvSpPr>
        <dsp:cNvPr id="0" name=""/>
        <dsp:cNvSpPr/>
      </dsp:nvSpPr>
      <dsp:spPr>
        <a:xfrm>
          <a:off x="951641" y="3307828"/>
          <a:ext cx="2361403" cy="14168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>
              <a:solidFill>
                <a:schemeClr val="bg1"/>
              </a:solidFill>
            </a:rPr>
            <a:t>Significance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>
              <a:solidFill>
                <a:schemeClr val="bg1"/>
              </a:solidFill>
            </a:rPr>
            <a:t> Insights help bike-sharing and delivery businesses optimize operations and guide urban planning.</a:t>
          </a:r>
          <a:endParaRPr lang="en-US" sz="1300" b="1" kern="1200">
            <a:solidFill>
              <a:schemeClr val="bg1"/>
            </a:solidFill>
          </a:endParaRPr>
        </a:p>
      </dsp:txBody>
      <dsp:txXfrm>
        <a:off x="951641" y="3307828"/>
        <a:ext cx="2361403" cy="1416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FE7E9-A0A5-44A2-9E56-D589891108E9}">
      <dsp:nvSpPr>
        <dsp:cNvPr id="0" name=""/>
        <dsp:cNvSpPr/>
      </dsp:nvSpPr>
      <dsp:spPr>
        <a:xfrm>
          <a:off x="1642262" y="8219"/>
          <a:ext cx="976799" cy="9767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B4221-CCA6-4D75-97A5-664BC1829494}">
      <dsp:nvSpPr>
        <dsp:cNvPr id="0" name=""/>
        <dsp:cNvSpPr/>
      </dsp:nvSpPr>
      <dsp:spPr>
        <a:xfrm>
          <a:off x="1847390" y="213347"/>
          <a:ext cx="566543" cy="5665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5A68D-93E1-4F67-8FB0-A40A594279AC}">
      <dsp:nvSpPr>
        <dsp:cNvPr id="0" name=""/>
        <dsp:cNvSpPr/>
      </dsp:nvSpPr>
      <dsp:spPr>
        <a:xfrm>
          <a:off x="2828376" y="8219"/>
          <a:ext cx="2302456" cy="97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Dataset: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UCI Bike Sharing </a:t>
          </a:r>
          <a:endParaRPr lang="en-US" sz="1100" b="1" kern="1200"/>
        </a:p>
      </dsp:txBody>
      <dsp:txXfrm>
        <a:off x="2828376" y="8219"/>
        <a:ext cx="2302456" cy="976799"/>
      </dsp:txXfrm>
    </dsp:sp>
    <dsp:sp modelId="{18C45A00-87A1-4D14-BC0A-A8958D216249}">
      <dsp:nvSpPr>
        <dsp:cNvPr id="0" name=""/>
        <dsp:cNvSpPr/>
      </dsp:nvSpPr>
      <dsp:spPr>
        <a:xfrm>
          <a:off x="5532018" y="8219"/>
          <a:ext cx="976799" cy="9767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4B5DE-CBD1-4EC6-B5FB-9A69ED05FFF0}">
      <dsp:nvSpPr>
        <dsp:cNvPr id="0" name=""/>
        <dsp:cNvSpPr/>
      </dsp:nvSpPr>
      <dsp:spPr>
        <a:xfrm>
          <a:off x="5737146" y="213347"/>
          <a:ext cx="566543" cy="5665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526F7-A1E4-4E2F-B1B9-2453AF4B2351}">
      <dsp:nvSpPr>
        <dsp:cNvPr id="0" name=""/>
        <dsp:cNvSpPr/>
      </dsp:nvSpPr>
      <dsp:spPr>
        <a:xfrm>
          <a:off x="6718132" y="8219"/>
          <a:ext cx="2302456" cy="97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Dataset Observations: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17,379 entries</a:t>
          </a:r>
          <a:endParaRPr lang="en-US" sz="1100" b="1" kern="1200"/>
        </a:p>
      </dsp:txBody>
      <dsp:txXfrm>
        <a:off x="6718132" y="8219"/>
        <a:ext cx="2302456" cy="976799"/>
      </dsp:txXfrm>
    </dsp:sp>
    <dsp:sp modelId="{AC423FC1-0BF9-4B5A-965F-315533F46D0E}">
      <dsp:nvSpPr>
        <dsp:cNvPr id="0" name=""/>
        <dsp:cNvSpPr/>
      </dsp:nvSpPr>
      <dsp:spPr>
        <a:xfrm>
          <a:off x="1642262" y="1744053"/>
          <a:ext cx="976799" cy="9767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91FFA-CEC0-4C29-A8B1-B818E02D30DD}">
      <dsp:nvSpPr>
        <dsp:cNvPr id="0" name=""/>
        <dsp:cNvSpPr/>
      </dsp:nvSpPr>
      <dsp:spPr>
        <a:xfrm>
          <a:off x="1847390" y="1949181"/>
          <a:ext cx="566543" cy="5665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4F983-650A-4249-B4B2-798092A26B25}">
      <dsp:nvSpPr>
        <dsp:cNvPr id="0" name=""/>
        <dsp:cNvSpPr/>
      </dsp:nvSpPr>
      <dsp:spPr>
        <a:xfrm>
          <a:off x="2828376" y="1744053"/>
          <a:ext cx="2302456" cy="97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Attributes: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16 attributes, including temperature, humidity, wind speed, working day/holiday, and rental counts (hourly and daily).</a:t>
          </a:r>
          <a:endParaRPr lang="en-US" sz="1100" b="1" kern="1200"/>
        </a:p>
      </dsp:txBody>
      <dsp:txXfrm>
        <a:off x="2828376" y="1744053"/>
        <a:ext cx="2302456" cy="976799"/>
      </dsp:txXfrm>
    </dsp:sp>
    <dsp:sp modelId="{1E74A1B8-5448-4B41-862B-7114D35517A1}">
      <dsp:nvSpPr>
        <dsp:cNvPr id="0" name=""/>
        <dsp:cNvSpPr/>
      </dsp:nvSpPr>
      <dsp:spPr>
        <a:xfrm>
          <a:off x="5532018" y="1744053"/>
          <a:ext cx="976799" cy="9767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754BD-FA4C-46B2-B199-AA782BAB6399}">
      <dsp:nvSpPr>
        <dsp:cNvPr id="0" name=""/>
        <dsp:cNvSpPr/>
      </dsp:nvSpPr>
      <dsp:spPr>
        <a:xfrm>
          <a:off x="5737146" y="1949181"/>
          <a:ext cx="566543" cy="5665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FA41F-4218-4670-8B57-75C55102BC0D}">
      <dsp:nvSpPr>
        <dsp:cNvPr id="0" name=""/>
        <dsp:cNvSpPr/>
      </dsp:nvSpPr>
      <dsp:spPr>
        <a:xfrm>
          <a:off x="6718132" y="1744053"/>
          <a:ext cx="2302456" cy="97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Temporal Coverage: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Covers two years of data (2011–2012).</a:t>
          </a:r>
          <a:endParaRPr lang="en-US" sz="1100" b="1" kern="1200"/>
        </a:p>
      </dsp:txBody>
      <dsp:txXfrm>
        <a:off x="6718132" y="1744053"/>
        <a:ext cx="2302456" cy="976799"/>
      </dsp:txXfrm>
    </dsp:sp>
    <dsp:sp modelId="{ED29CC7A-0C92-4F75-8972-FFCA8CD1EB12}">
      <dsp:nvSpPr>
        <dsp:cNvPr id="0" name=""/>
        <dsp:cNvSpPr/>
      </dsp:nvSpPr>
      <dsp:spPr>
        <a:xfrm>
          <a:off x="1642262" y="3479886"/>
          <a:ext cx="976799" cy="9767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8500A-C241-451B-920E-BE07C4A716E0}">
      <dsp:nvSpPr>
        <dsp:cNvPr id="0" name=""/>
        <dsp:cNvSpPr/>
      </dsp:nvSpPr>
      <dsp:spPr>
        <a:xfrm>
          <a:off x="1847390" y="3685014"/>
          <a:ext cx="566543" cy="5665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DE4CC-1A51-4407-A5CB-9E64DED65310}">
      <dsp:nvSpPr>
        <dsp:cNvPr id="0" name=""/>
        <dsp:cNvSpPr/>
      </dsp:nvSpPr>
      <dsp:spPr>
        <a:xfrm>
          <a:off x="2828376" y="3479886"/>
          <a:ext cx="2302456" cy="97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Seasonal Distribution: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Includes data on all seasons, holidays, and weekends for comprehensive analysis.</a:t>
          </a:r>
          <a:endParaRPr lang="en-US" sz="1100" b="1" kern="1200"/>
        </a:p>
      </dsp:txBody>
      <dsp:txXfrm>
        <a:off x="2828376" y="3479886"/>
        <a:ext cx="2302456" cy="976799"/>
      </dsp:txXfrm>
    </dsp:sp>
    <dsp:sp modelId="{72D84991-260C-4630-9178-C5A91956121E}">
      <dsp:nvSpPr>
        <dsp:cNvPr id="0" name=""/>
        <dsp:cNvSpPr/>
      </dsp:nvSpPr>
      <dsp:spPr>
        <a:xfrm>
          <a:off x="5532018" y="3479886"/>
          <a:ext cx="976799" cy="9767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9FD1F-F13B-4A9B-AFF7-FF091FBFE774}">
      <dsp:nvSpPr>
        <dsp:cNvPr id="0" name=""/>
        <dsp:cNvSpPr/>
      </dsp:nvSpPr>
      <dsp:spPr>
        <a:xfrm>
          <a:off x="5737146" y="3685014"/>
          <a:ext cx="566543" cy="5665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804D9-E665-4F70-BB39-9E7F68314803}">
      <dsp:nvSpPr>
        <dsp:cNvPr id="0" name=""/>
        <dsp:cNvSpPr/>
      </dsp:nvSpPr>
      <dsp:spPr>
        <a:xfrm>
          <a:off x="6718132" y="3479886"/>
          <a:ext cx="2302456" cy="97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Environmental Variables: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Factors like temperature, humidity, and wind speed provide crucial insights into demand variation.</a:t>
          </a:r>
          <a:endParaRPr lang="en-US" sz="1100" b="1" kern="1200"/>
        </a:p>
      </dsp:txBody>
      <dsp:txXfrm>
        <a:off x="6718132" y="3479886"/>
        <a:ext cx="2302456" cy="976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23ACF-7D45-3743-8127-676157134F05}">
      <dsp:nvSpPr>
        <dsp:cNvPr id="0" name=""/>
        <dsp:cNvSpPr/>
      </dsp:nvSpPr>
      <dsp:spPr>
        <a:xfrm>
          <a:off x="0" y="0"/>
          <a:ext cx="7920990" cy="6665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/>
            <a:t>Data Preparation</a:t>
          </a:r>
          <a:endParaRPr lang="en-US" sz="2900" kern="1200"/>
        </a:p>
      </dsp:txBody>
      <dsp:txXfrm>
        <a:off x="19522" y="19522"/>
        <a:ext cx="7123776" cy="627478"/>
      </dsp:txXfrm>
    </dsp:sp>
    <dsp:sp modelId="{BF29E30C-96F8-4D41-9323-038141EA2078}">
      <dsp:nvSpPr>
        <dsp:cNvPr id="0" name=""/>
        <dsp:cNvSpPr/>
      </dsp:nvSpPr>
      <dsp:spPr>
        <a:xfrm>
          <a:off x="591502" y="759095"/>
          <a:ext cx="7920990" cy="666522"/>
        </a:xfrm>
        <a:prstGeom prst="roundRect">
          <a:avLst>
            <a:gd name="adj" fmla="val 10000"/>
          </a:avLst>
        </a:prstGeom>
        <a:solidFill>
          <a:schemeClr val="accent2">
            <a:hueOff val="-375542"/>
            <a:satOff val="-2439"/>
            <a:lumOff val="-5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Exploratory Data Analysis</a:t>
          </a:r>
        </a:p>
      </dsp:txBody>
      <dsp:txXfrm>
        <a:off x="611024" y="778617"/>
        <a:ext cx="6857203" cy="627478"/>
      </dsp:txXfrm>
    </dsp:sp>
    <dsp:sp modelId="{9EA69AFB-3479-5B46-BD46-46DC1184F63F}">
      <dsp:nvSpPr>
        <dsp:cNvPr id="0" name=""/>
        <dsp:cNvSpPr/>
      </dsp:nvSpPr>
      <dsp:spPr>
        <a:xfrm>
          <a:off x="1183005" y="1518191"/>
          <a:ext cx="7920990" cy="666522"/>
        </a:xfrm>
        <a:prstGeom prst="roundRect">
          <a:avLst>
            <a:gd name="adj" fmla="val 10000"/>
          </a:avLst>
        </a:prstGeom>
        <a:solidFill>
          <a:schemeClr val="accent2">
            <a:hueOff val="-751084"/>
            <a:satOff val="-4879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Regression Modelling</a:t>
          </a:r>
          <a:endParaRPr lang="en-US" sz="2900" kern="1200"/>
        </a:p>
      </dsp:txBody>
      <dsp:txXfrm>
        <a:off x="1202527" y="1537713"/>
        <a:ext cx="6857203" cy="627478"/>
      </dsp:txXfrm>
    </dsp:sp>
    <dsp:sp modelId="{125E2436-4575-6B45-9859-890D7B89AF43}">
      <dsp:nvSpPr>
        <dsp:cNvPr id="0" name=""/>
        <dsp:cNvSpPr/>
      </dsp:nvSpPr>
      <dsp:spPr>
        <a:xfrm>
          <a:off x="1774507" y="2277286"/>
          <a:ext cx="7920990" cy="666522"/>
        </a:xfrm>
        <a:prstGeom prst="roundRect">
          <a:avLst>
            <a:gd name="adj" fmla="val 10000"/>
          </a:avLst>
        </a:prstGeom>
        <a:solidFill>
          <a:schemeClr val="accent2">
            <a:hueOff val="-1126625"/>
            <a:satOff val="-7318"/>
            <a:lumOff val="-1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Hypothesis Testing</a:t>
          </a:r>
          <a:endParaRPr lang="en-US" sz="2900" kern="1200"/>
        </a:p>
      </dsp:txBody>
      <dsp:txXfrm>
        <a:off x="1794029" y="2296808"/>
        <a:ext cx="6857203" cy="627478"/>
      </dsp:txXfrm>
    </dsp:sp>
    <dsp:sp modelId="{3310E94D-4F31-4147-9D16-F2A4136517F4}">
      <dsp:nvSpPr>
        <dsp:cNvPr id="0" name=""/>
        <dsp:cNvSpPr/>
      </dsp:nvSpPr>
      <dsp:spPr>
        <a:xfrm>
          <a:off x="2366010" y="3036382"/>
          <a:ext cx="7920990" cy="666522"/>
        </a:xfrm>
        <a:prstGeom prst="roundRect">
          <a:avLst>
            <a:gd name="adj" fmla="val 10000"/>
          </a:avLst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Time Series Analysis</a:t>
          </a:r>
          <a:endParaRPr lang="en-US" sz="2900" kern="1200"/>
        </a:p>
      </dsp:txBody>
      <dsp:txXfrm>
        <a:off x="2385532" y="3055904"/>
        <a:ext cx="6857203" cy="627478"/>
      </dsp:txXfrm>
    </dsp:sp>
    <dsp:sp modelId="{3BF01916-9112-4C45-B7B0-775FE9DF5961}">
      <dsp:nvSpPr>
        <dsp:cNvPr id="0" name=""/>
        <dsp:cNvSpPr/>
      </dsp:nvSpPr>
      <dsp:spPr>
        <a:xfrm>
          <a:off x="7487750" y="486932"/>
          <a:ext cx="433239" cy="433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85229" y="486932"/>
        <a:ext cx="238281" cy="326012"/>
      </dsp:txXfrm>
    </dsp:sp>
    <dsp:sp modelId="{BC1B02EA-89E4-7946-9592-D703DD1D5ED8}">
      <dsp:nvSpPr>
        <dsp:cNvPr id="0" name=""/>
        <dsp:cNvSpPr/>
      </dsp:nvSpPr>
      <dsp:spPr>
        <a:xfrm>
          <a:off x="8079252" y="1246027"/>
          <a:ext cx="433239" cy="433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7398"/>
            <a:satOff val="-2729"/>
            <a:lumOff val="-2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7398"/>
              <a:satOff val="-2729"/>
              <a:lumOff val="-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76731" y="1246027"/>
        <a:ext cx="238281" cy="326012"/>
      </dsp:txXfrm>
    </dsp:sp>
    <dsp:sp modelId="{5FBE1AD2-2587-474F-9A04-AB885B297C1E}">
      <dsp:nvSpPr>
        <dsp:cNvPr id="0" name=""/>
        <dsp:cNvSpPr/>
      </dsp:nvSpPr>
      <dsp:spPr>
        <a:xfrm>
          <a:off x="8670755" y="1994014"/>
          <a:ext cx="433239" cy="433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34797"/>
            <a:satOff val="-5457"/>
            <a:lumOff val="-45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34797"/>
              <a:satOff val="-5457"/>
              <a:lumOff val="-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68234" y="1994014"/>
        <a:ext cx="238281" cy="326012"/>
      </dsp:txXfrm>
    </dsp:sp>
    <dsp:sp modelId="{481A04A2-3104-7C4D-8F32-BF6EEAF38916}">
      <dsp:nvSpPr>
        <dsp:cNvPr id="0" name=""/>
        <dsp:cNvSpPr/>
      </dsp:nvSpPr>
      <dsp:spPr>
        <a:xfrm>
          <a:off x="9262257" y="2760515"/>
          <a:ext cx="433239" cy="433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702195"/>
            <a:satOff val="-8186"/>
            <a:lumOff val="-6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02195"/>
              <a:satOff val="-8186"/>
              <a:lumOff val="-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59736" y="2760515"/>
        <a:ext cx="238281" cy="32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C6022-53BA-4632-B7C1-6F59BD18812C}" type="datetimeFigureOut"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2D66C-71A8-4DBB-8DC3-00BE853C7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Demand for bike rides decreases when the weather conditions are not conducive to driving, possibly leading to higher chances of bike accidents.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Demand reduces when the weather is Extreme hot/cold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2D66C-71A8-4DBB-8DC3-00BE853C7235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0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9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5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7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BF845-D2DB-70D2-C750-70F78B43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8" y="1883983"/>
            <a:ext cx="3814854" cy="1459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solidFill>
                  <a:srgbClr val="000000"/>
                </a:solidFill>
                <a:effectLst/>
              </a:rPr>
              <a:t>impact of environmental and seasonal factors on bike rental demand 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85B36-AC13-83D0-C643-2083B36AF221}"/>
              </a:ext>
            </a:extLst>
          </p:cNvPr>
          <p:cNvSpPr txBox="1"/>
          <p:nvPr/>
        </p:nvSpPr>
        <p:spPr>
          <a:xfrm>
            <a:off x="1551432" y="3939959"/>
            <a:ext cx="3048000" cy="2488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b="1">
                <a:solidFill>
                  <a:srgbClr val="000000"/>
                </a:solidFill>
              </a:rPr>
              <a:t>GROUP 1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Content Placeholder 4" descr="A blue bike with a sign&#10;&#10;Description automatically generated">
            <a:extLst>
              <a:ext uri="{FF2B5EF4-FFF2-40B4-BE49-F238E27FC236}">
                <a16:creationId xmlns:a16="http://schemas.microsoft.com/office/drawing/2014/main" id="{359A16B9-297D-3009-1581-AA2D4B984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r="1402" b="3"/>
          <a:stretch/>
        </p:blipFill>
        <p:spPr>
          <a:xfrm>
            <a:off x="6096001" y="857722"/>
            <a:ext cx="5132472" cy="513247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DAF450-AC3F-326D-D9B4-9D864BEDC93D}"/>
              </a:ext>
            </a:extLst>
          </p:cNvPr>
          <p:cNvSpPr txBox="1"/>
          <p:nvPr/>
        </p:nvSpPr>
        <p:spPr>
          <a:xfrm>
            <a:off x="1409884" y="5779096"/>
            <a:ext cx="9252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By:</a:t>
            </a: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Abhishek Dubey,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Aditi Tiwari, Aparna Mishra, Jayesh Saini, Jefferson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Nguithi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Kimani, Manmohan Dash,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Neeti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Mishra, Santhosh Sekar, </a:t>
            </a:r>
            <a:r>
              <a:rPr lang="en-US" sz="1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Umang Singhal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BDE6D-E64D-F92E-9A4C-54F5E98EE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81DC-4CF2-7C75-BCF9-70F63C29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Exploratory data analysis (cont’d)</a:t>
            </a:r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DC133349-33C1-C001-B050-4E7F11E3C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17762"/>
            <a:ext cx="61214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3B6F2-3E1D-663A-D2B9-391D1C632B32}"/>
              </a:ext>
            </a:extLst>
          </p:cNvPr>
          <p:cNvSpPr txBox="1"/>
          <p:nvPr/>
        </p:nvSpPr>
        <p:spPr>
          <a:xfrm>
            <a:off x="7438768" y="2075936"/>
            <a:ext cx="44855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Clear Weather (~2.2M rentals):</a:t>
            </a:r>
            <a:r>
              <a:rPr lang="en-US"/>
              <a:t> Highest rentals, indicating favorable biking conditions.</a:t>
            </a:r>
          </a:p>
          <a:p>
            <a:endParaRPr lang="en-US" b="1"/>
          </a:p>
          <a:p>
            <a:r>
              <a:rPr lang="en-US" b="1"/>
              <a:t>Few Clouds (~1M rentals):</a:t>
            </a:r>
            <a:r>
              <a:rPr lang="en-US"/>
              <a:t> Moderate rentals, suggesting partial cloud cover is still suitable for biking.</a:t>
            </a:r>
          </a:p>
          <a:p>
            <a:endParaRPr lang="en-US" b="1"/>
          </a:p>
          <a:p>
            <a:r>
              <a:rPr lang="en-US" b="1"/>
              <a:t>Partly Cloudy (~100K rentals):</a:t>
            </a:r>
            <a:r>
              <a:rPr lang="en-US"/>
              <a:t> Minimal rentals, indicating overcast conditions deter biking activity.</a:t>
            </a:r>
          </a:p>
          <a:p>
            <a:endParaRPr lang="en-US" b="1"/>
          </a:p>
          <a:p>
            <a:r>
              <a:rPr lang="en-US" b="1"/>
              <a:t>Grand Total (~3.5M rentals):</a:t>
            </a:r>
            <a:r>
              <a:rPr lang="en-US"/>
              <a:t> Clear weather plays a significant role in driving total rentals.</a:t>
            </a:r>
          </a:p>
        </p:txBody>
      </p:sp>
    </p:spTree>
    <p:extLst>
      <p:ext uri="{BB962C8B-B14F-4D97-AF65-F5344CB8AC3E}">
        <p14:creationId xmlns:p14="http://schemas.microsoft.com/office/powerpoint/2010/main" val="289843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C8F0-EBF7-8E0E-77C9-987FAF22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Exploratory data analysis (cont’d)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62507-2D3F-890E-2649-D7007D04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80" y="2355984"/>
            <a:ext cx="6003884" cy="3608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2E297E-6ECE-3715-E85A-E1C85DFBDC7C}"/>
              </a:ext>
            </a:extLst>
          </p:cNvPr>
          <p:cNvSpPr txBox="1"/>
          <p:nvPr/>
        </p:nvSpPr>
        <p:spPr>
          <a:xfrm>
            <a:off x="7376984" y="2261286"/>
            <a:ext cx="44978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Peak Rentals in Moderate Temperatures</a:t>
            </a:r>
            <a:r>
              <a:rPr lang="en-US"/>
              <a:t>: Biking rentals increase between 0.5 and 0.8 normalized temperature.</a:t>
            </a:r>
          </a:p>
          <a:p>
            <a:endParaRPr lang="en-US" b="1"/>
          </a:p>
          <a:p>
            <a:r>
              <a:rPr lang="en-US" b="1"/>
              <a:t>Low Rentals at Extremes</a:t>
            </a:r>
            <a:r>
              <a:rPr lang="en-US"/>
              <a:t>: Minimal rentals observed at very low and high temperatures.</a:t>
            </a:r>
          </a:p>
          <a:p>
            <a:endParaRPr lang="en-US" b="1"/>
          </a:p>
          <a:p>
            <a:r>
              <a:rPr lang="en-US" b="1"/>
              <a:t>Temperature-Driven Demand</a:t>
            </a:r>
            <a:r>
              <a:rPr lang="en-US"/>
              <a:t>: Moderate temperatures lead to higher biking activity, indicating seasonal trends.</a:t>
            </a:r>
          </a:p>
          <a:p>
            <a:endParaRPr lang="en-US" b="1"/>
          </a:p>
          <a:p>
            <a:r>
              <a:rPr lang="en-US" b="1"/>
              <a:t>Opportunity for Targeted Marketing</a:t>
            </a:r>
            <a:r>
              <a:rPr lang="en-US"/>
              <a:t>: Align marketing efforts with optimal temperature ranges to boost rental demand.</a:t>
            </a:r>
          </a:p>
        </p:txBody>
      </p:sp>
    </p:spTree>
    <p:extLst>
      <p:ext uri="{BB962C8B-B14F-4D97-AF65-F5344CB8AC3E}">
        <p14:creationId xmlns:p14="http://schemas.microsoft.com/office/powerpoint/2010/main" val="343085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A058D-1CC1-4976-7EB7-9E184447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1C9F-71CC-ED9A-4DB0-BF0CC6F9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Exploratory data analysis (cont’d)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A87043C-16F8-5294-014E-E66199565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222695"/>
            <a:ext cx="61214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B5AEED-1D12-ED25-804F-ABF0D165793A}"/>
              </a:ext>
            </a:extLst>
          </p:cNvPr>
          <p:cNvSpPr txBox="1"/>
          <p:nvPr/>
        </p:nvSpPr>
        <p:spPr>
          <a:xfrm>
            <a:off x="7451124" y="1779373"/>
            <a:ext cx="4349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Trend</a:t>
            </a:r>
            <a:r>
              <a:rPr lang="en-US"/>
              <a:t>: The scatterplot reveals a weak correlation between normalized humidity and total bike rentals, suggesting humidity alone may not significantly impact rental behavior.</a:t>
            </a:r>
          </a:p>
          <a:p>
            <a:endParaRPr lang="en-US" b="1"/>
          </a:p>
          <a:p>
            <a:r>
              <a:rPr lang="en-US" b="1"/>
              <a:t>Cluster</a:t>
            </a:r>
            <a:r>
              <a:rPr lang="en-US"/>
              <a:t>: Bike rentals are most concentrated in the mid-range of normalized humidity (0.4–0.8), likely due to these conditions being more conducive to comfortable outdoor activity.</a:t>
            </a:r>
          </a:p>
          <a:p>
            <a:endParaRPr lang="en-US" b="1"/>
          </a:p>
          <a:p>
            <a:r>
              <a:rPr lang="en-US" b="1"/>
              <a:t>Outliers</a:t>
            </a:r>
            <a:r>
              <a:rPr lang="en-US"/>
              <a:t>: Lower rental volumes at extreme humidity levels may indicate adverse weather conditions affecting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35821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A4D47-64D2-C04A-3186-AC9940FE1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1A95-DF7C-3C37-03BF-34C80F5B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Exploratory data analysis (cont’d)</a:t>
            </a:r>
          </a:p>
        </p:txBody>
      </p:sp>
      <p:pic>
        <p:nvPicPr>
          <p:cNvPr id="15361" name="Picture 1">
            <a:extLst>
              <a:ext uri="{FF2B5EF4-FFF2-40B4-BE49-F238E27FC236}">
                <a16:creationId xmlns:a16="http://schemas.microsoft.com/office/drawing/2014/main" id="{23A600E2-C0F1-3539-BC87-DF26A92C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28568"/>
            <a:ext cx="61214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80925-4810-9D32-C0D3-008FFD743BA4}"/>
              </a:ext>
            </a:extLst>
          </p:cNvPr>
          <p:cNvSpPr txBox="1"/>
          <p:nvPr/>
        </p:nvSpPr>
        <p:spPr>
          <a:xfrm>
            <a:off x="7525265" y="1717589"/>
            <a:ext cx="43619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Trend</a:t>
            </a:r>
            <a:r>
              <a:rPr lang="en-US"/>
              <a:t>: The scatterplot indicates a weak negative correlation between normalized wind speed and total bike rentals, as higher wind speeds appear to coincide with fewer rentals.</a:t>
            </a:r>
          </a:p>
          <a:p>
            <a:endParaRPr lang="en-US" b="1"/>
          </a:p>
          <a:p>
            <a:r>
              <a:rPr lang="en-US" b="1"/>
              <a:t>Cluster</a:t>
            </a:r>
            <a:r>
              <a:rPr lang="en-US"/>
              <a:t>: Most bike rentals occur at lower wind speeds (0.1–0.3), likely because calmer conditions are more favorable for cycling.</a:t>
            </a:r>
          </a:p>
          <a:p>
            <a:endParaRPr lang="en-US" b="1"/>
          </a:p>
          <a:p>
            <a:r>
              <a:rPr lang="en-US" b="1"/>
              <a:t>Outliers</a:t>
            </a:r>
            <a:r>
              <a:rPr lang="en-US"/>
              <a:t>: Few rentals at higher wind speeds (above 0.4) could indicate reduced demand due to less favorable cycling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173993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2970D-1ADA-4D2C-5FBF-E6656FDB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154904"/>
            <a:ext cx="10287000" cy="51878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>
                <a:ea typeface="+mn-lt"/>
                <a:cs typeface="+mn-lt"/>
              </a:rPr>
              <a:t>Exploratory Data Analysis </a:t>
            </a:r>
            <a:r>
              <a:rPr lang="en-IN">
                <a:ea typeface="+mn-lt"/>
                <a:cs typeface="+mn-lt"/>
              </a:rPr>
              <a:t>:Conducted descriptive statistics (mean, median, variance) to summarize the dataset. Visualized trends and relationships using scatter plots, histograms, and heatmaps to understand variable distributions and correlations.</a:t>
            </a:r>
            <a:endParaRPr lang="en-IN"/>
          </a:p>
          <a:p>
            <a:r>
              <a:rPr lang="en-IN" b="1">
                <a:ea typeface="+mn-lt"/>
                <a:cs typeface="+mn-lt"/>
              </a:rPr>
              <a:t>Inferential Statistics : </a:t>
            </a:r>
            <a:r>
              <a:rPr lang="en-IN">
                <a:ea typeface="+mn-lt"/>
                <a:cs typeface="+mn-lt"/>
              </a:rPr>
              <a:t>Applied </a:t>
            </a:r>
            <a:r>
              <a:rPr lang="en-IN" b="1">
                <a:ea typeface="+mn-lt"/>
                <a:cs typeface="+mn-lt"/>
              </a:rPr>
              <a:t>correlation analysis</a:t>
            </a:r>
            <a:r>
              <a:rPr lang="en-IN">
                <a:ea typeface="+mn-lt"/>
                <a:cs typeface="+mn-lt"/>
              </a:rPr>
              <a:t> to measure the strength of relationships between variables (e.g., temperature and bike rental demand).</a:t>
            </a:r>
            <a:endParaRPr lang="en-IN"/>
          </a:p>
          <a:p>
            <a:r>
              <a:rPr lang="en-IN" b="1">
                <a:ea typeface="+mn-lt"/>
                <a:cs typeface="+mn-lt"/>
              </a:rPr>
              <a:t>Multiple Linear Regression Analysis</a:t>
            </a:r>
            <a:r>
              <a:rPr lang="en-IN">
                <a:ea typeface="+mn-lt"/>
                <a:cs typeface="+mn-lt"/>
              </a:rPr>
              <a:t>: Used </a:t>
            </a:r>
            <a:r>
              <a:rPr lang="en-IN" b="1">
                <a:ea typeface="+mn-lt"/>
                <a:cs typeface="+mn-lt"/>
              </a:rPr>
              <a:t>OLS (Ordinary Least Squares)</a:t>
            </a:r>
            <a:r>
              <a:rPr lang="en-IN">
                <a:ea typeface="+mn-lt"/>
                <a:cs typeface="+mn-lt"/>
              </a:rPr>
              <a:t> regression to estimate the impact of independent variables (e.g., temperature, humidity, wind speed) on the dependent variable (bike rentals).</a:t>
            </a:r>
            <a:endParaRPr lang="en-IN"/>
          </a:p>
          <a:p>
            <a:r>
              <a:rPr lang="en-IN" b="1">
                <a:ea typeface="+mn-lt"/>
                <a:cs typeface="+mn-lt"/>
              </a:rPr>
              <a:t>Assumption Testing</a:t>
            </a:r>
            <a:r>
              <a:rPr lang="en-IN">
                <a:ea typeface="+mn-lt"/>
                <a:cs typeface="+mn-lt"/>
              </a:rPr>
              <a:t>: Verified model assumptions, including:</a:t>
            </a:r>
            <a:endParaRPr lang="en-IN"/>
          </a:p>
          <a:p>
            <a:pPr marL="255905" lvl="1"/>
            <a:r>
              <a:rPr lang="en-IN">
                <a:ea typeface="+mn-lt"/>
                <a:cs typeface="+mn-lt"/>
              </a:rPr>
              <a:t>Linearity</a:t>
            </a:r>
            <a:r>
              <a:rPr lang="en-IN" b="0">
                <a:ea typeface="+mn-lt"/>
                <a:cs typeface="+mn-lt"/>
              </a:rPr>
              <a:t>: Checked if relationships between predictors and the response variable are linear.</a:t>
            </a:r>
            <a:endParaRPr lang="en-IN"/>
          </a:p>
          <a:p>
            <a:pPr marL="255905" lvl="1"/>
            <a:r>
              <a:rPr lang="en-IN">
                <a:ea typeface="+mn-lt"/>
                <a:cs typeface="+mn-lt"/>
              </a:rPr>
              <a:t>Homoscedasticity</a:t>
            </a:r>
            <a:r>
              <a:rPr lang="en-IN" b="0">
                <a:ea typeface="+mn-lt"/>
                <a:cs typeface="+mn-lt"/>
              </a:rPr>
              <a:t>: Assessed constant variance of residuals using residual plots.</a:t>
            </a:r>
            <a:endParaRPr lang="en-IN"/>
          </a:p>
          <a:p>
            <a:pPr marL="255905" lvl="1"/>
            <a:r>
              <a:rPr lang="en-IN">
                <a:ea typeface="+mn-lt"/>
                <a:cs typeface="+mn-lt"/>
              </a:rPr>
              <a:t>Normality of Residuals</a:t>
            </a:r>
            <a:r>
              <a:rPr lang="en-IN" b="0">
                <a:ea typeface="+mn-lt"/>
                <a:cs typeface="+mn-lt"/>
              </a:rPr>
              <a:t>: Ensured residuals follow a normal distribution.</a:t>
            </a:r>
            <a:endParaRPr lang="en-IN"/>
          </a:p>
          <a:p>
            <a:pPr marL="255905" lvl="1"/>
            <a:r>
              <a:rPr lang="en-IN">
                <a:ea typeface="+mn-lt"/>
                <a:cs typeface="+mn-lt"/>
              </a:rPr>
              <a:t>Multicollinearity</a:t>
            </a:r>
            <a:r>
              <a:rPr lang="en-IN" b="0">
                <a:ea typeface="+mn-lt"/>
                <a:cs typeface="+mn-lt"/>
              </a:rPr>
              <a:t>: Measured variance inflation factors (VIF) to detect correlated predictors.</a:t>
            </a:r>
            <a:endParaRPr lang="en-IN" b="0"/>
          </a:p>
          <a:p>
            <a:pPr marL="255905" lvl="1"/>
            <a:endParaRPr lang="en-IN"/>
          </a:p>
          <a:p>
            <a:endParaRPr lang="en-IN" b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304D0-9862-A51E-0A6E-F5BFAF7F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15" y="1191"/>
            <a:ext cx="11900647" cy="1154165"/>
          </a:xfrm>
        </p:spPr>
        <p:txBody>
          <a:bodyPr/>
          <a:lstStyle/>
          <a:p>
            <a:r>
              <a:rPr lang="en-US"/>
              <a:t>Empirical methods</a:t>
            </a:r>
          </a:p>
        </p:txBody>
      </p:sp>
    </p:spTree>
    <p:extLst>
      <p:ext uri="{BB962C8B-B14F-4D97-AF65-F5344CB8AC3E}">
        <p14:creationId xmlns:p14="http://schemas.microsoft.com/office/powerpoint/2010/main" val="156502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AC7-076E-4809-1050-1D45632A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47" y="340143"/>
            <a:ext cx="10287000" cy="616672"/>
          </a:xfrm>
        </p:spPr>
        <p:txBody>
          <a:bodyPr/>
          <a:lstStyle/>
          <a:p>
            <a:r>
              <a:rPr lang="en-IN"/>
              <a:t>Multiple linear regression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0E91B-8855-CCC1-2332-0F0DEA43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953"/>
          <a:stretch/>
        </p:blipFill>
        <p:spPr>
          <a:xfrm>
            <a:off x="247583" y="1162614"/>
            <a:ext cx="3943143" cy="53634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8E0473-B526-C705-4DC4-B0ACF855CABB}"/>
              </a:ext>
            </a:extLst>
          </p:cNvPr>
          <p:cNvSpPr txBox="1"/>
          <p:nvPr/>
        </p:nvSpPr>
        <p:spPr>
          <a:xfrm>
            <a:off x="4185573" y="954347"/>
            <a:ext cx="780322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Temperature (-0.1747) has a strong, positive relationship with bike rental demand, as expected—warmer weather generally increases outdoor activities.</a:t>
            </a:r>
            <a:endParaRPr lang="en-US"/>
          </a:p>
          <a:p>
            <a:pPr algn="just"/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Humidity (-0.3366) has a negative impact, meaning that higher humidity discourages rentals, likely because it makes biking less comfortable.</a:t>
            </a:r>
          </a:p>
          <a:p>
            <a:pPr algn="just"/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These coefficients reflect seasonal biking patterns. Spring (0.1023) and summer (0.0957) increase demand as weather conditions improve, while winter (-0.1817) reduces it.</a:t>
            </a:r>
            <a:endParaRPr lang="en-US"/>
          </a:p>
          <a:p>
            <a:pPr algn="just"/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Months like </a:t>
            </a:r>
            <a:r>
              <a:rPr lang="en-US" b="1">
                <a:ea typeface="+mn-lt"/>
                <a:cs typeface="+mn-lt"/>
              </a:rPr>
              <a:t>May (mnth_5)</a:t>
            </a:r>
            <a:r>
              <a:rPr lang="en-US">
                <a:ea typeface="+mn-lt"/>
                <a:cs typeface="+mn-lt"/>
              </a:rPr>
              <a:t> and </a:t>
            </a:r>
            <a:r>
              <a:rPr lang="en-US" b="1">
                <a:ea typeface="+mn-lt"/>
                <a:cs typeface="+mn-lt"/>
              </a:rPr>
              <a:t>August (mnth_8)</a:t>
            </a:r>
            <a:r>
              <a:rPr lang="en-US">
                <a:ea typeface="+mn-lt"/>
                <a:cs typeface="+mn-lt"/>
              </a:rPr>
              <a:t> show positive coefficients (0.0832 and 0.0564, respectively) and are statistically significant, consistent with higher demand during peak warm months.</a:t>
            </a:r>
            <a:endParaRPr lang="en-US"/>
          </a:p>
          <a:p>
            <a:pPr algn="just"/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Specific weekday effects align with expected patterns of demand fluctuating with workdays versus weekends.</a:t>
            </a:r>
          </a:p>
          <a:p>
            <a:pPr algn="just"/>
            <a:endParaRPr lang="en-US"/>
          </a:p>
          <a:p>
            <a:pPr marL="285750" indent="-285750" algn="just">
              <a:buFont typeface="Arial,Sans-Serif"/>
              <a:buChar char="•"/>
            </a:pPr>
            <a:r>
              <a:rPr lang="en-US"/>
              <a:t>Less favorable weather (weathersit_2, weathersit_3) conditions have negative coefficients suggesting that even worse weather (e.g., heavy rain) further reduces demand.</a:t>
            </a:r>
          </a:p>
          <a:p>
            <a:pPr marL="285750" indent="-285750" algn="just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7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80A0-7404-552A-64CA-1D2EC261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C10A-B359-EFDD-BABA-78566E6E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>
                <a:ea typeface="+mn-lt"/>
                <a:cs typeface="+mn-lt"/>
              </a:rPr>
              <a:t>Environmental Factors</a:t>
            </a:r>
            <a:r>
              <a:rPr lang="en-US">
                <a:ea typeface="+mn-lt"/>
                <a:cs typeface="+mn-lt"/>
              </a:rPr>
              <a:t>: Temperature, humidity, and windspeed all have the expected impact on rentals, being significant and intuitive in direction. Temperature encourages biking, while humidity and wind deter it.</a:t>
            </a:r>
            <a:endParaRPr lang="en-US"/>
          </a:p>
          <a:p>
            <a:pPr algn="just"/>
            <a:r>
              <a:rPr lang="en-US" b="1">
                <a:ea typeface="+mn-lt"/>
                <a:cs typeface="+mn-lt"/>
              </a:rPr>
              <a:t>Seasonal and Monthly Effects</a:t>
            </a:r>
            <a:r>
              <a:rPr lang="en-US">
                <a:ea typeface="+mn-lt"/>
                <a:cs typeface="+mn-lt"/>
              </a:rPr>
              <a:t>: These coefficients also follow expected patterns, with positive effects in spring/summer and peak months like May and August, and negative effects in winter.</a:t>
            </a:r>
            <a:endParaRPr lang="en-US"/>
          </a:p>
          <a:p>
            <a:pPr algn="just"/>
            <a:r>
              <a:rPr lang="en-US" b="1">
                <a:ea typeface="+mn-lt"/>
                <a:cs typeface="+mn-lt"/>
              </a:rPr>
              <a:t>Weather Situations</a:t>
            </a:r>
            <a:r>
              <a:rPr lang="en-US">
                <a:ea typeface="+mn-lt"/>
                <a:cs typeface="+mn-lt"/>
              </a:rPr>
              <a:t>: Adverse weather conditions reduce demand, which aligns with real-world behavior.</a:t>
            </a:r>
            <a:r>
              <a:rPr lang="en-US"/>
              <a:t> Conducive mid-range temperatures attract more customers to avail bike rides.</a:t>
            </a:r>
          </a:p>
        </p:txBody>
      </p:sp>
    </p:spTree>
    <p:extLst>
      <p:ext uri="{BB962C8B-B14F-4D97-AF65-F5344CB8AC3E}">
        <p14:creationId xmlns:p14="http://schemas.microsoft.com/office/powerpoint/2010/main" val="330979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C8DD-B2DF-1957-EAB2-7E86562E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D80B-55CB-A97F-162A-DD0632F3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out demand for alternatives (cars, unmanned car rides (like Waymo)) during adverse weather conditions to retain customers at a cheaper cost than existing competitive services (such as Uber, Waymo)</a:t>
            </a:r>
          </a:p>
          <a:p>
            <a:r>
              <a:rPr lang="en-US"/>
              <a:t>Try to optimize the availability of bikes (increasing the number of bike stations) to cater to short-distance demands (less than a mile or two) during adverse weather conditions</a:t>
            </a:r>
          </a:p>
          <a:p>
            <a:r>
              <a:rPr lang="en-US"/>
              <a:t>Provide proper winter wear with the bike to try to attract customers during winter and windy conditions</a:t>
            </a:r>
          </a:p>
        </p:txBody>
      </p:sp>
    </p:spTree>
    <p:extLst>
      <p:ext uri="{BB962C8B-B14F-4D97-AF65-F5344CB8AC3E}">
        <p14:creationId xmlns:p14="http://schemas.microsoft.com/office/powerpoint/2010/main" val="312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FC6F8EF8-DB86-BC7F-35DC-B66F068F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CBC8D383-4E6C-02EE-EBF0-161AF241F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6" y="0"/>
            <a:ext cx="12192000" cy="6858000"/>
          </a:xfrm>
          <a:prstGeom prst="rect">
            <a:avLst/>
          </a:prstGeom>
          <a:gradFill>
            <a:gsLst>
              <a:gs pos="18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ACDE52ED-9672-C6F4-5341-0DADA991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505" y="788505"/>
            <a:ext cx="5280991" cy="5280991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983D0-C6FF-B425-5D7A-C5FD46A6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66" y="1705797"/>
            <a:ext cx="4298372" cy="34464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/>
              <a:t>Thank You!</a:t>
            </a:r>
            <a:r>
              <a:rPr lang="en-US" sz="4800">
                <a:sym typeface="Wingdings" pitchFamily="2" charset="2"/>
              </a:rPr>
              <a:t></a:t>
            </a:r>
            <a:br>
              <a:rPr lang="en-US" sz="4800"/>
            </a:br>
            <a:r>
              <a:rPr lang="en-US" sz="4800"/>
              <a:t> </a:t>
            </a:r>
            <a:br>
              <a:rPr lang="en-US" sz="4800"/>
            </a:br>
            <a:r>
              <a:rPr lang="en-US" sz="4800"/>
              <a:t> Questions?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8FFDED-D19A-5971-9E62-D66F69A8F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D85E0-8F39-ABBC-68A0-EC3C640F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57200"/>
            <a:ext cx="4264686" cy="1173892"/>
          </a:xfrm>
        </p:spPr>
        <p:txBody>
          <a:bodyPr>
            <a:normAutofit/>
          </a:bodyPr>
          <a:lstStyle/>
          <a:p>
            <a:r>
              <a:rPr lang="en-US" sz="2600"/>
              <a:t>Problem Statement</a:t>
            </a:r>
            <a:br>
              <a:rPr lang="en-US" sz="2600"/>
            </a:br>
            <a:endParaRPr lang="en-US" sz="2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ntage bike parked on country road at sunset">
            <a:extLst>
              <a:ext uri="{FF2B5EF4-FFF2-40B4-BE49-F238E27FC236}">
                <a16:creationId xmlns:a16="http://schemas.microsoft.com/office/drawing/2014/main" id="{5B64AD82-F1AF-3FC4-3160-A69E8DFC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15" r="5050" b="-1"/>
          <a:stretch/>
        </p:blipFill>
        <p:spPr>
          <a:xfrm>
            <a:off x="5582816" y="1974990"/>
            <a:ext cx="6095999" cy="6857990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835CDF6-FA45-3407-FFCB-3B287275E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01195"/>
              </p:ext>
            </p:extLst>
          </p:nvPr>
        </p:nvGraphicFramePr>
        <p:xfrm>
          <a:off x="952500" y="1450429"/>
          <a:ext cx="4264686" cy="472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585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A114-9D9D-6875-4ACA-68597C4E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53763"/>
            <a:ext cx="10287000" cy="43017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sz="2400" b="1"/>
              <a:t>Previous Studies </a:t>
            </a:r>
          </a:p>
          <a:p>
            <a:r>
              <a:rPr lang="en-IN">
                <a:ea typeface="+mn-lt"/>
                <a:cs typeface="+mn-lt"/>
              </a:rPr>
              <a:t>Research has shown that temperature and precipitation are primary drivers of bike usage (e.g., Smith et al., 2018).</a:t>
            </a:r>
            <a:endParaRPr lang="en-IN"/>
          </a:p>
          <a:p>
            <a:r>
              <a:rPr lang="en-IN">
                <a:ea typeface="+mn-lt"/>
                <a:cs typeface="+mn-lt"/>
              </a:rPr>
              <a:t>Seasonal patterns significantly affect daily bike rentals, with higher usage observed in summer and lower in winter (e.g., Johnson et al., 2019).</a:t>
            </a:r>
            <a:endParaRPr lang="en-IN"/>
          </a:p>
          <a:p>
            <a:r>
              <a:rPr lang="en-IN" sz="2400" b="1"/>
              <a:t>Contribution </a:t>
            </a:r>
          </a:p>
          <a:p>
            <a:r>
              <a:rPr lang="en-IN">
                <a:ea typeface="+mn-lt"/>
                <a:cs typeface="+mn-lt"/>
              </a:rPr>
              <a:t>Our study integrates environmental factors (temperature, humidity, wind speed) with </a:t>
            </a:r>
            <a:r>
              <a:rPr lang="en-IN" b="1">
                <a:ea typeface="+mn-lt"/>
                <a:cs typeface="+mn-lt"/>
              </a:rPr>
              <a:t>seasonal attributes</a:t>
            </a:r>
            <a:r>
              <a:rPr lang="en-IN">
                <a:ea typeface="+mn-lt"/>
                <a:cs typeface="+mn-lt"/>
              </a:rPr>
              <a:t> (holidays, working days) in a unified framework.</a:t>
            </a:r>
            <a:endParaRPr lang="en-IN"/>
          </a:p>
          <a:p>
            <a:r>
              <a:rPr lang="en-IN">
                <a:ea typeface="+mn-lt"/>
                <a:cs typeface="+mn-lt"/>
              </a:rPr>
              <a:t>We aim to provide a </a:t>
            </a:r>
            <a:r>
              <a:rPr lang="en-IN" b="1">
                <a:ea typeface="+mn-lt"/>
                <a:cs typeface="+mn-lt"/>
              </a:rPr>
              <a:t>comprehensive perspective</a:t>
            </a:r>
            <a:r>
              <a:rPr lang="en-IN">
                <a:ea typeface="+mn-lt"/>
                <a:cs typeface="+mn-lt"/>
              </a:rPr>
              <a:t> on the combined effects of these variables.</a:t>
            </a:r>
            <a:endParaRPr lang="en-IN"/>
          </a:p>
          <a:p>
            <a:r>
              <a:rPr lang="en-IN">
                <a:ea typeface="+mn-lt"/>
                <a:cs typeface="+mn-lt"/>
              </a:rPr>
              <a:t>We test model assumptions (linearity, homoscedasticity, etc.) to ensure reliable predictions and conclusions, setting our analysis apart in terms of </a:t>
            </a:r>
            <a:r>
              <a:rPr lang="en-IN" b="1">
                <a:ea typeface="+mn-lt"/>
                <a:cs typeface="+mn-lt"/>
              </a:rPr>
              <a:t>rigor and reliability</a:t>
            </a:r>
            <a:r>
              <a:rPr lang="en-IN">
                <a:ea typeface="+mn-lt"/>
                <a:cs typeface="+mn-lt"/>
              </a:rPr>
              <a:t>.</a:t>
            </a:r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420240-F719-73FA-49E3-B26D10EC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191"/>
            <a:ext cx="10287000" cy="1147762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Literature Review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1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3603A-4A82-5460-7D67-8ABBEB52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2487"/>
            <a:ext cx="9144000" cy="815546"/>
          </a:xfrm>
        </p:spPr>
        <p:txBody>
          <a:bodyPr>
            <a:noAutofit/>
          </a:bodyPr>
          <a:lstStyle/>
          <a:p>
            <a:pPr algn="ctr"/>
            <a:r>
              <a:rPr lang="en-US" sz="4400"/>
              <a:t>DATA Set STATISTICS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1BB9EB-0D72-2B20-7BBE-8E157BBEB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858072"/>
              </p:ext>
            </p:extLst>
          </p:nvPr>
        </p:nvGraphicFramePr>
        <p:xfrm>
          <a:off x="952499" y="1631094"/>
          <a:ext cx="10662851" cy="446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85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0FA9B-281C-9DF0-BED0-845DD3CB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/>
              <a:t>SOLUTION WORKFLOW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E46EA-A3AE-24E4-EC16-6E4F362BA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97443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22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7B9-DB0B-654B-B4F8-F92286B7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E0442-E57D-90DE-427B-69543132BA7B}"/>
              </a:ext>
            </a:extLst>
          </p:cNvPr>
          <p:cNvSpPr txBox="1"/>
          <p:nvPr/>
        </p:nvSpPr>
        <p:spPr>
          <a:xfrm>
            <a:off x="7500551" y="1905000"/>
            <a:ext cx="43248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Highest Rentals in Summer (~1,100,000)</a:t>
            </a:r>
            <a:r>
              <a:rPr lang="en-US"/>
              <a:t>: Peak rental activity during summer due to ideal biking conditions.</a:t>
            </a:r>
          </a:p>
          <a:p>
            <a:endParaRPr lang="en-US" b="1"/>
          </a:p>
          <a:p>
            <a:r>
              <a:rPr lang="en-US" b="1"/>
              <a:t>Winter Sees Least Rentals (~450,000)</a:t>
            </a:r>
            <a:r>
              <a:rPr lang="en-US"/>
              <a:t>: Lowest rentals in winter due to colder weather and reduced biking interest.</a:t>
            </a:r>
          </a:p>
          <a:p>
            <a:endParaRPr lang="en-US" b="1"/>
          </a:p>
          <a:p>
            <a:r>
              <a:rPr lang="en-US" b="1"/>
              <a:t>Spring Rentals (~900,000)</a:t>
            </a:r>
            <a:r>
              <a:rPr lang="en-US"/>
              <a:t>: High demand in spring as weather becomes more favorable for outdoor activities.</a:t>
            </a:r>
          </a:p>
          <a:p>
            <a:endParaRPr lang="en-US" b="1"/>
          </a:p>
          <a:p>
            <a:r>
              <a:rPr lang="en-US" b="1"/>
              <a:t>Fall Rentals (~800,000)</a:t>
            </a:r>
            <a:r>
              <a:rPr lang="en-US"/>
              <a:t>: Moderate demand in fall as weather cools but remains conducive for biking.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17A57279-3056-142A-B7F6-71338A0A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4" y="2142254"/>
            <a:ext cx="6110688" cy="367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5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BB902-B498-D861-DD99-A6732C560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131A-0F1A-0E70-D257-A314445E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Exploratory data analysis (cont’d)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1F1C357B-C507-D1AA-1800-764281F42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4" y="2278966"/>
            <a:ext cx="61214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8AC2CC-8DA9-3E8A-5669-66CD4D239350}"/>
              </a:ext>
            </a:extLst>
          </p:cNvPr>
          <p:cNvSpPr txBox="1"/>
          <p:nvPr/>
        </p:nvSpPr>
        <p:spPr>
          <a:xfrm>
            <a:off x="6919784" y="2137720"/>
            <a:ext cx="49179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Peak Rentals (June to September ~400,000)</a:t>
            </a:r>
            <a:r>
              <a:rPr lang="en-US"/>
              <a:t>: Highest rentals due to favorable weather and increased outdoor activity.</a:t>
            </a:r>
          </a:p>
          <a:p>
            <a:endParaRPr lang="en-US" b="1"/>
          </a:p>
          <a:p>
            <a:r>
              <a:rPr lang="en-US" b="1"/>
              <a:t>Steady Increase (January ~150,000 to May ~300,000)</a:t>
            </a:r>
            <a:r>
              <a:rPr lang="en-US"/>
              <a:t>: Gradual rise in rentals as weather improves.</a:t>
            </a:r>
          </a:p>
          <a:p>
            <a:endParaRPr lang="en-US" b="1"/>
          </a:p>
          <a:p>
            <a:r>
              <a:rPr lang="en-US" b="1"/>
              <a:t>Decline After September (~350,000)</a:t>
            </a:r>
            <a:r>
              <a:rPr lang="en-US"/>
              <a:t>: Rentals drop as weather cools and outdoor activity decreases.</a:t>
            </a:r>
          </a:p>
          <a:p>
            <a:endParaRPr lang="en-US" b="1"/>
          </a:p>
          <a:p>
            <a:r>
              <a:rPr lang="en-US" b="1"/>
              <a:t>Lowest Rentals (January and February ~150,000)</a:t>
            </a:r>
            <a:r>
              <a:rPr lang="en-US"/>
              <a:t>: Lowest demand in winter due to cold weather and reduced biking interest.</a:t>
            </a:r>
          </a:p>
        </p:txBody>
      </p:sp>
    </p:spTree>
    <p:extLst>
      <p:ext uri="{BB962C8B-B14F-4D97-AF65-F5344CB8AC3E}">
        <p14:creationId xmlns:p14="http://schemas.microsoft.com/office/powerpoint/2010/main" val="94766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0B766-972E-43FA-85CA-95BC61CE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BCAF-DA50-AE5C-4D5C-8D9DFF59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Exploratory data analysis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0F1182-9945-9DBE-B443-C2E7012DC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39815"/>
            <a:ext cx="61214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61C1EC-BD85-F721-7D42-886E5A61A4B9}"/>
              </a:ext>
            </a:extLst>
          </p:cNvPr>
          <p:cNvSpPr txBox="1"/>
          <p:nvPr/>
        </p:nvSpPr>
        <p:spPr>
          <a:xfrm>
            <a:off x="7549977" y="2039815"/>
            <a:ext cx="4287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95% of Rentals on Non-Holiday Days</a:t>
            </a:r>
            <a:r>
              <a:rPr lang="en-US"/>
              <a:t>: Most rentals happen on regular days, likely due to routine commuting or daily activities.</a:t>
            </a:r>
          </a:p>
          <a:p>
            <a:endParaRPr lang="en-US" b="1"/>
          </a:p>
          <a:p>
            <a:r>
              <a:rPr lang="en-US" b="1"/>
              <a:t>5% of Rentals on Holidays</a:t>
            </a:r>
            <a:r>
              <a:rPr lang="en-US"/>
              <a:t>: Rentals are significantly lower on holidays, likely due to competing leisure activities or travel plans that reduce demand for bike rentals.</a:t>
            </a:r>
          </a:p>
        </p:txBody>
      </p:sp>
    </p:spTree>
    <p:extLst>
      <p:ext uri="{BB962C8B-B14F-4D97-AF65-F5344CB8AC3E}">
        <p14:creationId xmlns:p14="http://schemas.microsoft.com/office/powerpoint/2010/main" val="343050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BE95-0519-36B4-4283-D86C7EF43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75FA-B424-3BA5-84CA-6CBFEDE1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Exploratory data analysis (cont’d)</a:t>
            </a: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973A8087-AD78-9F0E-FDCB-4B042444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375559"/>
            <a:ext cx="61214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82A0E-C053-75D7-DF19-0B0E23BFD546}"/>
              </a:ext>
            </a:extLst>
          </p:cNvPr>
          <p:cNvSpPr txBox="1"/>
          <p:nvPr/>
        </p:nvSpPr>
        <p:spPr>
          <a:xfrm>
            <a:off x="7525266" y="2125363"/>
            <a:ext cx="4448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Highest Rentals on Saturday (~490,000)</a:t>
            </a:r>
            <a:r>
              <a:rPr lang="en-US"/>
              <a:t>: Peak rentals occur on Saturdays, likely due to weekend leisure activities.</a:t>
            </a:r>
          </a:p>
          <a:p>
            <a:endParaRPr lang="en-US" b="1"/>
          </a:p>
          <a:p>
            <a:r>
              <a:rPr lang="en-US" b="1"/>
              <a:t>Second-Highest Rentals on Friday (~480,000)</a:t>
            </a:r>
            <a:r>
              <a:rPr lang="en-US"/>
              <a:t>: Rentals are high on Fridays as people begin their weekend plans.</a:t>
            </a:r>
          </a:p>
          <a:p>
            <a:endParaRPr lang="en-US" b="1"/>
          </a:p>
          <a:p>
            <a:r>
              <a:rPr lang="en-US" b="1"/>
              <a:t>Sunday Rentals (~470,000)</a:t>
            </a:r>
            <a:r>
              <a:rPr lang="en-US"/>
              <a:t>: Slightly lower rentals on Sunday as the weekend winds down.</a:t>
            </a:r>
          </a:p>
          <a:p>
            <a:endParaRPr lang="en-US" b="1"/>
          </a:p>
          <a:p>
            <a:r>
              <a:rPr lang="en-US" b="1"/>
              <a:t>Lowest Rentals on Monday (~430,000)</a:t>
            </a:r>
            <a:r>
              <a:rPr lang="en-US"/>
              <a:t>: Rentals are lowest on Mondays, possibly due to the start of the workweek and reduced outdoor activity.</a:t>
            </a:r>
          </a:p>
        </p:txBody>
      </p:sp>
    </p:spTree>
    <p:extLst>
      <p:ext uri="{BB962C8B-B14F-4D97-AF65-F5344CB8AC3E}">
        <p14:creationId xmlns:p14="http://schemas.microsoft.com/office/powerpoint/2010/main" val="354240162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11F9614620A4D950EA80FAC3A1FBA" ma:contentTypeVersion="15" ma:contentTypeDescription="Create a new document." ma:contentTypeScope="" ma:versionID="1eb8449e1f3ec42074326add789a2d7d">
  <xsd:schema xmlns:xsd="http://www.w3.org/2001/XMLSchema" xmlns:xs="http://www.w3.org/2001/XMLSchema" xmlns:p="http://schemas.microsoft.com/office/2006/metadata/properties" xmlns:ns3="65077428-9aa4-4593-835f-e320ec96575c" xmlns:ns4="1f6a054c-095e-4fd7-9493-48314351ff0a" targetNamespace="http://schemas.microsoft.com/office/2006/metadata/properties" ma:root="true" ma:fieldsID="1a5a798293280decf1cf5ac72f2dcd88" ns3:_="" ns4:_="">
    <xsd:import namespace="65077428-9aa4-4593-835f-e320ec96575c"/>
    <xsd:import namespace="1f6a054c-095e-4fd7-9493-48314351ff0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77428-9aa4-4593-835f-e320ec96575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a054c-095e-4fd7-9493-48314351ff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077428-9aa4-4593-835f-e320ec96575c" xsi:nil="true"/>
  </documentManagement>
</p:properties>
</file>

<file path=customXml/itemProps1.xml><?xml version="1.0" encoding="utf-8"?>
<ds:datastoreItem xmlns:ds="http://schemas.openxmlformats.org/officeDocument/2006/customXml" ds:itemID="{D9100488-6C14-4CCA-A754-ACADA1D001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194E13-EC46-4905-8B8B-33092EFD39F8}">
  <ds:schemaRefs>
    <ds:schemaRef ds:uri="1f6a054c-095e-4fd7-9493-48314351ff0a"/>
    <ds:schemaRef ds:uri="65077428-9aa4-4593-835f-e320ec9657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C5D0F5E-8F4D-4026-B76B-7115E7309ABE}">
  <ds:schemaRefs>
    <ds:schemaRef ds:uri="1f6a054c-095e-4fd7-9493-48314351ff0a"/>
    <ds:schemaRef ds:uri="65077428-9aa4-4593-835f-e320ec9657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AfterglowVTI</vt:lpstr>
      <vt:lpstr>impact of environmental and seasonal factors on bike rental demand </vt:lpstr>
      <vt:lpstr>Problem Statement </vt:lpstr>
      <vt:lpstr>Literature Review</vt:lpstr>
      <vt:lpstr>DATA Set STATISTICS</vt:lpstr>
      <vt:lpstr>SOLUTION WORKFLOW</vt:lpstr>
      <vt:lpstr>Exploratory data analysis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Empirical methods</vt:lpstr>
      <vt:lpstr>Multiple linear regression INSIGHTS</vt:lpstr>
      <vt:lpstr>Key Insights</vt:lpstr>
      <vt:lpstr>Business Recommendations</vt:lpstr>
      <vt:lpstr>Thank You!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environmental and seasonal factors on bike rental demand </dc:title>
  <dc:creator>Dubey, Abhishek</dc:creator>
  <cp:revision>2</cp:revision>
  <dcterms:created xsi:type="dcterms:W3CDTF">2024-11-15T23:48:09Z</dcterms:created>
  <dcterms:modified xsi:type="dcterms:W3CDTF">2025-02-06T19:34:24Z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0x010100AAF11F9614620A4D950EA80FAC3A1FBA</vt:lpwstr>
  </property>
</Properties>
</file>