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8"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6" roundtripDataSignature="AMtx7mgGhHlLfOa+tvK/pVGqm+YIgjnI2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96"/>
  </p:normalViewPr>
  <p:slideViewPr>
    <p:cSldViewPr snapToGrid="0" snapToObjects="1">
      <p:cViewPr varScale="1">
        <p:scale>
          <a:sx n="105" d="100"/>
          <a:sy n="105" d="100"/>
        </p:scale>
        <p:origin x="16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 name="Google Shape;1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 name="Google Shape;1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Only" type="titleOnly">
  <p:cSld name="TITLE_ONLY">
    <p:bg>
      <p:bgPr>
        <a:solidFill>
          <a:schemeClr val="lt1"/>
        </a:solid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5697178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3"/>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31203" y="990127"/>
            <a:ext cx="8851330" cy="5181535"/>
          </a:xfrm>
          <a:prstGeom prst="rect">
            <a:avLst/>
          </a:prstGeom>
          <a:solidFill>
            <a:schemeClr val="lt1"/>
          </a:solidFill>
          <a:ln w="28575"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cxnSp>
        <p:nvCxnSpPr>
          <p:cNvPr id="24" name="Google Shape;24;p1"/>
          <p:cNvCxnSpPr>
            <a:cxnSpLocks/>
            <a:stCxn id="46" idx="6"/>
            <a:endCxn id="72" idx="1"/>
          </p:cNvCxnSpPr>
          <p:nvPr/>
        </p:nvCxnSpPr>
        <p:spPr>
          <a:xfrm>
            <a:off x="3928605" y="4659297"/>
            <a:ext cx="479212" cy="752132"/>
          </a:xfrm>
          <a:prstGeom prst="bentConnector3">
            <a:avLst>
              <a:gd name="adj1" fmla="val 50000"/>
            </a:avLst>
          </a:prstGeom>
          <a:noFill/>
          <a:ln w="12700" cap="flat" cmpd="sng">
            <a:solidFill>
              <a:schemeClr val="accent6"/>
            </a:solidFill>
            <a:prstDash val="solid"/>
            <a:round/>
            <a:headEnd type="none" w="sm" len="sm"/>
            <a:tailEnd type="none" w="sm" len="sm"/>
          </a:ln>
        </p:spPr>
      </p:cxnSp>
      <p:cxnSp>
        <p:nvCxnSpPr>
          <p:cNvPr id="25" name="Google Shape;25;p1"/>
          <p:cNvCxnSpPr>
            <a:cxnSpLocks/>
            <a:stCxn id="43" idx="6"/>
            <a:endCxn id="90" idx="1"/>
          </p:cNvCxnSpPr>
          <p:nvPr/>
        </p:nvCxnSpPr>
        <p:spPr>
          <a:xfrm>
            <a:off x="3921244" y="2619106"/>
            <a:ext cx="433091" cy="632567"/>
          </a:xfrm>
          <a:prstGeom prst="bentConnector3">
            <a:avLst>
              <a:gd name="adj1" fmla="val 50000"/>
            </a:avLst>
          </a:prstGeom>
          <a:noFill/>
          <a:ln w="12700" cap="flat" cmpd="sng">
            <a:solidFill>
              <a:schemeClr val="accent6"/>
            </a:solidFill>
            <a:prstDash val="solid"/>
            <a:round/>
            <a:headEnd type="none" w="sm" len="sm"/>
            <a:tailEnd type="none" w="sm" len="sm"/>
          </a:ln>
        </p:spPr>
      </p:cxnSp>
      <p:cxnSp>
        <p:nvCxnSpPr>
          <p:cNvPr id="26" name="Google Shape;26;p1"/>
          <p:cNvCxnSpPr>
            <a:cxnSpLocks/>
            <a:stCxn id="46" idx="6"/>
            <a:endCxn id="99" idx="1"/>
          </p:cNvCxnSpPr>
          <p:nvPr/>
        </p:nvCxnSpPr>
        <p:spPr>
          <a:xfrm flipV="1">
            <a:off x="3928605" y="4503697"/>
            <a:ext cx="479211" cy="155600"/>
          </a:xfrm>
          <a:prstGeom prst="bentConnector3">
            <a:avLst>
              <a:gd name="adj1" fmla="val 50000"/>
            </a:avLst>
          </a:prstGeom>
          <a:noFill/>
          <a:ln w="12700" cap="flat" cmpd="sng">
            <a:solidFill>
              <a:schemeClr val="accent6"/>
            </a:solidFill>
            <a:prstDash val="solid"/>
            <a:round/>
            <a:headEnd type="none" w="sm" len="sm"/>
            <a:tailEnd type="none" w="sm" len="sm"/>
          </a:ln>
        </p:spPr>
      </p:cxnSp>
      <p:cxnSp>
        <p:nvCxnSpPr>
          <p:cNvPr id="27" name="Google Shape;27;p1"/>
          <p:cNvCxnSpPr>
            <a:cxnSpLocks/>
            <a:stCxn id="43" idx="6"/>
            <a:endCxn id="81" idx="1"/>
          </p:cNvCxnSpPr>
          <p:nvPr/>
        </p:nvCxnSpPr>
        <p:spPr>
          <a:xfrm flipV="1">
            <a:off x="3921244" y="2047528"/>
            <a:ext cx="433091" cy="571578"/>
          </a:xfrm>
          <a:prstGeom prst="bentConnector3">
            <a:avLst>
              <a:gd name="adj1" fmla="val 50000"/>
            </a:avLst>
          </a:prstGeom>
          <a:noFill/>
          <a:ln w="12700" cap="flat" cmpd="sng">
            <a:solidFill>
              <a:schemeClr val="accent6"/>
            </a:solidFill>
            <a:prstDash val="solid"/>
            <a:round/>
            <a:headEnd type="none" w="sm" len="sm"/>
            <a:tailEnd type="none" w="sm" len="sm"/>
          </a:ln>
        </p:spPr>
      </p:cxnSp>
      <p:grpSp>
        <p:nvGrpSpPr>
          <p:cNvPr id="28" name="Google Shape;28;p1"/>
          <p:cNvGrpSpPr/>
          <p:nvPr/>
        </p:nvGrpSpPr>
        <p:grpSpPr>
          <a:xfrm>
            <a:off x="253679" y="3548493"/>
            <a:ext cx="2547936" cy="263505"/>
            <a:chOff x="181334" y="3496198"/>
            <a:chExt cx="2745461" cy="288132"/>
          </a:xfrm>
        </p:grpSpPr>
        <p:grpSp>
          <p:nvGrpSpPr>
            <p:cNvPr id="29" name="Google Shape;29;p1"/>
            <p:cNvGrpSpPr/>
            <p:nvPr/>
          </p:nvGrpSpPr>
          <p:grpSpPr>
            <a:xfrm>
              <a:off x="1699968" y="3521670"/>
              <a:ext cx="1226827" cy="154830"/>
              <a:chOff x="4954832" y="1080555"/>
              <a:chExt cx="1088747" cy="147867"/>
            </a:xfrm>
          </p:grpSpPr>
          <p:sp>
            <p:nvSpPr>
              <p:cNvPr id="30" name="Google Shape;30;p1"/>
              <p:cNvSpPr txBox="1"/>
              <p:nvPr/>
            </p:nvSpPr>
            <p:spPr>
              <a:xfrm>
                <a:off x="4954832" y="1080555"/>
                <a:ext cx="769475" cy="14786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79C16"/>
                  </a:buClr>
                  <a:buSzPts val="714"/>
                  <a:buFont typeface="Arial"/>
                  <a:buNone/>
                </a:pPr>
                <a:r>
                  <a:rPr lang="en-US" sz="600" i="0" u="none" strike="noStrike" cap="none">
                    <a:solidFill>
                      <a:srgbClr val="FFFFFF"/>
                    </a:solidFill>
                    <a:latin typeface="Arial"/>
                    <a:ea typeface="Arial"/>
                    <a:cs typeface="Arial"/>
                    <a:sym typeface="Arial"/>
                  </a:rPr>
                  <a:t>Coal based costs</a:t>
                </a:r>
                <a:endParaRPr sz="600"/>
              </a:p>
            </p:txBody>
          </p:sp>
          <p:sp>
            <p:nvSpPr>
              <p:cNvPr id="31" name="Google Shape;31;p1"/>
              <p:cNvSpPr txBox="1"/>
              <p:nvPr/>
            </p:nvSpPr>
            <p:spPr>
              <a:xfrm>
                <a:off x="5713681" y="1080555"/>
                <a:ext cx="329898" cy="14786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79C16"/>
                  </a:buClr>
                  <a:buSzPts val="714"/>
                  <a:buFont typeface="Arial"/>
                  <a:buNone/>
                </a:pPr>
                <a:r>
                  <a:rPr lang="en-US" sz="600" i="0" u="none" strike="noStrike" cap="none">
                    <a:solidFill>
                      <a:srgbClr val="FFFFFF"/>
                    </a:solidFill>
                    <a:latin typeface="Arial"/>
                    <a:ea typeface="Arial"/>
                    <a:cs typeface="Arial"/>
                    <a:sym typeface="Arial"/>
                  </a:rPr>
                  <a:t>($)</a:t>
                </a:r>
                <a:endParaRPr sz="600"/>
              </a:p>
            </p:txBody>
          </p:sp>
        </p:grpSp>
        <p:grpSp>
          <p:nvGrpSpPr>
            <p:cNvPr id="32" name="Google Shape;32;p1"/>
            <p:cNvGrpSpPr/>
            <p:nvPr/>
          </p:nvGrpSpPr>
          <p:grpSpPr>
            <a:xfrm>
              <a:off x="181334" y="3496198"/>
              <a:ext cx="1275294" cy="288132"/>
              <a:chOff x="4934192" y="1056229"/>
              <a:chExt cx="1131759" cy="275174"/>
            </a:xfrm>
          </p:grpSpPr>
          <p:sp>
            <p:nvSpPr>
              <p:cNvPr id="33" name="Google Shape;33;p1"/>
              <p:cNvSpPr/>
              <p:nvPr/>
            </p:nvSpPr>
            <p:spPr>
              <a:xfrm>
                <a:off x="4934192" y="1056229"/>
                <a:ext cx="1131757" cy="275174"/>
              </a:xfrm>
              <a:prstGeom prst="rect">
                <a:avLst/>
              </a:prstGeom>
              <a:solidFill>
                <a:schemeClr val="lt1"/>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14"/>
                  <a:buFont typeface="Arial"/>
                  <a:buNone/>
                </a:pPr>
                <a:endParaRPr sz="600" i="0" u="none" strike="noStrike" cap="none" dirty="0">
                  <a:solidFill>
                    <a:srgbClr val="002C46"/>
                  </a:solidFill>
                  <a:latin typeface="Arial"/>
                  <a:ea typeface="Arial"/>
                  <a:cs typeface="Arial"/>
                  <a:sym typeface="Arial"/>
                </a:endParaRPr>
              </a:p>
            </p:txBody>
          </p:sp>
          <p:sp>
            <p:nvSpPr>
              <p:cNvPr id="34" name="Google Shape;34;p1"/>
              <p:cNvSpPr/>
              <p:nvPr/>
            </p:nvSpPr>
            <p:spPr>
              <a:xfrm>
                <a:off x="4934194" y="1056229"/>
                <a:ext cx="1131757" cy="264464"/>
              </a:xfrm>
              <a:prstGeom prst="rect">
                <a:avLst/>
              </a:prstGeom>
              <a:solidFill>
                <a:srgbClr val="00C09D"/>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14"/>
                  <a:buFont typeface="Arial"/>
                  <a:buNone/>
                </a:pPr>
                <a:endParaRPr sz="600" i="0" u="none" strike="noStrike" cap="none">
                  <a:solidFill>
                    <a:srgbClr val="002C46"/>
                  </a:solidFill>
                  <a:latin typeface="Arial"/>
                  <a:ea typeface="Arial"/>
                  <a:cs typeface="Arial"/>
                  <a:sym typeface="Arial"/>
                </a:endParaRPr>
              </a:p>
            </p:txBody>
          </p:sp>
          <p:sp>
            <p:nvSpPr>
              <p:cNvPr id="35" name="Google Shape;35;p1"/>
              <p:cNvSpPr txBox="1"/>
              <p:nvPr/>
            </p:nvSpPr>
            <p:spPr>
              <a:xfrm>
                <a:off x="4959255" y="1159525"/>
                <a:ext cx="1078126" cy="96422"/>
              </a:xfrm>
              <a:prstGeom prst="rect">
                <a:avLst/>
              </a:prstGeom>
              <a:noFill/>
              <a:ln>
                <a:noFill/>
              </a:ln>
            </p:spPr>
            <p:txBody>
              <a:bodyPr spcFirstLastPara="1" wrap="square" lIns="0" tIns="0" rIns="0" bIns="0" anchor="t" anchorCtr="0">
                <a:spAutoFit/>
              </a:bodyPr>
              <a:lstStyle/>
              <a:p>
                <a:pPr algn="ctr"/>
                <a:r>
                  <a:rPr lang="en-GB" sz="600" dirty="0">
                    <a:solidFill>
                      <a:schemeClr val="bg1"/>
                    </a:solidFill>
                  </a:rPr>
                  <a:t>Company Value Derived Tree($)</a:t>
                </a:r>
              </a:p>
            </p:txBody>
          </p:sp>
        </p:grpSp>
      </p:grpSp>
      <p:cxnSp>
        <p:nvCxnSpPr>
          <p:cNvPr id="37" name="Google Shape;37;p1"/>
          <p:cNvCxnSpPr>
            <a:cxnSpLocks/>
            <a:stCxn id="33" idx="3"/>
            <a:endCxn id="63" idx="1"/>
          </p:cNvCxnSpPr>
          <p:nvPr/>
        </p:nvCxnSpPr>
        <p:spPr>
          <a:xfrm>
            <a:off x="1437219" y="3680248"/>
            <a:ext cx="1152074" cy="1006013"/>
          </a:xfrm>
          <a:prstGeom prst="bentConnector3">
            <a:avLst>
              <a:gd name="adj1" fmla="val 50000"/>
            </a:avLst>
          </a:prstGeom>
          <a:noFill/>
          <a:ln w="9525" cap="flat" cmpd="sng">
            <a:solidFill>
              <a:schemeClr val="accent6"/>
            </a:solidFill>
            <a:prstDash val="solid"/>
            <a:round/>
            <a:headEnd type="none" w="sm" len="sm"/>
            <a:tailEnd type="none" w="sm" len="sm"/>
          </a:ln>
        </p:spPr>
      </p:cxnSp>
      <p:cxnSp>
        <p:nvCxnSpPr>
          <p:cNvPr id="38" name="Google Shape;38;p1"/>
          <p:cNvCxnSpPr>
            <a:cxnSpLocks/>
            <a:stCxn id="33" idx="3"/>
            <a:endCxn id="54" idx="1"/>
          </p:cNvCxnSpPr>
          <p:nvPr/>
        </p:nvCxnSpPr>
        <p:spPr>
          <a:xfrm flipV="1">
            <a:off x="1437219" y="2626421"/>
            <a:ext cx="1160458" cy="1053827"/>
          </a:xfrm>
          <a:prstGeom prst="bentConnector3">
            <a:avLst>
              <a:gd name="adj1" fmla="val 50000"/>
            </a:avLst>
          </a:prstGeom>
          <a:noFill/>
          <a:ln w="9525" cap="flat" cmpd="sng">
            <a:solidFill>
              <a:schemeClr val="accent6"/>
            </a:solidFill>
            <a:prstDash val="solid"/>
            <a:round/>
            <a:headEnd type="none" w="sm" len="sm"/>
            <a:tailEnd type="none" w="sm" len="sm"/>
          </a:ln>
        </p:spPr>
      </p:cxnSp>
      <p:grpSp>
        <p:nvGrpSpPr>
          <p:cNvPr id="39" name="Google Shape;39;p1"/>
          <p:cNvGrpSpPr/>
          <p:nvPr/>
        </p:nvGrpSpPr>
        <p:grpSpPr>
          <a:xfrm>
            <a:off x="1921227" y="3595953"/>
            <a:ext cx="155774" cy="155774"/>
            <a:chOff x="4283114" y="-597224"/>
            <a:chExt cx="170332" cy="170332"/>
          </a:xfrm>
        </p:grpSpPr>
        <p:sp>
          <p:nvSpPr>
            <p:cNvPr id="40" name="Google Shape;40;p1"/>
            <p:cNvSpPr/>
            <p:nvPr/>
          </p:nvSpPr>
          <p:spPr>
            <a:xfrm>
              <a:off x="4283114" y="-597224"/>
              <a:ext cx="170332" cy="170332"/>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1" i="0" u="none" strike="noStrike" cap="none">
                <a:solidFill>
                  <a:srgbClr val="000000"/>
                </a:solidFill>
                <a:latin typeface="Arial"/>
                <a:ea typeface="Arial"/>
                <a:cs typeface="Arial"/>
                <a:sym typeface="Arial"/>
              </a:endParaRPr>
            </a:p>
          </p:txBody>
        </p:sp>
        <p:sp>
          <p:nvSpPr>
            <p:cNvPr id="41" name="Google Shape;41;p1"/>
            <p:cNvSpPr/>
            <p:nvPr/>
          </p:nvSpPr>
          <p:spPr>
            <a:xfrm>
              <a:off x="4308743" y="-571595"/>
              <a:ext cx="119073" cy="119073"/>
            </a:xfrm>
            <a:custGeom>
              <a:avLst/>
              <a:gdLst/>
              <a:ahLst/>
              <a:cxnLst/>
              <a:rect l="l" t="t" r="r" b="b"/>
              <a:pathLst>
                <a:path w="204" h="204" extrusionOk="0">
                  <a:moveTo>
                    <a:pt x="83" y="0"/>
                  </a:moveTo>
                  <a:lnTo>
                    <a:pt x="119" y="0"/>
                  </a:lnTo>
                  <a:lnTo>
                    <a:pt x="119" y="83"/>
                  </a:lnTo>
                  <a:lnTo>
                    <a:pt x="204" y="83"/>
                  </a:lnTo>
                  <a:lnTo>
                    <a:pt x="204" y="119"/>
                  </a:lnTo>
                  <a:lnTo>
                    <a:pt x="119" y="119"/>
                  </a:lnTo>
                  <a:lnTo>
                    <a:pt x="119" y="204"/>
                  </a:lnTo>
                  <a:lnTo>
                    <a:pt x="83" y="204"/>
                  </a:lnTo>
                  <a:lnTo>
                    <a:pt x="83" y="119"/>
                  </a:lnTo>
                  <a:lnTo>
                    <a:pt x="0" y="119"/>
                  </a:lnTo>
                  <a:lnTo>
                    <a:pt x="0" y="83"/>
                  </a:lnTo>
                  <a:lnTo>
                    <a:pt x="83" y="83"/>
                  </a:lnTo>
                  <a:lnTo>
                    <a:pt x="83" y="0"/>
                  </a:lnTo>
                  <a:close/>
                </a:path>
              </a:pathLst>
            </a:custGeom>
            <a:solidFill>
              <a:schemeClr val="dk2"/>
            </a:solidFill>
            <a:ln>
              <a:noFill/>
            </a:ln>
          </p:spPr>
          <p:txBody>
            <a:bodyPr spcFirstLastPara="1" wrap="square" lIns="93275" tIns="46625" rIns="93275" bIns="46625" anchor="t"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grpSp>
      <p:grpSp>
        <p:nvGrpSpPr>
          <p:cNvPr id="42" name="Google Shape;42;p1"/>
          <p:cNvGrpSpPr/>
          <p:nvPr/>
        </p:nvGrpSpPr>
        <p:grpSpPr>
          <a:xfrm>
            <a:off x="3765470" y="2541219"/>
            <a:ext cx="155774" cy="155774"/>
            <a:chOff x="4283114" y="-597224"/>
            <a:chExt cx="170332" cy="170332"/>
          </a:xfrm>
        </p:grpSpPr>
        <p:sp>
          <p:nvSpPr>
            <p:cNvPr id="43" name="Google Shape;43;p1"/>
            <p:cNvSpPr/>
            <p:nvPr/>
          </p:nvSpPr>
          <p:spPr>
            <a:xfrm>
              <a:off x="4283114" y="-597224"/>
              <a:ext cx="170332" cy="170332"/>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1" i="0" u="none" strike="noStrike" cap="none">
                <a:solidFill>
                  <a:srgbClr val="000000"/>
                </a:solidFill>
                <a:latin typeface="Arial"/>
                <a:ea typeface="Arial"/>
                <a:cs typeface="Arial"/>
                <a:sym typeface="Arial"/>
              </a:endParaRPr>
            </a:p>
          </p:txBody>
        </p:sp>
        <p:sp>
          <p:nvSpPr>
            <p:cNvPr id="44" name="Google Shape;44;p1"/>
            <p:cNvSpPr/>
            <p:nvPr/>
          </p:nvSpPr>
          <p:spPr>
            <a:xfrm>
              <a:off x="4308743" y="-571595"/>
              <a:ext cx="119073" cy="119073"/>
            </a:xfrm>
            <a:custGeom>
              <a:avLst/>
              <a:gdLst/>
              <a:ahLst/>
              <a:cxnLst/>
              <a:rect l="l" t="t" r="r" b="b"/>
              <a:pathLst>
                <a:path w="204" h="204" extrusionOk="0">
                  <a:moveTo>
                    <a:pt x="83" y="0"/>
                  </a:moveTo>
                  <a:lnTo>
                    <a:pt x="119" y="0"/>
                  </a:lnTo>
                  <a:lnTo>
                    <a:pt x="119" y="83"/>
                  </a:lnTo>
                  <a:lnTo>
                    <a:pt x="204" y="83"/>
                  </a:lnTo>
                  <a:lnTo>
                    <a:pt x="204" y="119"/>
                  </a:lnTo>
                  <a:lnTo>
                    <a:pt x="119" y="119"/>
                  </a:lnTo>
                  <a:lnTo>
                    <a:pt x="119" y="204"/>
                  </a:lnTo>
                  <a:lnTo>
                    <a:pt x="83" y="204"/>
                  </a:lnTo>
                  <a:lnTo>
                    <a:pt x="83" y="119"/>
                  </a:lnTo>
                  <a:lnTo>
                    <a:pt x="0" y="119"/>
                  </a:lnTo>
                  <a:lnTo>
                    <a:pt x="0" y="83"/>
                  </a:lnTo>
                  <a:lnTo>
                    <a:pt x="83" y="83"/>
                  </a:lnTo>
                  <a:lnTo>
                    <a:pt x="83" y="0"/>
                  </a:lnTo>
                  <a:close/>
                </a:path>
              </a:pathLst>
            </a:custGeom>
            <a:solidFill>
              <a:schemeClr val="dk2"/>
            </a:solidFill>
            <a:ln>
              <a:noFill/>
            </a:ln>
          </p:spPr>
          <p:txBody>
            <a:bodyPr spcFirstLastPara="1" wrap="square" lIns="93275" tIns="46625" rIns="93275" bIns="46625" anchor="t"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grpSp>
      <p:grpSp>
        <p:nvGrpSpPr>
          <p:cNvPr id="45" name="Google Shape;45;p1"/>
          <p:cNvGrpSpPr/>
          <p:nvPr/>
        </p:nvGrpSpPr>
        <p:grpSpPr>
          <a:xfrm>
            <a:off x="3772831" y="4581410"/>
            <a:ext cx="155774" cy="155774"/>
            <a:chOff x="4283114" y="-597224"/>
            <a:chExt cx="170332" cy="170332"/>
          </a:xfrm>
        </p:grpSpPr>
        <p:sp>
          <p:nvSpPr>
            <p:cNvPr id="46" name="Google Shape;46;p1"/>
            <p:cNvSpPr/>
            <p:nvPr/>
          </p:nvSpPr>
          <p:spPr>
            <a:xfrm>
              <a:off x="4283114" y="-597224"/>
              <a:ext cx="170332" cy="170332"/>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1" i="0" u="none" strike="noStrike" cap="none">
                <a:solidFill>
                  <a:srgbClr val="000000"/>
                </a:solidFill>
                <a:latin typeface="Arial"/>
                <a:ea typeface="Arial"/>
                <a:cs typeface="Arial"/>
                <a:sym typeface="Arial"/>
              </a:endParaRPr>
            </a:p>
          </p:txBody>
        </p:sp>
        <p:sp>
          <p:nvSpPr>
            <p:cNvPr id="47" name="Google Shape;47;p1"/>
            <p:cNvSpPr/>
            <p:nvPr/>
          </p:nvSpPr>
          <p:spPr>
            <a:xfrm>
              <a:off x="4308743" y="-571595"/>
              <a:ext cx="119073" cy="119073"/>
            </a:xfrm>
            <a:custGeom>
              <a:avLst/>
              <a:gdLst/>
              <a:ahLst/>
              <a:cxnLst/>
              <a:rect l="l" t="t" r="r" b="b"/>
              <a:pathLst>
                <a:path w="204" h="204" extrusionOk="0">
                  <a:moveTo>
                    <a:pt x="83" y="0"/>
                  </a:moveTo>
                  <a:lnTo>
                    <a:pt x="119" y="0"/>
                  </a:lnTo>
                  <a:lnTo>
                    <a:pt x="119" y="83"/>
                  </a:lnTo>
                  <a:lnTo>
                    <a:pt x="204" y="83"/>
                  </a:lnTo>
                  <a:lnTo>
                    <a:pt x="204" y="119"/>
                  </a:lnTo>
                  <a:lnTo>
                    <a:pt x="119" y="119"/>
                  </a:lnTo>
                  <a:lnTo>
                    <a:pt x="119" y="204"/>
                  </a:lnTo>
                  <a:lnTo>
                    <a:pt x="83" y="204"/>
                  </a:lnTo>
                  <a:lnTo>
                    <a:pt x="83" y="119"/>
                  </a:lnTo>
                  <a:lnTo>
                    <a:pt x="0" y="119"/>
                  </a:lnTo>
                  <a:lnTo>
                    <a:pt x="0" y="83"/>
                  </a:lnTo>
                  <a:lnTo>
                    <a:pt x="83" y="83"/>
                  </a:lnTo>
                  <a:lnTo>
                    <a:pt x="83" y="0"/>
                  </a:lnTo>
                  <a:close/>
                </a:path>
              </a:pathLst>
            </a:custGeom>
            <a:solidFill>
              <a:schemeClr val="dk2"/>
            </a:solidFill>
            <a:ln>
              <a:noFill/>
            </a:ln>
          </p:spPr>
          <p:txBody>
            <a:bodyPr spcFirstLastPara="1" wrap="square" lIns="93275" tIns="46625" rIns="93275" bIns="46625" anchor="t"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grpSp>
      <p:grpSp>
        <p:nvGrpSpPr>
          <p:cNvPr id="48" name="Google Shape;48;p1"/>
          <p:cNvGrpSpPr/>
          <p:nvPr/>
        </p:nvGrpSpPr>
        <p:grpSpPr>
          <a:xfrm>
            <a:off x="2597677" y="2499796"/>
            <a:ext cx="2547938" cy="263955"/>
            <a:chOff x="181335" y="3496199"/>
            <a:chExt cx="2745462" cy="288624"/>
          </a:xfrm>
        </p:grpSpPr>
        <p:sp>
          <p:nvSpPr>
            <p:cNvPr id="51" name="Google Shape;51;p1"/>
            <p:cNvSpPr txBox="1"/>
            <p:nvPr/>
          </p:nvSpPr>
          <p:spPr>
            <a:xfrm>
              <a:off x="2555059" y="3521671"/>
              <a:ext cx="371738" cy="15483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79C16"/>
                </a:buClr>
                <a:buSzPts val="714"/>
                <a:buFont typeface="Arial"/>
                <a:buNone/>
              </a:pPr>
              <a:r>
                <a:rPr lang="en-US" sz="600" i="0" u="none" strike="noStrike" cap="none" dirty="0">
                  <a:solidFill>
                    <a:srgbClr val="FFFFFF"/>
                  </a:solidFill>
                  <a:latin typeface="Arial"/>
                  <a:ea typeface="Arial"/>
                  <a:cs typeface="Arial"/>
                  <a:sym typeface="Arial"/>
                </a:rPr>
                <a:t>($)</a:t>
              </a:r>
              <a:endParaRPr sz="600" dirty="0"/>
            </a:p>
          </p:txBody>
        </p:sp>
        <p:grpSp>
          <p:nvGrpSpPr>
            <p:cNvPr id="52" name="Google Shape;52;p1"/>
            <p:cNvGrpSpPr/>
            <p:nvPr/>
          </p:nvGrpSpPr>
          <p:grpSpPr>
            <a:xfrm>
              <a:off x="181335" y="3496199"/>
              <a:ext cx="1275292" cy="288624"/>
              <a:chOff x="4934192" y="1056229"/>
              <a:chExt cx="1131757" cy="275644"/>
            </a:xfrm>
          </p:grpSpPr>
          <p:sp>
            <p:nvSpPr>
              <p:cNvPr id="53" name="Google Shape;53;p1"/>
              <p:cNvSpPr/>
              <p:nvPr/>
            </p:nvSpPr>
            <p:spPr>
              <a:xfrm>
                <a:off x="4934192" y="1056229"/>
                <a:ext cx="1131757" cy="275644"/>
              </a:xfrm>
              <a:prstGeom prst="rect">
                <a:avLst/>
              </a:prstGeom>
              <a:solidFill>
                <a:schemeClr val="lt1"/>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14"/>
                  <a:buFont typeface="Arial"/>
                  <a:buNone/>
                </a:pPr>
                <a:endParaRPr sz="600" i="0" u="none" strike="noStrike" cap="none" dirty="0">
                  <a:solidFill>
                    <a:srgbClr val="002C46"/>
                  </a:solidFill>
                  <a:latin typeface="Arial"/>
                  <a:ea typeface="Arial"/>
                  <a:cs typeface="Arial"/>
                  <a:sym typeface="Arial"/>
                </a:endParaRPr>
              </a:p>
            </p:txBody>
          </p:sp>
          <p:sp>
            <p:nvSpPr>
              <p:cNvPr id="54" name="Google Shape;54;p1"/>
              <p:cNvSpPr/>
              <p:nvPr/>
            </p:nvSpPr>
            <p:spPr>
              <a:xfrm>
                <a:off x="4934192" y="1056229"/>
                <a:ext cx="1131757" cy="264464"/>
              </a:xfrm>
              <a:prstGeom prst="rect">
                <a:avLst/>
              </a:prstGeom>
              <a:solidFill>
                <a:srgbClr val="00C09D"/>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14"/>
                  <a:buFont typeface="Arial"/>
                  <a:buNone/>
                </a:pPr>
                <a:endParaRPr sz="600" i="0" u="none" strike="noStrike" cap="none" dirty="0">
                  <a:solidFill>
                    <a:srgbClr val="002C46"/>
                  </a:solidFill>
                  <a:latin typeface="Arial"/>
                  <a:ea typeface="Arial"/>
                  <a:cs typeface="Arial"/>
                  <a:sym typeface="Arial"/>
                </a:endParaRPr>
              </a:p>
            </p:txBody>
          </p:sp>
          <p:sp>
            <p:nvSpPr>
              <p:cNvPr id="55" name="Google Shape;55;p1"/>
              <p:cNvSpPr txBox="1"/>
              <p:nvPr/>
            </p:nvSpPr>
            <p:spPr>
              <a:xfrm>
                <a:off x="4962760" y="1080555"/>
                <a:ext cx="936396" cy="192844"/>
              </a:xfrm>
              <a:prstGeom prst="rect">
                <a:avLst/>
              </a:prstGeom>
              <a:noFill/>
              <a:ln>
                <a:noFill/>
              </a:ln>
            </p:spPr>
            <p:txBody>
              <a:bodyPr spcFirstLastPara="1" wrap="square" lIns="0" tIns="0" rIns="0" bIns="0" anchor="t" anchorCtr="0">
                <a:spAutoFit/>
              </a:bodyPr>
              <a:lstStyle/>
              <a:p>
                <a:pPr lvl="0">
                  <a:buClr>
                    <a:srgbClr val="879C16"/>
                  </a:buClr>
                  <a:buSzPts val="714"/>
                </a:pPr>
                <a:r>
                  <a:rPr lang="en-US" sz="600" dirty="0">
                    <a:solidFill>
                      <a:srgbClr val="FFFFFF"/>
                    </a:solidFill>
                  </a:rPr>
                  <a:t>Increase net operating profit less adjusted Taxes</a:t>
                </a:r>
                <a:endParaRPr sz="600" dirty="0"/>
              </a:p>
            </p:txBody>
          </p:sp>
          <p:sp>
            <p:nvSpPr>
              <p:cNvPr id="56" name="Google Shape;56;p1"/>
              <p:cNvSpPr txBox="1"/>
              <p:nvPr/>
            </p:nvSpPr>
            <p:spPr>
              <a:xfrm>
                <a:off x="5891227" y="1080555"/>
                <a:ext cx="152351" cy="964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79C16"/>
                  </a:buClr>
                  <a:buSzPts val="714"/>
                  <a:buFont typeface="Arial"/>
                  <a:buNone/>
                </a:pPr>
                <a:r>
                  <a:rPr lang="en-US" sz="600" i="0" u="none" strike="noStrike" cap="none" dirty="0">
                    <a:solidFill>
                      <a:srgbClr val="FFFFFF"/>
                    </a:solidFill>
                    <a:latin typeface="Arial"/>
                    <a:ea typeface="Arial"/>
                    <a:cs typeface="Arial"/>
                    <a:sym typeface="Arial"/>
                  </a:rPr>
                  <a:t>($)</a:t>
                </a:r>
                <a:endParaRPr sz="600" dirty="0"/>
              </a:p>
            </p:txBody>
          </p:sp>
        </p:grpSp>
      </p:grpSp>
      <p:grpSp>
        <p:nvGrpSpPr>
          <p:cNvPr id="57" name="Google Shape;57;p1"/>
          <p:cNvGrpSpPr/>
          <p:nvPr/>
        </p:nvGrpSpPr>
        <p:grpSpPr>
          <a:xfrm>
            <a:off x="2589293" y="4559631"/>
            <a:ext cx="2803280" cy="253249"/>
            <a:chOff x="-93804" y="3433312"/>
            <a:chExt cx="3020599" cy="276918"/>
          </a:xfrm>
        </p:grpSpPr>
        <p:sp>
          <p:nvSpPr>
            <p:cNvPr id="60" name="Google Shape;60;p1"/>
            <p:cNvSpPr txBox="1"/>
            <p:nvPr/>
          </p:nvSpPr>
          <p:spPr>
            <a:xfrm>
              <a:off x="2555058" y="3521670"/>
              <a:ext cx="371737" cy="15482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79C16"/>
                </a:buClr>
                <a:buSzPts val="714"/>
                <a:buFont typeface="Arial"/>
                <a:buNone/>
              </a:pPr>
              <a:r>
                <a:rPr lang="en-US" sz="600" i="0" u="none" strike="noStrike" cap="none">
                  <a:solidFill>
                    <a:srgbClr val="FFFFFF"/>
                  </a:solidFill>
                  <a:latin typeface="Arial"/>
                  <a:ea typeface="Arial"/>
                  <a:cs typeface="Arial"/>
                  <a:sym typeface="Arial"/>
                </a:rPr>
                <a:t>($)</a:t>
              </a:r>
              <a:endParaRPr sz="600"/>
            </a:p>
          </p:txBody>
        </p:sp>
        <p:grpSp>
          <p:nvGrpSpPr>
            <p:cNvPr id="61" name="Google Shape;61;p1"/>
            <p:cNvGrpSpPr/>
            <p:nvPr/>
          </p:nvGrpSpPr>
          <p:grpSpPr>
            <a:xfrm>
              <a:off x="-93804" y="3433312"/>
              <a:ext cx="1275292" cy="276918"/>
              <a:chOff x="4690020" y="996168"/>
              <a:chExt cx="1131757" cy="264464"/>
            </a:xfrm>
          </p:grpSpPr>
          <p:sp>
            <p:nvSpPr>
              <p:cNvPr id="63" name="Google Shape;63;p1"/>
              <p:cNvSpPr/>
              <p:nvPr/>
            </p:nvSpPr>
            <p:spPr>
              <a:xfrm>
                <a:off x="4690020" y="996168"/>
                <a:ext cx="1131757" cy="264464"/>
              </a:xfrm>
              <a:prstGeom prst="rect">
                <a:avLst/>
              </a:prstGeom>
              <a:solidFill>
                <a:srgbClr val="00C09D"/>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14"/>
                  <a:buFont typeface="Arial"/>
                  <a:buNone/>
                </a:pPr>
                <a:endParaRPr sz="600" i="0" u="none" strike="noStrike" cap="none">
                  <a:solidFill>
                    <a:srgbClr val="002C46"/>
                  </a:solidFill>
                  <a:latin typeface="Arial"/>
                  <a:ea typeface="Arial"/>
                  <a:cs typeface="Arial"/>
                  <a:sym typeface="Arial"/>
                </a:endParaRPr>
              </a:p>
            </p:txBody>
          </p:sp>
          <p:sp>
            <p:nvSpPr>
              <p:cNvPr id="64" name="Google Shape;64;p1"/>
              <p:cNvSpPr txBox="1"/>
              <p:nvPr/>
            </p:nvSpPr>
            <p:spPr>
              <a:xfrm>
                <a:off x="4794091" y="1067976"/>
                <a:ext cx="955053" cy="96422"/>
              </a:xfrm>
              <a:prstGeom prst="rect">
                <a:avLst/>
              </a:prstGeom>
              <a:noFill/>
              <a:ln>
                <a:noFill/>
              </a:ln>
            </p:spPr>
            <p:txBody>
              <a:bodyPr spcFirstLastPara="1" wrap="square" lIns="0" tIns="0" rIns="0" bIns="0" anchor="t" anchorCtr="0">
                <a:spAutoFit/>
              </a:bodyPr>
              <a:lstStyle/>
              <a:p>
                <a:pPr lvl="0">
                  <a:buClr>
                    <a:srgbClr val="879C16"/>
                  </a:buClr>
                  <a:buSzPts val="714"/>
                </a:pPr>
                <a:r>
                  <a:rPr lang="en-US" sz="600" dirty="0">
                    <a:solidFill>
                      <a:srgbClr val="FFFFFF"/>
                    </a:solidFill>
                  </a:rPr>
                  <a:t>Improve capital allocation</a:t>
                </a:r>
                <a:endParaRPr sz="600" dirty="0"/>
              </a:p>
            </p:txBody>
          </p:sp>
        </p:grpSp>
      </p:grpSp>
      <p:grpSp>
        <p:nvGrpSpPr>
          <p:cNvPr id="66" name="Google Shape;66;p1"/>
          <p:cNvGrpSpPr/>
          <p:nvPr/>
        </p:nvGrpSpPr>
        <p:grpSpPr>
          <a:xfrm>
            <a:off x="4407817" y="5284804"/>
            <a:ext cx="2547936" cy="265767"/>
            <a:chOff x="181335" y="3496198"/>
            <a:chExt cx="2745460" cy="290605"/>
          </a:xfrm>
        </p:grpSpPr>
        <p:grpSp>
          <p:nvGrpSpPr>
            <p:cNvPr id="67" name="Google Shape;67;p1"/>
            <p:cNvGrpSpPr/>
            <p:nvPr/>
          </p:nvGrpSpPr>
          <p:grpSpPr>
            <a:xfrm>
              <a:off x="1699968" y="3521670"/>
              <a:ext cx="1226827" cy="154830"/>
              <a:chOff x="4954832" y="1080555"/>
              <a:chExt cx="1088747" cy="147867"/>
            </a:xfrm>
          </p:grpSpPr>
          <p:sp>
            <p:nvSpPr>
              <p:cNvPr id="68" name="Google Shape;68;p1"/>
              <p:cNvSpPr txBox="1"/>
              <p:nvPr/>
            </p:nvSpPr>
            <p:spPr>
              <a:xfrm>
                <a:off x="4954832" y="1080555"/>
                <a:ext cx="769475" cy="14786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79C16"/>
                  </a:buClr>
                  <a:buSzPts val="714"/>
                  <a:buFont typeface="Arial"/>
                  <a:buNone/>
                </a:pPr>
                <a:r>
                  <a:rPr lang="en-US" sz="600" i="0" u="none" strike="noStrike" cap="none">
                    <a:solidFill>
                      <a:srgbClr val="FFFFFF"/>
                    </a:solidFill>
                    <a:latin typeface="Arial"/>
                    <a:ea typeface="Arial"/>
                    <a:cs typeface="Arial"/>
                    <a:sym typeface="Arial"/>
                  </a:rPr>
                  <a:t>Coal based costs</a:t>
                </a:r>
                <a:endParaRPr sz="600"/>
              </a:p>
            </p:txBody>
          </p:sp>
          <p:sp>
            <p:nvSpPr>
              <p:cNvPr id="69" name="Google Shape;69;p1"/>
              <p:cNvSpPr txBox="1"/>
              <p:nvPr/>
            </p:nvSpPr>
            <p:spPr>
              <a:xfrm>
                <a:off x="5713681" y="1080555"/>
                <a:ext cx="329898" cy="14786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79C16"/>
                  </a:buClr>
                  <a:buSzPts val="714"/>
                  <a:buFont typeface="Arial"/>
                  <a:buNone/>
                </a:pPr>
                <a:r>
                  <a:rPr lang="en-US" sz="600" i="0" u="none" strike="noStrike" cap="none">
                    <a:solidFill>
                      <a:srgbClr val="FFFFFF"/>
                    </a:solidFill>
                    <a:latin typeface="Arial"/>
                    <a:ea typeface="Arial"/>
                    <a:cs typeface="Arial"/>
                    <a:sym typeface="Arial"/>
                  </a:rPr>
                  <a:t>($)</a:t>
                </a:r>
                <a:endParaRPr sz="600"/>
              </a:p>
            </p:txBody>
          </p:sp>
        </p:grpSp>
        <p:grpSp>
          <p:nvGrpSpPr>
            <p:cNvPr id="70" name="Google Shape;70;p1"/>
            <p:cNvGrpSpPr/>
            <p:nvPr/>
          </p:nvGrpSpPr>
          <p:grpSpPr>
            <a:xfrm>
              <a:off x="181335" y="3496198"/>
              <a:ext cx="1275292" cy="290605"/>
              <a:chOff x="4934192" y="1056229"/>
              <a:chExt cx="1131757" cy="277536"/>
            </a:xfrm>
          </p:grpSpPr>
          <p:sp>
            <p:nvSpPr>
              <p:cNvPr id="71" name="Google Shape;71;p1"/>
              <p:cNvSpPr/>
              <p:nvPr/>
            </p:nvSpPr>
            <p:spPr>
              <a:xfrm>
                <a:off x="4934192" y="1056229"/>
                <a:ext cx="1131757" cy="277536"/>
              </a:xfrm>
              <a:prstGeom prst="rect">
                <a:avLst/>
              </a:prstGeom>
              <a:solidFill>
                <a:schemeClr val="lt1"/>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14"/>
                  <a:buFont typeface="Arial"/>
                  <a:buNone/>
                </a:pPr>
                <a:endParaRPr sz="600" i="0" u="none" strike="noStrike" cap="none">
                  <a:solidFill>
                    <a:srgbClr val="002C46"/>
                  </a:solidFill>
                  <a:latin typeface="Arial"/>
                  <a:ea typeface="Arial"/>
                  <a:cs typeface="Arial"/>
                  <a:sym typeface="Arial"/>
                </a:endParaRPr>
              </a:p>
            </p:txBody>
          </p:sp>
          <p:sp>
            <p:nvSpPr>
              <p:cNvPr id="72" name="Google Shape;72;p1"/>
              <p:cNvSpPr/>
              <p:nvPr/>
            </p:nvSpPr>
            <p:spPr>
              <a:xfrm>
                <a:off x="4934192" y="1056229"/>
                <a:ext cx="1131757" cy="264464"/>
              </a:xfrm>
              <a:prstGeom prst="rect">
                <a:avLst/>
              </a:prstGeom>
              <a:solidFill>
                <a:srgbClr val="00C09D"/>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14"/>
                  <a:buFont typeface="Arial"/>
                  <a:buNone/>
                </a:pPr>
                <a:endParaRPr sz="600" i="0" u="none" strike="noStrike" cap="none">
                  <a:solidFill>
                    <a:srgbClr val="002C46"/>
                  </a:solidFill>
                  <a:latin typeface="Arial"/>
                  <a:ea typeface="Arial"/>
                  <a:cs typeface="Arial"/>
                  <a:sym typeface="Arial"/>
                </a:endParaRPr>
              </a:p>
            </p:txBody>
          </p:sp>
          <p:sp>
            <p:nvSpPr>
              <p:cNvPr id="73" name="Google Shape;73;p1"/>
              <p:cNvSpPr txBox="1"/>
              <p:nvPr/>
            </p:nvSpPr>
            <p:spPr>
              <a:xfrm>
                <a:off x="5061375" y="1146785"/>
                <a:ext cx="769475" cy="96422"/>
              </a:xfrm>
              <a:prstGeom prst="rect">
                <a:avLst/>
              </a:prstGeom>
              <a:noFill/>
              <a:ln>
                <a:noFill/>
              </a:ln>
            </p:spPr>
            <p:txBody>
              <a:bodyPr spcFirstLastPara="1" wrap="square" lIns="0" tIns="0" rIns="0" bIns="0" anchor="t" anchorCtr="0">
                <a:spAutoFit/>
              </a:bodyPr>
              <a:lstStyle/>
              <a:p>
                <a:pPr lvl="0">
                  <a:buClr>
                    <a:srgbClr val="879C16"/>
                  </a:buClr>
                  <a:buSzPts val="714"/>
                </a:pPr>
                <a:r>
                  <a:rPr lang="en-US" sz="600" dirty="0">
                    <a:solidFill>
                      <a:srgbClr val="FFFFFF"/>
                    </a:solidFill>
                  </a:rPr>
                  <a:t>Cost of capital</a:t>
                </a:r>
                <a:endParaRPr sz="600" dirty="0"/>
              </a:p>
            </p:txBody>
          </p:sp>
          <p:sp>
            <p:nvSpPr>
              <p:cNvPr id="74" name="Google Shape;74;p1"/>
              <p:cNvSpPr txBox="1"/>
              <p:nvPr/>
            </p:nvSpPr>
            <p:spPr>
              <a:xfrm>
                <a:off x="5869649" y="1080553"/>
                <a:ext cx="173929" cy="964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79C16"/>
                  </a:buClr>
                  <a:buSzPts val="714"/>
                  <a:buFont typeface="Arial"/>
                  <a:buNone/>
                </a:pPr>
                <a:r>
                  <a:rPr lang="en-US" sz="600" i="0" u="none" strike="noStrike" cap="none" dirty="0">
                    <a:solidFill>
                      <a:srgbClr val="FFFFFF"/>
                    </a:solidFill>
                    <a:latin typeface="Arial"/>
                    <a:ea typeface="Arial"/>
                    <a:cs typeface="Arial"/>
                    <a:sym typeface="Arial"/>
                  </a:rPr>
                  <a:t>($)</a:t>
                </a:r>
                <a:endParaRPr sz="600" dirty="0"/>
              </a:p>
            </p:txBody>
          </p:sp>
        </p:grpSp>
      </p:grpSp>
      <p:grpSp>
        <p:nvGrpSpPr>
          <p:cNvPr id="75" name="Google Shape;75;p1"/>
          <p:cNvGrpSpPr/>
          <p:nvPr/>
        </p:nvGrpSpPr>
        <p:grpSpPr>
          <a:xfrm>
            <a:off x="4354335" y="1920903"/>
            <a:ext cx="2547936" cy="253250"/>
            <a:chOff x="181335" y="3496200"/>
            <a:chExt cx="2745460" cy="276918"/>
          </a:xfrm>
        </p:grpSpPr>
        <p:grpSp>
          <p:nvGrpSpPr>
            <p:cNvPr id="76" name="Google Shape;76;p1"/>
            <p:cNvGrpSpPr/>
            <p:nvPr/>
          </p:nvGrpSpPr>
          <p:grpSpPr>
            <a:xfrm>
              <a:off x="1699968" y="3521670"/>
              <a:ext cx="1226827" cy="154830"/>
              <a:chOff x="4954832" y="1080555"/>
              <a:chExt cx="1088747" cy="147867"/>
            </a:xfrm>
          </p:grpSpPr>
          <p:sp>
            <p:nvSpPr>
              <p:cNvPr id="77" name="Google Shape;77;p1"/>
              <p:cNvSpPr txBox="1"/>
              <p:nvPr/>
            </p:nvSpPr>
            <p:spPr>
              <a:xfrm>
                <a:off x="4954832" y="1080555"/>
                <a:ext cx="769475" cy="14786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79C16"/>
                  </a:buClr>
                  <a:buSzPts val="714"/>
                  <a:buFont typeface="Arial"/>
                  <a:buNone/>
                </a:pPr>
                <a:r>
                  <a:rPr lang="en-US" sz="714" b="1" i="0" u="none" strike="noStrike" cap="none">
                    <a:solidFill>
                      <a:srgbClr val="FFFFFF"/>
                    </a:solidFill>
                    <a:latin typeface="Arial"/>
                    <a:ea typeface="Arial"/>
                    <a:cs typeface="Arial"/>
                    <a:sym typeface="Arial"/>
                  </a:rPr>
                  <a:t>Coal based costs</a:t>
                </a:r>
                <a:endParaRPr/>
              </a:p>
            </p:txBody>
          </p:sp>
          <p:sp>
            <p:nvSpPr>
              <p:cNvPr id="78" name="Google Shape;78;p1"/>
              <p:cNvSpPr txBox="1"/>
              <p:nvPr/>
            </p:nvSpPr>
            <p:spPr>
              <a:xfrm>
                <a:off x="5713681" y="1080555"/>
                <a:ext cx="329898" cy="14786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79C16"/>
                  </a:buClr>
                  <a:buSzPts val="714"/>
                  <a:buFont typeface="Arial"/>
                  <a:buNone/>
                </a:pPr>
                <a:r>
                  <a:rPr lang="en-US" sz="714" b="1" i="0" u="none" strike="noStrike" cap="none">
                    <a:solidFill>
                      <a:srgbClr val="FFFFFF"/>
                    </a:solidFill>
                    <a:latin typeface="Arial"/>
                    <a:ea typeface="Arial"/>
                    <a:cs typeface="Arial"/>
                    <a:sym typeface="Arial"/>
                  </a:rPr>
                  <a:t>($)</a:t>
                </a:r>
                <a:endParaRPr/>
              </a:p>
            </p:txBody>
          </p:sp>
        </p:grpSp>
        <p:grpSp>
          <p:nvGrpSpPr>
            <p:cNvPr id="79" name="Google Shape;79;p1"/>
            <p:cNvGrpSpPr/>
            <p:nvPr/>
          </p:nvGrpSpPr>
          <p:grpSpPr>
            <a:xfrm>
              <a:off x="181335" y="3496200"/>
              <a:ext cx="1275292" cy="276918"/>
              <a:chOff x="4934192" y="1056229"/>
              <a:chExt cx="1131757" cy="264464"/>
            </a:xfrm>
          </p:grpSpPr>
          <p:sp>
            <p:nvSpPr>
              <p:cNvPr id="80" name="Google Shape;80;p1"/>
              <p:cNvSpPr/>
              <p:nvPr/>
            </p:nvSpPr>
            <p:spPr>
              <a:xfrm>
                <a:off x="4934192" y="1056229"/>
                <a:ext cx="1131757" cy="264464"/>
              </a:xfrm>
              <a:prstGeom prst="rect">
                <a:avLst/>
              </a:prstGeom>
              <a:solidFill>
                <a:schemeClr val="lt1"/>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14"/>
                  <a:buFont typeface="Arial"/>
                  <a:buNone/>
                </a:pPr>
                <a:endParaRPr sz="714" b="0" i="0" u="none" strike="noStrike" cap="none">
                  <a:solidFill>
                    <a:srgbClr val="002C46"/>
                  </a:solidFill>
                  <a:latin typeface="Arial"/>
                  <a:ea typeface="Arial"/>
                  <a:cs typeface="Arial"/>
                  <a:sym typeface="Arial"/>
                </a:endParaRPr>
              </a:p>
            </p:txBody>
          </p:sp>
          <p:sp>
            <p:nvSpPr>
              <p:cNvPr id="81" name="Google Shape;81;p1"/>
              <p:cNvSpPr/>
              <p:nvPr/>
            </p:nvSpPr>
            <p:spPr>
              <a:xfrm>
                <a:off x="4934192" y="1056229"/>
                <a:ext cx="1131757" cy="264464"/>
              </a:xfrm>
              <a:prstGeom prst="rect">
                <a:avLst/>
              </a:prstGeom>
              <a:solidFill>
                <a:srgbClr val="00C09D"/>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14"/>
                  <a:buFont typeface="Arial"/>
                  <a:buNone/>
                </a:pPr>
                <a:endParaRPr sz="714" b="0" i="0" u="none" strike="noStrike" cap="none">
                  <a:solidFill>
                    <a:srgbClr val="002C46"/>
                  </a:solidFill>
                  <a:latin typeface="Arial"/>
                  <a:ea typeface="Arial"/>
                  <a:cs typeface="Arial"/>
                  <a:sym typeface="Arial"/>
                </a:endParaRPr>
              </a:p>
            </p:txBody>
          </p:sp>
          <p:sp>
            <p:nvSpPr>
              <p:cNvPr id="82" name="Google Shape;82;p1"/>
              <p:cNvSpPr txBox="1"/>
              <p:nvPr/>
            </p:nvSpPr>
            <p:spPr>
              <a:xfrm>
                <a:off x="5032239" y="1139251"/>
                <a:ext cx="769475" cy="96422"/>
              </a:xfrm>
              <a:prstGeom prst="rect">
                <a:avLst/>
              </a:prstGeom>
              <a:noFill/>
              <a:ln>
                <a:noFill/>
              </a:ln>
            </p:spPr>
            <p:txBody>
              <a:bodyPr spcFirstLastPara="1" wrap="square" lIns="0" tIns="0" rIns="0" bIns="0" anchor="t" anchorCtr="0">
                <a:spAutoFit/>
              </a:bodyPr>
              <a:lstStyle/>
              <a:p>
                <a:pPr lvl="0">
                  <a:buClr>
                    <a:srgbClr val="879C16"/>
                  </a:buClr>
                  <a:buSzPts val="714"/>
                </a:pPr>
                <a:r>
                  <a:rPr lang="en-US" sz="600" dirty="0">
                    <a:solidFill>
                      <a:srgbClr val="FFFFFF"/>
                    </a:solidFill>
                  </a:rPr>
                  <a:t>Increase gross profit</a:t>
                </a:r>
                <a:endParaRPr sz="1200" dirty="0"/>
              </a:p>
            </p:txBody>
          </p:sp>
          <p:sp>
            <p:nvSpPr>
              <p:cNvPr id="83" name="Google Shape;83;p1"/>
              <p:cNvSpPr txBox="1"/>
              <p:nvPr/>
            </p:nvSpPr>
            <p:spPr>
              <a:xfrm>
                <a:off x="5899761" y="1080554"/>
                <a:ext cx="143818" cy="1170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79C16"/>
                  </a:buClr>
                  <a:buSzPts val="714"/>
                  <a:buFont typeface="Arial"/>
                  <a:buNone/>
                </a:pPr>
                <a:r>
                  <a:rPr lang="en-US" sz="714" b="1" i="0" u="none" strike="noStrike" cap="none" dirty="0">
                    <a:solidFill>
                      <a:srgbClr val="FFFFFF"/>
                    </a:solidFill>
                    <a:latin typeface="Arial"/>
                    <a:ea typeface="Arial"/>
                    <a:cs typeface="Arial"/>
                    <a:sym typeface="Arial"/>
                  </a:rPr>
                  <a:t>($)</a:t>
                </a:r>
                <a:endParaRPr dirty="0"/>
              </a:p>
            </p:txBody>
          </p:sp>
        </p:grpSp>
      </p:grpSp>
      <p:grpSp>
        <p:nvGrpSpPr>
          <p:cNvPr id="84" name="Google Shape;84;p1"/>
          <p:cNvGrpSpPr/>
          <p:nvPr/>
        </p:nvGrpSpPr>
        <p:grpSpPr>
          <a:xfrm>
            <a:off x="4354335" y="3120300"/>
            <a:ext cx="2553459" cy="266728"/>
            <a:chOff x="175384" y="3496201"/>
            <a:chExt cx="2751411" cy="291656"/>
          </a:xfrm>
        </p:grpSpPr>
        <p:grpSp>
          <p:nvGrpSpPr>
            <p:cNvPr id="85" name="Google Shape;85;p1"/>
            <p:cNvGrpSpPr/>
            <p:nvPr/>
          </p:nvGrpSpPr>
          <p:grpSpPr>
            <a:xfrm>
              <a:off x="1699968" y="3521670"/>
              <a:ext cx="1226827" cy="154830"/>
              <a:chOff x="4954832" y="1080555"/>
              <a:chExt cx="1088747" cy="147867"/>
            </a:xfrm>
          </p:grpSpPr>
          <p:sp>
            <p:nvSpPr>
              <p:cNvPr id="86" name="Google Shape;86;p1"/>
              <p:cNvSpPr txBox="1"/>
              <p:nvPr/>
            </p:nvSpPr>
            <p:spPr>
              <a:xfrm>
                <a:off x="4954832" y="1080555"/>
                <a:ext cx="769475" cy="14786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79C16"/>
                  </a:buClr>
                  <a:buSzPts val="714"/>
                  <a:buFont typeface="Arial"/>
                  <a:buNone/>
                </a:pPr>
                <a:r>
                  <a:rPr lang="en-US" sz="600" i="0" u="none" strike="noStrike" cap="none" dirty="0">
                    <a:solidFill>
                      <a:srgbClr val="FFFFFF"/>
                    </a:solidFill>
                    <a:latin typeface="Arial"/>
                    <a:ea typeface="Arial"/>
                    <a:cs typeface="Arial"/>
                    <a:sym typeface="Arial"/>
                  </a:rPr>
                  <a:t>Coal based costs</a:t>
                </a:r>
                <a:endParaRPr sz="600" dirty="0"/>
              </a:p>
            </p:txBody>
          </p:sp>
          <p:sp>
            <p:nvSpPr>
              <p:cNvPr id="87" name="Google Shape;87;p1"/>
              <p:cNvSpPr txBox="1"/>
              <p:nvPr/>
            </p:nvSpPr>
            <p:spPr>
              <a:xfrm>
                <a:off x="5713681" y="1080555"/>
                <a:ext cx="329898" cy="14786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79C16"/>
                  </a:buClr>
                  <a:buSzPts val="714"/>
                  <a:buFont typeface="Arial"/>
                  <a:buNone/>
                </a:pPr>
                <a:r>
                  <a:rPr lang="en-US" sz="600" i="0" u="none" strike="noStrike" cap="none">
                    <a:solidFill>
                      <a:srgbClr val="FFFFFF"/>
                    </a:solidFill>
                    <a:latin typeface="Arial"/>
                    <a:ea typeface="Arial"/>
                    <a:cs typeface="Arial"/>
                    <a:sym typeface="Arial"/>
                  </a:rPr>
                  <a:t>($)</a:t>
                </a:r>
                <a:endParaRPr sz="600"/>
              </a:p>
            </p:txBody>
          </p:sp>
        </p:grpSp>
        <p:grpSp>
          <p:nvGrpSpPr>
            <p:cNvPr id="88" name="Google Shape;88;p1"/>
            <p:cNvGrpSpPr/>
            <p:nvPr/>
          </p:nvGrpSpPr>
          <p:grpSpPr>
            <a:xfrm>
              <a:off x="175384" y="3496201"/>
              <a:ext cx="1281244" cy="291656"/>
              <a:chOff x="4928910" y="1056229"/>
              <a:chExt cx="1137039" cy="278539"/>
            </a:xfrm>
          </p:grpSpPr>
          <p:sp>
            <p:nvSpPr>
              <p:cNvPr id="89" name="Google Shape;89;p1"/>
              <p:cNvSpPr/>
              <p:nvPr/>
            </p:nvSpPr>
            <p:spPr>
              <a:xfrm>
                <a:off x="4934192" y="1056229"/>
                <a:ext cx="1131757" cy="278539"/>
              </a:xfrm>
              <a:prstGeom prst="rect">
                <a:avLst/>
              </a:prstGeom>
              <a:solidFill>
                <a:schemeClr val="lt1"/>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14"/>
                  <a:buFont typeface="Arial"/>
                  <a:buNone/>
                </a:pPr>
                <a:endParaRPr sz="600" i="0" u="none" strike="noStrike" cap="none">
                  <a:solidFill>
                    <a:srgbClr val="002C46"/>
                  </a:solidFill>
                  <a:latin typeface="Arial"/>
                  <a:ea typeface="Arial"/>
                  <a:cs typeface="Arial"/>
                  <a:sym typeface="Arial"/>
                </a:endParaRPr>
              </a:p>
            </p:txBody>
          </p:sp>
          <p:sp>
            <p:nvSpPr>
              <p:cNvPr id="90" name="Google Shape;90;p1"/>
              <p:cNvSpPr/>
              <p:nvPr/>
            </p:nvSpPr>
            <p:spPr>
              <a:xfrm>
                <a:off x="4928910" y="1061186"/>
                <a:ext cx="1131757" cy="264464"/>
              </a:xfrm>
              <a:prstGeom prst="rect">
                <a:avLst/>
              </a:prstGeom>
              <a:solidFill>
                <a:srgbClr val="00C09D"/>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14"/>
                  <a:buFont typeface="Arial"/>
                  <a:buNone/>
                </a:pPr>
                <a:endParaRPr sz="600" i="0" u="none" strike="noStrike" cap="none">
                  <a:solidFill>
                    <a:srgbClr val="002C46"/>
                  </a:solidFill>
                  <a:latin typeface="Arial"/>
                  <a:ea typeface="Arial"/>
                  <a:cs typeface="Arial"/>
                  <a:sym typeface="Arial"/>
                </a:endParaRPr>
              </a:p>
            </p:txBody>
          </p:sp>
          <p:sp>
            <p:nvSpPr>
              <p:cNvPr id="91" name="Google Shape;91;p1"/>
              <p:cNvSpPr txBox="1"/>
              <p:nvPr/>
            </p:nvSpPr>
            <p:spPr>
              <a:xfrm>
                <a:off x="5029435" y="1096997"/>
                <a:ext cx="769475" cy="192843"/>
              </a:xfrm>
              <a:prstGeom prst="rect">
                <a:avLst/>
              </a:prstGeom>
              <a:noFill/>
              <a:ln>
                <a:noFill/>
              </a:ln>
            </p:spPr>
            <p:txBody>
              <a:bodyPr spcFirstLastPara="1" wrap="square" lIns="0" tIns="0" rIns="0" bIns="0" anchor="t" anchorCtr="0">
                <a:spAutoFit/>
              </a:bodyPr>
              <a:lstStyle/>
              <a:p>
                <a:pPr lvl="0">
                  <a:buClr>
                    <a:srgbClr val="879C16"/>
                  </a:buClr>
                  <a:buSzPts val="714"/>
                </a:pPr>
                <a:r>
                  <a:rPr lang="en-US" sz="600" dirty="0">
                    <a:solidFill>
                      <a:srgbClr val="FFFFFF"/>
                    </a:solidFill>
                  </a:rPr>
                  <a:t>Decrease operating expenses</a:t>
                </a:r>
                <a:endParaRPr sz="600" dirty="0"/>
              </a:p>
            </p:txBody>
          </p:sp>
          <p:sp>
            <p:nvSpPr>
              <p:cNvPr id="92" name="Google Shape;92;p1"/>
              <p:cNvSpPr txBox="1"/>
              <p:nvPr/>
            </p:nvSpPr>
            <p:spPr>
              <a:xfrm>
                <a:off x="5890001" y="1080554"/>
                <a:ext cx="153577" cy="964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79C16"/>
                  </a:buClr>
                  <a:buSzPts val="714"/>
                  <a:buFont typeface="Arial"/>
                  <a:buNone/>
                </a:pPr>
                <a:r>
                  <a:rPr lang="en-US" sz="600" i="0" u="none" strike="noStrike" cap="none" dirty="0">
                    <a:solidFill>
                      <a:srgbClr val="FFFFFF"/>
                    </a:solidFill>
                    <a:latin typeface="Arial"/>
                    <a:ea typeface="Arial"/>
                    <a:cs typeface="Arial"/>
                    <a:sym typeface="Arial"/>
                  </a:rPr>
                  <a:t>($)</a:t>
                </a:r>
                <a:endParaRPr sz="600" dirty="0"/>
              </a:p>
            </p:txBody>
          </p:sp>
        </p:grpSp>
      </p:grpSp>
      <p:grpSp>
        <p:nvGrpSpPr>
          <p:cNvPr id="93" name="Google Shape;93;p1"/>
          <p:cNvGrpSpPr/>
          <p:nvPr/>
        </p:nvGrpSpPr>
        <p:grpSpPr>
          <a:xfrm>
            <a:off x="4407816" y="4377072"/>
            <a:ext cx="2547937" cy="262664"/>
            <a:chOff x="181334" y="3496200"/>
            <a:chExt cx="2745461" cy="287213"/>
          </a:xfrm>
        </p:grpSpPr>
        <p:grpSp>
          <p:nvGrpSpPr>
            <p:cNvPr id="94" name="Google Shape;94;p1"/>
            <p:cNvGrpSpPr/>
            <p:nvPr/>
          </p:nvGrpSpPr>
          <p:grpSpPr>
            <a:xfrm>
              <a:off x="1699968" y="3521670"/>
              <a:ext cx="1226827" cy="154830"/>
              <a:chOff x="4954832" y="1080555"/>
              <a:chExt cx="1088747" cy="147867"/>
            </a:xfrm>
          </p:grpSpPr>
          <p:sp>
            <p:nvSpPr>
              <p:cNvPr id="95" name="Google Shape;95;p1"/>
              <p:cNvSpPr txBox="1"/>
              <p:nvPr/>
            </p:nvSpPr>
            <p:spPr>
              <a:xfrm>
                <a:off x="4954832" y="1080555"/>
                <a:ext cx="769475" cy="14786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879C16"/>
                  </a:buClr>
                  <a:buSzPts val="714"/>
                  <a:buFont typeface="Arial"/>
                  <a:buNone/>
                </a:pPr>
                <a:r>
                  <a:rPr lang="en-US" sz="600" i="0" u="none" strike="noStrike" cap="none">
                    <a:solidFill>
                      <a:srgbClr val="FFFFFF"/>
                    </a:solidFill>
                    <a:latin typeface="Arial"/>
                    <a:ea typeface="Arial"/>
                    <a:cs typeface="Arial"/>
                    <a:sym typeface="Arial"/>
                  </a:rPr>
                  <a:t>Coal based costs</a:t>
                </a:r>
                <a:endParaRPr sz="600"/>
              </a:p>
            </p:txBody>
          </p:sp>
          <p:sp>
            <p:nvSpPr>
              <p:cNvPr id="96" name="Google Shape;96;p1"/>
              <p:cNvSpPr txBox="1"/>
              <p:nvPr/>
            </p:nvSpPr>
            <p:spPr>
              <a:xfrm>
                <a:off x="5713681" y="1080555"/>
                <a:ext cx="329898" cy="14786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79C16"/>
                  </a:buClr>
                  <a:buSzPts val="714"/>
                  <a:buFont typeface="Arial"/>
                  <a:buNone/>
                </a:pPr>
                <a:r>
                  <a:rPr lang="en-US" sz="600" i="0" u="none" strike="noStrike" cap="none">
                    <a:solidFill>
                      <a:srgbClr val="FFFFFF"/>
                    </a:solidFill>
                    <a:latin typeface="Arial"/>
                    <a:ea typeface="Arial"/>
                    <a:cs typeface="Arial"/>
                    <a:sym typeface="Arial"/>
                  </a:rPr>
                  <a:t>($)</a:t>
                </a:r>
                <a:endParaRPr sz="600"/>
              </a:p>
            </p:txBody>
          </p:sp>
        </p:grpSp>
        <p:grpSp>
          <p:nvGrpSpPr>
            <p:cNvPr id="97" name="Google Shape;97;p1"/>
            <p:cNvGrpSpPr/>
            <p:nvPr/>
          </p:nvGrpSpPr>
          <p:grpSpPr>
            <a:xfrm>
              <a:off x="181334" y="3496200"/>
              <a:ext cx="1275293" cy="287213"/>
              <a:chOff x="4934192" y="1056229"/>
              <a:chExt cx="1131758" cy="274296"/>
            </a:xfrm>
          </p:grpSpPr>
          <p:sp>
            <p:nvSpPr>
              <p:cNvPr id="98" name="Google Shape;98;p1"/>
              <p:cNvSpPr/>
              <p:nvPr/>
            </p:nvSpPr>
            <p:spPr>
              <a:xfrm>
                <a:off x="4934193" y="1056230"/>
                <a:ext cx="1131757" cy="274295"/>
              </a:xfrm>
              <a:prstGeom prst="rect">
                <a:avLst/>
              </a:prstGeom>
              <a:solidFill>
                <a:schemeClr val="lt1"/>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14"/>
                  <a:buFont typeface="Arial"/>
                  <a:buNone/>
                </a:pPr>
                <a:endParaRPr sz="600" i="0" u="none" strike="noStrike" cap="none">
                  <a:solidFill>
                    <a:srgbClr val="002C46"/>
                  </a:solidFill>
                  <a:latin typeface="Arial"/>
                  <a:ea typeface="Arial"/>
                  <a:cs typeface="Arial"/>
                  <a:sym typeface="Arial"/>
                </a:endParaRPr>
              </a:p>
            </p:txBody>
          </p:sp>
          <p:sp>
            <p:nvSpPr>
              <p:cNvPr id="99" name="Google Shape;99;p1"/>
              <p:cNvSpPr/>
              <p:nvPr/>
            </p:nvSpPr>
            <p:spPr>
              <a:xfrm>
                <a:off x="4934192" y="1056229"/>
                <a:ext cx="1131757" cy="264464"/>
              </a:xfrm>
              <a:prstGeom prst="rect">
                <a:avLst/>
              </a:prstGeom>
              <a:solidFill>
                <a:srgbClr val="00C09D"/>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14"/>
                  <a:buFont typeface="Arial"/>
                  <a:buNone/>
                </a:pPr>
                <a:endParaRPr sz="600" i="0" u="none" strike="noStrike" cap="none">
                  <a:solidFill>
                    <a:srgbClr val="002C46"/>
                  </a:solidFill>
                  <a:latin typeface="Arial"/>
                  <a:ea typeface="Arial"/>
                  <a:cs typeface="Arial"/>
                  <a:sym typeface="Arial"/>
                </a:endParaRPr>
              </a:p>
            </p:txBody>
          </p:sp>
          <p:sp>
            <p:nvSpPr>
              <p:cNvPr id="100" name="Google Shape;100;p1"/>
              <p:cNvSpPr txBox="1"/>
              <p:nvPr/>
            </p:nvSpPr>
            <p:spPr>
              <a:xfrm>
                <a:off x="5041803" y="1123902"/>
                <a:ext cx="948671" cy="96422"/>
              </a:xfrm>
              <a:prstGeom prst="rect">
                <a:avLst/>
              </a:prstGeom>
              <a:noFill/>
              <a:ln>
                <a:noFill/>
              </a:ln>
            </p:spPr>
            <p:txBody>
              <a:bodyPr spcFirstLastPara="1" wrap="square" lIns="0" tIns="0" rIns="0" bIns="0" anchor="t" anchorCtr="0">
                <a:spAutoFit/>
              </a:bodyPr>
              <a:lstStyle/>
              <a:p>
                <a:pPr lvl="0">
                  <a:buClr>
                    <a:srgbClr val="879C16"/>
                  </a:buClr>
                  <a:buSzPts val="714"/>
                </a:pPr>
                <a:r>
                  <a:rPr lang="en-US" sz="600" dirty="0">
                    <a:solidFill>
                      <a:srgbClr val="FFFFFF"/>
                    </a:solidFill>
                  </a:rPr>
                  <a:t>Capital deployment</a:t>
                </a:r>
                <a:endParaRPr sz="600" dirty="0"/>
              </a:p>
            </p:txBody>
          </p:sp>
          <p:sp>
            <p:nvSpPr>
              <p:cNvPr id="101" name="Google Shape;101;p1"/>
              <p:cNvSpPr txBox="1"/>
              <p:nvPr/>
            </p:nvSpPr>
            <p:spPr>
              <a:xfrm>
                <a:off x="5908994" y="1080552"/>
                <a:ext cx="134584" cy="964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79C16"/>
                  </a:buClr>
                  <a:buSzPts val="714"/>
                  <a:buFont typeface="Arial"/>
                  <a:buNone/>
                </a:pPr>
                <a:r>
                  <a:rPr lang="en-US" sz="600" i="0" u="none" strike="noStrike" cap="none" dirty="0">
                    <a:solidFill>
                      <a:srgbClr val="FFFFFF"/>
                    </a:solidFill>
                    <a:latin typeface="Arial"/>
                    <a:ea typeface="Arial"/>
                    <a:cs typeface="Arial"/>
                    <a:sym typeface="Arial"/>
                  </a:rPr>
                  <a:t>($)</a:t>
                </a:r>
                <a:endParaRPr sz="600" dirty="0"/>
              </a:p>
            </p:txBody>
          </p:sp>
        </p:grpSp>
      </p:grpSp>
      <p:sp>
        <p:nvSpPr>
          <p:cNvPr id="102" name="Google Shape;102;p1"/>
          <p:cNvSpPr txBox="1">
            <a:spLocks noGrp="1"/>
          </p:cNvSpPr>
          <p:nvPr>
            <p:ph type="title"/>
          </p:nvPr>
        </p:nvSpPr>
        <p:spPr>
          <a:xfrm>
            <a:off x="147599" y="569809"/>
            <a:ext cx="8618537" cy="292388"/>
          </a:xfrm>
          <a:prstGeom prst="rect">
            <a:avLst/>
          </a:prstGeom>
          <a:noFill/>
          <a:ln>
            <a:noFill/>
          </a:ln>
        </p:spPr>
        <p:txBody>
          <a:bodyPr spcFirstLastPara="1" wrap="square" lIns="0" tIns="0" rIns="0" bIns="0" anchor="t" anchorCtr="0">
            <a:spAutoFit/>
          </a:bodyPr>
          <a:lstStyle/>
          <a:p>
            <a:pPr lvl="0"/>
            <a:r>
              <a:rPr lang="en-IN" sz="1800" dirty="0" err="1"/>
              <a:t>Monalco</a:t>
            </a:r>
            <a:r>
              <a:rPr lang="en-IN" sz="1800" dirty="0"/>
              <a:t> Problem </a:t>
            </a:r>
            <a:r>
              <a:rPr lang="en-US" sz="1900" dirty="0"/>
              <a:t>Value Driver Tree [</a:t>
            </a:r>
            <a:r>
              <a:rPr lang="en-US" sz="1900"/>
              <a:t>Neetin Verma]</a:t>
            </a:r>
            <a:endParaRPr dirty="0"/>
          </a:p>
        </p:txBody>
      </p:sp>
      <p:sp>
        <p:nvSpPr>
          <p:cNvPr id="103" name="Google Shape;103;p1"/>
          <p:cNvSpPr/>
          <p:nvPr/>
        </p:nvSpPr>
        <p:spPr>
          <a:xfrm>
            <a:off x="171451" y="161648"/>
            <a:ext cx="2593659"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808080"/>
                </a:solidFill>
                <a:latin typeface="Arial"/>
                <a:ea typeface="Arial"/>
                <a:cs typeface="Arial"/>
                <a:sym typeface="Arial"/>
              </a:rPr>
              <a:t>STRUCTURED FOUNDATIONS</a:t>
            </a:r>
            <a:endParaRPr dirty="0"/>
          </a:p>
        </p:txBody>
      </p:sp>
      <p:sp>
        <p:nvSpPr>
          <p:cNvPr id="104" name="Google Shape;104;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111" name="Google Shape;81;p1">
            <a:extLst>
              <a:ext uri="{FF2B5EF4-FFF2-40B4-BE49-F238E27FC236}">
                <a16:creationId xmlns:a16="http://schemas.microsoft.com/office/drawing/2014/main" id="{E0957DF0-A401-C94E-BE6E-54ED1AFC5164}"/>
              </a:ext>
            </a:extLst>
          </p:cNvPr>
          <p:cNvSpPr/>
          <p:nvPr/>
        </p:nvSpPr>
        <p:spPr>
          <a:xfrm>
            <a:off x="5817132" y="1744355"/>
            <a:ext cx="1183540" cy="253250"/>
          </a:xfrm>
          <a:prstGeom prst="rect">
            <a:avLst/>
          </a:prstGeom>
          <a:solidFill>
            <a:srgbClr val="00C09D"/>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lvl="0" algn="ctr">
              <a:buSzPts val="714"/>
            </a:pPr>
            <a:r>
              <a:rPr lang="en-IN" sz="600" dirty="0">
                <a:solidFill>
                  <a:schemeClr val="bg1"/>
                </a:solidFill>
              </a:rPr>
              <a:t>Increase revenues</a:t>
            </a:r>
            <a:endParaRPr sz="600" b="0" i="0" u="none" strike="noStrike" cap="none" dirty="0">
              <a:solidFill>
                <a:schemeClr val="bg1"/>
              </a:solidFill>
              <a:latin typeface="Arial"/>
              <a:ea typeface="Arial"/>
              <a:cs typeface="Arial"/>
              <a:sym typeface="Arial"/>
            </a:endParaRPr>
          </a:p>
        </p:txBody>
      </p:sp>
      <p:sp>
        <p:nvSpPr>
          <p:cNvPr id="112" name="Google Shape;81;p1">
            <a:extLst>
              <a:ext uri="{FF2B5EF4-FFF2-40B4-BE49-F238E27FC236}">
                <a16:creationId xmlns:a16="http://schemas.microsoft.com/office/drawing/2014/main" id="{E7ECC128-92F1-3D40-A52B-232E99CBBFBB}"/>
              </a:ext>
            </a:extLst>
          </p:cNvPr>
          <p:cNvSpPr/>
          <p:nvPr/>
        </p:nvSpPr>
        <p:spPr>
          <a:xfrm>
            <a:off x="5817132" y="2181271"/>
            <a:ext cx="1183540" cy="253250"/>
          </a:xfrm>
          <a:prstGeom prst="rect">
            <a:avLst/>
          </a:prstGeom>
          <a:solidFill>
            <a:srgbClr val="00C09D"/>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lvl="0" algn="ctr">
              <a:buSzPts val="714"/>
            </a:pPr>
            <a:r>
              <a:rPr lang="en-IN" sz="600" dirty="0">
                <a:solidFill>
                  <a:schemeClr val="bg1"/>
                </a:solidFill>
              </a:rPr>
              <a:t>Decrease manufacturing costs</a:t>
            </a:r>
            <a:endParaRPr sz="600" b="0" i="0" u="none" strike="noStrike" cap="none" dirty="0">
              <a:solidFill>
                <a:schemeClr val="bg1"/>
              </a:solidFill>
              <a:latin typeface="Arial"/>
              <a:ea typeface="Arial"/>
              <a:cs typeface="Arial"/>
              <a:sym typeface="Arial"/>
            </a:endParaRPr>
          </a:p>
        </p:txBody>
      </p:sp>
      <p:sp>
        <p:nvSpPr>
          <p:cNvPr id="113" name="Google Shape;81;p1">
            <a:extLst>
              <a:ext uri="{FF2B5EF4-FFF2-40B4-BE49-F238E27FC236}">
                <a16:creationId xmlns:a16="http://schemas.microsoft.com/office/drawing/2014/main" id="{446023B4-B02C-A640-A09C-F91B1C00B140}"/>
              </a:ext>
            </a:extLst>
          </p:cNvPr>
          <p:cNvSpPr/>
          <p:nvPr/>
        </p:nvSpPr>
        <p:spPr>
          <a:xfrm>
            <a:off x="7364280" y="1711304"/>
            <a:ext cx="1183540" cy="8377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anchor="ctr" anchorCtr="0">
            <a:noAutofit/>
          </a:bodyPr>
          <a:lstStyle/>
          <a:p>
            <a:pPr lvl="0" algn="ctr">
              <a:buSzPts val="714"/>
            </a:pPr>
            <a:r>
              <a:rPr lang="en-IN" sz="500" dirty="0">
                <a:solidFill>
                  <a:schemeClr val="bg1"/>
                </a:solidFill>
              </a:rPr>
              <a:t>Increase Price</a:t>
            </a:r>
            <a:endParaRPr sz="500" b="0" i="0" u="none" strike="noStrike" cap="none" dirty="0">
              <a:solidFill>
                <a:schemeClr val="bg1"/>
              </a:solidFill>
              <a:latin typeface="Arial"/>
              <a:ea typeface="Arial"/>
              <a:cs typeface="Arial"/>
              <a:sym typeface="Arial"/>
            </a:endParaRPr>
          </a:p>
        </p:txBody>
      </p:sp>
      <p:sp>
        <p:nvSpPr>
          <p:cNvPr id="116" name="Google Shape;81;p1">
            <a:extLst>
              <a:ext uri="{FF2B5EF4-FFF2-40B4-BE49-F238E27FC236}">
                <a16:creationId xmlns:a16="http://schemas.microsoft.com/office/drawing/2014/main" id="{566A4DD2-4008-2840-BB8C-233CC65FB8B2}"/>
              </a:ext>
            </a:extLst>
          </p:cNvPr>
          <p:cNvSpPr/>
          <p:nvPr/>
        </p:nvSpPr>
        <p:spPr>
          <a:xfrm>
            <a:off x="7364280" y="1827912"/>
            <a:ext cx="1183540" cy="8377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anchor="ctr" anchorCtr="0">
            <a:noAutofit/>
          </a:bodyPr>
          <a:lstStyle/>
          <a:p>
            <a:pPr lvl="0" algn="ctr">
              <a:buSzPts val="714"/>
            </a:pPr>
            <a:r>
              <a:rPr lang="en-IN" sz="500" dirty="0">
                <a:solidFill>
                  <a:schemeClr val="bg1"/>
                </a:solidFill>
              </a:rPr>
              <a:t>Increase Volume</a:t>
            </a:r>
            <a:endParaRPr sz="500" b="0" i="0" u="none" strike="noStrike" cap="none" dirty="0">
              <a:solidFill>
                <a:schemeClr val="bg1"/>
              </a:solidFill>
              <a:latin typeface="Arial"/>
              <a:ea typeface="Arial"/>
              <a:cs typeface="Arial"/>
              <a:sym typeface="Arial"/>
            </a:endParaRPr>
          </a:p>
        </p:txBody>
      </p:sp>
      <p:sp>
        <p:nvSpPr>
          <p:cNvPr id="117" name="Google Shape;81;p1">
            <a:extLst>
              <a:ext uri="{FF2B5EF4-FFF2-40B4-BE49-F238E27FC236}">
                <a16:creationId xmlns:a16="http://schemas.microsoft.com/office/drawing/2014/main" id="{F5664F8C-F5FF-B84E-9A71-B040A845DCFD}"/>
              </a:ext>
            </a:extLst>
          </p:cNvPr>
          <p:cNvSpPr/>
          <p:nvPr/>
        </p:nvSpPr>
        <p:spPr>
          <a:xfrm>
            <a:off x="7364280" y="1935224"/>
            <a:ext cx="1183540" cy="8377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anchor="ctr" anchorCtr="0">
            <a:noAutofit/>
          </a:bodyPr>
          <a:lstStyle/>
          <a:p>
            <a:pPr lvl="0" algn="ctr">
              <a:buSzPts val="714"/>
            </a:pPr>
            <a:r>
              <a:rPr lang="en-IN" sz="500" dirty="0">
                <a:solidFill>
                  <a:schemeClr val="bg1"/>
                </a:solidFill>
              </a:rPr>
              <a:t>Increase Product mix</a:t>
            </a:r>
            <a:endParaRPr sz="500" b="0" i="0" u="none" strike="noStrike" cap="none" dirty="0">
              <a:solidFill>
                <a:schemeClr val="bg1"/>
              </a:solidFill>
              <a:latin typeface="Arial"/>
              <a:ea typeface="Arial"/>
              <a:cs typeface="Arial"/>
              <a:sym typeface="Arial"/>
            </a:endParaRPr>
          </a:p>
        </p:txBody>
      </p:sp>
      <p:sp>
        <p:nvSpPr>
          <p:cNvPr id="118" name="Google Shape;81;p1">
            <a:extLst>
              <a:ext uri="{FF2B5EF4-FFF2-40B4-BE49-F238E27FC236}">
                <a16:creationId xmlns:a16="http://schemas.microsoft.com/office/drawing/2014/main" id="{DDBC1EBC-88AC-1D4E-BF05-4E8D7EC7DAC3}"/>
              </a:ext>
            </a:extLst>
          </p:cNvPr>
          <p:cNvSpPr/>
          <p:nvPr/>
        </p:nvSpPr>
        <p:spPr>
          <a:xfrm>
            <a:off x="7370023" y="2138192"/>
            <a:ext cx="1183540" cy="8377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anchor="ctr" anchorCtr="0">
            <a:noAutofit/>
          </a:bodyPr>
          <a:lstStyle/>
          <a:p>
            <a:pPr lvl="0" algn="ctr">
              <a:buSzPts val="714"/>
            </a:pPr>
            <a:r>
              <a:rPr lang="en-IN" sz="500" dirty="0">
                <a:solidFill>
                  <a:schemeClr val="bg1"/>
                </a:solidFill>
              </a:rPr>
              <a:t>Increase Process</a:t>
            </a:r>
            <a:endParaRPr sz="500" b="0" i="0" u="none" strike="noStrike" cap="none" dirty="0">
              <a:solidFill>
                <a:schemeClr val="bg1"/>
              </a:solidFill>
              <a:latin typeface="Arial"/>
              <a:ea typeface="Arial"/>
              <a:cs typeface="Arial"/>
              <a:sym typeface="Arial"/>
            </a:endParaRPr>
          </a:p>
        </p:txBody>
      </p:sp>
      <p:sp>
        <p:nvSpPr>
          <p:cNvPr id="119" name="Google Shape;81;p1">
            <a:extLst>
              <a:ext uri="{FF2B5EF4-FFF2-40B4-BE49-F238E27FC236}">
                <a16:creationId xmlns:a16="http://schemas.microsoft.com/office/drawing/2014/main" id="{C1919131-5472-854F-8033-C240466FA8B0}"/>
              </a:ext>
            </a:extLst>
          </p:cNvPr>
          <p:cNvSpPr/>
          <p:nvPr/>
        </p:nvSpPr>
        <p:spPr>
          <a:xfrm>
            <a:off x="7370325" y="2263346"/>
            <a:ext cx="1183540" cy="8377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anchor="ctr" anchorCtr="0">
            <a:noAutofit/>
          </a:bodyPr>
          <a:lstStyle/>
          <a:p>
            <a:pPr lvl="0" algn="ctr">
              <a:buSzPts val="714"/>
            </a:pPr>
            <a:r>
              <a:rPr lang="en-IN" sz="500" dirty="0">
                <a:solidFill>
                  <a:schemeClr val="bg1"/>
                </a:solidFill>
              </a:rPr>
              <a:t>Reduce cost of inputs</a:t>
            </a:r>
            <a:endParaRPr sz="500" b="0" i="0" u="none" strike="noStrike" cap="none" dirty="0">
              <a:solidFill>
                <a:schemeClr val="bg1"/>
              </a:solidFill>
              <a:latin typeface="Arial"/>
              <a:ea typeface="Arial"/>
              <a:cs typeface="Arial"/>
              <a:sym typeface="Arial"/>
            </a:endParaRPr>
          </a:p>
        </p:txBody>
      </p:sp>
      <p:sp>
        <p:nvSpPr>
          <p:cNvPr id="120" name="Google Shape;81;p1">
            <a:extLst>
              <a:ext uri="{FF2B5EF4-FFF2-40B4-BE49-F238E27FC236}">
                <a16:creationId xmlns:a16="http://schemas.microsoft.com/office/drawing/2014/main" id="{65F9F971-E0F0-9141-A0A5-52BA2BB0C53B}"/>
              </a:ext>
            </a:extLst>
          </p:cNvPr>
          <p:cNvSpPr/>
          <p:nvPr/>
        </p:nvSpPr>
        <p:spPr>
          <a:xfrm>
            <a:off x="7370325" y="2370658"/>
            <a:ext cx="1183540" cy="8377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anchor="ctr" anchorCtr="0">
            <a:noAutofit/>
          </a:bodyPr>
          <a:lstStyle/>
          <a:p>
            <a:pPr lvl="0" algn="ctr">
              <a:buSzPts val="714"/>
            </a:pPr>
            <a:r>
              <a:rPr lang="en-IN" sz="500" dirty="0">
                <a:solidFill>
                  <a:schemeClr val="bg1"/>
                </a:solidFill>
              </a:rPr>
              <a:t>Improve plant utilization</a:t>
            </a:r>
            <a:endParaRPr sz="500" b="0" i="0" u="none" strike="noStrike" cap="none" dirty="0">
              <a:solidFill>
                <a:schemeClr val="bg1"/>
              </a:solidFill>
              <a:latin typeface="Arial"/>
              <a:ea typeface="Arial"/>
              <a:cs typeface="Arial"/>
              <a:sym typeface="Arial"/>
            </a:endParaRPr>
          </a:p>
        </p:txBody>
      </p:sp>
      <p:sp>
        <p:nvSpPr>
          <p:cNvPr id="121" name="Google Shape;81;p1">
            <a:extLst>
              <a:ext uri="{FF2B5EF4-FFF2-40B4-BE49-F238E27FC236}">
                <a16:creationId xmlns:a16="http://schemas.microsoft.com/office/drawing/2014/main" id="{C4B10347-16EA-9B4E-B6B1-2B924B878B77}"/>
              </a:ext>
            </a:extLst>
          </p:cNvPr>
          <p:cNvSpPr/>
          <p:nvPr/>
        </p:nvSpPr>
        <p:spPr>
          <a:xfrm>
            <a:off x="7372441" y="2791660"/>
            <a:ext cx="1183540" cy="10869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numCol="1" anchor="ctr" anchorCtr="0">
            <a:noAutofit/>
          </a:bodyPr>
          <a:lstStyle/>
          <a:p>
            <a:pPr lvl="0" algn="ctr">
              <a:buSzPts val="714"/>
            </a:pPr>
            <a:r>
              <a:rPr lang="en-IN" sz="500" dirty="0">
                <a:solidFill>
                  <a:schemeClr val="bg1"/>
                </a:solidFill>
              </a:rPr>
              <a:t>Increase productivity</a:t>
            </a:r>
            <a:endParaRPr sz="500" b="0" i="0" u="none" strike="noStrike" cap="none" dirty="0">
              <a:solidFill>
                <a:schemeClr val="bg1"/>
              </a:solidFill>
              <a:latin typeface="Arial"/>
              <a:ea typeface="Arial"/>
              <a:cs typeface="Arial"/>
              <a:sym typeface="Arial"/>
            </a:endParaRPr>
          </a:p>
        </p:txBody>
      </p:sp>
      <p:sp>
        <p:nvSpPr>
          <p:cNvPr id="128" name="Google Shape;81;p1">
            <a:extLst>
              <a:ext uri="{FF2B5EF4-FFF2-40B4-BE49-F238E27FC236}">
                <a16:creationId xmlns:a16="http://schemas.microsoft.com/office/drawing/2014/main" id="{0ABC9637-436F-AC40-BDAA-77935EFF2493}"/>
              </a:ext>
            </a:extLst>
          </p:cNvPr>
          <p:cNvSpPr/>
          <p:nvPr/>
        </p:nvSpPr>
        <p:spPr>
          <a:xfrm>
            <a:off x="5817132" y="2783784"/>
            <a:ext cx="1183540" cy="253250"/>
          </a:xfrm>
          <a:prstGeom prst="rect">
            <a:avLst/>
          </a:prstGeom>
          <a:solidFill>
            <a:srgbClr val="00C09D"/>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lvl="0" algn="ctr">
              <a:buSzPts val="714"/>
            </a:pPr>
            <a:r>
              <a:rPr lang="en-IN" sz="600" dirty="0">
                <a:solidFill>
                  <a:schemeClr val="bg1"/>
                </a:solidFill>
              </a:rPr>
              <a:t>Reduce selling costs</a:t>
            </a:r>
            <a:endParaRPr sz="600" b="0" i="0" u="none" strike="noStrike" cap="none" dirty="0">
              <a:solidFill>
                <a:schemeClr val="bg1"/>
              </a:solidFill>
              <a:latin typeface="Arial"/>
              <a:ea typeface="Arial"/>
              <a:cs typeface="Arial"/>
              <a:sym typeface="Arial"/>
            </a:endParaRPr>
          </a:p>
        </p:txBody>
      </p:sp>
      <p:sp>
        <p:nvSpPr>
          <p:cNvPr id="129" name="Google Shape;81;p1">
            <a:extLst>
              <a:ext uri="{FF2B5EF4-FFF2-40B4-BE49-F238E27FC236}">
                <a16:creationId xmlns:a16="http://schemas.microsoft.com/office/drawing/2014/main" id="{D08191BF-59F9-884B-9296-09A4098EEC7E}"/>
              </a:ext>
            </a:extLst>
          </p:cNvPr>
          <p:cNvSpPr/>
          <p:nvPr/>
        </p:nvSpPr>
        <p:spPr>
          <a:xfrm>
            <a:off x="5817132" y="3364236"/>
            <a:ext cx="1183540" cy="253250"/>
          </a:xfrm>
          <a:prstGeom prst="rect">
            <a:avLst/>
          </a:prstGeom>
          <a:solidFill>
            <a:srgbClr val="00C09D"/>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lvl="0" algn="ctr">
              <a:buSzPts val="714"/>
            </a:pPr>
            <a:r>
              <a:rPr lang="en-IN" sz="600" dirty="0">
                <a:solidFill>
                  <a:schemeClr val="bg1"/>
                </a:solidFill>
              </a:rPr>
              <a:t>Reduce distribution costs</a:t>
            </a:r>
            <a:endParaRPr sz="600" b="0" i="0" u="none" strike="noStrike" cap="none" dirty="0">
              <a:solidFill>
                <a:schemeClr val="bg1"/>
              </a:solidFill>
              <a:latin typeface="Arial"/>
              <a:ea typeface="Arial"/>
              <a:cs typeface="Arial"/>
              <a:sym typeface="Arial"/>
            </a:endParaRPr>
          </a:p>
        </p:txBody>
      </p:sp>
      <p:sp>
        <p:nvSpPr>
          <p:cNvPr id="130" name="Google Shape;81;p1">
            <a:extLst>
              <a:ext uri="{FF2B5EF4-FFF2-40B4-BE49-F238E27FC236}">
                <a16:creationId xmlns:a16="http://schemas.microsoft.com/office/drawing/2014/main" id="{F746ED46-7953-3440-885F-485CFF8E2681}"/>
              </a:ext>
            </a:extLst>
          </p:cNvPr>
          <p:cNvSpPr/>
          <p:nvPr/>
        </p:nvSpPr>
        <p:spPr>
          <a:xfrm>
            <a:off x="7375674" y="2930990"/>
            <a:ext cx="1183540" cy="10869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numCol="1" anchor="ctr" anchorCtr="0">
            <a:noAutofit/>
          </a:bodyPr>
          <a:lstStyle/>
          <a:p>
            <a:pPr lvl="0" algn="ctr">
              <a:buSzPts val="714"/>
            </a:pPr>
            <a:r>
              <a:rPr lang="en-IN" sz="500" dirty="0">
                <a:solidFill>
                  <a:schemeClr val="bg1"/>
                </a:solidFill>
              </a:rPr>
              <a:t>Decrease staffing</a:t>
            </a:r>
            <a:endParaRPr sz="500" b="0" i="0" u="none" strike="noStrike" cap="none" dirty="0">
              <a:solidFill>
                <a:schemeClr val="bg1"/>
              </a:solidFill>
              <a:latin typeface="Arial"/>
              <a:ea typeface="Arial"/>
              <a:cs typeface="Arial"/>
              <a:sym typeface="Arial"/>
            </a:endParaRPr>
          </a:p>
        </p:txBody>
      </p:sp>
      <p:sp>
        <p:nvSpPr>
          <p:cNvPr id="131" name="Google Shape;81;p1">
            <a:extLst>
              <a:ext uri="{FF2B5EF4-FFF2-40B4-BE49-F238E27FC236}">
                <a16:creationId xmlns:a16="http://schemas.microsoft.com/office/drawing/2014/main" id="{2097C31D-76D3-AE4A-864E-41122158FE84}"/>
              </a:ext>
            </a:extLst>
          </p:cNvPr>
          <p:cNvSpPr/>
          <p:nvPr/>
        </p:nvSpPr>
        <p:spPr>
          <a:xfrm>
            <a:off x="7375674" y="3457246"/>
            <a:ext cx="1183540" cy="10869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numCol="1" anchor="ctr" anchorCtr="0">
            <a:noAutofit/>
          </a:bodyPr>
          <a:lstStyle/>
          <a:p>
            <a:pPr lvl="0" algn="ctr">
              <a:buSzPts val="714"/>
            </a:pPr>
            <a:r>
              <a:rPr lang="en-IN" sz="500" dirty="0">
                <a:solidFill>
                  <a:schemeClr val="bg1"/>
                </a:solidFill>
              </a:rPr>
              <a:t>Optimize scheduling</a:t>
            </a:r>
            <a:endParaRPr sz="500" b="0" i="0" u="none" strike="noStrike" cap="none" dirty="0">
              <a:solidFill>
                <a:schemeClr val="bg1"/>
              </a:solidFill>
              <a:latin typeface="Arial"/>
              <a:ea typeface="Arial"/>
              <a:cs typeface="Arial"/>
              <a:sym typeface="Arial"/>
            </a:endParaRPr>
          </a:p>
        </p:txBody>
      </p:sp>
      <p:sp>
        <p:nvSpPr>
          <p:cNvPr id="132" name="Google Shape;81;p1">
            <a:extLst>
              <a:ext uri="{FF2B5EF4-FFF2-40B4-BE49-F238E27FC236}">
                <a16:creationId xmlns:a16="http://schemas.microsoft.com/office/drawing/2014/main" id="{0F80E30A-83D0-E244-8D92-A064C5D1667D}"/>
              </a:ext>
            </a:extLst>
          </p:cNvPr>
          <p:cNvSpPr/>
          <p:nvPr/>
        </p:nvSpPr>
        <p:spPr>
          <a:xfrm>
            <a:off x="7378907" y="3580895"/>
            <a:ext cx="1183540" cy="10869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numCol="1" anchor="ctr" anchorCtr="0">
            <a:noAutofit/>
          </a:bodyPr>
          <a:lstStyle/>
          <a:p>
            <a:pPr lvl="0" algn="ctr">
              <a:buSzPts val="714"/>
            </a:pPr>
            <a:r>
              <a:rPr lang="en-IN" sz="500" dirty="0">
                <a:solidFill>
                  <a:schemeClr val="bg1"/>
                </a:solidFill>
              </a:rPr>
              <a:t>Optimize physical network</a:t>
            </a:r>
            <a:endParaRPr sz="500" b="0" i="0" u="none" strike="noStrike" cap="none" dirty="0">
              <a:solidFill>
                <a:schemeClr val="bg1"/>
              </a:solidFill>
              <a:latin typeface="Arial"/>
              <a:ea typeface="Arial"/>
              <a:cs typeface="Arial"/>
              <a:sym typeface="Arial"/>
            </a:endParaRPr>
          </a:p>
        </p:txBody>
      </p:sp>
      <p:sp>
        <p:nvSpPr>
          <p:cNvPr id="133" name="Google Shape;81;p1">
            <a:extLst>
              <a:ext uri="{FF2B5EF4-FFF2-40B4-BE49-F238E27FC236}">
                <a16:creationId xmlns:a16="http://schemas.microsoft.com/office/drawing/2014/main" id="{E9226015-95C5-D446-8B31-768EBB325201}"/>
              </a:ext>
            </a:extLst>
          </p:cNvPr>
          <p:cNvSpPr/>
          <p:nvPr/>
        </p:nvSpPr>
        <p:spPr>
          <a:xfrm>
            <a:off x="7384650" y="3705895"/>
            <a:ext cx="1183540" cy="10869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numCol="1" anchor="ctr" anchorCtr="0">
            <a:noAutofit/>
          </a:bodyPr>
          <a:lstStyle/>
          <a:p>
            <a:pPr lvl="0" algn="ctr">
              <a:buSzPts val="714"/>
            </a:pPr>
            <a:r>
              <a:rPr lang="en-IN" sz="500" dirty="0">
                <a:solidFill>
                  <a:schemeClr val="bg1"/>
                </a:solidFill>
              </a:rPr>
              <a:t>Decrease staffing</a:t>
            </a:r>
            <a:endParaRPr sz="500" b="0" i="0" u="none" strike="noStrike" cap="none" dirty="0">
              <a:solidFill>
                <a:schemeClr val="bg1"/>
              </a:solidFill>
              <a:latin typeface="Arial"/>
              <a:ea typeface="Arial"/>
              <a:cs typeface="Arial"/>
              <a:sym typeface="Arial"/>
            </a:endParaRPr>
          </a:p>
        </p:txBody>
      </p:sp>
      <p:sp>
        <p:nvSpPr>
          <p:cNvPr id="134" name="Google Shape;81;p1">
            <a:extLst>
              <a:ext uri="{FF2B5EF4-FFF2-40B4-BE49-F238E27FC236}">
                <a16:creationId xmlns:a16="http://schemas.microsoft.com/office/drawing/2014/main" id="{CF203CE9-8966-EB45-AD48-648E2D5B1211}"/>
              </a:ext>
            </a:extLst>
          </p:cNvPr>
          <p:cNvSpPr/>
          <p:nvPr/>
        </p:nvSpPr>
        <p:spPr>
          <a:xfrm>
            <a:off x="7384952" y="3823961"/>
            <a:ext cx="1183540" cy="10869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numCol="1" anchor="ctr" anchorCtr="0">
            <a:noAutofit/>
          </a:bodyPr>
          <a:lstStyle/>
          <a:p>
            <a:pPr lvl="0" algn="ctr">
              <a:buSzPts val="714"/>
            </a:pPr>
            <a:r>
              <a:rPr lang="en-IN" sz="500" dirty="0">
                <a:solidFill>
                  <a:schemeClr val="bg1"/>
                </a:solidFill>
              </a:rPr>
              <a:t>Use alternative distribution</a:t>
            </a:r>
            <a:endParaRPr sz="500" b="0" i="0" u="none" strike="noStrike" cap="none" dirty="0">
              <a:solidFill>
                <a:schemeClr val="bg1"/>
              </a:solidFill>
              <a:latin typeface="Arial"/>
              <a:ea typeface="Arial"/>
              <a:cs typeface="Arial"/>
              <a:sym typeface="Arial"/>
            </a:endParaRPr>
          </a:p>
        </p:txBody>
      </p:sp>
      <p:sp>
        <p:nvSpPr>
          <p:cNvPr id="135" name="Google Shape;81;p1">
            <a:extLst>
              <a:ext uri="{FF2B5EF4-FFF2-40B4-BE49-F238E27FC236}">
                <a16:creationId xmlns:a16="http://schemas.microsoft.com/office/drawing/2014/main" id="{80CDF2B2-E00F-684D-A347-5394F524E4F7}"/>
              </a:ext>
            </a:extLst>
          </p:cNvPr>
          <p:cNvSpPr/>
          <p:nvPr/>
        </p:nvSpPr>
        <p:spPr>
          <a:xfrm>
            <a:off x="7384952" y="3952537"/>
            <a:ext cx="1183540" cy="10869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numCol="1" anchor="ctr" anchorCtr="0">
            <a:noAutofit/>
          </a:bodyPr>
          <a:lstStyle/>
          <a:p>
            <a:pPr lvl="0" algn="ctr">
              <a:buSzPts val="714"/>
            </a:pPr>
            <a:r>
              <a:rPr lang="en-IN" sz="500" dirty="0">
                <a:solidFill>
                  <a:schemeClr val="bg1"/>
                </a:solidFill>
              </a:rPr>
              <a:t>Lower Customer Service costs</a:t>
            </a:r>
            <a:endParaRPr sz="500" b="0" i="0" u="none" strike="noStrike" cap="none" dirty="0">
              <a:solidFill>
                <a:schemeClr val="bg1"/>
              </a:solidFill>
              <a:latin typeface="Arial"/>
              <a:ea typeface="Arial"/>
              <a:cs typeface="Arial"/>
              <a:sym typeface="Arial"/>
            </a:endParaRPr>
          </a:p>
        </p:txBody>
      </p:sp>
      <p:sp>
        <p:nvSpPr>
          <p:cNvPr id="136" name="Google Shape;81;p1">
            <a:extLst>
              <a:ext uri="{FF2B5EF4-FFF2-40B4-BE49-F238E27FC236}">
                <a16:creationId xmlns:a16="http://schemas.microsoft.com/office/drawing/2014/main" id="{712854CE-AD92-374B-B5CE-FAA3ACB09E0C}"/>
              </a:ext>
            </a:extLst>
          </p:cNvPr>
          <p:cNvSpPr/>
          <p:nvPr/>
        </p:nvSpPr>
        <p:spPr>
          <a:xfrm>
            <a:off x="7390695" y="4070449"/>
            <a:ext cx="1183540" cy="10869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numCol="1" anchor="ctr" anchorCtr="0">
            <a:noAutofit/>
          </a:bodyPr>
          <a:lstStyle/>
          <a:p>
            <a:pPr lvl="0" algn="ctr">
              <a:buSzPts val="714"/>
            </a:pPr>
            <a:r>
              <a:rPr lang="en-IN" sz="500" dirty="0">
                <a:solidFill>
                  <a:schemeClr val="bg1"/>
                </a:solidFill>
              </a:rPr>
              <a:t>Lower support functions costs</a:t>
            </a:r>
            <a:endParaRPr sz="500" b="0" i="0" u="none" strike="noStrike" cap="none" dirty="0">
              <a:solidFill>
                <a:schemeClr val="bg1"/>
              </a:solidFill>
              <a:latin typeface="Arial"/>
              <a:ea typeface="Arial"/>
              <a:cs typeface="Arial"/>
              <a:sym typeface="Arial"/>
            </a:endParaRPr>
          </a:p>
        </p:txBody>
      </p:sp>
      <p:sp>
        <p:nvSpPr>
          <p:cNvPr id="137" name="Google Shape;81;p1">
            <a:extLst>
              <a:ext uri="{FF2B5EF4-FFF2-40B4-BE49-F238E27FC236}">
                <a16:creationId xmlns:a16="http://schemas.microsoft.com/office/drawing/2014/main" id="{DF85C6DF-8C9F-5F49-8707-350B6BAAE043}"/>
              </a:ext>
            </a:extLst>
          </p:cNvPr>
          <p:cNvSpPr/>
          <p:nvPr/>
        </p:nvSpPr>
        <p:spPr>
          <a:xfrm>
            <a:off x="5814828" y="3682352"/>
            <a:ext cx="1183540" cy="253250"/>
          </a:xfrm>
          <a:prstGeom prst="rect">
            <a:avLst/>
          </a:prstGeom>
          <a:solidFill>
            <a:srgbClr val="00C09D"/>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lvl="0" algn="ctr">
              <a:buSzPts val="714"/>
            </a:pPr>
            <a:r>
              <a:rPr lang="en-IN" sz="600" dirty="0">
                <a:solidFill>
                  <a:schemeClr val="bg1"/>
                </a:solidFill>
              </a:rPr>
              <a:t>Reduce administration costs</a:t>
            </a:r>
            <a:endParaRPr sz="600" b="0" i="0" u="none" strike="noStrike" cap="none" dirty="0">
              <a:solidFill>
                <a:schemeClr val="bg1"/>
              </a:solidFill>
              <a:latin typeface="Arial"/>
              <a:ea typeface="Arial"/>
              <a:cs typeface="Arial"/>
              <a:sym typeface="Arial"/>
            </a:endParaRPr>
          </a:p>
        </p:txBody>
      </p:sp>
      <p:sp>
        <p:nvSpPr>
          <p:cNvPr id="138" name="Google Shape;81;p1">
            <a:extLst>
              <a:ext uri="{FF2B5EF4-FFF2-40B4-BE49-F238E27FC236}">
                <a16:creationId xmlns:a16="http://schemas.microsoft.com/office/drawing/2014/main" id="{C3DB5D15-369F-5345-A8FD-EFDC661F4EA4}"/>
              </a:ext>
            </a:extLst>
          </p:cNvPr>
          <p:cNvSpPr/>
          <p:nvPr/>
        </p:nvSpPr>
        <p:spPr>
          <a:xfrm>
            <a:off x="5814828" y="3987345"/>
            <a:ext cx="1183540" cy="253250"/>
          </a:xfrm>
          <a:prstGeom prst="rect">
            <a:avLst/>
          </a:prstGeom>
          <a:solidFill>
            <a:srgbClr val="00C09D"/>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lvl="0" algn="ctr">
              <a:buSzPts val="714"/>
            </a:pPr>
            <a:r>
              <a:rPr lang="en-IN" sz="600" dirty="0">
                <a:solidFill>
                  <a:schemeClr val="bg1"/>
                </a:solidFill>
              </a:rPr>
              <a:t>Reduce R&amp;D costs</a:t>
            </a:r>
            <a:endParaRPr sz="600" b="0" i="0" u="none" strike="noStrike" cap="none" dirty="0">
              <a:solidFill>
                <a:schemeClr val="bg1"/>
              </a:solidFill>
              <a:latin typeface="Arial"/>
              <a:ea typeface="Arial"/>
              <a:cs typeface="Arial"/>
              <a:sym typeface="Arial"/>
            </a:endParaRPr>
          </a:p>
        </p:txBody>
      </p:sp>
      <p:sp>
        <p:nvSpPr>
          <p:cNvPr id="140" name="Google Shape;81;p1">
            <a:extLst>
              <a:ext uri="{FF2B5EF4-FFF2-40B4-BE49-F238E27FC236}">
                <a16:creationId xmlns:a16="http://schemas.microsoft.com/office/drawing/2014/main" id="{FDE59B14-FA73-2A49-83B0-666F271F6440}"/>
              </a:ext>
            </a:extLst>
          </p:cNvPr>
          <p:cNvSpPr/>
          <p:nvPr/>
        </p:nvSpPr>
        <p:spPr>
          <a:xfrm>
            <a:off x="7414455" y="4330949"/>
            <a:ext cx="1183540" cy="10869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numCol="1" anchor="ctr" anchorCtr="0">
            <a:noAutofit/>
          </a:bodyPr>
          <a:lstStyle/>
          <a:p>
            <a:pPr lvl="0" algn="ctr">
              <a:buSzPts val="714"/>
            </a:pPr>
            <a:r>
              <a:rPr lang="en-IN" sz="500" dirty="0">
                <a:solidFill>
                  <a:schemeClr val="bg1"/>
                </a:solidFill>
              </a:rPr>
              <a:t>Improve capital investment</a:t>
            </a:r>
            <a:endParaRPr sz="500" b="0" i="0" u="none" strike="noStrike" cap="none" dirty="0">
              <a:solidFill>
                <a:schemeClr val="bg1"/>
              </a:solidFill>
              <a:latin typeface="Arial"/>
              <a:ea typeface="Arial"/>
              <a:cs typeface="Arial"/>
              <a:sym typeface="Arial"/>
            </a:endParaRPr>
          </a:p>
        </p:txBody>
      </p:sp>
      <p:sp>
        <p:nvSpPr>
          <p:cNvPr id="141" name="Google Shape;81;p1">
            <a:extLst>
              <a:ext uri="{FF2B5EF4-FFF2-40B4-BE49-F238E27FC236}">
                <a16:creationId xmlns:a16="http://schemas.microsoft.com/office/drawing/2014/main" id="{2147B58C-3AB9-9749-ADC7-26DFFB1D5B73}"/>
              </a:ext>
            </a:extLst>
          </p:cNvPr>
          <p:cNvSpPr/>
          <p:nvPr/>
        </p:nvSpPr>
        <p:spPr>
          <a:xfrm>
            <a:off x="7417688" y="4454598"/>
            <a:ext cx="1183540" cy="10869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numCol="1" anchor="ctr" anchorCtr="0">
            <a:noAutofit/>
          </a:bodyPr>
          <a:lstStyle/>
          <a:p>
            <a:pPr lvl="0" algn="ctr">
              <a:buSzPts val="714"/>
            </a:pPr>
            <a:r>
              <a:rPr lang="en-IN" sz="500" dirty="0">
                <a:solidFill>
                  <a:schemeClr val="bg1"/>
                </a:solidFill>
              </a:rPr>
              <a:t>Reduce Accounts receivable days </a:t>
            </a:r>
            <a:endParaRPr sz="500" b="0" i="0" u="none" strike="noStrike" cap="none" dirty="0">
              <a:solidFill>
                <a:schemeClr val="bg1"/>
              </a:solidFill>
              <a:latin typeface="Arial"/>
              <a:ea typeface="Arial"/>
              <a:cs typeface="Arial"/>
              <a:sym typeface="Arial"/>
            </a:endParaRPr>
          </a:p>
        </p:txBody>
      </p:sp>
      <p:sp>
        <p:nvSpPr>
          <p:cNvPr id="142" name="Google Shape;81;p1">
            <a:extLst>
              <a:ext uri="{FF2B5EF4-FFF2-40B4-BE49-F238E27FC236}">
                <a16:creationId xmlns:a16="http://schemas.microsoft.com/office/drawing/2014/main" id="{D0764239-0587-BC43-A8C0-88A017E1AAA4}"/>
              </a:ext>
            </a:extLst>
          </p:cNvPr>
          <p:cNvSpPr/>
          <p:nvPr/>
        </p:nvSpPr>
        <p:spPr>
          <a:xfrm>
            <a:off x="7423431" y="4586686"/>
            <a:ext cx="1183540" cy="10869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numCol="1" anchor="ctr" anchorCtr="0">
            <a:noAutofit/>
          </a:bodyPr>
          <a:lstStyle/>
          <a:p>
            <a:pPr lvl="0" algn="ctr">
              <a:buSzPts val="714"/>
            </a:pPr>
            <a:r>
              <a:rPr lang="en-IN" sz="500" dirty="0">
                <a:solidFill>
                  <a:schemeClr val="bg1"/>
                </a:solidFill>
              </a:rPr>
              <a:t>Reduce inventories</a:t>
            </a:r>
            <a:endParaRPr sz="500" b="0" i="0" u="none" strike="noStrike" cap="none" dirty="0">
              <a:solidFill>
                <a:schemeClr val="bg1"/>
              </a:solidFill>
              <a:latin typeface="Arial"/>
              <a:ea typeface="Arial"/>
              <a:cs typeface="Arial"/>
              <a:sym typeface="Arial"/>
            </a:endParaRPr>
          </a:p>
        </p:txBody>
      </p:sp>
      <p:sp>
        <p:nvSpPr>
          <p:cNvPr id="143" name="Google Shape;81;p1">
            <a:extLst>
              <a:ext uri="{FF2B5EF4-FFF2-40B4-BE49-F238E27FC236}">
                <a16:creationId xmlns:a16="http://schemas.microsoft.com/office/drawing/2014/main" id="{114D513C-B65E-F74C-9842-D8FC025C7EA3}"/>
              </a:ext>
            </a:extLst>
          </p:cNvPr>
          <p:cNvSpPr/>
          <p:nvPr/>
        </p:nvSpPr>
        <p:spPr>
          <a:xfrm>
            <a:off x="7423733" y="4711840"/>
            <a:ext cx="1183540" cy="10869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numCol="1" anchor="ctr" anchorCtr="0">
            <a:noAutofit/>
          </a:bodyPr>
          <a:lstStyle/>
          <a:p>
            <a:pPr lvl="0" algn="ctr">
              <a:buSzPts val="714"/>
            </a:pPr>
            <a:r>
              <a:rPr lang="en-IN" sz="500" dirty="0">
                <a:solidFill>
                  <a:schemeClr val="bg1"/>
                </a:solidFill>
              </a:rPr>
              <a:t>Increase Accounts </a:t>
            </a:r>
            <a:endParaRPr sz="500" b="0" i="0" u="none" strike="noStrike" cap="none" dirty="0">
              <a:solidFill>
                <a:schemeClr val="bg1"/>
              </a:solidFill>
              <a:latin typeface="Arial"/>
              <a:ea typeface="Arial"/>
              <a:cs typeface="Arial"/>
              <a:sym typeface="Arial"/>
            </a:endParaRPr>
          </a:p>
        </p:txBody>
      </p:sp>
      <p:sp>
        <p:nvSpPr>
          <p:cNvPr id="144" name="Google Shape;81;p1">
            <a:extLst>
              <a:ext uri="{FF2B5EF4-FFF2-40B4-BE49-F238E27FC236}">
                <a16:creationId xmlns:a16="http://schemas.microsoft.com/office/drawing/2014/main" id="{25763395-A456-9745-8089-3F809A9D0BD6}"/>
              </a:ext>
            </a:extLst>
          </p:cNvPr>
          <p:cNvSpPr/>
          <p:nvPr/>
        </p:nvSpPr>
        <p:spPr>
          <a:xfrm>
            <a:off x="7423733" y="4840416"/>
            <a:ext cx="1183540" cy="10869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numCol="1" anchor="ctr" anchorCtr="0">
            <a:noAutofit/>
          </a:bodyPr>
          <a:lstStyle/>
          <a:p>
            <a:pPr lvl="0" algn="ctr">
              <a:buSzPts val="714"/>
            </a:pPr>
            <a:r>
              <a:rPr lang="en-IN" sz="500" dirty="0">
                <a:solidFill>
                  <a:schemeClr val="bg1"/>
                </a:solidFill>
              </a:rPr>
              <a:t>Lower Customer Service costs</a:t>
            </a:r>
            <a:endParaRPr sz="500" b="0" i="0" u="none" strike="noStrike" cap="none" dirty="0">
              <a:solidFill>
                <a:schemeClr val="bg1"/>
              </a:solidFill>
              <a:latin typeface="Arial"/>
              <a:ea typeface="Arial"/>
              <a:cs typeface="Arial"/>
              <a:sym typeface="Arial"/>
            </a:endParaRPr>
          </a:p>
        </p:txBody>
      </p:sp>
      <p:sp>
        <p:nvSpPr>
          <p:cNvPr id="145" name="Google Shape;81;p1">
            <a:extLst>
              <a:ext uri="{FF2B5EF4-FFF2-40B4-BE49-F238E27FC236}">
                <a16:creationId xmlns:a16="http://schemas.microsoft.com/office/drawing/2014/main" id="{F61042A6-DDD9-A541-ADC6-8D5781B58F3F}"/>
              </a:ext>
            </a:extLst>
          </p:cNvPr>
          <p:cNvSpPr/>
          <p:nvPr/>
        </p:nvSpPr>
        <p:spPr>
          <a:xfrm>
            <a:off x="7380051" y="5355365"/>
            <a:ext cx="1183540" cy="108693"/>
          </a:xfrm>
          <a:prstGeom prst="rect">
            <a:avLst/>
          </a:prstGeom>
          <a:solidFill>
            <a:srgbClr val="00C09D"/>
          </a:solidFill>
          <a:ln w="12700" cap="flat" cmpd="sng">
            <a:noFill/>
            <a:prstDash val="solid"/>
            <a:round/>
            <a:headEnd type="none" w="sm" len="sm"/>
            <a:tailEnd type="none" w="sm" len="sm"/>
          </a:ln>
        </p:spPr>
        <p:txBody>
          <a:bodyPr spcFirstLastPara="1" wrap="square" lIns="91425" tIns="45700" rIns="91425" bIns="45700" numCol="1" anchor="ctr" anchorCtr="0">
            <a:noAutofit/>
          </a:bodyPr>
          <a:lstStyle/>
          <a:p>
            <a:pPr lvl="0" algn="ctr">
              <a:buSzPts val="714"/>
            </a:pPr>
            <a:r>
              <a:rPr lang="en-IN" sz="500" dirty="0">
                <a:solidFill>
                  <a:schemeClr val="bg1"/>
                </a:solidFill>
              </a:rPr>
              <a:t>N/A</a:t>
            </a:r>
            <a:endParaRPr sz="500" b="0" i="0" u="none" strike="noStrike" cap="none" dirty="0">
              <a:solidFill>
                <a:schemeClr val="bg1"/>
              </a:solidFill>
              <a:latin typeface="Arial"/>
              <a:ea typeface="Arial"/>
              <a:cs typeface="Arial"/>
              <a:sym typeface="Arial"/>
            </a:endParaRPr>
          </a:p>
        </p:txBody>
      </p:sp>
      <p:cxnSp>
        <p:nvCxnSpPr>
          <p:cNvPr id="10" name="Elbow Connector 9">
            <a:extLst>
              <a:ext uri="{FF2B5EF4-FFF2-40B4-BE49-F238E27FC236}">
                <a16:creationId xmlns:a16="http://schemas.microsoft.com/office/drawing/2014/main" id="{82361D85-0255-E644-9872-7495EE1E192F}"/>
              </a:ext>
            </a:extLst>
          </p:cNvPr>
          <p:cNvCxnSpPr>
            <a:cxnSpLocks/>
            <a:stCxn id="111" idx="3"/>
            <a:endCxn id="113" idx="1"/>
          </p:cNvCxnSpPr>
          <p:nvPr/>
        </p:nvCxnSpPr>
        <p:spPr>
          <a:xfrm flipV="1">
            <a:off x="7000672" y="1753191"/>
            <a:ext cx="363608" cy="11778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BDBB38B0-EC09-BB44-9357-9B52E4FC121F}"/>
              </a:ext>
            </a:extLst>
          </p:cNvPr>
          <p:cNvCxnSpPr>
            <a:stCxn id="111" idx="3"/>
            <a:endCxn id="116" idx="1"/>
          </p:cNvCxnSpPr>
          <p:nvPr/>
        </p:nvCxnSpPr>
        <p:spPr>
          <a:xfrm flipV="1">
            <a:off x="7000672" y="1869799"/>
            <a:ext cx="363608" cy="118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377956DB-B7B1-454D-B0A0-A97F5F5AB873}"/>
              </a:ext>
            </a:extLst>
          </p:cNvPr>
          <p:cNvCxnSpPr>
            <a:cxnSpLocks/>
            <a:stCxn id="111" idx="3"/>
            <a:endCxn id="117" idx="1"/>
          </p:cNvCxnSpPr>
          <p:nvPr/>
        </p:nvCxnSpPr>
        <p:spPr>
          <a:xfrm>
            <a:off x="7000672" y="1870980"/>
            <a:ext cx="363608" cy="10613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6" name="Elbow Connector 145">
            <a:extLst>
              <a:ext uri="{FF2B5EF4-FFF2-40B4-BE49-F238E27FC236}">
                <a16:creationId xmlns:a16="http://schemas.microsoft.com/office/drawing/2014/main" id="{5E445F03-85F4-FA4A-AE1C-EB9E0676BC4C}"/>
              </a:ext>
            </a:extLst>
          </p:cNvPr>
          <p:cNvCxnSpPr>
            <a:cxnSpLocks/>
            <a:stCxn id="112" idx="3"/>
            <a:endCxn id="120" idx="1"/>
          </p:cNvCxnSpPr>
          <p:nvPr/>
        </p:nvCxnSpPr>
        <p:spPr>
          <a:xfrm>
            <a:off x="7000672" y="2307896"/>
            <a:ext cx="369653" cy="10464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47" name="Elbow Connector 146">
            <a:extLst>
              <a:ext uri="{FF2B5EF4-FFF2-40B4-BE49-F238E27FC236}">
                <a16:creationId xmlns:a16="http://schemas.microsoft.com/office/drawing/2014/main" id="{10BE6389-A836-A44E-978B-666DA3E4A43F}"/>
              </a:ext>
            </a:extLst>
          </p:cNvPr>
          <p:cNvCxnSpPr>
            <a:cxnSpLocks/>
            <a:stCxn id="112" idx="3"/>
            <a:endCxn id="118" idx="1"/>
          </p:cNvCxnSpPr>
          <p:nvPr/>
        </p:nvCxnSpPr>
        <p:spPr>
          <a:xfrm flipV="1">
            <a:off x="7000672" y="2180079"/>
            <a:ext cx="369351" cy="12781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8" name="Elbow Connector 147">
            <a:extLst>
              <a:ext uri="{FF2B5EF4-FFF2-40B4-BE49-F238E27FC236}">
                <a16:creationId xmlns:a16="http://schemas.microsoft.com/office/drawing/2014/main" id="{6F22354E-3390-A94F-9B4C-7BB8A87553A4}"/>
              </a:ext>
            </a:extLst>
          </p:cNvPr>
          <p:cNvCxnSpPr>
            <a:cxnSpLocks/>
            <a:stCxn id="112" idx="3"/>
            <a:endCxn id="119" idx="1"/>
          </p:cNvCxnSpPr>
          <p:nvPr/>
        </p:nvCxnSpPr>
        <p:spPr>
          <a:xfrm flipV="1">
            <a:off x="7000672" y="2305233"/>
            <a:ext cx="369653" cy="26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2" name="Elbow Connector 151">
            <a:extLst>
              <a:ext uri="{FF2B5EF4-FFF2-40B4-BE49-F238E27FC236}">
                <a16:creationId xmlns:a16="http://schemas.microsoft.com/office/drawing/2014/main" id="{414ACCDC-1246-D74B-9A57-C0178EE28FAD}"/>
              </a:ext>
            </a:extLst>
          </p:cNvPr>
          <p:cNvCxnSpPr>
            <a:cxnSpLocks/>
            <a:stCxn id="128" idx="3"/>
            <a:endCxn id="121" idx="1"/>
          </p:cNvCxnSpPr>
          <p:nvPr/>
        </p:nvCxnSpPr>
        <p:spPr>
          <a:xfrm flipV="1">
            <a:off x="7000672" y="2846007"/>
            <a:ext cx="371769" cy="6440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3" name="Elbow Connector 152">
            <a:extLst>
              <a:ext uri="{FF2B5EF4-FFF2-40B4-BE49-F238E27FC236}">
                <a16:creationId xmlns:a16="http://schemas.microsoft.com/office/drawing/2014/main" id="{13027FC9-C1E5-CC4C-9709-F062FF3B0A4A}"/>
              </a:ext>
            </a:extLst>
          </p:cNvPr>
          <p:cNvCxnSpPr>
            <a:cxnSpLocks/>
            <a:stCxn id="128" idx="3"/>
            <a:endCxn id="130" idx="1"/>
          </p:cNvCxnSpPr>
          <p:nvPr/>
        </p:nvCxnSpPr>
        <p:spPr>
          <a:xfrm>
            <a:off x="7000672" y="2910409"/>
            <a:ext cx="375002" cy="7492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56" name="Elbow Connector 155">
            <a:extLst>
              <a:ext uri="{FF2B5EF4-FFF2-40B4-BE49-F238E27FC236}">
                <a16:creationId xmlns:a16="http://schemas.microsoft.com/office/drawing/2014/main" id="{B647A384-7C60-8647-8694-C42D25145A89}"/>
              </a:ext>
            </a:extLst>
          </p:cNvPr>
          <p:cNvCxnSpPr>
            <a:cxnSpLocks/>
            <a:endCxn id="131" idx="1"/>
          </p:cNvCxnSpPr>
          <p:nvPr/>
        </p:nvCxnSpPr>
        <p:spPr>
          <a:xfrm rot="5400000" flipH="1" flipV="1">
            <a:off x="7157791" y="3572858"/>
            <a:ext cx="279147" cy="15661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60" name="Right Bracket 159">
            <a:extLst>
              <a:ext uri="{FF2B5EF4-FFF2-40B4-BE49-F238E27FC236}">
                <a16:creationId xmlns:a16="http://schemas.microsoft.com/office/drawing/2014/main" id="{09FDD17B-7A27-BB4F-835A-909C907DD5EB}"/>
              </a:ext>
            </a:extLst>
          </p:cNvPr>
          <p:cNvSpPr/>
          <p:nvPr/>
        </p:nvSpPr>
        <p:spPr>
          <a:xfrm>
            <a:off x="6998368" y="3470104"/>
            <a:ext cx="78077" cy="67030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3" name="Elbow Connector 162">
            <a:extLst>
              <a:ext uri="{FF2B5EF4-FFF2-40B4-BE49-F238E27FC236}">
                <a16:creationId xmlns:a16="http://schemas.microsoft.com/office/drawing/2014/main" id="{3FFEB25C-AAD6-5643-8DC3-96B809D4EC54}"/>
              </a:ext>
            </a:extLst>
          </p:cNvPr>
          <p:cNvCxnSpPr>
            <a:cxnSpLocks/>
            <a:endCxn id="132" idx="1"/>
          </p:cNvCxnSpPr>
          <p:nvPr/>
        </p:nvCxnSpPr>
        <p:spPr>
          <a:xfrm flipV="1">
            <a:off x="7080557" y="3635242"/>
            <a:ext cx="298350" cy="1153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7" name="Elbow Connector 166">
            <a:extLst>
              <a:ext uri="{FF2B5EF4-FFF2-40B4-BE49-F238E27FC236}">
                <a16:creationId xmlns:a16="http://schemas.microsoft.com/office/drawing/2014/main" id="{7C292654-E3BC-374B-BD88-D240D8EC2CFC}"/>
              </a:ext>
            </a:extLst>
          </p:cNvPr>
          <p:cNvCxnSpPr>
            <a:cxnSpLocks/>
            <a:endCxn id="133" idx="1"/>
          </p:cNvCxnSpPr>
          <p:nvPr/>
        </p:nvCxnSpPr>
        <p:spPr>
          <a:xfrm flipV="1">
            <a:off x="7080557" y="3760242"/>
            <a:ext cx="304093" cy="256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0" name="Elbow Connector 169">
            <a:extLst>
              <a:ext uri="{FF2B5EF4-FFF2-40B4-BE49-F238E27FC236}">
                <a16:creationId xmlns:a16="http://schemas.microsoft.com/office/drawing/2014/main" id="{C271B7A6-A9AD-154C-B813-834ACCD8E3FD}"/>
              </a:ext>
            </a:extLst>
          </p:cNvPr>
          <p:cNvCxnSpPr>
            <a:cxnSpLocks/>
            <a:endCxn id="135" idx="1"/>
          </p:cNvCxnSpPr>
          <p:nvPr/>
        </p:nvCxnSpPr>
        <p:spPr>
          <a:xfrm>
            <a:off x="7065385" y="3792469"/>
            <a:ext cx="319567" cy="2144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5" name="Elbow Connector 174">
            <a:extLst>
              <a:ext uri="{FF2B5EF4-FFF2-40B4-BE49-F238E27FC236}">
                <a16:creationId xmlns:a16="http://schemas.microsoft.com/office/drawing/2014/main" id="{1314C1D7-F601-F043-B387-215264EE62F9}"/>
              </a:ext>
            </a:extLst>
          </p:cNvPr>
          <p:cNvCxnSpPr>
            <a:cxnSpLocks/>
            <a:endCxn id="136" idx="1"/>
          </p:cNvCxnSpPr>
          <p:nvPr/>
        </p:nvCxnSpPr>
        <p:spPr>
          <a:xfrm rot="16200000" flipH="1">
            <a:off x="7173481" y="3907582"/>
            <a:ext cx="266900" cy="16752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9" name="Elbow Connector 178">
            <a:extLst>
              <a:ext uri="{FF2B5EF4-FFF2-40B4-BE49-F238E27FC236}">
                <a16:creationId xmlns:a16="http://schemas.microsoft.com/office/drawing/2014/main" id="{7FE7E3D7-DC6B-E745-B269-4942D6AE814A}"/>
              </a:ext>
            </a:extLst>
          </p:cNvPr>
          <p:cNvCxnSpPr>
            <a:cxnSpLocks/>
            <a:stCxn id="81" idx="3"/>
            <a:endCxn id="111" idx="1"/>
          </p:cNvCxnSpPr>
          <p:nvPr/>
        </p:nvCxnSpPr>
        <p:spPr>
          <a:xfrm flipV="1">
            <a:off x="5537875" y="1870980"/>
            <a:ext cx="279257" cy="1765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5" name="Elbow Connector 184">
            <a:extLst>
              <a:ext uri="{FF2B5EF4-FFF2-40B4-BE49-F238E27FC236}">
                <a16:creationId xmlns:a16="http://schemas.microsoft.com/office/drawing/2014/main" id="{077499A7-0D4D-124D-B23A-88089FFDC25B}"/>
              </a:ext>
            </a:extLst>
          </p:cNvPr>
          <p:cNvCxnSpPr>
            <a:cxnSpLocks/>
            <a:stCxn id="81" idx="3"/>
            <a:endCxn id="112" idx="1"/>
          </p:cNvCxnSpPr>
          <p:nvPr/>
        </p:nvCxnSpPr>
        <p:spPr>
          <a:xfrm>
            <a:off x="5537875" y="2047528"/>
            <a:ext cx="279257" cy="2603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88" name="Elbow Connector 187">
            <a:extLst>
              <a:ext uri="{FF2B5EF4-FFF2-40B4-BE49-F238E27FC236}">
                <a16:creationId xmlns:a16="http://schemas.microsoft.com/office/drawing/2014/main" id="{2A4AE1B7-76B2-4B45-917B-31FB75FB4D52}"/>
              </a:ext>
            </a:extLst>
          </p:cNvPr>
          <p:cNvCxnSpPr>
            <a:cxnSpLocks/>
            <a:stCxn id="90" idx="3"/>
            <a:endCxn id="128" idx="1"/>
          </p:cNvCxnSpPr>
          <p:nvPr/>
        </p:nvCxnSpPr>
        <p:spPr>
          <a:xfrm flipV="1">
            <a:off x="5537875" y="2910409"/>
            <a:ext cx="279257" cy="3412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92" name="Elbow Connector 191">
            <a:extLst>
              <a:ext uri="{FF2B5EF4-FFF2-40B4-BE49-F238E27FC236}">
                <a16:creationId xmlns:a16="http://schemas.microsoft.com/office/drawing/2014/main" id="{B1B2D5FC-800A-2947-9403-65E0448520A1}"/>
              </a:ext>
            </a:extLst>
          </p:cNvPr>
          <p:cNvCxnSpPr>
            <a:cxnSpLocks/>
            <a:stCxn id="90" idx="3"/>
          </p:cNvCxnSpPr>
          <p:nvPr/>
        </p:nvCxnSpPr>
        <p:spPr>
          <a:xfrm>
            <a:off x="5537875" y="3251673"/>
            <a:ext cx="276953" cy="2581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95" name="Elbow Connector 194">
            <a:extLst>
              <a:ext uri="{FF2B5EF4-FFF2-40B4-BE49-F238E27FC236}">
                <a16:creationId xmlns:a16="http://schemas.microsoft.com/office/drawing/2014/main" id="{42D6C8BE-6514-D144-8196-B1151BBB5C1E}"/>
              </a:ext>
            </a:extLst>
          </p:cNvPr>
          <p:cNvCxnSpPr>
            <a:cxnSpLocks/>
            <a:stCxn id="90" idx="3"/>
            <a:endCxn id="137" idx="1"/>
          </p:cNvCxnSpPr>
          <p:nvPr/>
        </p:nvCxnSpPr>
        <p:spPr>
          <a:xfrm>
            <a:off x="5537875" y="3251673"/>
            <a:ext cx="276953" cy="55730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98" name="Elbow Connector 197">
            <a:extLst>
              <a:ext uri="{FF2B5EF4-FFF2-40B4-BE49-F238E27FC236}">
                <a16:creationId xmlns:a16="http://schemas.microsoft.com/office/drawing/2014/main" id="{04A3D996-D183-064A-B368-2AA2B183342D}"/>
              </a:ext>
            </a:extLst>
          </p:cNvPr>
          <p:cNvCxnSpPr>
            <a:cxnSpLocks/>
            <a:stCxn id="90" idx="3"/>
            <a:endCxn id="138" idx="1"/>
          </p:cNvCxnSpPr>
          <p:nvPr/>
        </p:nvCxnSpPr>
        <p:spPr>
          <a:xfrm>
            <a:off x="5537875" y="3251673"/>
            <a:ext cx="276953" cy="8622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5" name="Elbow Connector 204">
            <a:extLst>
              <a:ext uri="{FF2B5EF4-FFF2-40B4-BE49-F238E27FC236}">
                <a16:creationId xmlns:a16="http://schemas.microsoft.com/office/drawing/2014/main" id="{C77CBCC6-81A8-604A-978A-CBBE7D6DA44D}"/>
              </a:ext>
            </a:extLst>
          </p:cNvPr>
          <p:cNvCxnSpPr>
            <a:cxnSpLocks/>
            <a:stCxn id="99" idx="3"/>
            <a:endCxn id="140" idx="1"/>
          </p:cNvCxnSpPr>
          <p:nvPr/>
        </p:nvCxnSpPr>
        <p:spPr>
          <a:xfrm flipV="1">
            <a:off x="5591356" y="4385296"/>
            <a:ext cx="1823099" cy="11840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8" name="Elbow Connector 207">
            <a:extLst>
              <a:ext uri="{FF2B5EF4-FFF2-40B4-BE49-F238E27FC236}">
                <a16:creationId xmlns:a16="http://schemas.microsoft.com/office/drawing/2014/main" id="{390D1C79-0ACB-0E4E-9885-7DB7EF5D2F12}"/>
              </a:ext>
            </a:extLst>
          </p:cNvPr>
          <p:cNvCxnSpPr>
            <a:cxnSpLocks/>
            <a:stCxn id="99" idx="3"/>
            <a:endCxn id="141" idx="1"/>
          </p:cNvCxnSpPr>
          <p:nvPr/>
        </p:nvCxnSpPr>
        <p:spPr>
          <a:xfrm>
            <a:off x="5591356" y="4503697"/>
            <a:ext cx="1826332" cy="52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0" name="Elbow Connector 209">
            <a:extLst>
              <a:ext uri="{FF2B5EF4-FFF2-40B4-BE49-F238E27FC236}">
                <a16:creationId xmlns:a16="http://schemas.microsoft.com/office/drawing/2014/main" id="{79A98E85-2618-B446-8D58-109A8CB2DF40}"/>
              </a:ext>
            </a:extLst>
          </p:cNvPr>
          <p:cNvCxnSpPr>
            <a:cxnSpLocks/>
            <a:stCxn id="99" idx="3"/>
            <a:endCxn id="142" idx="1"/>
          </p:cNvCxnSpPr>
          <p:nvPr/>
        </p:nvCxnSpPr>
        <p:spPr>
          <a:xfrm>
            <a:off x="5591356" y="4503697"/>
            <a:ext cx="1832075" cy="13733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2" name="Elbow Connector 211">
            <a:extLst>
              <a:ext uri="{FF2B5EF4-FFF2-40B4-BE49-F238E27FC236}">
                <a16:creationId xmlns:a16="http://schemas.microsoft.com/office/drawing/2014/main" id="{08859342-0946-B64F-8419-B7AE0C5DA8CE}"/>
              </a:ext>
            </a:extLst>
          </p:cNvPr>
          <p:cNvCxnSpPr>
            <a:cxnSpLocks/>
            <a:stCxn id="99" idx="3"/>
            <a:endCxn id="143" idx="1"/>
          </p:cNvCxnSpPr>
          <p:nvPr/>
        </p:nvCxnSpPr>
        <p:spPr>
          <a:xfrm>
            <a:off x="5591356" y="4503697"/>
            <a:ext cx="1832377" cy="26249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5" name="Elbow Connector 214">
            <a:extLst>
              <a:ext uri="{FF2B5EF4-FFF2-40B4-BE49-F238E27FC236}">
                <a16:creationId xmlns:a16="http://schemas.microsoft.com/office/drawing/2014/main" id="{AB293B3C-F603-9A42-BB6B-F7A044BBD36B}"/>
              </a:ext>
            </a:extLst>
          </p:cNvPr>
          <p:cNvCxnSpPr>
            <a:cxnSpLocks/>
            <a:stCxn id="99" idx="3"/>
            <a:endCxn id="144" idx="1"/>
          </p:cNvCxnSpPr>
          <p:nvPr/>
        </p:nvCxnSpPr>
        <p:spPr>
          <a:xfrm>
            <a:off x="5591356" y="4503697"/>
            <a:ext cx="1832377" cy="39106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8" name="Elbow Connector 217">
            <a:extLst>
              <a:ext uri="{FF2B5EF4-FFF2-40B4-BE49-F238E27FC236}">
                <a16:creationId xmlns:a16="http://schemas.microsoft.com/office/drawing/2014/main" id="{D389B3EF-DDE1-0543-B71B-0107027498C2}"/>
              </a:ext>
            </a:extLst>
          </p:cNvPr>
          <p:cNvCxnSpPr>
            <a:cxnSpLocks/>
            <a:stCxn id="72" idx="3"/>
            <a:endCxn id="145" idx="1"/>
          </p:cNvCxnSpPr>
          <p:nvPr/>
        </p:nvCxnSpPr>
        <p:spPr>
          <a:xfrm flipV="1">
            <a:off x="5591357" y="5409712"/>
            <a:ext cx="1788694" cy="17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41436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44641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lvl="0"/>
            <a:r>
              <a:rPr lang="en-IN" sz="1100" dirty="0" err="1"/>
              <a:t>Monalco</a:t>
            </a:r>
            <a:r>
              <a:rPr lang="en-IN" sz="1100" dirty="0"/>
              <a:t> Mining, the world’s largest iron ore mining company, recently upgraded its ore crushers to new models with high maintenance costs. Due to high iron supply, the price of iron has dropped from $110 to $55 per ton which is close to the break-even value of $50/ton. Management has requested cutting the annual maintenance cost to accommodate this price drop. Preventing excess wear on ore crushers and reducing the number of required maintenance orders can cut costs by at least 20%.</a:t>
            </a:r>
            <a:endParaRPr dirty="0"/>
          </a:p>
        </p:txBody>
      </p:sp>
      <p:sp>
        <p:nvSpPr>
          <p:cNvPr id="35" name="Google Shape;35;p1"/>
          <p:cNvSpPr txBox="1"/>
          <p:nvPr/>
        </p:nvSpPr>
        <p:spPr>
          <a:xfrm>
            <a:off x="143108" y="3660794"/>
            <a:ext cx="4324418" cy="1410643"/>
          </a:xfrm>
          <a:prstGeom prst="rect">
            <a:avLst/>
          </a:prstGeom>
          <a:noFill/>
          <a:ln>
            <a:noFill/>
          </a:ln>
        </p:spPr>
        <p:txBody>
          <a:bodyPr spcFirstLastPara="1" wrap="square" lIns="91425" tIns="45700" rIns="91425" bIns="45700" anchor="t" anchorCtr="0">
            <a:noAutofit/>
          </a:bodyPr>
          <a:lstStyle/>
          <a:p>
            <a:pPr lvl="0"/>
            <a:r>
              <a:rPr lang="en-IN" sz="1100" dirty="0"/>
              <a:t>Annual ore crusher maintenance expenditure will be reduced by at least 20% for 2019.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lvl="0"/>
            <a:r>
              <a:rPr lang="en-IN" sz="1100" dirty="0"/>
              <a:t>The number of maintenance events by the equipment manufacturer will be reduced to drop the maintenance cost by 20%. Specifically, excess wear to ore crushers will be prevented to reduce the frequency of required maintenance by the manufacturer.</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lvl="0"/>
            <a:r>
              <a:rPr lang="en-IN" sz="1100" dirty="0"/>
              <a:t>The reliability engineering team might disagree with reducing the maintenance events. </a:t>
            </a:r>
          </a:p>
          <a:p>
            <a:pPr lvl="0"/>
            <a:endParaRPr lang="en-IN" sz="1100" dirty="0"/>
          </a:p>
          <a:p>
            <a:pPr lvl="0"/>
            <a:r>
              <a:rPr lang="en-IN" sz="1100" dirty="0"/>
              <a:t>The maintenance events can’t be cut more than the recommended OEM limit of one maintenance event per 50,000 tons of iron ore processed. </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lvl="0"/>
            <a:r>
              <a:rPr lang="en-IN" sz="1100" dirty="0"/>
              <a:t>Data historian: amount of iron processed by the ore crushers. Ellipse maintenance database: old work orders for maintenance. SAP maintenance database: recent work orders raised for maintenance.</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lvl="0"/>
            <a:r>
              <a:rPr lang="en-IN" sz="2000" dirty="0" err="1"/>
              <a:t>Monalco</a:t>
            </a:r>
            <a:r>
              <a:rPr lang="en-IN" sz="2000" dirty="0"/>
              <a:t> Problem Statement</a:t>
            </a:r>
            <a:r>
              <a:rPr lang="en-AU" sz="2000" dirty="0">
                <a:solidFill>
                  <a:srgbClr val="29748D"/>
                </a:solidFill>
                <a:latin typeface="Quattrocento Sans"/>
                <a:ea typeface="Quattrocento Sans"/>
                <a:cs typeface="Quattrocento Sans"/>
                <a:sym typeface="Quattrocento Sans"/>
              </a:rPr>
              <a:t>(Neetin Verma)</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IN" sz="1100" dirty="0"/>
              <a:t>Chanel Adams - Reliability Engineer </a:t>
            </a:r>
          </a:p>
          <a:p>
            <a:pPr lvl="0"/>
            <a:r>
              <a:rPr lang="en-IN" sz="1100" dirty="0"/>
              <a:t>Jonas Richards - Asset Integrity Manager</a:t>
            </a:r>
          </a:p>
          <a:p>
            <a:pPr lvl="0"/>
            <a:r>
              <a:rPr lang="en-IN" sz="1100" dirty="0"/>
              <a:t> Bruce Banner - Maintenance SME </a:t>
            </a:r>
          </a:p>
          <a:p>
            <a:pPr lvl="0"/>
            <a:r>
              <a:rPr lang="en-IN" sz="1100" dirty="0"/>
              <a:t>Jane </a:t>
            </a:r>
            <a:r>
              <a:rPr lang="en-IN" sz="1100" dirty="0" err="1"/>
              <a:t>Steere</a:t>
            </a:r>
            <a:r>
              <a:rPr lang="en-IN" sz="1100" dirty="0"/>
              <a:t> - Principal Maintenance</a:t>
            </a:r>
          </a:p>
          <a:p>
            <a:pPr lvl="0"/>
            <a:r>
              <a:rPr lang="en-IN" sz="1100" dirty="0"/>
              <a:t> Fargo Williams - Change Manager </a:t>
            </a:r>
          </a:p>
          <a:p>
            <a:pPr lvl="0"/>
            <a:r>
              <a:rPr lang="en-IN" sz="1100" dirty="0"/>
              <a:t>Tara Starr - Maintenance SME </a:t>
            </a:r>
          </a:p>
          <a:p>
            <a:pPr lvl="0"/>
            <a:r>
              <a:rPr lang="en-IN" sz="1100" dirty="0"/>
              <a:t>Chris Hui - Team Lead</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lvl="0">
              <a:buSzPts val="1400"/>
            </a:pPr>
            <a:r>
              <a:rPr lang="en-IN" dirty="0"/>
              <a:t>How should </a:t>
            </a:r>
            <a:r>
              <a:rPr lang="en-IN" dirty="0" err="1"/>
              <a:t>Monalco</a:t>
            </a:r>
            <a:r>
              <a:rPr lang="en-IN" dirty="0"/>
              <a:t> Mining company reduce ore crusher annual maintenance expenditure by at least 20% for the next year by reducing manufacturer’s maintenance events?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762</Words>
  <Application>Microsoft Macintosh PowerPoint</Application>
  <PresentationFormat>On-screen Show (4:3)</PresentationFormat>
  <Paragraphs>107</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Quattrocento Sans</vt:lpstr>
      <vt:lpstr>Synergy_CF_YNR002</vt:lpstr>
      <vt:lpstr>Monalco Problem Value Driver Tree [Neetin Verma]</vt:lpstr>
      <vt:lpstr>Monalco Problem Statement(Neetin Verma)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Driver Tree Template</dc:title>
  <dc:creator>Hui, Chris</dc:creator>
  <cp:lastModifiedBy>Neetin Verma</cp:lastModifiedBy>
  <cp:revision>9</cp:revision>
  <dcterms:created xsi:type="dcterms:W3CDTF">2019-05-15T15:57:18Z</dcterms:created>
  <dcterms:modified xsi:type="dcterms:W3CDTF">2021-07-14T13:13:08Z</dcterms:modified>
</cp:coreProperties>
</file>