
<file path=[Content_Types].xml><?xml version="1.0" encoding="utf-8"?>
<Types xmlns="http://schemas.openxmlformats.org/package/2006/content-types">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65" autoAdjust="0"/>
  </p:normalViewPr>
  <p:slideViewPr>
    <p:cSldViewPr snapToGrid="0">
      <p:cViewPr>
        <p:scale>
          <a:sx n="80" d="100"/>
          <a:sy n="80" d="100"/>
        </p:scale>
        <p:origin x="-1086" y="24"/>
      </p:cViewPr>
      <p:guideLst>
        <p:guide orient="horz" pos="2160"/>
        <p:guide pos="2880"/>
      </p:guideLst>
    </p:cSldViewPr>
  </p:slideViewPr>
  <p:notesTextViewPr>
    <p:cViewPr>
      <p:scale>
        <a:sx n="100" d="100"/>
        <a:sy n="100" d="100"/>
      </p:scale>
      <p:origin x="0" y="176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a:t>
            </a:r>
            <a:r>
              <a:rPr lang="en-AU" sz="1200" b="1" i="1" dirty="0" err="1"/>
              <a:t>Timebound</a:t>
            </a:r>
            <a:r>
              <a:rPr lang="en-AU" sz="1200" b="1" i="1" dirty="0"/>
              <a:t>). </a:t>
            </a:r>
            <a:r>
              <a:rPr lang="en-AU" sz="1200" b="0" i="0" dirty="0"/>
              <a:t>If you cannot do this, you </a:t>
            </a:r>
            <a:r>
              <a:rPr lang="en-AU" sz="1200" b="1" i="0" dirty="0"/>
              <a:t>do not</a:t>
            </a:r>
            <a:r>
              <a:rPr lang="en-AU" sz="1200" b="0" i="0" dirty="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dirty="0"/>
              <a:t>What key data sources are required</a:t>
            </a:r>
            <a:r>
              <a:rPr lang="en-AU" b="0" dirty="0"/>
              <a:t>?</a:t>
            </a:r>
            <a:endParaRPr/>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noFill/>
          <a:ln>
            <a:noFill/>
          </a:ln>
        </p:spPr>
        <p:txBody>
          <a:bodyPr spcFirstLastPara="1" wrap="square" lIns="91425" tIns="45700" rIns="91425" bIns="45700" anchor="t" anchorCtr="0">
            <a:noAutofit/>
          </a:bodyPr>
          <a:lstStyle/>
          <a:p>
            <a:pPr marL="0" indent="0">
              <a:buSzPts val="1428"/>
              <a:buFont typeface="Arial"/>
              <a:buNone/>
            </a:pPr>
            <a:endParaRPr lang="en-US" sz="1100"/>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0">
              <a:buFont typeface="Arial" pitchFamily="34" charset="0"/>
              <a:buChar char="•"/>
            </a:pPr>
            <a:endParaRPr lang="en-US" sz="1050" dirty="0" smtClean="0"/>
          </a:p>
          <a:p>
            <a:pPr lvl="0">
              <a:buFont typeface="Arial" pitchFamily="34" charset="0"/>
              <a:buChar char="•"/>
            </a:pPr>
            <a:endParaRPr lang="en-US" sz="1050" dirty="0" smtClean="0"/>
          </a:p>
          <a:p>
            <a:pPr lvl="0">
              <a:buFont typeface="Arial" pitchFamily="34" charset="0"/>
              <a:buChar char="•"/>
            </a:pPr>
            <a:r>
              <a:rPr lang="en-US" sz="1050" dirty="0" smtClean="0"/>
              <a:t>Director of Operations - Jimmy Blackburn,</a:t>
            </a:r>
          </a:p>
          <a:p>
            <a:pPr lvl="0">
              <a:buFont typeface="Arial" pitchFamily="34" charset="0"/>
              <a:buChar char="•"/>
            </a:pPr>
            <a:r>
              <a:rPr lang="en-US" sz="1050" dirty="0" smtClean="0"/>
              <a:t>Database Manager - </a:t>
            </a:r>
            <a:r>
              <a:rPr lang="en-US" sz="1050" dirty="0" err="1" smtClean="0"/>
              <a:t>Alesha</a:t>
            </a:r>
            <a:r>
              <a:rPr lang="en-US" sz="1050" dirty="0" smtClean="0"/>
              <a:t> </a:t>
            </a:r>
            <a:r>
              <a:rPr lang="en-US" sz="1050" dirty="0" err="1" smtClean="0"/>
              <a:t>Eisen</a:t>
            </a:r>
            <a:endParaRPr lang="en-IN" sz="1050" dirty="0" smtClean="0"/>
          </a:p>
          <a:p>
            <a:pPr lvl="0">
              <a:buFont typeface="Arial" pitchFamily="34" charset="0"/>
              <a:buChar char="•"/>
            </a:pPr>
            <a:r>
              <a:rPr lang="en-IN" sz="1050" dirty="0" smtClean="0"/>
              <a:t>BMR investors</a:t>
            </a:r>
          </a:p>
          <a:p>
            <a:pPr lvl="0">
              <a:buFont typeface="Arial" pitchFamily="34" charset="0"/>
              <a:buChar char="•"/>
            </a:pPr>
            <a:r>
              <a:rPr lang="en-IN" sz="1050" dirty="0" smtClean="0"/>
              <a:t>Tourist, </a:t>
            </a:r>
            <a:r>
              <a:rPr lang="en-IN" sz="1050" dirty="0" smtClean="0"/>
              <a:t>Resort Management / Staff.</a:t>
            </a:r>
            <a:endParaRPr lang="en-US" sz="1050" dirty="0"/>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4667772" y="4857008"/>
            <a:ext cx="4131844" cy="1278298"/>
          </a:xfrm>
          <a:prstGeom prst="rect">
            <a:avLst/>
          </a:prstGeom>
          <a:noFill/>
          <a:ln>
            <a:noFill/>
          </a:ln>
        </p:spPr>
        <p:txBody>
          <a:bodyPr spcFirstLastPara="1" wrap="square" lIns="0" tIns="0" rIns="0" bIns="0" anchor="ctr" anchorCtr="0">
            <a:noAutofit/>
          </a:bodyPr>
          <a:lstStyle/>
          <a:p>
            <a:pPr lvl="0">
              <a:buFont typeface="Arial" pitchFamily="34" charset="0"/>
              <a:buChar char="•"/>
            </a:pPr>
            <a:r>
              <a:rPr lang="en-AU" sz="900" b="0" i="0" u="none" strike="noStrike" cap="none" dirty="0" err="1" smtClean="0">
                <a:solidFill>
                  <a:schemeClr val="dk1"/>
                </a:solidFill>
                <a:latin typeface="Arial"/>
                <a:ea typeface="Arial"/>
                <a:cs typeface="Arial"/>
                <a:sym typeface="Arial"/>
              </a:rPr>
              <a:t>i</a:t>
            </a:r>
            <a:r>
              <a:rPr lang="en-US" sz="1100" dirty="0" smtClean="0"/>
              <a:t>CSV </a:t>
            </a:r>
            <a:r>
              <a:rPr lang="en-US" sz="1100" dirty="0" smtClean="0"/>
              <a:t>file that you got from the database </a:t>
            </a:r>
            <a:r>
              <a:rPr lang="en-US" sz="1100" dirty="0" smtClean="0"/>
              <a:t>manager</a:t>
            </a:r>
          </a:p>
          <a:p>
            <a:pPr lvl="0">
              <a:buFont typeface="Arial" pitchFamily="34" charset="0"/>
              <a:buChar char="•"/>
            </a:pPr>
            <a:r>
              <a:rPr lang="en-US" sz="1100" dirty="0" smtClean="0"/>
              <a:t>Column </a:t>
            </a:r>
            <a:r>
              <a:rPr lang="en-US" sz="1100" dirty="0" smtClean="0"/>
              <a:t>descriptions in the metadata to guide</a:t>
            </a:r>
            <a:endParaRPr sz="11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5245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55660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35678"/>
            <a:ext cx="4324418" cy="8075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050" dirty="0" smtClean="0"/>
              <a:t>Big Mountain has been operating for sometime now with generating profits of 9.2% having yearly footfall of </a:t>
            </a:r>
            <a:r>
              <a:rPr lang="en-IN" sz="1050" dirty="0" err="1" smtClean="0"/>
              <a:t>ppl</a:t>
            </a:r>
            <a:r>
              <a:rPr lang="en-IN" sz="1050" dirty="0" smtClean="0"/>
              <a:t> around 3,50,000 across different categories of </a:t>
            </a:r>
            <a:r>
              <a:rPr lang="en-IN" sz="1050" dirty="0" err="1" smtClean="0"/>
              <a:t>ppl</a:t>
            </a:r>
            <a:r>
              <a:rPr lang="en-IN" sz="1050" dirty="0" smtClean="0"/>
              <a:t>. Recently, BMR installed new chair lift to increases the distribution of tourist across different zones of the resort, this new chair lift added 1,54,000 dollar to operating cost. Whereas BMR investor would want to continue with the current 9.2% profit.</a:t>
            </a:r>
            <a:endParaRPr sz="1050"/>
          </a:p>
        </p:txBody>
      </p:sp>
      <p:sp>
        <p:nvSpPr>
          <p:cNvPr id="35" name="Google Shape;35;p1"/>
          <p:cNvSpPr txBox="1"/>
          <p:nvPr/>
        </p:nvSpPr>
        <p:spPr>
          <a:xfrm>
            <a:off x="143108" y="3538874"/>
            <a:ext cx="4324418" cy="1163755"/>
          </a:xfrm>
          <a:prstGeom prst="rect">
            <a:avLst/>
          </a:prstGeom>
          <a:noFill/>
          <a:ln>
            <a:noFill/>
          </a:ln>
        </p:spPr>
        <p:txBody>
          <a:bodyPr spcFirstLastPara="1" wrap="square" lIns="91425" tIns="45700" rIns="91425" bIns="45700" anchor="t" anchorCtr="0">
            <a:noAutofit/>
          </a:bodyPr>
          <a:lstStyle/>
          <a:p>
            <a:pPr lvl="0">
              <a:buFont typeface="Arial" pitchFamily="34" charset="0"/>
              <a:buChar char="•"/>
            </a:pPr>
            <a:r>
              <a:rPr lang="en-US" sz="1100" dirty="0" smtClean="0"/>
              <a:t> Maintain or increase the profit  from 9.2%.</a:t>
            </a:r>
          </a:p>
          <a:p>
            <a:pPr marL="0" marR="0" lvl="0" indent="0" algn="l" rtl="0">
              <a:lnSpc>
                <a:spcPct val="100000"/>
              </a:lnSpc>
              <a:spcBef>
                <a:spcPts val="0"/>
              </a:spcBef>
              <a:spcAft>
                <a:spcPts val="0"/>
              </a:spcAft>
              <a:buNone/>
            </a:pPr>
            <a:endParaRPr sz="1071" b="1" i="0" u="none" strike="noStrike" cap="none">
              <a:solidFill>
                <a:srgbClr val="000000"/>
              </a:solidFill>
              <a:latin typeface="Arial"/>
              <a:ea typeface="Arial"/>
              <a:cs typeface="Arial"/>
              <a:sym typeface="Arial"/>
            </a:endParaRPr>
          </a:p>
        </p:txBody>
      </p:sp>
      <p:sp>
        <p:nvSpPr>
          <p:cNvPr id="36" name="Google Shape;36;p1"/>
          <p:cNvSpPr txBox="1"/>
          <p:nvPr/>
        </p:nvSpPr>
        <p:spPr>
          <a:xfrm>
            <a:off x="186842" y="5125429"/>
            <a:ext cx="4324418" cy="751488"/>
          </a:xfrm>
          <a:prstGeom prst="rect">
            <a:avLst/>
          </a:prstGeom>
          <a:noFill/>
          <a:ln>
            <a:noFill/>
          </a:ln>
        </p:spPr>
        <p:txBody>
          <a:bodyPr spcFirstLastPara="1" wrap="square" lIns="91425" tIns="45700" rIns="91425" bIns="45700" anchor="t" anchorCtr="0">
            <a:noAutofit/>
          </a:bodyPr>
          <a:lstStyle/>
          <a:p>
            <a:pPr lvl="0">
              <a:buFont typeface="Arial" pitchFamily="34" charset="0"/>
              <a:buChar char="•"/>
            </a:pPr>
            <a:r>
              <a:rPr lang="en-IN" sz="1100" dirty="0" smtClean="0"/>
              <a:t>Minimize the impact of chair lift  cost on profit</a:t>
            </a:r>
            <a:r>
              <a:rPr lang="en-IN" sz="1100" dirty="0" smtClean="0"/>
              <a:t>.</a:t>
            </a:r>
          </a:p>
          <a:p>
            <a:pPr lvl="0">
              <a:buFont typeface="Arial" pitchFamily="34" charset="0"/>
              <a:buChar char="•"/>
            </a:pPr>
            <a:r>
              <a:rPr lang="en-IN" sz="1100" dirty="0" smtClean="0"/>
              <a:t>Increase the footfall of tourist across different zone with the help of </a:t>
            </a:r>
            <a:endParaRPr lang="en-US" sz="1100" dirty="0" smtClean="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Font typeface="Arial" pitchFamily="34" charset="0"/>
              <a:buChar char="•"/>
            </a:pPr>
            <a:r>
              <a:rPr lang="en-IN" sz="900" dirty="0" smtClean="0"/>
              <a:t>Dependency on weather-  volume of snowfall.</a:t>
            </a:r>
          </a:p>
          <a:p>
            <a:pPr marL="0" marR="0" lvl="0" indent="0" algn="l" rtl="0">
              <a:lnSpc>
                <a:spcPct val="100000"/>
              </a:lnSpc>
              <a:spcBef>
                <a:spcPts val="0"/>
              </a:spcBef>
              <a:spcAft>
                <a:spcPts val="0"/>
              </a:spcAft>
              <a:buFont typeface="Arial" pitchFamily="34" charset="0"/>
              <a:buChar char="•"/>
            </a:pPr>
            <a:r>
              <a:rPr lang="en-IN" sz="900" dirty="0" smtClean="0"/>
              <a:t>No fixed start or end date of the season.</a:t>
            </a:r>
          </a:p>
          <a:p>
            <a:pPr marL="0" marR="0" lvl="0" indent="0" algn="l" rtl="0">
              <a:lnSpc>
                <a:spcPct val="100000"/>
              </a:lnSpc>
              <a:spcBef>
                <a:spcPts val="0"/>
              </a:spcBef>
              <a:spcAft>
                <a:spcPts val="0"/>
              </a:spcAft>
              <a:buFont typeface="Arial" pitchFamily="34" charset="0"/>
              <a:buChar char="•"/>
            </a:pPr>
            <a:r>
              <a:rPr lang="en-IN" sz="900" dirty="0" smtClean="0"/>
              <a:t>Limited data points to arrive at % number of overstay by existing tourist at resort that can increase revenue.</a:t>
            </a:r>
          </a:p>
          <a:p>
            <a:pPr marL="0" marR="0" lvl="0" indent="0" algn="l" rtl="0">
              <a:lnSpc>
                <a:spcPct val="100000"/>
              </a:lnSpc>
              <a:spcBef>
                <a:spcPts val="0"/>
              </a:spcBef>
              <a:spcAft>
                <a:spcPts val="0"/>
              </a:spcAft>
              <a:buFont typeface="Arial" pitchFamily="34" charset="0"/>
              <a:buChar char="•"/>
            </a:pPr>
            <a:r>
              <a:rPr lang="en-IN" sz="900" dirty="0" smtClean="0"/>
              <a:t>Competition with other  resorts, as they would not be having any additional cost to manage.</a:t>
            </a:r>
          </a:p>
          <a:p>
            <a:pPr marL="0" marR="0" lvl="0" indent="0" algn="l" rtl="0">
              <a:lnSpc>
                <a:spcPct val="100000"/>
              </a:lnSpc>
              <a:spcBef>
                <a:spcPts val="0"/>
              </a:spcBef>
              <a:spcAft>
                <a:spcPts val="0"/>
              </a:spcAft>
              <a:buFont typeface="Arial" pitchFamily="34" charset="0"/>
              <a:buChar char="•"/>
            </a:pPr>
            <a:endParaRPr lang="en-IN" sz="900" dirty="0" smtClean="0"/>
          </a:p>
          <a:p>
            <a:pPr marL="0" marR="0" lvl="0" indent="0" algn="l" rtl="0">
              <a:lnSpc>
                <a:spcPct val="100000"/>
              </a:lnSpc>
              <a:spcBef>
                <a:spcPts val="0"/>
              </a:spcBef>
              <a:spcAft>
                <a:spcPts val="0"/>
              </a:spcAft>
              <a:buFont typeface="Arial" pitchFamily="34" charset="0"/>
              <a:buChar char="•"/>
            </a:pPr>
            <a:endParaRPr sz="900" i="0" u="none" strike="noStrike" cap="non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70" b="1" i="0" u="none" strike="noStrike" cap="non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225631" y="451263"/>
            <a:ext cx="7724912" cy="1116280"/>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r>
              <a:rPr lang="en-IN" sz="1000" dirty="0" smtClean="0"/>
              <a:t>With the installation of new chair operating cost is expected to increase and impact the existing  9.2% profit margins. Stakeholders would want to continue with the existing profit margins , suggest the options to increase the revenue  or maintain the profit margins by increasing  the footfall of </a:t>
            </a:r>
            <a:r>
              <a:rPr lang="en-IN" sz="1000" dirty="0" err="1" smtClean="0"/>
              <a:t>ppl</a:t>
            </a:r>
            <a:r>
              <a:rPr lang="en-IN" sz="1000" dirty="0" smtClean="0"/>
              <a:t> coming for skiing across different categories.</a:t>
            </a:r>
          </a:p>
          <a:p>
            <a:pPr>
              <a:buFont typeface="Arial" pitchFamily="34" charset="0"/>
              <a:buChar char="•"/>
            </a:pPr>
            <a:r>
              <a:rPr lang="en-IN" sz="800" dirty="0" smtClean="0"/>
              <a:t>Find opportunity to start season early </a:t>
            </a:r>
          </a:p>
          <a:p>
            <a:pPr>
              <a:buFont typeface="Arial" pitchFamily="34" charset="0"/>
              <a:buChar char="•"/>
            </a:pPr>
            <a:r>
              <a:rPr lang="en-IN" sz="800" dirty="0" smtClean="0"/>
              <a:t>Increase </a:t>
            </a:r>
            <a:r>
              <a:rPr lang="en-IN" sz="800" dirty="0" err="1" smtClean="0"/>
              <a:t>ppl</a:t>
            </a:r>
            <a:r>
              <a:rPr lang="en-IN" sz="800" dirty="0" smtClean="0"/>
              <a:t> intake during the season with  the help of </a:t>
            </a:r>
            <a:r>
              <a:rPr lang="en-IN" sz="800" dirty="0" smtClean="0"/>
              <a:t>new chair </a:t>
            </a:r>
            <a:r>
              <a:rPr lang="en-IN" sz="800" dirty="0" smtClean="0"/>
              <a:t>movement of </a:t>
            </a:r>
            <a:r>
              <a:rPr lang="en-IN" sz="800" dirty="0" err="1" smtClean="0"/>
              <a:t>ppl</a:t>
            </a:r>
            <a:r>
              <a:rPr lang="en-IN" sz="800" dirty="0" smtClean="0"/>
              <a:t> across different zones can be increased.</a:t>
            </a:r>
          </a:p>
          <a:p>
            <a:pPr>
              <a:buFont typeface="Arial" pitchFamily="34" charset="0"/>
              <a:buChar char="•"/>
            </a:pPr>
            <a:r>
              <a:rPr lang="en-IN" sz="800" dirty="0" smtClean="0"/>
              <a:t> </a:t>
            </a:r>
            <a:r>
              <a:rPr lang="en-IN" sz="800" dirty="0" smtClean="0"/>
              <a:t>Options to increase </a:t>
            </a:r>
            <a:r>
              <a:rPr lang="en-IN" sz="800" dirty="0" err="1" smtClean="0"/>
              <a:t>ppl</a:t>
            </a:r>
            <a:r>
              <a:rPr lang="en-IN" sz="800" dirty="0" smtClean="0"/>
              <a:t> stay  at resort.</a:t>
            </a:r>
            <a:endParaRPr lang="en-US" sz="800" dirty="0"/>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endParaRPr sz="1000" b="0" i="0" u="none" strike="noStrike" cap="none">
              <a:solidFill>
                <a:srgbClr val="000000"/>
              </a:solidFill>
              <a:latin typeface="Arial"/>
              <a:ea typeface="Arial"/>
              <a:cs typeface="Arial"/>
              <a:sym typeface="Arial"/>
            </a:endParaRPr>
          </a:p>
        </p:txBody>
      </p:sp>
      <p:sp>
        <p:nvSpPr>
          <p:cNvPr id="48" name="Google Shape;48;p1"/>
          <p:cNvSpPr txBox="1"/>
          <p:nvPr/>
        </p:nvSpPr>
        <p:spPr>
          <a:xfrm>
            <a:off x="184140" y="505275"/>
            <a:ext cx="8584648" cy="10266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sp>
        <p:nvSpPr>
          <p:cNvPr id="49" name="Google Shape;33;p1"/>
          <p:cNvSpPr/>
          <p:nvPr/>
        </p:nvSpPr>
        <p:spPr>
          <a:xfrm>
            <a:off x="5013029" y="3135086"/>
            <a:ext cx="3597454" cy="491841"/>
          </a:xfrm>
          <a:prstGeom prst="rect">
            <a:avLst/>
          </a:prstGeom>
          <a:noFill/>
          <a:ln>
            <a:noFill/>
          </a:ln>
        </p:spPr>
        <p:txBody>
          <a:bodyPr spcFirstLastPara="1" wrap="square" lIns="0" tIns="0" rIns="0" bIns="0" anchor="ctr" anchorCtr="0">
            <a:noAutofit/>
          </a:bodyPr>
          <a:lstStyle/>
          <a:p>
            <a:pPr lvl="0">
              <a:buSzPts val="1428"/>
            </a:pPr>
            <a:r>
              <a:rPr lang="en-AU" sz="1428" dirty="0" smtClean="0">
                <a:solidFill>
                  <a:schemeClr val="dk1"/>
                </a:solidFill>
              </a:rPr>
              <a:t>Stakeholders to provide key insight</a:t>
            </a:r>
            <a:endParaRPr lang="en-AU" sz="1428" dirty="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623</Words>
  <PresentationFormat>On-screen Show (4:3)</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Synergy_CF_YNR002</vt:lpstr>
      <vt:lpstr>Problem Statement Worksheet (Hypothesis 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LH</cp:lastModifiedBy>
  <cp:revision>30</cp:revision>
  <dcterms:modified xsi:type="dcterms:W3CDTF">2020-07-24T17:53:22Z</dcterms:modified>
</cp:coreProperties>
</file>