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261" r:id="rId2"/>
    <p:sldId id="263" r:id="rId3"/>
    <p:sldId id="311" r:id="rId4"/>
    <p:sldId id="269" r:id="rId5"/>
    <p:sldId id="292" r:id="rId6"/>
    <p:sldId id="293" r:id="rId7"/>
    <p:sldId id="294" r:id="rId8"/>
    <p:sldId id="271" r:id="rId9"/>
    <p:sldId id="296" r:id="rId10"/>
    <p:sldId id="312" r:id="rId11"/>
    <p:sldId id="313" r:id="rId12"/>
    <p:sldId id="301" r:id="rId13"/>
    <p:sldId id="302" r:id="rId14"/>
    <p:sldId id="307" r:id="rId15"/>
    <p:sldId id="303" r:id="rId16"/>
    <p:sldId id="304" r:id="rId17"/>
    <p:sldId id="305" r:id="rId18"/>
    <p:sldId id="306" r:id="rId19"/>
    <p:sldId id="308" r:id="rId20"/>
    <p:sldId id="297" r:id="rId21"/>
    <p:sldId id="298" r:id="rId22"/>
    <p:sldId id="310" r:id="rId23"/>
    <p:sldId id="289"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B9FD"/>
    <a:srgbClr val="548280"/>
    <a:srgbClr val="E1D3B8"/>
    <a:srgbClr val="2CBEFD"/>
    <a:srgbClr val="9A2424"/>
    <a:srgbClr val="68DB13"/>
    <a:srgbClr val="FF9425"/>
    <a:srgbClr val="FF3399"/>
    <a:srgbClr val="16557F"/>
    <a:srgbClr val="0B83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95701" autoAdjust="0"/>
  </p:normalViewPr>
  <p:slideViewPr>
    <p:cSldViewPr snapToGrid="0">
      <p:cViewPr varScale="1">
        <p:scale>
          <a:sx n="91" d="100"/>
          <a:sy n="91" d="100"/>
        </p:scale>
        <p:origin x="208" y="448"/>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0BFD8-3EFB-4662-A6C5-0617795C5F14}" type="datetimeFigureOut">
              <a:rPr lang="zh-CN" altLang="en-US" smtClean="0"/>
              <a:t>2020/3/25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E4D13-0F77-4153-B279-5BD9F682CDE0}" type="slidenum">
              <a:rPr lang="zh-CN" altLang="en-US" smtClean="0"/>
              <a:t>‹#›</a:t>
            </a:fld>
            <a:endParaRPr lang="zh-CN" altLang="en-US"/>
          </a:p>
        </p:txBody>
      </p:sp>
    </p:spTree>
    <p:extLst>
      <p:ext uri="{BB962C8B-B14F-4D97-AF65-F5344CB8AC3E}">
        <p14:creationId xmlns:p14="http://schemas.microsoft.com/office/powerpoint/2010/main" val="2769747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1</a:t>
            </a:fld>
            <a:endParaRPr lang="zh-CN" altLang="en-US"/>
          </a:p>
        </p:txBody>
      </p:sp>
    </p:spTree>
    <p:extLst>
      <p:ext uri="{BB962C8B-B14F-4D97-AF65-F5344CB8AC3E}">
        <p14:creationId xmlns:p14="http://schemas.microsoft.com/office/powerpoint/2010/main" val="4059338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10</a:t>
            </a:fld>
            <a:endParaRPr lang="zh-CN" altLang="en-US"/>
          </a:p>
        </p:txBody>
      </p:sp>
    </p:spTree>
    <p:extLst>
      <p:ext uri="{BB962C8B-B14F-4D97-AF65-F5344CB8AC3E}">
        <p14:creationId xmlns:p14="http://schemas.microsoft.com/office/powerpoint/2010/main" val="3196943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11</a:t>
            </a:fld>
            <a:endParaRPr lang="zh-CN" altLang="en-US"/>
          </a:p>
        </p:txBody>
      </p:sp>
    </p:spTree>
    <p:extLst>
      <p:ext uri="{BB962C8B-B14F-4D97-AF65-F5344CB8AC3E}">
        <p14:creationId xmlns:p14="http://schemas.microsoft.com/office/powerpoint/2010/main" val="2470351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12</a:t>
            </a:fld>
            <a:endParaRPr lang="zh-CN" altLang="en-US"/>
          </a:p>
        </p:txBody>
      </p:sp>
    </p:spTree>
    <p:extLst>
      <p:ext uri="{BB962C8B-B14F-4D97-AF65-F5344CB8AC3E}">
        <p14:creationId xmlns:p14="http://schemas.microsoft.com/office/powerpoint/2010/main" val="1217694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13</a:t>
            </a:fld>
            <a:endParaRPr lang="zh-CN" altLang="en-US"/>
          </a:p>
        </p:txBody>
      </p:sp>
    </p:spTree>
    <p:extLst>
      <p:ext uri="{BB962C8B-B14F-4D97-AF65-F5344CB8AC3E}">
        <p14:creationId xmlns:p14="http://schemas.microsoft.com/office/powerpoint/2010/main" val="500435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14</a:t>
            </a:fld>
            <a:endParaRPr lang="zh-CN" altLang="en-US"/>
          </a:p>
        </p:txBody>
      </p:sp>
    </p:spTree>
    <p:extLst>
      <p:ext uri="{BB962C8B-B14F-4D97-AF65-F5344CB8AC3E}">
        <p14:creationId xmlns:p14="http://schemas.microsoft.com/office/powerpoint/2010/main" val="650001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15</a:t>
            </a:fld>
            <a:endParaRPr lang="zh-CN" altLang="en-US"/>
          </a:p>
        </p:txBody>
      </p:sp>
    </p:spTree>
    <p:extLst>
      <p:ext uri="{BB962C8B-B14F-4D97-AF65-F5344CB8AC3E}">
        <p14:creationId xmlns:p14="http://schemas.microsoft.com/office/powerpoint/2010/main" val="219731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16</a:t>
            </a:fld>
            <a:endParaRPr lang="zh-CN" altLang="en-US"/>
          </a:p>
        </p:txBody>
      </p:sp>
    </p:spTree>
    <p:extLst>
      <p:ext uri="{BB962C8B-B14F-4D97-AF65-F5344CB8AC3E}">
        <p14:creationId xmlns:p14="http://schemas.microsoft.com/office/powerpoint/2010/main" val="951135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17</a:t>
            </a:fld>
            <a:endParaRPr lang="zh-CN" altLang="en-US"/>
          </a:p>
        </p:txBody>
      </p:sp>
    </p:spTree>
    <p:extLst>
      <p:ext uri="{BB962C8B-B14F-4D97-AF65-F5344CB8AC3E}">
        <p14:creationId xmlns:p14="http://schemas.microsoft.com/office/powerpoint/2010/main" val="2272843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18</a:t>
            </a:fld>
            <a:endParaRPr lang="zh-CN" altLang="en-US"/>
          </a:p>
        </p:txBody>
      </p:sp>
    </p:spTree>
    <p:extLst>
      <p:ext uri="{BB962C8B-B14F-4D97-AF65-F5344CB8AC3E}">
        <p14:creationId xmlns:p14="http://schemas.microsoft.com/office/powerpoint/2010/main" val="2224526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19</a:t>
            </a:fld>
            <a:endParaRPr lang="zh-CN" altLang="en-US"/>
          </a:p>
        </p:txBody>
      </p:sp>
    </p:spTree>
    <p:extLst>
      <p:ext uri="{BB962C8B-B14F-4D97-AF65-F5344CB8AC3E}">
        <p14:creationId xmlns:p14="http://schemas.microsoft.com/office/powerpoint/2010/main" val="346291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2</a:t>
            </a:fld>
            <a:endParaRPr lang="zh-CN" altLang="en-US"/>
          </a:p>
        </p:txBody>
      </p:sp>
    </p:spTree>
    <p:extLst>
      <p:ext uri="{BB962C8B-B14F-4D97-AF65-F5344CB8AC3E}">
        <p14:creationId xmlns:p14="http://schemas.microsoft.com/office/powerpoint/2010/main" val="3979643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20</a:t>
            </a:fld>
            <a:endParaRPr lang="zh-CN" altLang="en-US"/>
          </a:p>
        </p:txBody>
      </p:sp>
    </p:spTree>
    <p:extLst>
      <p:ext uri="{BB962C8B-B14F-4D97-AF65-F5344CB8AC3E}">
        <p14:creationId xmlns:p14="http://schemas.microsoft.com/office/powerpoint/2010/main" val="329058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21</a:t>
            </a:fld>
            <a:endParaRPr lang="zh-CN" altLang="en-US"/>
          </a:p>
        </p:txBody>
      </p:sp>
    </p:spTree>
    <p:extLst>
      <p:ext uri="{BB962C8B-B14F-4D97-AF65-F5344CB8AC3E}">
        <p14:creationId xmlns:p14="http://schemas.microsoft.com/office/powerpoint/2010/main" val="1400791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22</a:t>
            </a:fld>
            <a:endParaRPr lang="zh-CN" altLang="en-US"/>
          </a:p>
        </p:txBody>
      </p:sp>
    </p:spTree>
    <p:extLst>
      <p:ext uri="{BB962C8B-B14F-4D97-AF65-F5344CB8AC3E}">
        <p14:creationId xmlns:p14="http://schemas.microsoft.com/office/powerpoint/2010/main" val="3666921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23</a:t>
            </a:fld>
            <a:endParaRPr lang="zh-CN" altLang="en-US"/>
          </a:p>
        </p:txBody>
      </p:sp>
    </p:spTree>
    <p:extLst>
      <p:ext uri="{BB962C8B-B14F-4D97-AF65-F5344CB8AC3E}">
        <p14:creationId xmlns:p14="http://schemas.microsoft.com/office/powerpoint/2010/main" val="1223166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3</a:t>
            </a:fld>
            <a:endParaRPr lang="zh-CN" altLang="en-US"/>
          </a:p>
        </p:txBody>
      </p:sp>
    </p:spTree>
    <p:extLst>
      <p:ext uri="{BB962C8B-B14F-4D97-AF65-F5344CB8AC3E}">
        <p14:creationId xmlns:p14="http://schemas.microsoft.com/office/powerpoint/2010/main" val="64854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4</a:t>
            </a:fld>
            <a:endParaRPr lang="zh-CN" altLang="en-US"/>
          </a:p>
        </p:txBody>
      </p:sp>
    </p:spTree>
    <p:extLst>
      <p:ext uri="{BB962C8B-B14F-4D97-AF65-F5344CB8AC3E}">
        <p14:creationId xmlns:p14="http://schemas.microsoft.com/office/powerpoint/2010/main" val="487688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5</a:t>
            </a:fld>
            <a:endParaRPr lang="zh-CN" altLang="en-US"/>
          </a:p>
        </p:txBody>
      </p:sp>
    </p:spTree>
    <p:extLst>
      <p:ext uri="{BB962C8B-B14F-4D97-AF65-F5344CB8AC3E}">
        <p14:creationId xmlns:p14="http://schemas.microsoft.com/office/powerpoint/2010/main" val="1825827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6</a:t>
            </a:fld>
            <a:endParaRPr lang="zh-CN" altLang="en-US"/>
          </a:p>
        </p:txBody>
      </p:sp>
    </p:spTree>
    <p:extLst>
      <p:ext uri="{BB962C8B-B14F-4D97-AF65-F5344CB8AC3E}">
        <p14:creationId xmlns:p14="http://schemas.microsoft.com/office/powerpoint/2010/main" val="3938191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7</a:t>
            </a:fld>
            <a:endParaRPr lang="zh-CN" altLang="en-US"/>
          </a:p>
        </p:txBody>
      </p:sp>
    </p:spTree>
    <p:extLst>
      <p:ext uri="{BB962C8B-B14F-4D97-AF65-F5344CB8AC3E}">
        <p14:creationId xmlns:p14="http://schemas.microsoft.com/office/powerpoint/2010/main" val="4018312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8</a:t>
            </a:fld>
            <a:endParaRPr lang="zh-CN" altLang="en-US"/>
          </a:p>
        </p:txBody>
      </p:sp>
    </p:spTree>
    <p:extLst>
      <p:ext uri="{BB962C8B-B14F-4D97-AF65-F5344CB8AC3E}">
        <p14:creationId xmlns:p14="http://schemas.microsoft.com/office/powerpoint/2010/main" val="2702227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9</a:t>
            </a:fld>
            <a:endParaRPr lang="zh-CN" altLang="en-US"/>
          </a:p>
        </p:txBody>
      </p:sp>
    </p:spTree>
    <p:extLst>
      <p:ext uri="{BB962C8B-B14F-4D97-AF65-F5344CB8AC3E}">
        <p14:creationId xmlns:p14="http://schemas.microsoft.com/office/powerpoint/2010/main" val="2152096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675606"/>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xmlns:p15="http://schemas.microsoft.com/office/powerpoint/2012/main">
      <p:transition spd="slow" advClick="0" advTm="2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2020/3/25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2756007568"/>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xmlns:p15="http://schemas.microsoft.com/office/powerpoint/2012/main">
      <p:transition spd="slow" advClick="0"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2280952"/>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xmlns:p15="http://schemas.microsoft.com/office/powerpoint/2012/main">
      <p:transition spd="slow" advClick="0"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12192000" cy="6858000"/>
          </a:xfrm>
          <a:prstGeom prst="rect">
            <a:avLst/>
          </a:prstGeom>
        </p:spPr>
      </p:pic>
      <p:sp>
        <p:nvSpPr>
          <p:cNvPr id="11" name="文本占位符 10"/>
          <p:cNvSpPr>
            <a:spLocks noGrp="1"/>
          </p:cNvSpPr>
          <p:nvPr>
            <p:ph type="body" sz="quarter" idx="10" hasCustomPrompt="1"/>
          </p:nvPr>
        </p:nvSpPr>
        <p:spPr>
          <a:xfrm>
            <a:off x="1750116" y="3715288"/>
            <a:ext cx="1800000" cy="424732"/>
          </a:xfrm>
          <a:prstGeom prst="rect">
            <a:avLst/>
          </a:prstGeom>
        </p:spPr>
        <p:txBody>
          <a:bodyPr anchor="ctr" anchorCtr="0">
            <a:spAutoFit/>
          </a:bodyPr>
          <a:lstStyle>
            <a:lvl1pPr marL="0" indent="0" algn="ctr">
              <a:buNone/>
              <a:defRPr sz="2400">
                <a:solidFill>
                  <a:schemeClr val="bg1"/>
                </a:solidFill>
              </a:defRPr>
            </a:lvl1pPr>
          </a:lstStyle>
          <a:p>
            <a:pPr lvl="0"/>
            <a:r>
              <a:rPr lang="zh-CN" altLang="en-US"/>
              <a:t>二级目录</a:t>
            </a:r>
          </a:p>
        </p:txBody>
      </p:sp>
      <p:sp>
        <p:nvSpPr>
          <p:cNvPr id="13" name="文本占位符 12"/>
          <p:cNvSpPr>
            <a:spLocks noGrp="1"/>
          </p:cNvSpPr>
          <p:nvPr>
            <p:ph type="body" sz="quarter" idx="11" hasCustomPrompt="1"/>
          </p:nvPr>
        </p:nvSpPr>
        <p:spPr>
          <a:xfrm>
            <a:off x="3785626" y="3715288"/>
            <a:ext cx="1800000" cy="424732"/>
          </a:xfrm>
          <a:prstGeom prst="rect">
            <a:avLst/>
          </a:prstGeom>
        </p:spPr>
        <p:txBody>
          <a:bodyPr anchor="ctr" anchorCtr="0">
            <a:spAutoFit/>
          </a:bodyPr>
          <a:lstStyle>
            <a:lvl1pPr marL="0" indent="0" algn="ctr">
              <a:buNone/>
              <a:defRPr sz="2400">
                <a:solidFill>
                  <a:schemeClr val="bg1"/>
                </a:solidFill>
              </a:defRPr>
            </a:lvl1pPr>
          </a:lstStyle>
          <a:p>
            <a:pPr lvl="0"/>
            <a:r>
              <a:rPr lang="zh-CN" altLang="en-US"/>
              <a:t>二级目录</a:t>
            </a:r>
          </a:p>
        </p:txBody>
      </p:sp>
      <p:sp>
        <p:nvSpPr>
          <p:cNvPr id="15" name="文本占位符 14"/>
          <p:cNvSpPr>
            <a:spLocks noGrp="1"/>
          </p:cNvSpPr>
          <p:nvPr>
            <p:ph type="body" sz="quarter" idx="12" hasCustomPrompt="1"/>
          </p:nvPr>
        </p:nvSpPr>
        <p:spPr>
          <a:xfrm>
            <a:off x="1750116" y="4351075"/>
            <a:ext cx="1800000" cy="424732"/>
          </a:xfrm>
          <a:prstGeom prst="rect">
            <a:avLst/>
          </a:prstGeom>
        </p:spPr>
        <p:txBody>
          <a:bodyPr anchor="ctr" anchorCtr="0">
            <a:spAutoFit/>
          </a:bodyPr>
          <a:lstStyle>
            <a:lvl1pPr marL="0" indent="0" algn="ctr">
              <a:buNone/>
              <a:defRPr sz="2400">
                <a:solidFill>
                  <a:schemeClr val="bg1"/>
                </a:solidFill>
              </a:defRPr>
            </a:lvl1pPr>
          </a:lstStyle>
          <a:p>
            <a:pPr lvl="0"/>
            <a:r>
              <a:rPr lang="zh-CN" altLang="en-US"/>
              <a:t>二级目录</a:t>
            </a:r>
          </a:p>
        </p:txBody>
      </p:sp>
      <p:sp>
        <p:nvSpPr>
          <p:cNvPr id="17" name="文本占位符 16"/>
          <p:cNvSpPr>
            <a:spLocks noGrp="1"/>
          </p:cNvSpPr>
          <p:nvPr>
            <p:ph type="body" sz="quarter" idx="13" hasCustomPrompt="1"/>
          </p:nvPr>
        </p:nvSpPr>
        <p:spPr>
          <a:xfrm>
            <a:off x="3785626" y="4351075"/>
            <a:ext cx="1800000" cy="424732"/>
          </a:xfrm>
          <a:prstGeom prst="rect">
            <a:avLst/>
          </a:prstGeom>
        </p:spPr>
        <p:txBody>
          <a:bodyPr anchor="ctr" anchorCtr="0">
            <a:spAutoFit/>
          </a:bodyPr>
          <a:lstStyle>
            <a:lvl1pPr marL="0" indent="0" algn="ctr">
              <a:buNone/>
              <a:defRPr sz="2400">
                <a:solidFill>
                  <a:schemeClr val="bg1"/>
                </a:solidFill>
              </a:defRPr>
            </a:lvl1pPr>
          </a:lstStyle>
          <a:p>
            <a:pPr lvl="0"/>
            <a:r>
              <a:rPr lang="zh-CN" altLang="en-US"/>
              <a:t>二级目录</a:t>
            </a:r>
          </a:p>
        </p:txBody>
      </p:sp>
      <p:sp>
        <p:nvSpPr>
          <p:cNvPr id="19" name="文本占位符 18"/>
          <p:cNvSpPr>
            <a:spLocks noGrp="1"/>
          </p:cNvSpPr>
          <p:nvPr>
            <p:ph type="body" sz="quarter" idx="14" hasCustomPrompt="1"/>
          </p:nvPr>
        </p:nvSpPr>
        <p:spPr>
          <a:xfrm>
            <a:off x="2403139" y="2479939"/>
            <a:ext cx="2519362" cy="535531"/>
          </a:xfrm>
          <a:prstGeom prst="rect">
            <a:avLst/>
          </a:prstGeom>
        </p:spPr>
        <p:txBody>
          <a:bodyPr anchor="ctr" anchorCtr="0">
            <a:spAutoFit/>
          </a:bodyPr>
          <a:lstStyle>
            <a:lvl1pPr marL="0" indent="0" algn="ctr">
              <a:buNone/>
              <a:defRPr sz="3200">
                <a:solidFill>
                  <a:schemeClr val="bg1"/>
                </a:solidFill>
              </a:defRPr>
            </a:lvl1pPr>
          </a:lstStyle>
          <a:p>
            <a:pPr lvl="0"/>
            <a:r>
              <a:rPr lang="zh-CN" altLang="en-US"/>
              <a:t>一级标题</a:t>
            </a:r>
          </a:p>
        </p:txBody>
      </p:sp>
      <p:sp>
        <p:nvSpPr>
          <p:cNvPr id="21" name="文本占位符 20"/>
          <p:cNvSpPr>
            <a:spLocks noGrp="1"/>
          </p:cNvSpPr>
          <p:nvPr>
            <p:ph type="body" sz="quarter" idx="15" hasCustomPrompt="1"/>
          </p:nvPr>
        </p:nvSpPr>
        <p:spPr>
          <a:xfrm>
            <a:off x="2392820" y="3015470"/>
            <a:ext cx="2540000" cy="313932"/>
          </a:xfrm>
          <a:prstGeom prst="rect">
            <a:avLst/>
          </a:prstGeom>
        </p:spPr>
        <p:txBody>
          <a:bodyPr anchor="ctr" anchorCtr="0">
            <a:spAutoFit/>
          </a:bodyPr>
          <a:lstStyle>
            <a:lvl1pPr marL="0" indent="0" algn="ctr">
              <a:buNone/>
              <a:defRPr sz="1600">
                <a:solidFill>
                  <a:schemeClr val="bg1"/>
                </a:solidFill>
              </a:defRPr>
            </a:lvl1pPr>
          </a:lstStyle>
          <a:p>
            <a:pPr lvl="0"/>
            <a:r>
              <a:rPr lang="en-US" altLang="zh-CN"/>
              <a:t>YIJIBIAOTI</a:t>
            </a:r>
            <a:endParaRPr lang="zh-CN" altLang="en-US"/>
          </a:p>
        </p:txBody>
      </p:sp>
      <p:pic>
        <p:nvPicPr>
          <p:cNvPr id="10" name="图片 9"/>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rcRect/>
          <a:stretch/>
        </p:blipFill>
        <p:spPr>
          <a:xfrm>
            <a:off x="6796103" y="1923346"/>
            <a:ext cx="3374726" cy="3377068"/>
          </a:xfrm>
          <a:prstGeom prst="rect">
            <a:avLst/>
          </a:prstGeom>
        </p:spPr>
      </p:pic>
    </p:spTree>
    <p:extLst>
      <p:ext uri="{BB962C8B-B14F-4D97-AF65-F5344CB8AC3E}">
        <p14:creationId xmlns:p14="http://schemas.microsoft.com/office/powerpoint/2010/main" val="4033507463"/>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xmlns:p15="http://schemas.microsoft.com/office/powerpoint/2012/main">
      <p:transition spd="slow" advClick="0" advTm="2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9" presetClass="entr" presetSubtype="0" fill="hold" nodeType="afterEffect">
                                  <p:childTnLst>
                                    <p:set>
                                      <p:cBhvr>
                                        <p:cTn id="7" dur="1" fill="hold">
                                          <p:stCondLst>
                                            <p:cond delay="0"/>
                                          </p:stCondLst>
                                        </p:cTn>
                                        <p:tgtEl>
                                          <p:spTgt spid="10"/>
                                        </p:tgtEl>
                                        <p:attrNameLst>
                                          <p:attrName>style.visibility</p:attrName>
                                        </p:attrNameLst>
                                      </p:cBhvr>
                                      <p:to>
                                        <p:strVal val="visible"/>
                                      </p:to>
                                    </p:set>
                                    <p:animEffect transition="in" filter="dissolve">
                                      <p:cBhvr>
                                        <p:cTn id="8" dur="2000"/>
                                        <p:tgtEl>
                                          <p:spTgt spid="10"/>
                                        </p:tgtEl>
                                      </p:cBhvr>
                                    </p:animEffect>
                                  </p:childTnLst>
                                </p:cTn>
                              </p:par>
                            </p:childTnLst>
                          </p:cTn>
                        </p:par>
                        <p:par>
                          <p:cTn id="9" fill="hold" nodeType="withGroup">
                            <p:stCondLst>
                              <p:cond delay="2000"/>
                            </p:stCondLst>
                            <p:childTnLst>
                              <p:par>
                                <p:cTn id="10" presetID="42" presetClass="entr" presetSubtype="0" fill="hold" grpId="4" nodeType="afterEffec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750"/>
                                        <p:tgtEl>
                                          <p:spTgt spid="19">
                                            <p:txEl>
                                              <p:pRg st="0" end="0"/>
                                            </p:txEl>
                                          </p:spTgt>
                                        </p:tgtEl>
                                      </p:cBhvr>
                                    </p:animEffect>
                                    <p:anim calcmode="lin" valueType="num">
                                      <p:cBhvr>
                                        <p:cTn id="13" dur="75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19">
                                            <p:txEl>
                                              <p:pRg st="0" end="0"/>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5" nodeType="withEffec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fade">
                                      <p:cBhvr>
                                        <p:cTn id="17" dur="750"/>
                                        <p:tgtEl>
                                          <p:spTgt spid="21">
                                            <p:txEl>
                                              <p:pRg st="0" end="0"/>
                                            </p:txEl>
                                          </p:spTgt>
                                        </p:tgtEl>
                                      </p:cBhvr>
                                    </p:animEffect>
                                    <p:anim calcmode="lin" valueType="num">
                                      <p:cBhvr>
                                        <p:cTn id="18" dur="75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9" dur="750" fill="hold"/>
                                        <p:tgtEl>
                                          <p:spTgt spid="21">
                                            <p:txEl>
                                              <p:pRg st="0" end="0"/>
                                            </p:txEl>
                                          </p:spTgt>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500"/>
                                        <p:tgtEl>
                                          <p:spTgt spid="11">
                                            <p:txEl>
                                              <p:pRg st="0" end="0"/>
                                            </p:txEl>
                                          </p:spTgt>
                                        </p:tgtEl>
                                      </p:cBhvr>
                                    </p:animEffect>
                                  </p:childTnLst>
                                </p:cTn>
                              </p:par>
                              <p:par>
                                <p:cTn id="23" presetID="10" presetClass="entr" presetSubtype="0" fill="hold" grpId="1" nodeType="withEffec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fade">
                                      <p:cBhvr>
                                        <p:cTn id="25" dur="500"/>
                                        <p:tgtEl>
                                          <p:spTgt spid="13">
                                            <p:txEl>
                                              <p:pRg st="0" end="0"/>
                                            </p:txEl>
                                          </p:spTgt>
                                        </p:tgtEl>
                                      </p:cBhvr>
                                    </p:animEffect>
                                  </p:childTnLst>
                                </p:cTn>
                              </p:par>
                              <p:par>
                                <p:cTn id="26" presetID="10" presetClass="entr" presetSubtype="0" fill="hold" grpId="2" nodeType="withEffect">
                                  <p:childTnLst>
                                    <p:set>
                                      <p:cBhvr>
                                        <p:cTn id="27" dur="1" fill="hold">
                                          <p:stCondLst>
                                            <p:cond delay="0"/>
                                          </p:stCondLst>
                                        </p:cTn>
                                        <p:tgtEl>
                                          <p:spTgt spid="15">
                                            <p:txEl>
                                              <p:pRg st="0" end="0"/>
                                            </p:txEl>
                                          </p:spTgt>
                                        </p:tgtEl>
                                        <p:attrNameLst>
                                          <p:attrName>style.visibility</p:attrName>
                                        </p:attrNameLst>
                                      </p:cBhvr>
                                      <p:to>
                                        <p:strVal val="visible"/>
                                      </p:to>
                                    </p:set>
                                    <p:animEffect transition="in" filter="fade">
                                      <p:cBhvr>
                                        <p:cTn id="28" dur="500"/>
                                        <p:tgtEl>
                                          <p:spTgt spid="15">
                                            <p:txEl>
                                              <p:pRg st="0" end="0"/>
                                            </p:txEl>
                                          </p:spTgt>
                                        </p:tgtEl>
                                      </p:cBhvr>
                                    </p:animEffect>
                                  </p:childTnLst>
                                </p:cTn>
                              </p:par>
                              <p:par>
                                <p:cTn id="29" presetID="10" presetClass="entr" presetSubtype="0" fill="hold" grpId="3" nodeType="withEffec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1" build="p"/>
      <p:bldP spid="15" grpId="2" build="p"/>
      <p:bldP spid="17" grpId="3" build="p"/>
      <p:bldP spid="19" grpId="4" build="p"/>
      <p:bldP spid="21" grpId="5" bui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85522" y="51558"/>
            <a:ext cx="1620957" cy="523220"/>
          </a:xfrm>
          <a:prstGeom prst="rect">
            <a:avLst/>
          </a:prstGeom>
        </p:spPr>
        <p:txBody>
          <a:bodyPr wrap="none" anchor="ctr" anchorCtr="0">
            <a:spAutoFit/>
          </a:bodyPr>
          <a:lstStyle>
            <a:lvl1pPr algn="ctr">
              <a:lnSpc>
                <a:spcPct val="100000"/>
              </a:lnSpc>
              <a:defRPr sz="2800">
                <a:solidFill>
                  <a:schemeClr val="accent1"/>
                </a:solidFill>
              </a:defRPr>
            </a:lvl1pPr>
          </a:lstStyle>
          <a:p>
            <a:r>
              <a:rPr lang="zh-CN" altLang="en-US"/>
              <a:t>标题样式</a:t>
            </a:r>
          </a:p>
        </p:txBody>
      </p:sp>
      <p:sp>
        <p:nvSpPr>
          <p:cNvPr id="3" name="矩形 2"/>
          <p:cNvSpPr/>
          <p:nvPr userDrawn="1"/>
        </p:nvSpPr>
        <p:spPr>
          <a:xfrm>
            <a:off x="-1" y="128585"/>
            <a:ext cx="5285523"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E76B84F-0957-4FE4-8506-5011661E409F}"/>
              </a:ext>
            </a:extLst>
          </p:cNvPr>
          <p:cNvSpPr/>
          <p:nvPr userDrawn="1"/>
        </p:nvSpPr>
        <p:spPr>
          <a:xfrm>
            <a:off x="6907284" y="128585"/>
            <a:ext cx="5285523"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84161820"/>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xmlns:p15="http://schemas.microsoft.com/office/powerpoint/2012/main">
      <p:transition spd="slow" advClick="0"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2020/3/25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3415877817"/>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xmlns:p15="http://schemas.microsoft.com/office/powerpoint/2012/main">
      <p:transition spd="slow" advClick="0"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2020/3/25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4032601123"/>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xmlns:p15="http://schemas.microsoft.com/office/powerpoint/2012/main">
      <p:transition spd="slow" advClick="0"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2020/3/25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137613552"/>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xmlns:p15="http://schemas.microsoft.com/office/powerpoint/2012/main">
      <p:transition spd="slow" advClick="0"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2020/3/25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1933146401"/>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xmlns:p15="http://schemas.microsoft.com/office/powerpoint/2012/main">
      <p:transition spd="slow" advClick="0"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2020/3/25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1289548145"/>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xmlns:p15="http://schemas.microsoft.com/office/powerpoint/2012/main">
      <p:transition spd="slow" advClick="0" advTm="2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459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4" r:id="rId5"/>
    <p:sldLayoutId id="2147483655" r:id="rId6"/>
    <p:sldLayoutId id="2147483656" r:id="rId7"/>
    <p:sldLayoutId id="2147483657" r:id="rId8"/>
    <p:sldLayoutId id="2147483658" r:id="rId9"/>
    <p:sldLayoutId id="2147483659" r:id="rId10"/>
  </p:sldLayoutIdLst>
  <mc:AlternateContent xmlns:mc="http://schemas.openxmlformats.org/markup-compatibility/2006" xmlns:p14="http://schemas.microsoft.com/office/powerpoint/2010/main">
    <mc:Choice Requires="p14">
      <p:transition spd="slow" p14:dur="1500" advClick="0" advTm="2000">
        <p:random/>
      </p:transition>
    </mc:Choice>
    <mc:Fallback xmlns="" xmlns:p15="http://schemas.microsoft.com/office/powerpoint/2012/main">
      <p:transition spd="slow" advClick="0"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tif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119774" y="0"/>
            <a:ext cx="12311774" cy="6925373"/>
          </a:xfrm>
          <a:prstGeom prst="rect">
            <a:avLst/>
          </a:prstGeom>
        </p:spPr>
      </p:pic>
      <p:pic>
        <p:nvPicPr>
          <p:cNvPr id="4" name="图片 3"/>
          <p:cNvPicPr>
            <a:picLocks noChangeAspect="1"/>
          </p:cNvPicPr>
          <p:nvPr/>
        </p:nvPicPr>
        <p:blipFill>
          <a:blip r:embed="rId4" cstate="print">
            <a:biLevel thresh="25000"/>
            <a:extLst>
              <a:ext uri="{28A0092B-C50C-407E-A947-70E740481C1C}">
                <a14:useLocalDpi xmlns:a14="http://schemas.microsoft.com/office/drawing/2010/main" val="0"/>
              </a:ext>
            </a:extLst>
          </a:blip>
          <a:srcRect/>
          <a:stretch/>
        </p:blipFill>
        <p:spPr>
          <a:xfrm>
            <a:off x="838620" y="134746"/>
            <a:ext cx="4837040" cy="6723254"/>
          </a:xfrm>
          <a:prstGeom prst="rect">
            <a:avLst/>
          </a:prstGeom>
        </p:spPr>
      </p:pic>
      <p:grpSp>
        <p:nvGrpSpPr>
          <p:cNvPr id="2" name="组合 1">
            <a:extLst>
              <a:ext uri="{FF2B5EF4-FFF2-40B4-BE49-F238E27FC236}">
                <a16:creationId xmlns:a16="http://schemas.microsoft.com/office/drawing/2014/main" id="{1E9AB4F3-E437-4EDB-BD51-59E749273FA5}"/>
              </a:ext>
            </a:extLst>
          </p:cNvPr>
          <p:cNvGrpSpPr/>
          <p:nvPr/>
        </p:nvGrpSpPr>
        <p:grpSpPr>
          <a:xfrm>
            <a:off x="2913260" y="1231110"/>
            <a:ext cx="13196846" cy="4215347"/>
            <a:chOff x="1729483" y="898988"/>
            <a:chExt cx="13196846" cy="4215347"/>
          </a:xfrm>
        </p:grpSpPr>
        <p:sp>
          <p:nvSpPr>
            <p:cNvPr id="12" name="文本框 11"/>
            <p:cNvSpPr txBox="1"/>
            <p:nvPr/>
          </p:nvSpPr>
          <p:spPr>
            <a:xfrm>
              <a:off x="4981661" y="898988"/>
              <a:ext cx="9944668" cy="2123658"/>
            </a:xfrm>
            <a:prstGeom prst="rect">
              <a:avLst/>
            </a:prstGeom>
            <a:noFill/>
          </p:spPr>
          <p:txBody>
            <a:bodyPr wrap="square" rtlCol="0">
              <a:spAutoFit/>
            </a:bodyPr>
            <a:lstStyle/>
            <a:p>
              <a:r>
                <a:rPr lang="en-US" sz="6600" dirty="0" err="1">
                  <a:solidFill>
                    <a:schemeClr val="bg1"/>
                  </a:solidFill>
                </a:rPr>
                <a:t>Conmed</a:t>
              </a:r>
              <a:br>
                <a:rPr lang="en-US" sz="6600" dirty="0">
                  <a:solidFill>
                    <a:schemeClr val="bg1"/>
                  </a:solidFill>
                </a:rPr>
              </a:br>
              <a:r>
                <a:rPr lang="en-US" sz="6600" dirty="0">
                  <a:solidFill>
                    <a:schemeClr val="bg1"/>
                  </a:solidFill>
                </a:rPr>
                <a:t>XN Project</a:t>
              </a:r>
              <a:endParaRPr lang="zh-CN" altLang="en-US" sz="6600" dirty="0">
                <a:solidFill>
                  <a:schemeClr val="bg1"/>
                </a:solidFill>
                <a:cs typeface="+mn-ea"/>
                <a:sym typeface="+mn-lt"/>
              </a:endParaRPr>
            </a:p>
          </p:txBody>
        </p:sp>
        <p:sp>
          <p:nvSpPr>
            <p:cNvPr id="168" name="文本框 167"/>
            <p:cNvSpPr txBox="1"/>
            <p:nvPr/>
          </p:nvSpPr>
          <p:spPr>
            <a:xfrm>
              <a:off x="4724654" y="3513897"/>
              <a:ext cx="6649187" cy="1600438"/>
            </a:xfrm>
            <a:prstGeom prst="rect">
              <a:avLst/>
            </a:prstGeom>
            <a:noFill/>
          </p:spPr>
          <p:txBody>
            <a:bodyPr wrap="square" rtlCol="0">
              <a:spAutoFit/>
            </a:bodyPr>
            <a:lstStyle/>
            <a:p>
              <a:r>
                <a:rPr lang="en-US" sz="1600" dirty="0">
                  <a:solidFill>
                    <a:schemeClr val="bg1"/>
                  </a:solidFill>
                </a:rPr>
                <a:t>Le Yang,</a:t>
              </a:r>
              <a:r>
                <a:rPr lang="zh-CN" altLang="en-US" sz="1600" dirty="0">
                  <a:solidFill>
                    <a:schemeClr val="bg1"/>
                  </a:solidFill>
                </a:rPr>
                <a:t> </a:t>
              </a:r>
              <a:r>
                <a:rPr lang="en-US" sz="1600" dirty="0" err="1">
                  <a:solidFill>
                    <a:schemeClr val="bg1"/>
                  </a:solidFill>
                </a:rPr>
                <a:t>Weijing</a:t>
              </a:r>
              <a:r>
                <a:rPr lang="en-US" sz="1600" dirty="0">
                  <a:solidFill>
                    <a:schemeClr val="bg1"/>
                  </a:solidFill>
                </a:rPr>
                <a:t> Wang, </a:t>
              </a:r>
              <a:r>
                <a:rPr lang="en-US" sz="1600" dirty="0" err="1">
                  <a:solidFill>
                    <a:schemeClr val="bg1"/>
                  </a:solidFill>
                </a:rPr>
                <a:t>Xiaoyun</a:t>
              </a:r>
              <a:r>
                <a:rPr lang="en-US" sz="1600" dirty="0">
                  <a:solidFill>
                    <a:schemeClr val="bg1"/>
                  </a:solidFill>
                </a:rPr>
                <a:t> Zhao, </a:t>
              </a:r>
              <a:r>
                <a:rPr lang="en-US" sz="1600" dirty="0" err="1">
                  <a:solidFill>
                    <a:schemeClr val="bg1"/>
                  </a:solidFill>
                </a:rPr>
                <a:t>Neeti</a:t>
              </a:r>
              <a:r>
                <a:rPr lang="en-US" sz="1600" dirty="0">
                  <a:solidFill>
                    <a:schemeClr val="bg1"/>
                  </a:solidFill>
                </a:rPr>
                <a:t> </a:t>
              </a:r>
              <a:r>
                <a:rPr lang="en-US" sz="1600" dirty="0" err="1">
                  <a:solidFill>
                    <a:schemeClr val="bg1"/>
                  </a:solidFill>
                </a:rPr>
                <a:t>Panjwani</a:t>
              </a:r>
              <a:r>
                <a:rPr lang="en-US" sz="1600" dirty="0">
                  <a:solidFill>
                    <a:schemeClr val="bg1"/>
                  </a:solidFill>
                </a:rPr>
                <a:t>,</a:t>
              </a:r>
            </a:p>
            <a:p>
              <a:r>
                <a:rPr lang="en-US" sz="1600" dirty="0">
                  <a:solidFill>
                    <a:schemeClr val="bg1"/>
                  </a:solidFill>
                </a:rPr>
                <a:t> </a:t>
              </a:r>
              <a:r>
                <a:rPr lang="en-US" sz="1600" dirty="0" err="1">
                  <a:solidFill>
                    <a:schemeClr val="bg1"/>
                  </a:solidFill>
                </a:rPr>
                <a:t>Nikhilesh</a:t>
              </a:r>
              <a:r>
                <a:rPr lang="en-US" sz="1600" dirty="0">
                  <a:solidFill>
                    <a:schemeClr val="bg1"/>
                  </a:solidFill>
                </a:rPr>
                <a:t> Rajeev, Ping Shi</a:t>
              </a:r>
            </a:p>
            <a:p>
              <a:r>
                <a:rPr lang="en-US" sz="1600" dirty="0">
                  <a:solidFill>
                    <a:schemeClr val="bg1"/>
                  </a:solidFill>
                </a:rPr>
                <a:t>ALY6080 Integrated Experiential Learn</a:t>
              </a:r>
            </a:p>
            <a:p>
              <a:r>
                <a:rPr lang="en-US" sz="1600" dirty="0" err="1">
                  <a:solidFill>
                    <a:schemeClr val="bg1"/>
                  </a:solidFill>
                </a:rPr>
                <a:t>Insuructor</a:t>
              </a:r>
              <a:r>
                <a:rPr lang="en-US" sz="1600" dirty="0">
                  <a:solidFill>
                    <a:schemeClr val="bg1"/>
                  </a:solidFill>
                </a:rPr>
                <a:t>: Kristen </a:t>
              </a:r>
              <a:r>
                <a:rPr lang="en-US" sz="1600" dirty="0" err="1">
                  <a:solidFill>
                    <a:schemeClr val="bg1"/>
                  </a:solidFill>
                </a:rPr>
                <a:t>Dronbnis</a:t>
              </a:r>
              <a:endParaRPr lang="en-US" sz="1600" dirty="0">
                <a:solidFill>
                  <a:schemeClr val="bg1"/>
                </a:solidFill>
              </a:endParaRPr>
            </a:p>
            <a:p>
              <a:r>
                <a:rPr lang="en-US" sz="1600" dirty="0">
                  <a:solidFill>
                    <a:schemeClr val="bg1"/>
                  </a:solidFill>
                </a:rPr>
                <a:t>Northeastern University</a:t>
              </a:r>
            </a:p>
            <a:p>
              <a:r>
                <a:rPr lang="en-US" sz="1600" dirty="0">
                  <a:solidFill>
                    <a:schemeClr val="bg1"/>
                  </a:solidFill>
                </a:rPr>
                <a:t>03/25/2020</a:t>
              </a:r>
            </a:p>
          </p:txBody>
        </p:sp>
        <p:cxnSp>
          <p:nvCxnSpPr>
            <p:cNvPr id="7" name="直接连接符 6"/>
            <p:cNvCxnSpPr/>
            <p:nvPr/>
          </p:nvCxnSpPr>
          <p:spPr>
            <a:xfrm>
              <a:off x="1729483" y="4399479"/>
              <a:ext cx="8547504" cy="0"/>
            </a:xfrm>
            <a:prstGeom prst="line">
              <a:avLst/>
            </a:prstGeom>
            <a:ln>
              <a:gradFill>
                <a:gsLst>
                  <a:gs pos="0">
                    <a:schemeClr val="bg1">
                      <a:alpha val="0"/>
                    </a:schemeClr>
                  </a:gs>
                  <a:gs pos="50000">
                    <a:schemeClr val="bg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77A9FA4B-260D-384A-BAFD-203DF43DB2AC}"/>
              </a:ext>
            </a:extLst>
          </p:cNvPr>
          <p:cNvPicPr>
            <a:picLocks noChangeAspect="1"/>
          </p:cNvPicPr>
          <p:nvPr/>
        </p:nvPicPr>
        <p:blipFill>
          <a:blip r:embed="rId5"/>
          <a:stretch>
            <a:fillRect/>
          </a:stretch>
        </p:blipFill>
        <p:spPr>
          <a:xfrm>
            <a:off x="473002" y="1971401"/>
            <a:ext cx="2674837" cy="2674837"/>
          </a:xfrm>
          <a:prstGeom prst="rect">
            <a:avLst/>
          </a:prstGeom>
        </p:spPr>
      </p:pic>
    </p:spTree>
    <p:extLst>
      <p:ext uri="{BB962C8B-B14F-4D97-AF65-F5344CB8AC3E}">
        <p14:creationId xmlns:p14="http://schemas.microsoft.com/office/powerpoint/2010/main" val="38069088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F4A244B-B09A-0B43-AD03-4C3F7275332F}"/>
              </a:ext>
            </a:extLst>
          </p:cNvPr>
          <p:cNvSpPr txBox="1">
            <a:spLocks/>
          </p:cNvSpPr>
          <p:nvPr/>
        </p:nvSpPr>
        <p:spPr>
          <a:xfrm>
            <a:off x="272717" y="310669"/>
            <a:ext cx="11353800" cy="1155031"/>
          </a:xfrm>
          <a:prstGeom prst="rect">
            <a:avLst/>
          </a:prstGeom>
        </p:spPr>
        <p:txBody>
          <a:bodyPr wrap="none" anchor="ctr" anchorCtr="0">
            <a:spAutoFit/>
          </a:bodyPr>
          <a:lstStyle>
            <a:lvl1pPr algn="ctr" defTabSz="914400" rtl="0" eaLnBrk="1" latinLnBrk="0" hangingPunct="1">
              <a:lnSpc>
                <a:spcPct val="100000"/>
              </a:lnSpc>
              <a:spcBef>
                <a:spcPct val="0"/>
              </a:spcBef>
              <a:buNone/>
              <a:defRPr sz="2800" kern="1200">
                <a:solidFill>
                  <a:schemeClr val="accent1"/>
                </a:solidFill>
                <a:latin typeface="+mj-lt"/>
                <a:ea typeface="+mj-ea"/>
                <a:cs typeface="+mj-cs"/>
              </a:defRPr>
            </a:lvl1pPr>
          </a:lstStyle>
          <a:p>
            <a:r>
              <a:rPr lang="en-US" dirty="0"/>
              <a:t>Predict shipping dashboard </a:t>
            </a:r>
          </a:p>
        </p:txBody>
      </p:sp>
      <p:pic>
        <p:nvPicPr>
          <p:cNvPr id="4" name="Content Placeholder 4" descr="A screenshot of a cell phone&#10;&#10;Description automatically generated">
            <a:extLst>
              <a:ext uri="{FF2B5EF4-FFF2-40B4-BE49-F238E27FC236}">
                <a16:creationId xmlns:a16="http://schemas.microsoft.com/office/drawing/2014/main" id="{E9916427-9B96-5643-A7C1-39E20616F8A5}"/>
              </a:ext>
            </a:extLst>
          </p:cNvPr>
          <p:cNvPicPr>
            <a:picLocks noChangeAspect="1"/>
          </p:cNvPicPr>
          <p:nvPr/>
        </p:nvPicPr>
        <p:blipFill>
          <a:blip r:embed="rId3"/>
          <a:stretch>
            <a:fillRect/>
          </a:stretch>
        </p:blipFill>
        <p:spPr>
          <a:xfrm>
            <a:off x="6556960" y="1287127"/>
            <a:ext cx="5362281" cy="3661019"/>
          </a:xfrm>
          <a:prstGeom prst="rect">
            <a:avLst/>
          </a:prstGeom>
        </p:spPr>
      </p:pic>
      <p:pic>
        <p:nvPicPr>
          <p:cNvPr id="5" name="Picture 4" descr="A screenshot of a map&#10;&#10;Description automatically generated">
            <a:extLst>
              <a:ext uri="{FF2B5EF4-FFF2-40B4-BE49-F238E27FC236}">
                <a16:creationId xmlns:a16="http://schemas.microsoft.com/office/drawing/2014/main" id="{50E59A47-BF86-3843-855C-B1DDB77C18B6}"/>
              </a:ext>
            </a:extLst>
          </p:cNvPr>
          <p:cNvPicPr/>
          <p:nvPr/>
        </p:nvPicPr>
        <p:blipFill>
          <a:blip r:embed="rId4"/>
          <a:stretch>
            <a:fillRect/>
          </a:stretch>
        </p:blipFill>
        <p:spPr>
          <a:xfrm>
            <a:off x="272758" y="1287127"/>
            <a:ext cx="5087033" cy="3636565"/>
          </a:xfrm>
          <a:prstGeom prst="rect">
            <a:avLst/>
          </a:prstGeom>
        </p:spPr>
      </p:pic>
      <p:sp>
        <p:nvSpPr>
          <p:cNvPr id="6" name="TextBox 5">
            <a:extLst>
              <a:ext uri="{FF2B5EF4-FFF2-40B4-BE49-F238E27FC236}">
                <a16:creationId xmlns:a16="http://schemas.microsoft.com/office/drawing/2014/main" id="{F6D07474-C51D-DF48-B913-9EA9FFED07F2}"/>
              </a:ext>
            </a:extLst>
          </p:cNvPr>
          <p:cNvSpPr txBox="1"/>
          <p:nvPr/>
        </p:nvSpPr>
        <p:spPr>
          <a:xfrm>
            <a:off x="6671232" y="4987572"/>
            <a:ext cx="5248009" cy="1705403"/>
          </a:xfrm>
          <a:prstGeom prst="rect">
            <a:avLst/>
          </a:prstGeom>
          <a:noFill/>
        </p:spPr>
        <p:txBody>
          <a:bodyPr wrap="square" rtlCol="0">
            <a:spAutoFit/>
          </a:bodyPr>
          <a:lstStyle/>
          <a:p>
            <a:pPr>
              <a:lnSpc>
                <a:spcPct val="150000"/>
              </a:lnSpc>
            </a:pPr>
            <a:r>
              <a:rPr lang="en-US" dirty="0"/>
              <a:t>According the 2017 and 2018 data to predict the number of medical devices that will be ordered by Asian Clients from ConMed in 2019 </a:t>
            </a:r>
          </a:p>
        </p:txBody>
      </p:sp>
      <p:sp>
        <p:nvSpPr>
          <p:cNvPr id="7" name="TextBox 6">
            <a:extLst>
              <a:ext uri="{FF2B5EF4-FFF2-40B4-BE49-F238E27FC236}">
                <a16:creationId xmlns:a16="http://schemas.microsoft.com/office/drawing/2014/main" id="{8BFD85B7-A942-F74B-8338-720394DFF21C}"/>
              </a:ext>
            </a:extLst>
          </p:cNvPr>
          <p:cNvSpPr txBox="1"/>
          <p:nvPr/>
        </p:nvSpPr>
        <p:spPr>
          <a:xfrm>
            <a:off x="137238" y="5047448"/>
            <a:ext cx="5663849" cy="1705403"/>
          </a:xfrm>
          <a:prstGeom prst="rect">
            <a:avLst/>
          </a:prstGeom>
          <a:noFill/>
        </p:spPr>
        <p:txBody>
          <a:bodyPr wrap="square" rtlCol="0">
            <a:spAutoFit/>
          </a:bodyPr>
          <a:lstStyle/>
          <a:p>
            <a:pPr>
              <a:lnSpc>
                <a:spcPct val="150000"/>
              </a:lnSpc>
            </a:pPr>
            <a:r>
              <a:rPr lang="en-US" dirty="0"/>
              <a:t>The cost of freight has changed dramatically. In Korea, the highest cost</a:t>
            </a:r>
            <a:r>
              <a:rPr lang="zh-CN" altLang="en-US" dirty="0"/>
              <a:t> </a:t>
            </a:r>
            <a:r>
              <a:rPr lang="en-US" altLang="zh-CN" dirty="0"/>
              <a:t>of</a:t>
            </a:r>
            <a:r>
              <a:rPr lang="zh-CN" altLang="en-US" dirty="0"/>
              <a:t> </a:t>
            </a:r>
            <a:r>
              <a:rPr lang="en-US" altLang="zh-CN" dirty="0"/>
              <a:t>freight </a:t>
            </a:r>
            <a:r>
              <a:rPr lang="en-US" dirty="0"/>
              <a:t>per unit is in the first quarter while the highest price of shipping cost to Japan is in the fourth quarter. </a:t>
            </a:r>
          </a:p>
        </p:txBody>
      </p:sp>
      <p:sp>
        <p:nvSpPr>
          <p:cNvPr id="8" name="标题 1">
            <a:extLst>
              <a:ext uri="{FF2B5EF4-FFF2-40B4-BE49-F238E27FC236}">
                <a16:creationId xmlns:a16="http://schemas.microsoft.com/office/drawing/2014/main" id="{76C667ED-A4E1-0546-8375-30E55781F619}"/>
              </a:ext>
            </a:extLst>
          </p:cNvPr>
          <p:cNvSpPr>
            <a:spLocks noGrp="1"/>
          </p:cNvSpPr>
          <p:nvPr>
            <p:ph type="title"/>
          </p:nvPr>
        </p:nvSpPr>
        <p:spPr>
          <a:xfrm>
            <a:off x="5184538" y="82335"/>
            <a:ext cx="1822936" cy="461665"/>
          </a:xfrm>
        </p:spPr>
        <p:txBody>
          <a:bodyPr/>
          <a:lstStyle/>
          <a:p>
            <a:r>
              <a:rPr lang="en-US" altLang="zh-CN" sz="2400" dirty="0"/>
              <a:t>Asian Sales</a:t>
            </a:r>
            <a:endParaRPr lang="zh-CN" altLang="en-US" sz="2400" dirty="0"/>
          </a:p>
        </p:txBody>
      </p:sp>
    </p:spTree>
    <p:extLst>
      <p:ext uri="{BB962C8B-B14F-4D97-AF65-F5344CB8AC3E}">
        <p14:creationId xmlns:p14="http://schemas.microsoft.com/office/powerpoint/2010/main" val="40549277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87C2299-BB11-B141-A9F0-3327FD9129E8}"/>
              </a:ext>
            </a:extLst>
          </p:cNvPr>
          <p:cNvSpPr txBox="1">
            <a:spLocks/>
          </p:cNvSpPr>
          <p:nvPr/>
        </p:nvSpPr>
        <p:spPr>
          <a:xfrm>
            <a:off x="838200" y="766296"/>
            <a:ext cx="2392001" cy="523220"/>
          </a:xfrm>
          <a:prstGeom prst="rect">
            <a:avLst/>
          </a:prstGeom>
        </p:spPr>
        <p:txBody>
          <a:bodyPr wrap="none" anchor="ctr" anchorCtr="0">
            <a:spAutoFit/>
          </a:bodyPr>
          <a:lstStyle>
            <a:lvl1pPr algn="ctr" defTabSz="914400" rtl="0" eaLnBrk="1" latinLnBrk="0" hangingPunct="1">
              <a:lnSpc>
                <a:spcPct val="100000"/>
              </a:lnSpc>
              <a:spcBef>
                <a:spcPct val="0"/>
              </a:spcBef>
              <a:buNone/>
              <a:defRPr sz="2800" kern="1200">
                <a:solidFill>
                  <a:schemeClr val="accent1"/>
                </a:solidFill>
                <a:latin typeface="+mj-lt"/>
                <a:ea typeface="+mj-ea"/>
                <a:cs typeface="+mj-cs"/>
              </a:defRPr>
            </a:lvl1pPr>
          </a:lstStyle>
          <a:p>
            <a:pPr algn="l"/>
            <a:r>
              <a:rPr lang="en-US" dirty="0"/>
              <a:t>Suggestions </a:t>
            </a:r>
          </a:p>
        </p:txBody>
      </p:sp>
      <p:sp>
        <p:nvSpPr>
          <p:cNvPr id="4" name="Content Placeholder 6">
            <a:extLst>
              <a:ext uri="{FF2B5EF4-FFF2-40B4-BE49-F238E27FC236}">
                <a16:creationId xmlns:a16="http://schemas.microsoft.com/office/drawing/2014/main" id="{93B85056-F746-0A4E-9E6C-161002479882}"/>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a:t>The Shipping quantity in Japan which is the largest market in Asian since it is a reliable indicator that the number of goods sold in Asian will increase in 4</a:t>
            </a:r>
            <a:r>
              <a:rPr lang="en-US" sz="2000" baseline="30000" dirty="0"/>
              <a:t>th</a:t>
            </a:r>
            <a:r>
              <a:rPr lang="en-US" sz="2000" dirty="0"/>
              <a:t> quarter. </a:t>
            </a:r>
          </a:p>
          <a:p>
            <a:pPr>
              <a:lnSpc>
                <a:spcPct val="150000"/>
              </a:lnSpc>
            </a:pPr>
            <a:r>
              <a:rPr lang="en-US" sz="2000" dirty="0"/>
              <a:t>There is a positive relationship between the price and quantity of shipping </a:t>
            </a:r>
          </a:p>
          <a:p>
            <a:pPr>
              <a:lnSpc>
                <a:spcPct val="150000"/>
              </a:lnSpc>
            </a:pPr>
            <a:r>
              <a:rPr lang="en-US" sz="2000" dirty="0"/>
              <a:t>We can ship and storage these high demand device in the lower price quarter in advance. </a:t>
            </a:r>
          </a:p>
          <a:p>
            <a:pPr>
              <a:lnSpc>
                <a:spcPct val="150000"/>
              </a:lnSpc>
            </a:pPr>
            <a:endParaRPr lang="en-US" sz="2000" dirty="0"/>
          </a:p>
        </p:txBody>
      </p:sp>
      <p:sp>
        <p:nvSpPr>
          <p:cNvPr id="9" name="标题 1">
            <a:extLst>
              <a:ext uri="{FF2B5EF4-FFF2-40B4-BE49-F238E27FC236}">
                <a16:creationId xmlns:a16="http://schemas.microsoft.com/office/drawing/2014/main" id="{93BD846C-AB42-6645-8A84-9BEC8554A69A}"/>
              </a:ext>
            </a:extLst>
          </p:cNvPr>
          <p:cNvSpPr>
            <a:spLocks noGrp="1"/>
          </p:cNvSpPr>
          <p:nvPr>
            <p:ph type="title"/>
          </p:nvPr>
        </p:nvSpPr>
        <p:spPr>
          <a:xfrm>
            <a:off x="5184538" y="82335"/>
            <a:ext cx="1822936" cy="461665"/>
          </a:xfrm>
        </p:spPr>
        <p:txBody>
          <a:bodyPr/>
          <a:lstStyle/>
          <a:p>
            <a:r>
              <a:rPr lang="en-US" altLang="zh-CN" sz="2400" dirty="0"/>
              <a:t>Asian Sales</a:t>
            </a:r>
            <a:endParaRPr lang="zh-CN" altLang="en-US" sz="2400" dirty="0"/>
          </a:p>
        </p:txBody>
      </p:sp>
    </p:spTree>
    <p:extLst>
      <p:ext uri="{BB962C8B-B14F-4D97-AF65-F5344CB8AC3E}">
        <p14:creationId xmlns:p14="http://schemas.microsoft.com/office/powerpoint/2010/main" val="28025253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4538" y="82335"/>
            <a:ext cx="1822936" cy="461665"/>
          </a:xfrm>
        </p:spPr>
        <p:txBody>
          <a:bodyPr/>
          <a:lstStyle/>
          <a:p>
            <a:r>
              <a:rPr lang="en-US" altLang="zh-CN" sz="2400" dirty="0"/>
              <a:t>Asian Sales</a:t>
            </a:r>
            <a:endParaRPr lang="zh-CN" altLang="en-US" sz="2400" dirty="0"/>
          </a:p>
        </p:txBody>
      </p:sp>
      <p:sp>
        <p:nvSpPr>
          <p:cNvPr id="3" name="Title 1">
            <a:extLst>
              <a:ext uri="{FF2B5EF4-FFF2-40B4-BE49-F238E27FC236}">
                <a16:creationId xmlns:a16="http://schemas.microsoft.com/office/drawing/2014/main" id="{1415C7B8-8EEC-2E4F-A716-3313C3D85366}"/>
              </a:ext>
            </a:extLst>
          </p:cNvPr>
          <p:cNvSpPr txBox="1">
            <a:spLocks/>
          </p:cNvSpPr>
          <p:nvPr/>
        </p:nvSpPr>
        <p:spPr>
          <a:xfrm>
            <a:off x="0" y="313167"/>
            <a:ext cx="7805754" cy="1111348"/>
          </a:xfrm>
          <a:prstGeom prst="rect">
            <a:avLst/>
          </a:prstGeom>
        </p:spPr>
        <p:txBody>
          <a:bodyPr wrap="none" anchor="ctr" anchorCtr="0">
            <a:normAutofit fontScale="97500"/>
          </a:bodyPr>
          <a:lstStyle>
            <a:lvl1pPr algn="ctr" defTabSz="914400" rtl="0" eaLnBrk="1" latinLnBrk="0" hangingPunct="1">
              <a:lnSpc>
                <a:spcPct val="100000"/>
              </a:lnSpc>
              <a:spcBef>
                <a:spcPct val="0"/>
              </a:spcBef>
              <a:buNone/>
              <a:defRPr sz="2800" kern="1200">
                <a:solidFill>
                  <a:schemeClr val="accent1"/>
                </a:solidFill>
                <a:latin typeface="+mj-lt"/>
                <a:ea typeface="+mj-ea"/>
                <a:cs typeface="+mj-cs"/>
              </a:defRPr>
            </a:lvl1pPr>
          </a:lstStyle>
          <a:p>
            <a:r>
              <a:rPr lang="en-US" dirty="0"/>
              <a:t>Popular Medical device sold in Asian</a:t>
            </a:r>
          </a:p>
        </p:txBody>
      </p:sp>
      <p:sp>
        <p:nvSpPr>
          <p:cNvPr id="4" name="Content Placeholder 15">
            <a:extLst>
              <a:ext uri="{FF2B5EF4-FFF2-40B4-BE49-F238E27FC236}">
                <a16:creationId xmlns:a16="http://schemas.microsoft.com/office/drawing/2014/main" id="{C0FFAF1A-5F26-4848-9639-F3A82CD92E3E}"/>
              </a:ext>
            </a:extLst>
          </p:cNvPr>
          <p:cNvSpPr txBox="1">
            <a:spLocks/>
          </p:cNvSpPr>
          <p:nvPr/>
        </p:nvSpPr>
        <p:spPr>
          <a:xfrm>
            <a:off x="6425308" y="1899139"/>
            <a:ext cx="5127029" cy="431878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a:t>We select the 3 Asia countries that purchase the most medical devices form ConMed. </a:t>
            </a:r>
          </a:p>
          <a:p>
            <a:pPr>
              <a:lnSpc>
                <a:spcPct val="150000"/>
              </a:lnSpc>
            </a:pPr>
            <a:r>
              <a:rPr lang="en-US" sz="2000" dirty="0"/>
              <a:t>Japan had ordered the largest number of medical devices, followed by Korea and China. </a:t>
            </a:r>
          </a:p>
          <a:p>
            <a:pPr>
              <a:lnSpc>
                <a:spcPct val="150000"/>
              </a:lnSpc>
            </a:pPr>
            <a:r>
              <a:rPr lang="en-US" sz="2000" dirty="0"/>
              <a:t>Japan ordered the wider variety type of goods with balanced distribution between regions compared to China where the most popular device was C9254 with more than 80,000 orders </a:t>
            </a:r>
          </a:p>
        </p:txBody>
      </p:sp>
      <p:pic>
        <p:nvPicPr>
          <p:cNvPr id="5" name="Picture 4" descr="A screenshot of a cell phone&#10;&#10;Description automatically generated">
            <a:extLst>
              <a:ext uri="{FF2B5EF4-FFF2-40B4-BE49-F238E27FC236}">
                <a16:creationId xmlns:a16="http://schemas.microsoft.com/office/drawing/2014/main" id="{E844063D-72E6-FD4B-8AE9-38DEDCB329DF}"/>
              </a:ext>
            </a:extLst>
          </p:cNvPr>
          <p:cNvPicPr>
            <a:picLocks noChangeAspect="1"/>
          </p:cNvPicPr>
          <p:nvPr/>
        </p:nvPicPr>
        <p:blipFill>
          <a:blip r:embed="rId3"/>
          <a:stretch>
            <a:fillRect/>
          </a:stretch>
        </p:blipFill>
        <p:spPr>
          <a:xfrm>
            <a:off x="584340" y="1291266"/>
            <a:ext cx="5840968" cy="5534526"/>
          </a:xfrm>
          <a:prstGeom prst="rect">
            <a:avLst/>
          </a:prstGeom>
        </p:spPr>
      </p:pic>
    </p:spTree>
    <p:extLst>
      <p:ext uri="{BB962C8B-B14F-4D97-AF65-F5344CB8AC3E}">
        <p14:creationId xmlns:p14="http://schemas.microsoft.com/office/powerpoint/2010/main" val="11907472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151FCF-BD14-2540-847C-BECEC4D1B755}"/>
              </a:ext>
            </a:extLst>
          </p:cNvPr>
          <p:cNvPicPr>
            <a:picLocks noChangeAspect="1"/>
          </p:cNvPicPr>
          <p:nvPr/>
        </p:nvPicPr>
        <p:blipFill>
          <a:blip r:embed="rId3"/>
          <a:stretch>
            <a:fillRect/>
          </a:stretch>
        </p:blipFill>
        <p:spPr>
          <a:xfrm>
            <a:off x="293354" y="861257"/>
            <a:ext cx="7711163" cy="2029547"/>
          </a:xfrm>
          <a:prstGeom prst="rect">
            <a:avLst/>
          </a:prstGeom>
        </p:spPr>
      </p:pic>
      <p:sp>
        <p:nvSpPr>
          <p:cNvPr id="4" name="TextBox 3">
            <a:extLst>
              <a:ext uri="{FF2B5EF4-FFF2-40B4-BE49-F238E27FC236}">
                <a16:creationId xmlns:a16="http://schemas.microsoft.com/office/drawing/2014/main" id="{0FE47406-316C-8B45-B2A9-06F5DCF7BFB9}"/>
              </a:ext>
            </a:extLst>
          </p:cNvPr>
          <p:cNvSpPr txBox="1"/>
          <p:nvPr/>
        </p:nvSpPr>
        <p:spPr>
          <a:xfrm>
            <a:off x="8004517" y="939747"/>
            <a:ext cx="3874606" cy="50293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Unit freight to Japan of Standard Air is the most expensive, but it is not far off from Expedited Air.</a:t>
            </a:r>
          </a:p>
          <a:p>
            <a:pPr marL="285750" indent="-285750">
              <a:lnSpc>
                <a:spcPct val="150000"/>
              </a:lnSpc>
              <a:buFont typeface="Arial" panose="020B0604020202020204" pitchFamily="34" charset="0"/>
              <a:buChar char="•"/>
            </a:pPr>
            <a:r>
              <a:rPr lang="en-US" dirty="0"/>
              <a:t>The price of standard air fee ship to Japan is influenced by season and waybill significantly.</a:t>
            </a:r>
          </a:p>
          <a:p>
            <a:pPr marL="285750" indent="-285750">
              <a:lnSpc>
                <a:spcPct val="150000"/>
              </a:lnSpc>
              <a:buFont typeface="Arial" panose="020B0604020202020204" pitchFamily="34" charset="0"/>
              <a:buChar char="•"/>
            </a:pPr>
            <a:r>
              <a:rPr lang="en-US" dirty="0"/>
              <a:t>The highest unit freight among these three countries is the expedited air to China and Korea.</a:t>
            </a:r>
          </a:p>
        </p:txBody>
      </p:sp>
      <p:pic>
        <p:nvPicPr>
          <p:cNvPr id="5" name="Picture 4">
            <a:extLst>
              <a:ext uri="{FF2B5EF4-FFF2-40B4-BE49-F238E27FC236}">
                <a16:creationId xmlns:a16="http://schemas.microsoft.com/office/drawing/2014/main" id="{7DD22FC3-9A8B-CF46-8372-FE7A08B681BE}"/>
              </a:ext>
            </a:extLst>
          </p:cNvPr>
          <p:cNvPicPr>
            <a:picLocks noChangeAspect="1"/>
          </p:cNvPicPr>
          <p:nvPr/>
        </p:nvPicPr>
        <p:blipFill>
          <a:blip r:embed="rId4"/>
          <a:stretch>
            <a:fillRect/>
          </a:stretch>
        </p:blipFill>
        <p:spPr>
          <a:xfrm>
            <a:off x="215784" y="3429000"/>
            <a:ext cx="8180535" cy="3222876"/>
          </a:xfrm>
          <a:prstGeom prst="rect">
            <a:avLst/>
          </a:prstGeom>
        </p:spPr>
      </p:pic>
      <p:sp>
        <p:nvSpPr>
          <p:cNvPr id="10" name="标题 1">
            <a:extLst>
              <a:ext uri="{FF2B5EF4-FFF2-40B4-BE49-F238E27FC236}">
                <a16:creationId xmlns:a16="http://schemas.microsoft.com/office/drawing/2014/main" id="{004C5B04-220B-4245-80B0-5DAC8CB1E927}"/>
              </a:ext>
            </a:extLst>
          </p:cNvPr>
          <p:cNvSpPr>
            <a:spLocks noGrp="1"/>
          </p:cNvSpPr>
          <p:nvPr>
            <p:ph type="title"/>
          </p:nvPr>
        </p:nvSpPr>
        <p:spPr>
          <a:xfrm>
            <a:off x="5184538" y="82335"/>
            <a:ext cx="1822936" cy="461665"/>
          </a:xfrm>
        </p:spPr>
        <p:txBody>
          <a:bodyPr/>
          <a:lstStyle/>
          <a:p>
            <a:r>
              <a:rPr lang="en-US" altLang="zh-CN" sz="2400" dirty="0"/>
              <a:t>Asian Sales</a:t>
            </a:r>
            <a:endParaRPr lang="zh-CN" altLang="en-US" sz="2400" dirty="0"/>
          </a:p>
        </p:txBody>
      </p:sp>
    </p:spTree>
    <p:extLst>
      <p:ext uri="{BB962C8B-B14F-4D97-AF65-F5344CB8AC3E}">
        <p14:creationId xmlns:p14="http://schemas.microsoft.com/office/powerpoint/2010/main" val="36987693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151FCF-BD14-2540-847C-BECEC4D1B755}"/>
              </a:ext>
            </a:extLst>
          </p:cNvPr>
          <p:cNvPicPr>
            <a:picLocks noChangeAspect="1"/>
          </p:cNvPicPr>
          <p:nvPr/>
        </p:nvPicPr>
        <p:blipFill>
          <a:blip r:embed="rId3"/>
          <a:stretch>
            <a:fillRect/>
          </a:stretch>
        </p:blipFill>
        <p:spPr>
          <a:xfrm>
            <a:off x="293354" y="861257"/>
            <a:ext cx="7711163" cy="2029547"/>
          </a:xfrm>
          <a:prstGeom prst="rect">
            <a:avLst/>
          </a:prstGeom>
        </p:spPr>
      </p:pic>
      <p:pic>
        <p:nvPicPr>
          <p:cNvPr id="5" name="Picture 4">
            <a:extLst>
              <a:ext uri="{FF2B5EF4-FFF2-40B4-BE49-F238E27FC236}">
                <a16:creationId xmlns:a16="http://schemas.microsoft.com/office/drawing/2014/main" id="{7DD22FC3-9A8B-CF46-8372-FE7A08B681BE}"/>
              </a:ext>
            </a:extLst>
          </p:cNvPr>
          <p:cNvPicPr>
            <a:picLocks noChangeAspect="1"/>
          </p:cNvPicPr>
          <p:nvPr/>
        </p:nvPicPr>
        <p:blipFill>
          <a:blip r:embed="rId4"/>
          <a:stretch>
            <a:fillRect/>
          </a:stretch>
        </p:blipFill>
        <p:spPr>
          <a:xfrm>
            <a:off x="215784" y="3429000"/>
            <a:ext cx="8180535" cy="3222876"/>
          </a:xfrm>
          <a:prstGeom prst="rect">
            <a:avLst/>
          </a:prstGeom>
        </p:spPr>
      </p:pic>
      <p:sp>
        <p:nvSpPr>
          <p:cNvPr id="6" name="TextBox 5">
            <a:extLst>
              <a:ext uri="{FF2B5EF4-FFF2-40B4-BE49-F238E27FC236}">
                <a16:creationId xmlns:a16="http://schemas.microsoft.com/office/drawing/2014/main" id="{1C23ACA6-3C69-444F-AD1C-7B1591555E35}"/>
              </a:ext>
            </a:extLst>
          </p:cNvPr>
          <p:cNvSpPr txBox="1"/>
          <p:nvPr/>
        </p:nvSpPr>
        <p:spPr>
          <a:xfrm>
            <a:off x="8864714" y="2231759"/>
            <a:ext cx="3033932" cy="2582566"/>
          </a:xfrm>
          <a:prstGeom prst="rect">
            <a:avLst/>
          </a:prstGeom>
          <a:noFill/>
        </p:spPr>
        <p:txBody>
          <a:bodyPr wrap="square" rtlCol="0">
            <a:spAutoFit/>
          </a:bodyPr>
          <a:lstStyle/>
          <a:p>
            <a:pPr>
              <a:lnSpc>
                <a:spcPct val="150000"/>
              </a:lnSpc>
            </a:pPr>
            <a:r>
              <a:rPr lang="en-US" sz="2000" dirty="0"/>
              <a:t>Suggestion: </a:t>
            </a:r>
          </a:p>
          <a:p>
            <a:pPr>
              <a:lnSpc>
                <a:spcPct val="150000"/>
              </a:lnSpc>
            </a:pPr>
            <a:r>
              <a:rPr lang="en-US" dirty="0"/>
              <a:t>Build a warehouse in Japan, and ship and store some of the most popular items ahead of the fourth quarter.</a:t>
            </a:r>
          </a:p>
        </p:txBody>
      </p:sp>
      <p:sp>
        <p:nvSpPr>
          <p:cNvPr id="9" name="标题 1">
            <a:extLst>
              <a:ext uri="{FF2B5EF4-FFF2-40B4-BE49-F238E27FC236}">
                <a16:creationId xmlns:a16="http://schemas.microsoft.com/office/drawing/2014/main" id="{39623268-3385-D94A-BA69-62AD61C3CEBB}"/>
              </a:ext>
            </a:extLst>
          </p:cNvPr>
          <p:cNvSpPr>
            <a:spLocks noGrp="1"/>
          </p:cNvSpPr>
          <p:nvPr>
            <p:ph type="title"/>
          </p:nvPr>
        </p:nvSpPr>
        <p:spPr>
          <a:xfrm>
            <a:off x="5184538" y="82335"/>
            <a:ext cx="1822936" cy="461665"/>
          </a:xfrm>
        </p:spPr>
        <p:txBody>
          <a:bodyPr/>
          <a:lstStyle/>
          <a:p>
            <a:r>
              <a:rPr lang="en-US" altLang="zh-CN" sz="2400" dirty="0"/>
              <a:t>Asian Sales</a:t>
            </a:r>
            <a:endParaRPr lang="zh-CN" altLang="en-US" sz="2400" dirty="0"/>
          </a:p>
        </p:txBody>
      </p:sp>
    </p:spTree>
    <p:extLst>
      <p:ext uri="{BB962C8B-B14F-4D97-AF65-F5344CB8AC3E}">
        <p14:creationId xmlns:p14="http://schemas.microsoft.com/office/powerpoint/2010/main" val="21142971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67BEEC-D08F-8748-BD19-6EFBE6F49217}"/>
              </a:ext>
            </a:extLst>
          </p:cNvPr>
          <p:cNvPicPr>
            <a:picLocks noChangeAspect="1"/>
          </p:cNvPicPr>
          <p:nvPr/>
        </p:nvPicPr>
        <p:blipFill>
          <a:blip r:embed="rId3"/>
          <a:stretch>
            <a:fillRect/>
          </a:stretch>
        </p:blipFill>
        <p:spPr>
          <a:xfrm>
            <a:off x="690327" y="956108"/>
            <a:ext cx="5569796" cy="5427972"/>
          </a:xfrm>
          <a:prstGeom prst="rect">
            <a:avLst/>
          </a:prstGeom>
        </p:spPr>
      </p:pic>
      <p:sp>
        <p:nvSpPr>
          <p:cNvPr id="4" name="TextBox 3">
            <a:extLst>
              <a:ext uri="{FF2B5EF4-FFF2-40B4-BE49-F238E27FC236}">
                <a16:creationId xmlns:a16="http://schemas.microsoft.com/office/drawing/2014/main" id="{B9DF659B-4922-A84C-A704-8ED233BB0BCC}"/>
              </a:ext>
            </a:extLst>
          </p:cNvPr>
          <p:cNvSpPr txBox="1"/>
          <p:nvPr/>
        </p:nvSpPr>
        <p:spPr>
          <a:xfrm>
            <a:off x="7396775" y="1315054"/>
            <a:ext cx="4504494" cy="46138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 terms of top 10 high demand part in these three countries, 10K100 has the highest demand,</a:t>
            </a:r>
            <a:r>
              <a:rPr lang="zh-CN" altLang="en-US" dirty="0"/>
              <a:t> </a:t>
            </a:r>
            <a:r>
              <a:rPr lang="en-US" dirty="0"/>
              <a:t>which is 91,533 in total.</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For C9254, the major demand of this product is from China, and the perennial demand of it is fairly average. Products like this can be shipped directly to the country of demand</a:t>
            </a:r>
          </a:p>
        </p:txBody>
      </p:sp>
      <p:sp>
        <p:nvSpPr>
          <p:cNvPr id="7" name="标题 1">
            <a:extLst>
              <a:ext uri="{FF2B5EF4-FFF2-40B4-BE49-F238E27FC236}">
                <a16:creationId xmlns:a16="http://schemas.microsoft.com/office/drawing/2014/main" id="{91202D1F-5DFD-3C49-AD1E-A7959EE9848C}"/>
              </a:ext>
            </a:extLst>
          </p:cNvPr>
          <p:cNvSpPr>
            <a:spLocks noGrp="1"/>
          </p:cNvSpPr>
          <p:nvPr>
            <p:ph type="title"/>
          </p:nvPr>
        </p:nvSpPr>
        <p:spPr>
          <a:xfrm>
            <a:off x="5184538" y="82335"/>
            <a:ext cx="1822936" cy="461665"/>
          </a:xfrm>
        </p:spPr>
        <p:txBody>
          <a:bodyPr/>
          <a:lstStyle/>
          <a:p>
            <a:r>
              <a:rPr lang="en-US" altLang="zh-CN" sz="2400" dirty="0"/>
              <a:t>Asian Sales</a:t>
            </a:r>
            <a:endParaRPr lang="zh-CN" altLang="en-US" sz="2400" dirty="0"/>
          </a:p>
        </p:txBody>
      </p:sp>
    </p:spTree>
    <p:extLst>
      <p:ext uri="{BB962C8B-B14F-4D97-AF65-F5344CB8AC3E}">
        <p14:creationId xmlns:p14="http://schemas.microsoft.com/office/powerpoint/2010/main" val="23434144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AD6A3F-92FF-6D48-B5EE-504A044F97E8}"/>
              </a:ext>
            </a:extLst>
          </p:cNvPr>
          <p:cNvPicPr>
            <a:picLocks noChangeAspect="1"/>
          </p:cNvPicPr>
          <p:nvPr/>
        </p:nvPicPr>
        <p:blipFill>
          <a:blip r:embed="rId3"/>
          <a:stretch>
            <a:fillRect/>
          </a:stretch>
        </p:blipFill>
        <p:spPr>
          <a:xfrm>
            <a:off x="695085" y="961975"/>
            <a:ext cx="6141813" cy="3741973"/>
          </a:xfrm>
          <a:prstGeom prst="rect">
            <a:avLst/>
          </a:prstGeom>
        </p:spPr>
      </p:pic>
      <p:sp>
        <p:nvSpPr>
          <p:cNvPr id="4" name="TextBox 3">
            <a:extLst>
              <a:ext uri="{FF2B5EF4-FFF2-40B4-BE49-F238E27FC236}">
                <a16:creationId xmlns:a16="http://schemas.microsoft.com/office/drawing/2014/main" id="{3CE06F6C-F580-E249-AF60-3B482201D634}"/>
              </a:ext>
            </a:extLst>
          </p:cNvPr>
          <p:cNvSpPr txBox="1"/>
          <p:nvPr/>
        </p:nvSpPr>
        <p:spPr>
          <a:xfrm>
            <a:off x="7877909" y="1663004"/>
            <a:ext cx="3787526" cy="29518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 the fourth quarter, the demand of 10K100 is the highest. </a:t>
            </a:r>
          </a:p>
          <a:p>
            <a:pPr marL="285750" indent="-285750">
              <a:lnSpc>
                <a:spcPct val="150000"/>
              </a:lnSpc>
              <a:buFont typeface="Arial" panose="020B0604020202020204" pitchFamily="34" charset="0"/>
              <a:buChar char="•"/>
            </a:pPr>
            <a:r>
              <a:rPr lang="en-US" dirty="0"/>
              <a:t>At the same time, the freight also is the highest. </a:t>
            </a:r>
          </a:p>
          <a:p>
            <a:pPr marL="285750" indent="-285750">
              <a:lnSpc>
                <a:spcPct val="150000"/>
              </a:lnSpc>
              <a:buFont typeface="Arial" panose="020B0604020202020204" pitchFamily="34" charset="0"/>
              <a:buChar char="•"/>
            </a:pPr>
            <a:endParaRPr lang="en-US" dirty="0"/>
          </a:p>
          <a:p>
            <a:pPr>
              <a:lnSpc>
                <a:spcPct val="150000"/>
              </a:lnSpc>
            </a:pPr>
            <a:endParaRPr lang="en-US" dirty="0"/>
          </a:p>
        </p:txBody>
      </p:sp>
      <p:sp>
        <p:nvSpPr>
          <p:cNvPr id="5" name="TextBox 4">
            <a:extLst>
              <a:ext uri="{FF2B5EF4-FFF2-40B4-BE49-F238E27FC236}">
                <a16:creationId xmlns:a16="http://schemas.microsoft.com/office/drawing/2014/main" id="{C8E4F2CA-068D-AC4B-94CD-DFE4D0A97E56}"/>
              </a:ext>
            </a:extLst>
          </p:cNvPr>
          <p:cNvSpPr txBox="1"/>
          <p:nvPr/>
        </p:nvSpPr>
        <p:spPr>
          <a:xfrm>
            <a:off x="733741" y="4881347"/>
            <a:ext cx="10724518" cy="1751570"/>
          </a:xfrm>
          <a:prstGeom prst="rect">
            <a:avLst/>
          </a:prstGeom>
          <a:noFill/>
        </p:spPr>
        <p:txBody>
          <a:bodyPr wrap="square" rtlCol="0">
            <a:spAutoFit/>
          </a:bodyPr>
          <a:lstStyle/>
          <a:p>
            <a:pPr>
              <a:lnSpc>
                <a:spcPct val="150000"/>
              </a:lnSpc>
            </a:pPr>
            <a:r>
              <a:rPr lang="en-US" sz="2000" dirty="0"/>
              <a:t>Suggestion:</a:t>
            </a:r>
          </a:p>
          <a:p>
            <a:pPr marL="285750" indent="-285750">
              <a:lnSpc>
                <a:spcPct val="150000"/>
              </a:lnSpc>
              <a:buFont typeface="Arial" panose="020B0604020202020204" pitchFamily="34" charset="0"/>
              <a:buChar char="•"/>
            </a:pPr>
            <a:r>
              <a:rPr lang="en-US" dirty="0"/>
              <a:t>Using standard air or ocean shipping and storing the minimum requirement of 10K100 in the warehouse all year round</a:t>
            </a:r>
          </a:p>
          <a:p>
            <a:pPr marL="285750" indent="-285750">
              <a:lnSpc>
                <a:spcPct val="150000"/>
              </a:lnSpc>
              <a:buFont typeface="Arial" panose="020B0604020202020204" pitchFamily="34" charset="0"/>
              <a:buChar char="•"/>
            </a:pPr>
            <a:r>
              <a:rPr lang="en-US" dirty="0"/>
              <a:t>Shipping more amount of 10K100 in the second quarter or the third quarter.</a:t>
            </a:r>
          </a:p>
        </p:txBody>
      </p:sp>
      <p:sp>
        <p:nvSpPr>
          <p:cNvPr id="8" name="标题 1">
            <a:extLst>
              <a:ext uri="{FF2B5EF4-FFF2-40B4-BE49-F238E27FC236}">
                <a16:creationId xmlns:a16="http://schemas.microsoft.com/office/drawing/2014/main" id="{68CB3F63-8BDA-694F-8D67-EEDFBCCDA817}"/>
              </a:ext>
            </a:extLst>
          </p:cNvPr>
          <p:cNvSpPr>
            <a:spLocks noGrp="1"/>
          </p:cNvSpPr>
          <p:nvPr>
            <p:ph type="title"/>
          </p:nvPr>
        </p:nvSpPr>
        <p:spPr>
          <a:xfrm>
            <a:off x="5184538" y="82335"/>
            <a:ext cx="1822936" cy="461665"/>
          </a:xfrm>
        </p:spPr>
        <p:txBody>
          <a:bodyPr/>
          <a:lstStyle/>
          <a:p>
            <a:r>
              <a:rPr lang="en-US" altLang="zh-CN" sz="2400" dirty="0"/>
              <a:t>Asian Sales</a:t>
            </a:r>
            <a:endParaRPr lang="zh-CN" altLang="en-US" sz="2400" dirty="0"/>
          </a:p>
        </p:txBody>
      </p:sp>
    </p:spTree>
    <p:extLst>
      <p:ext uri="{BB962C8B-B14F-4D97-AF65-F5344CB8AC3E}">
        <p14:creationId xmlns:p14="http://schemas.microsoft.com/office/powerpoint/2010/main" val="9872491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5D9334-C805-3941-AD3C-56B56DC12E71}"/>
              </a:ext>
            </a:extLst>
          </p:cNvPr>
          <p:cNvPicPr>
            <a:picLocks noChangeAspect="1"/>
          </p:cNvPicPr>
          <p:nvPr/>
        </p:nvPicPr>
        <p:blipFill>
          <a:blip r:embed="rId3"/>
          <a:stretch>
            <a:fillRect/>
          </a:stretch>
        </p:blipFill>
        <p:spPr>
          <a:xfrm>
            <a:off x="785446" y="700747"/>
            <a:ext cx="10621108" cy="5974372"/>
          </a:xfrm>
          <a:prstGeom prst="rect">
            <a:avLst/>
          </a:prstGeom>
        </p:spPr>
      </p:pic>
      <p:sp>
        <p:nvSpPr>
          <p:cNvPr id="6" name="标题 1">
            <a:extLst>
              <a:ext uri="{FF2B5EF4-FFF2-40B4-BE49-F238E27FC236}">
                <a16:creationId xmlns:a16="http://schemas.microsoft.com/office/drawing/2014/main" id="{C8EBF6F4-8D78-394F-87CD-6116F5059518}"/>
              </a:ext>
            </a:extLst>
          </p:cNvPr>
          <p:cNvSpPr>
            <a:spLocks noGrp="1"/>
          </p:cNvSpPr>
          <p:nvPr>
            <p:ph type="title"/>
          </p:nvPr>
        </p:nvSpPr>
        <p:spPr>
          <a:xfrm>
            <a:off x="5184538" y="82335"/>
            <a:ext cx="1822936" cy="461665"/>
          </a:xfrm>
        </p:spPr>
        <p:txBody>
          <a:bodyPr/>
          <a:lstStyle/>
          <a:p>
            <a:r>
              <a:rPr lang="en-US" altLang="zh-CN" sz="2400" dirty="0"/>
              <a:t>Asian Sales</a:t>
            </a:r>
            <a:endParaRPr lang="zh-CN" altLang="en-US" sz="2400" dirty="0"/>
          </a:p>
        </p:txBody>
      </p:sp>
    </p:spTree>
    <p:extLst>
      <p:ext uri="{BB962C8B-B14F-4D97-AF65-F5344CB8AC3E}">
        <p14:creationId xmlns:p14="http://schemas.microsoft.com/office/powerpoint/2010/main" val="34461608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D6C633-C41A-CA46-B9DC-03C047D4D277}"/>
              </a:ext>
            </a:extLst>
          </p:cNvPr>
          <p:cNvPicPr>
            <a:picLocks noChangeAspect="1"/>
          </p:cNvPicPr>
          <p:nvPr/>
        </p:nvPicPr>
        <p:blipFill>
          <a:blip r:embed="rId3"/>
          <a:stretch>
            <a:fillRect/>
          </a:stretch>
        </p:blipFill>
        <p:spPr>
          <a:xfrm>
            <a:off x="2635218" y="915555"/>
            <a:ext cx="6921564" cy="5537251"/>
          </a:xfrm>
          <a:prstGeom prst="rect">
            <a:avLst/>
          </a:prstGeom>
        </p:spPr>
      </p:pic>
      <p:sp>
        <p:nvSpPr>
          <p:cNvPr id="6" name="标题 1">
            <a:extLst>
              <a:ext uri="{FF2B5EF4-FFF2-40B4-BE49-F238E27FC236}">
                <a16:creationId xmlns:a16="http://schemas.microsoft.com/office/drawing/2014/main" id="{5D28C159-9BCB-4F4E-AC18-6F334226F275}"/>
              </a:ext>
            </a:extLst>
          </p:cNvPr>
          <p:cNvSpPr>
            <a:spLocks noGrp="1"/>
          </p:cNvSpPr>
          <p:nvPr>
            <p:ph type="title"/>
          </p:nvPr>
        </p:nvSpPr>
        <p:spPr>
          <a:xfrm>
            <a:off x="5184538" y="82335"/>
            <a:ext cx="1822936" cy="461665"/>
          </a:xfrm>
        </p:spPr>
        <p:txBody>
          <a:bodyPr/>
          <a:lstStyle/>
          <a:p>
            <a:r>
              <a:rPr lang="en-US" altLang="zh-CN" sz="2400" dirty="0"/>
              <a:t>Asian Sales</a:t>
            </a:r>
            <a:endParaRPr lang="zh-CN" altLang="en-US" sz="2400" dirty="0"/>
          </a:p>
        </p:txBody>
      </p:sp>
    </p:spTree>
    <p:extLst>
      <p:ext uri="{BB962C8B-B14F-4D97-AF65-F5344CB8AC3E}">
        <p14:creationId xmlns:p14="http://schemas.microsoft.com/office/powerpoint/2010/main" val="34443913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ED5F55-DF79-B64D-92DD-6B378433FAE7}"/>
              </a:ext>
            </a:extLst>
          </p:cNvPr>
          <p:cNvPicPr>
            <a:picLocks noChangeAspect="1"/>
          </p:cNvPicPr>
          <p:nvPr/>
        </p:nvPicPr>
        <p:blipFill>
          <a:blip r:embed="rId3"/>
          <a:stretch>
            <a:fillRect/>
          </a:stretch>
        </p:blipFill>
        <p:spPr>
          <a:xfrm>
            <a:off x="144982" y="1324190"/>
            <a:ext cx="7713208" cy="5451475"/>
          </a:xfrm>
          <a:prstGeom prst="rect">
            <a:avLst/>
          </a:prstGeom>
        </p:spPr>
      </p:pic>
      <p:sp>
        <p:nvSpPr>
          <p:cNvPr id="4" name="TextBox 3">
            <a:extLst>
              <a:ext uri="{FF2B5EF4-FFF2-40B4-BE49-F238E27FC236}">
                <a16:creationId xmlns:a16="http://schemas.microsoft.com/office/drawing/2014/main" id="{61ECF0FD-3286-0A44-9608-623EB8502575}"/>
              </a:ext>
            </a:extLst>
          </p:cNvPr>
          <p:cNvSpPr txBox="1"/>
          <p:nvPr/>
        </p:nvSpPr>
        <p:spPr>
          <a:xfrm>
            <a:off x="6949763" y="1735300"/>
            <a:ext cx="5097255" cy="3782895"/>
          </a:xfrm>
          <a:prstGeom prst="rect">
            <a:avLst/>
          </a:prstGeom>
          <a:noFill/>
        </p:spPr>
        <p:txBody>
          <a:bodyPr wrap="square" rtlCol="0">
            <a:spAutoFit/>
          </a:bodyPr>
          <a:lstStyle/>
          <a:p>
            <a:pPr>
              <a:lnSpc>
                <a:spcPct val="150000"/>
              </a:lnSpc>
            </a:pPr>
            <a:r>
              <a:rPr lang="en-US" dirty="0"/>
              <a:t>This dashboard can give some instructions to ConMed to decide which product to ship to Japan warehouse and how far in advance to ship it. </a:t>
            </a:r>
          </a:p>
          <a:p>
            <a:pPr>
              <a:lnSpc>
                <a:spcPct val="150000"/>
              </a:lnSpc>
            </a:pPr>
            <a:r>
              <a:rPr lang="en-US" dirty="0"/>
              <a:t>For instance, you can choose 10K100 which has the highest demand among Asia, then you can get its orders vary according to the season and the country in which need to ship.</a:t>
            </a:r>
          </a:p>
        </p:txBody>
      </p:sp>
      <p:sp>
        <p:nvSpPr>
          <p:cNvPr id="7" name="标题 1">
            <a:extLst>
              <a:ext uri="{FF2B5EF4-FFF2-40B4-BE49-F238E27FC236}">
                <a16:creationId xmlns:a16="http://schemas.microsoft.com/office/drawing/2014/main" id="{19D8BF33-5A5A-9543-BA22-EBA468BF5AFF}"/>
              </a:ext>
            </a:extLst>
          </p:cNvPr>
          <p:cNvSpPr>
            <a:spLocks noGrp="1"/>
          </p:cNvSpPr>
          <p:nvPr>
            <p:ph type="title"/>
          </p:nvPr>
        </p:nvSpPr>
        <p:spPr>
          <a:xfrm>
            <a:off x="5184538" y="82335"/>
            <a:ext cx="1822936" cy="461665"/>
          </a:xfrm>
        </p:spPr>
        <p:txBody>
          <a:bodyPr/>
          <a:lstStyle/>
          <a:p>
            <a:r>
              <a:rPr lang="en-US" altLang="zh-CN" sz="2400" dirty="0"/>
              <a:t>Asian Sales</a:t>
            </a:r>
            <a:endParaRPr lang="zh-CN" altLang="en-US" sz="2400" dirty="0"/>
          </a:p>
        </p:txBody>
      </p:sp>
    </p:spTree>
    <p:extLst>
      <p:ext uri="{BB962C8B-B14F-4D97-AF65-F5344CB8AC3E}">
        <p14:creationId xmlns:p14="http://schemas.microsoft.com/office/powerpoint/2010/main" val="42503680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2" y="0"/>
            <a:ext cx="12192000" cy="6858000"/>
          </a:xfrm>
          <a:prstGeom prst="rect">
            <a:avLst/>
          </a:prstGeom>
        </p:spPr>
      </p:pic>
      <p:pic>
        <p:nvPicPr>
          <p:cNvPr id="47" name="图片 46"/>
          <p:cNvPicPr>
            <a:picLocks noChangeAspect="1"/>
          </p:cNvPicPr>
          <p:nvPr/>
        </p:nvPicPr>
        <p:blipFill>
          <a:blip r:embed="rId4" cstate="print">
            <a:lum bright="70000" contrast="-70000"/>
            <a:extLst>
              <a:ext uri="{28A0092B-C50C-407E-A947-70E740481C1C}">
                <a14:useLocalDpi xmlns:a14="http://schemas.microsoft.com/office/drawing/2010/main" val="0"/>
              </a:ext>
            </a:extLst>
          </a:blip>
          <a:srcRect/>
          <a:stretch/>
        </p:blipFill>
        <p:spPr>
          <a:xfrm flipH="1">
            <a:off x="4517562" y="1095279"/>
            <a:ext cx="2007618" cy="2409143"/>
          </a:xfrm>
          <a:prstGeom prst="rect">
            <a:avLst/>
          </a:prstGeom>
        </p:spPr>
      </p:pic>
      <p:sp>
        <p:nvSpPr>
          <p:cNvPr id="23" name="文本框 22"/>
          <p:cNvSpPr txBox="1"/>
          <p:nvPr/>
        </p:nvSpPr>
        <p:spPr>
          <a:xfrm>
            <a:off x="780648" y="4871226"/>
            <a:ext cx="2127905" cy="461665"/>
          </a:xfrm>
          <a:prstGeom prst="rect">
            <a:avLst/>
          </a:prstGeom>
          <a:noFill/>
        </p:spPr>
        <p:txBody>
          <a:bodyPr wrap="square" lIns="0" rIns="0" rtlCol="0">
            <a:spAutoFit/>
          </a:bodyPr>
          <a:lstStyle/>
          <a:p>
            <a:pPr algn="ctr"/>
            <a:r>
              <a:rPr lang="en-US" altLang="zh-CN" sz="2400" dirty="0">
                <a:solidFill>
                  <a:schemeClr val="bg1"/>
                </a:solidFill>
                <a:cs typeface="+mn-ea"/>
                <a:sym typeface="+mn-lt"/>
              </a:rPr>
              <a:t>Introduction</a:t>
            </a:r>
            <a:endParaRPr lang="zh-CN" altLang="en-US" sz="2400" dirty="0">
              <a:solidFill>
                <a:schemeClr val="bg1"/>
              </a:solidFill>
              <a:cs typeface="+mn-ea"/>
              <a:sym typeface="+mn-lt"/>
            </a:endParaRPr>
          </a:p>
        </p:txBody>
      </p:sp>
      <p:sp>
        <p:nvSpPr>
          <p:cNvPr id="29" name="文本框 28"/>
          <p:cNvSpPr txBox="1"/>
          <p:nvPr/>
        </p:nvSpPr>
        <p:spPr>
          <a:xfrm>
            <a:off x="3012139" y="4871226"/>
            <a:ext cx="1704740" cy="830997"/>
          </a:xfrm>
          <a:prstGeom prst="rect">
            <a:avLst/>
          </a:prstGeom>
          <a:noFill/>
        </p:spPr>
        <p:txBody>
          <a:bodyPr wrap="square" lIns="0" rIns="0" rtlCol="0">
            <a:spAutoFit/>
          </a:bodyPr>
          <a:lstStyle/>
          <a:p>
            <a:pPr algn="ctr"/>
            <a:r>
              <a:rPr lang="en-US" altLang="zh-CN" sz="2400" dirty="0">
                <a:solidFill>
                  <a:schemeClr val="bg1"/>
                </a:solidFill>
                <a:cs typeface="+mn-ea"/>
                <a:sym typeface="+mn-lt"/>
              </a:rPr>
              <a:t>Inbound</a:t>
            </a:r>
          </a:p>
          <a:p>
            <a:pPr algn="ctr"/>
            <a:r>
              <a:rPr lang="en-US" altLang="zh-CN" sz="2400" dirty="0">
                <a:solidFill>
                  <a:schemeClr val="bg1"/>
                </a:solidFill>
                <a:cs typeface="+mn-ea"/>
                <a:sym typeface="+mn-lt"/>
              </a:rPr>
              <a:t>Outbound</a:t>
            </a:r>
            <a:endParaRPr lang="zh-CN" altLang="en-US" sz="2400" dirty="0">
              <a:solidFill>
                <a:schemeClr val="bg1"/>
              </a:solidFill>
              <a:cs typeface="+mn-ea"/>
              <a:sym typeface="+mn-lt"/>
            </a:endParaRPr>
          </a:p>
        </p:txBody>
      </p:sp>
      <p:sp>
        <p:nvSpPr>
          <p:cNvPr id="31" name="文本框 30"/>
          <p:cNvSpPr txBox="1"/>
          <p:nvPr/>
        </p:nvSpPr>
        <p:spPr>
          <a:xfrm>
            <a:off x="5243629" y="4871226"/>
            <a:ext cx="1704740" cy="461665"/>
          </a:xfrm>
          <a:prstGeom prst="rect">
            <a:avLst/>
          </a:prstGeom>
          <a:noFill/>
        </p:spPr>
        <p:txBody>
          <a:bodyPr wrap="square" lIns="0" rIns="0" rtlCol="0">
            <a:spAutoFit/>
          </a:bodyPr>
          <a:lstStyle/>
          <a:p>
            <a:pPr algn="ctr"/>
            <a:r>
              <a:rPr lang="en-US" altLang="zh-CN" sz="2400" dirty="0">
                <a:solidFill>
                  <a:schemeClr val="bg1"/>
                </a:solidFill>
                <a:cs typeface="+mn-ea"/>
                <a:sym typeface="+mn-lt"/>
              </a:rPr>
              <a:t>Asian Sales</a:t>
            </a:r>
            <a:endParaRPr lang="zh-CN" altLang="en-US" sz="2400" dirty="0">
              <a:solidFill>
                <a:schemeClr val="bg1"/>
              </a:solidFill>
              <a:cs typeface="+mn-ea"/>
              <a:sym typeface="+mn-lt"/>
            </a:endParaRPr>
          </a:p>
        </p:txBody>
      </p:sp>
      <p:sp>
        <p:nvSpPr>
          <p:cNvPr id="38" name="文本框 37"/>
          <p:cNvSpPr txBox="1"/>
          <p:nvPr/>
        </p:nvSpPr>
        <p:spPr>
          <a:xfrm>
            <a:off x="7475119" y="4871226"/>
            <a:ext cx="1704740" cy="461665"/>
          </a:xfrm>
          <a:prstGeom prst="rect">
            <a:avLst/>
          </a:prstGeom>
          <a:noFill/>
        </p:spPr>
        <p:txBody>
          <a:bodyPr wrap="square" lIns="0" rIns="0" rtlCol="0">
            <a:spAutoFit/>
          </a:bodyPr>
          <a:lstStyle/>
          <a:p>
            <a:pPr algn="ctr"/>
            <a:r>
              <a:rPr lang="en-US" altLang="zh-CN" sz="2400" dirty="0">
                <a:solidFill>
                  <a:schemeClr val="bg1"/>
                </a:solidFill>
                <a:cs typeface="+mn-ea"/>
                <a:sym typeface="+mn-lt"/>
              </a:rPr>
              <a:t>Recall </a:t>
            </a:r>
            <a:endParaRPr lang="zh-CN" altLang="en-US" sz="2400" dirty="0">
              <a:solidFill>
                <a:schemeClr val="bg1"/>
              </a:solidFill>
              <a:cs typeface="+mn-ea"/>
              <a:sym typeface="+mn-lt"/>
            </a:endParaRPr>
          </a:p>
        </p:txBody>
      </p:sp>
      <p:sp>
        <p:nvSpPr>
          <p:cNvPr id="40" name="文本框 39"/>
          <p:cNvSpPr txBox="1"/>
          <p:nvPr/>
        </p:nvSpPr>
        <p:spPr>
          <a:xfrm>
            <a:off x="9706610" y="4871226"/>
            <a:ext cx="1704740" cy="461665"/>
          </a:xfrm>
          <a:prstGeom prst="rect">
            <a:avLst/>
          </a:prstGeom>
          <a:noFill/>
        </p:spPr>
        <p:txBody>
          <a:bodyPr wrap="square" lIns="0" rIns="0" rtlCol="0">
            <a:spAutoFit/>
          </a:bodyPr>
          <a:lstStyle/>
          <a:p>
            <a:pPr algn="ctr"/>
            <a:r>
              <a:rPr lang="en-US" altLang="zh-CN" sz="2400" dirty="0">
                <a:solidFill>
                  <a:schemeClr val="bg1"/>
                </a:solidFill>
                <a:cs typeface="+mn-ea"/>
                <a:sym typeface="+mn-lt"/>
              </a:rPr>
              <a:t>Conclusion</a:t>
            </a:r>
            <a:endParaRPr lang="zh-CN" altLang="en-US" sz="2400" dirty="0">
              <a:solidFill>
                <a:schemeClr val="bg1"/>
              </a:solidFill>
              <a:cs typeface="+mn-ea"/>
              <a:sym typeface="+mn-lt"/>
            </a:endParaRPr>
          </a:p>
        </p:txBody>
      </p:sp>
      <p:sp>
        <p:nvSpPr>
          <p:cNvPr id="25" name="文本框 24"/>
          <p:cNvSpPr txBox="1"/>
          <p:nvPr/>
        </p:nvSpPr>
        <p:spPr>
          <a:xfrm>
            <a:off x="5243629" y="2202304"/>
            <a:ext cx="3647258" cy="707886"/>
          </a:xfrm>
          <a:prstGeom prst="rect">
            <a:avLst/>
          </a:prstGeom>
          <a:noFill/>
        </p:spPr>
        <p:txBody>
          <a:bodyPr wrap="square" rtlCol="0">
            <a:spAutoFit/>
          </a:bodyPr>
          <a:lstStyle/>
          <a:p>
            <a:r>
              <a:rPr lang="en-US" altLang="zh-CN" sz="4000" dirty="0">
                <a:solidFill>
                  <a:schemeClr val="bg1"/>
                </a:solidFill>
                <a:cs typeface="+mn-ea"/>
                <a:sym typeface="+mn-lt"/>
              </a:rPr>
              <a:t>CONTENTS</a:t>
            </a:r>
            <a:endParaRPr lang="zh-CN" altLang="en-US" sz="4000" dirty="0">
              <a:solidFill>
                <a:schemeClr val="bg1"/>
              </a:solidFill>
              <a:cs typeface="+mn-ea"/>
              <a:sym typeface="+mn-lt"/>
            </a:endParaRPr>
          </a:p>
        </p:txBody>
      </p:sp>
      <p:sp>
        <p:nvSpPr>
          <p:cNvPr id="34" name="任意多边形 33"/>
          <p:cNvSpPr>
            <a:spLocks noChangeAspect="1"/>
          </p:cNvSpPr>
          <p:nvPr/>
        </p:nvSpPr>
        <p:spPr>
          <a:xfrm>
            <a:off x="10392467" y="4435299"/>
            <a:ext cx="333026" cy="324000"/>
          </a:xfrm>
          <a:custGeom>
            <a:avLst/>
            <a:gdLst>
              <a:gd name="connsiteX0" fmla="*/ 3767944 w 4447469"/>
              <a:gd name="connsiteY0" fmla="*/ 676597 h 4326925"/>
              <a:gd name="connsiteX1" fmla="*/ 720511 w 4447469"/>
              <a:gd name="connsiteY1" fmla="*/ 2247891 h 4326925"/>
              <a:gd name="connsiteX2" fmla="*/ 2077102 w 4447469"/>
              <a:gd name="connsiteY2" fmla="*/ 2247891 h 4326925"/>
              <a:gd name="connsiteX3" fmla="*/ 2077102 w 4447469"/>
              <a:gd name="connsiteY3" fmla="*/ 2356224 h 4326925"/>
              <a:gd name="connsiteX4" fmla="*/ 2090753 w 4447469"/>
              <a:gd name="connsiteY4" fmla="*/ 2356224 h 4326925"/>
              <a:gd name="connsiteX5" fmla="*/ 2090753 w 4447469"/>
              <a:gd name="connsiteY5" fmla="*/ 3675247 h 4326925"/>
              <a:gd name="connsiteX6" fmla="*/ 4447469 w 4447469"/>
              <a:gd name="connsiteY6" fmla="*/ 0 h 4326925"/>
              <a:gd name="connsiteX7" fmla="*/ 4110337 w 4447469"/>
              <a:gd name="connsiteY7" fmla="*/ 649743 h 4326925"/>
              <a:gd name="connsiteX8" fmla="*/ 4112328 w 4447469"/>
              <a:gd name="connsiteY8" fmla="*/ 650857 h 4326925"/>
              <a:gd name="connsiteX9" fmla="*/ 4076792 w 4447469"/>
              <a:gd name="connsiteY9" fmla="*/ 714393 h 4326925"/>
              <a:gd name="connsiteX10" fmla="*/ 3988907 w 4447469"/>
              <a:gd name="connsiteY10" fmla="*/ 883769 h 4326925"/>
              <a:gd name="connsiteX11" fmla="*/ 3984514 w 4447469"/>
              <a:gd name="connsiteY11" fmla="*/ 879375 h 4326925"/>
              <a:gd name="connsiteX12" fmla="*/ 2056247 w 4447469"/>
              <a:gd name="connsiteY12" fmla="*/ 4326925 h 4326925"/>
              <a:gd name="connsiteX13" fmla="*/ 1815388 w 4447469"/>
              <a:gd name="connsiteY13" fmla="*/ 4192208 h 4326925"/>
              <a:gd name="connsiteX14" fmla="*/ 1802753 w 4447469"/>
              <a:gd name="connsiteY14" fmla="*/ 4192208 h 4326925"/>
              <a:gd name="connsiteX15" fmla="*/ 1802753 w 4447469"/>
              <a:gd name="connsiteY15" fmla="*/ 2535891 h 4326925"/>
              <a:gd name="connsiteX16" fmla="*/ 161952 w 4447469"/>
              <a:gd name="connsiteY16" fmla="*/ 2535891 h 4326925"/>
              <a:gd name="connsiteX17" fmla="*/ 131984 w 4447469"/>
              <a:gd name="connsiteY17" fmla="*/ 2551343 h 4326925"/>
              <a:gd name="connsiteX18" fmla="*/ 0 w 4447469"/>
              <a:gd name="connsiteY18" fmla="*/ 2295366 h 4326925"/>
              <a:gd name="connsiteX19" fmla="*/ 3743658 w 4447469"/>
              <a:gd name="connsiteY19" fmla="*/ 365089 h 4326925"/>
              <a:gd name="connsiteX20" fmla="*/ 3743697 w 4447469"/>
              <a:gd name="connsiteY20" fmla="*/ 365166 h 432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47469" h="4326925">
                <a:moveTo>
                  <a:pt x="3767944" y="676597"/>
                </a:moveTo>
                <a:lnTo>
                  <a:pt x="720511" y="2247891"/>
                </a:lnTo>
                <a:lnTo>
                  <a:pt x="2077102" y="2247891"/>
                </a:lnTo>
                <a:lnTo>
                  <a:pt x="2077102" y="2356224"/>
                </a:lnTo>
                <a:lnTo>
                  <a:pt x="2090753" y="2356224"/>
                </a:lnTo>
                <a:lnTo>
                  <a:pt x="2090753" y="3675247"/>
                </a:lnTo>
                <a:close/>
                <a:moveTo>
                  <a:pt x="4447469" y="0"/>
                </a:moveTo>
                <a:lnTo>
                  <a:pt x="4110337" y="649743"/>
                </a:lnTo>
                <a:lnTo>
                  <a:pt x="4112328" y="650857"/>
                </a:lnTo>
                <a:lnTo>
                  <a:pt x="4076792" y="714393"/>
                </a:lnTo>
                <a:lnTo>
                  <a:pt x="3988907" y="883769"/>
                </a:lnTo>
                <a:lnTo>
                  <a:pt x="3984514" y="879375"/>
                </a:lnTo>
                <a:lnTo>
                  <a:pt x="2056247" y="4326925"/>
                </a:lnTo>
                <a:lnTo>
                  <a:pt x="1815388" y="4192208"/>
                </a:lnTo>
                <a:lnTo>
                  <a:pt x="1802753" y="4192208"/>
                </a:lnTo>
                <a:lnTo>
                  <a:pt x="1802753" y="2535891"/>
                </a:lnTo>
                <a:lnTo>
                  <a:pt x="161952" y="2535891"/>
                </a:lnTo>
                <a:lnTo>
                  <a:pt x="131984" y="2551343"/>
                </a:lnTo>
                <a:lnTo>
                  <a:pt x="0" y="2295366"/>
                </a:lnTo>
                <a:lnTo>
                  <a:pt x="3743658" y="365089"/>
                </a:lnTo>
                <a:lnTo>
                  <a:pt x="3743697" y="3651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a:spLocks noChangeAspect="1"/>
          </p:cNvSpPr>
          <p:nvPr/>
        </p:nvSpPr>
        <p:spPr>
          <a:xfrm>
            <a:off x="1532292" y="4435299"/>
            <a:ext cx="201453" cy="324000"/>
          </a:xfrm>
          <a:custGeom>
            <a:avLst/>
            <a:gdLst>
              <a:gd name="connsiteX0" fmla="*/ 677901 w 2374831"/>
              <a:gd name="connsiteY0" fmla="*/ 3412116 h 3819479"/>
              <a:gd name="connsiteX1" fmla="*/ 1644059 w 2374831"/>
              <a:gd name="connsiteY1" fmla="*/ 3412116 h 3819479"/>
              <a:gd name="connsiteX2" fmla="*/ 1644059 w 2374831"/>
              <a:gd name="connsiteY2" fmla="*/ 3636403 h 3819479"/>
              <a:gd name="connsiteX3" fmla="*/ 1452135 w 2374831"/>
              <a:gd name="connsiteY3" fmla="*/ 3636403 h 3819479"/>
              <a:gd name="connsiteX4" fmla="*/ 1406366 w 2374831"/>
              <a:gd name="connsiteY4" fmla="*/ 3819479 h 3819479"/>
              <a:gd name="connsiteX5" fmla="*/ 904644 w 2374831"/>
              <a:gd name="connsiteY5" fmla="*/ 3819479 h 3819479"/>
              <a:gd name="connsiteX6" fmla="*/ 858875 w 2374831"/>
              <a:gd name="connsiteY6" fmla="*/ 3636403 h 3819479"/>
              <a:gd name="connsiteX7" fmla="*/ 677901 w 2374831"/>
              <a:gd name="connsiteY7" fmla="*/ 3636403 h 3819479"/>
              <a:gd name="connsiteX8" fmla="*/ 1210563 w 2374831"/>
              <a:gd name="connsiteY8" fmla="*/ 214813 h 3819479"/>
              <a:gd name="connsiteX9" fmla="*/ 234135 w 2374831"/>
              <a:gd name="connsiteY9" fmla="*/ 1200968 h 3819479"/>
              <a:gd name="connsiteX10" fmla="*/ 530439 w 2374831"/>
              <a:gd name="connsiteY10" fmla="*/ 2356594 h 3819479"/>
              <a:gd name="connsiteX11" fmla="*/ 629422 w 2374831"/>
              <a:gd name="connsiteY11" fmla="*/ 2455121 h 3819479"/>
              <a:gd name="connsiteX12" fmla="*/ 632955 w 2374831"/>
              <a:gd name="connsiteY12" fmla="*/ 2454082 h 3819479"/>
              <a:gd name="connsiteX13" fmla="*/ 634850 w 2374831"/>
              <a:gd name="connsiteY13" fmla="*/ 2460524 h 3819479"/>
              <a:gd name="connsiteX14" fmla="*/ 645415 w 2374831"/>
              <a:gd name="connsiteY14" fmla="*/ 2471041 h 3819479"/>
              <a:gd name="connsiteX15" fmla="*/ 640611 w 2374831"/>
              <a:gd name="connsiteY15" fmla="*/ 2480115 h 3819479"/>
              <a:gd name="connsiteX16" fmla="*/ 825141 w 2374831"/>
              <a:gd name="connsiteY16" fmla="*/ 3107541 h 3819479"/>
              <a:gd name="connsiteX17" fmla="*/ 1520487 w 2374831"/>
              <a:gd name="connsiteY17" fmla="*/ 3107541 h 3819479"/>
              <a:gd name="connsiteX18" fmla="*/ 1697625 w 2374831"/>
              <a:gd name="connsiteY18" fmla="*/ 2505248 h 3819479"/>
              <a:gd name="connsiteX19" fmla="*/ 1694714 w 2374831"/>
              <a:gd name="connsiteY19" fmla="*/ 2499211 h 3819479"/>
              <a:gd name="connsiteX20" fmla="*/ 1701121 w 2374831"/>
              <a:gd name="connsiteY20" fmla="*/ 2493362 h 3819479"/>
              <a:gd name="connsiteX21" fmla="*/ 1703057 w 2374831"/>
              <a:gd name="connsiteY21" fmla="*/ 2486779 h 3819479"/>
              <a:gd name="connsiteX22" fmla="*/ 1707047 w 2374831"/>
              <a:gd name="connsiteY22" fmla="*/ 2487952 h 3819479"/>
              <a:gd name="connsiteX23" fmla="*/ 1814604 w 2374831"/>
              <a:gd name="connsiteY23" fmla="*/ 2389768 h 3819479"/>
              <a:gd name="connsiteX24" fmla="*/ 2146142 w 2374831"/>
              <a:gd name="connsiteY24" fmla="*/ 1237621 h 3819479"/>
              <a:gd name="connsiteX25" fmla="*/ 1210563 w 2374831"/>
              <a:gd name="connsiteY25" fmla="*/ 214813 h 3819479"/>
              <a:gd name="connsiteX26" fmla="*/ 1214591 w 2374831"/>
              <a:gd name="connsiteY26" fmla="*/ 383 h 3819479"/>
              <a:gd name="connsiteX27" fmla="*/ 2356115 w 2374831"/>
              <a:gd name="connsiteY27" fmla="*/ 1191705 h 3819479"/>
              <a:gd name="connsiteX28" fmla="*/ 1940101 w 2374831"/>
              <a:gd name="connsiteY28" fmla="*/ 2566662 h 3819479"/>
              <a:gd name="connsiteX29" fmla="*/ 1858280 w 2374831"/>
              <a:gd name="connsiteY29" fmla="*/ 2636176 h 3819479"/>
              <a:gd name="connsiteX30" fmla="*/ 1662374 w 2374831"/>
              <a:gd name="connsiteY30" fmla="*/ 3302282 h 3819479"/>
              <a:gd name="connsiteX31" fmla="*/ 1642818 w 2374831"/>
              <a:gd name="connsiteY31" fmla="*/ 3296530 h 3819479"/>
              <a:gd name="connsiteX32" fmla="*/ 1642365 w 2374831"/>
              <a:gd name="connsiteY32" fmla="*/ 3298341 h 3819479"/>
              <a:gd name="connsiteX33" fmla="*/ 668645 w 2374831"/>
              <a:gd name="connsiteY33" fmla="*/ 3298341 h 3819479"/>
              <a:gd name="connsiteX34" fmla="*/ 620945 w 2374831"/>
              <a:gd name="connsiteY34" fmla="*/ 3107541 h 3819479"/>
              <a:gd name="connsiteX35" fmla="*/ 625980 w 2374831"/>
              <a:gd name="connsiteY35" fmla="*/ 3107541 h 3819479"/>
              <a:gd name="connsiteX36" fmla="*/ 477257 w 2374831"/>
              <a:gd name="connsiteY36" fmla="*/ 2601865 h 3819479"/>
              <a:gd name="connsiteX37" fmla="*/ 398351 w 2374831"/>
              <a:gd name="connsiteY37" fmla="*/ 2528795 h 3819479"/>
              <a:gd name="connsiteX38" fmla="*/ 25870 w 2374831"/>
              <a:gd name="connsiteY38" fmla="*/ 1147159 h 3819479"/>
              <a:gd name="connsiteX39" fmla="*/ 1214591 w 2374831"/>
              <a:gd name="connsiteY39" fmla="*/ 383 h 3819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74831" h="3819479">
                <a:moveTo>
                  <a:pt x="677901" y="3412116"/>
                </a:moveTo>
                <a:lnTo>
                  <a:pt x="1644059" y="3412116"/>
                </a:lnTo>
                <a:lnTo>
                  <a:pt x="1644059" y="3636403"/>
                </a:lnTo>
                <a:lnTo>
                  <a:pt x="1452135" y="3636403"/>
                </a:lnTo>
                <a:lnTo>
                  <a:pt x="1406366" y="3819479"/>
                </a:lnTo>
                <a:lnTo>
                  <a:pt x="904644" y="3819479"/>
                </a:lnTo>
                <a:lnTo>
                  <a:pt x="858875" y="3636403"/>
                </a:lnTo>
                <a:lnTo>
                  <a:pt x="677901" y="3636403"/>
                </a:lnTo>
                <a:close/>
                <a:moveTo>
                  <a:pt x="1210563" y="214813"/>
                </a:moveTo>
                <a:cubicBezTo>
                  <a:pt x="739590" y="200611"/>
                  <a:pt x="328256" y="616042"/>
                  <a:pt x="234135" y="1200968"/>
                </a:cubicBezTo>
                <a:cubicBezTo>
                  <a:pt x="165163" y="1629602"/>
                  <a:pt x="280924" y="2067284"/>
                  <a:pt x="530439" y="2356594"/>
                </a:cubicBezTo>
                <a:lnTo>
                  <a:pt x="629422" y="2455121"/>
                </a:lnTo>
                <a:lnTo>
                  <a:pt x="632955" y="2454082"/>
                </a:lnTo>
                <a:lnTo>
                  <a:pt x="634850" y="2460524"/>
                </a:lnTo>
                <a:lnTo>
                  <a:pt x="645415" y="2471041"/>
                </a:lnTo>
                <a:lnTo>
                  <a:pt x="640611" y="2480115"/>
                </a:lnTo>
                <a:lnTo>
                  <a:pt x="825141" y="3107541"/>
                </a:lnTo>
                <a:lnTo>
                  <a:pt x="1520487" y="3107541"/>
                </a:lnTo>
                <a:lnTo>
                  <a:pt x="1697625" y="2505248"/>
                </a:lnTo>
                <a:lnTo>
                  <a:pt x="1694714" y="2499211"/>
                </a:lnTo>
                <a:lnTo>
                  <a:pt x="1701121" y="2493362"/>
                </a:lnTo>
                <a:lnTo>
                  <a:pt x="1703057" y="2486779"/>
                </a:lnTo>
                <a:lnTo>
                  <a:pt x="1707047" y="2487952"/>
                </a:lnTo>
                <a:lnTo>
                  <a:pt x="1814604" y="2389768"/>
                </a:lnTo>
                <a:cubicBezTo>
                  <a:pt x="2075917" y="2110708"/>
                  <a:pt x="2205489" y="1673395"/>
                  <a:pt x="2146142" y="1237621"/>
                </a:cubicBezTo>
                <a:cubicBezTo>
                  <a:pt x="2067107" y="657287"/>
                  <a:pt x="1675186" y="228824"/>
                  <a:pt x="1210563" y="214813"/>
                </a:cubicBezTo>
                <a:close/>
                <a:moveTo>
                  <a:pt x="1214591" y="383"/>
                </a:moveTo>
                <a:cubicBezTo>
                  <a:pt x="1779092" y="16134"/>
                  <a:pt x="2256408" y="514273"/>
                  <a:pt x="2356115" y="1191705"/>
                </a:cubicBezTo>
                <a:cubicBezTo>
                  <a:pt x="2432917" y="1713508"/>
                  <a:pt x="2269282" y="2238010"/>
                  <a:pt x="1940101" y="2566662"/>
                </a:cubicBezTo>
                <a:lnTo>
                  <a:pt x="1858280" y="2636176"/>
                </a:lnTo>
                <a:lnTo>
                  <a:pt x="1662374" y="3302282"/>
                </a:lnTo>
                <a:lnTo>
                  <a:pt x="1642818" y="3296530"/>
                </a:lnTo>
                <a:lnTo>
                  <a:pt x="1642365" y="3298341"/>
                </a:lnTo>
                <a:lnTo>
                  <a:pt x="668645" y="3298341"/>
                </a:lnTo>
                <a:lnTo>
                  <a:pt x="620945" y="3107541"/>
                </a:lnTo>
                <a:lnTo>
                  <a:pt x="625980" y="3107541"/>
                </a:lnTo>
                <a:lnTo>
                  <a:pt x="477257" y="2601865"/>
                </a:lnTo>
                <a:lnTo>
                  <a:pt x="398351" y="2528795"/>
                </a:lnTo>
                <a:cubicBezTo>
                  <a:pt x="83040" y="2187205"/>
                  <a:pt x="-63507" y="1661104"/>
                  <a:pt x="25870" y="1147159"/>
                </a:cubicBezTo>
                <a:cubicBezTo>
                  <a:pt x="144292" y="466195"/>
                  <a:pt x="643655" y="-15547"/>
                  <a:pt x="1214591" y="38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3684509" y="4435565"/>
            <a:ext cx="360000" cy="324000"/>
          </a:xfrm>
          <a:custGeom>
            <a:avLst/>
            <a:gdLst>
              <a:gd name="connsiteX0" fmla="*/ 233325 w 327309"/>
              <a:gd name="connsiteY0" fmla="*/ 56528 h 327309"/>
              <a:gd name="connsiteX1" fmla="*/ 50285 w 327309"/>
              <a:gd name="connsiteY1" fmla="*/ 239568 h 327309"/>
              <a:gd name="connsiteX2" fmla="*/ 87741 w 327309"/>
              <a:gd name="connsiteY2" fmla="*/ 277025 h 327309"/>
              <a:gd name="connsiteX3" fmla="*/ 270781 w 327309"/>
              <a:gd name="connsiteY3" fmla="*/ 93985 h 327309"/>
              <a:gd name="connsiteX4" fmla="*/ 239171 w 327309"/>
              <a:gd name="connsiteY4" fmla="*/ 31038 h 327309"/>
              <a:gd name="connsiteX5" fmla="*/ 296272 w 327309"/>
              <a:gd name="connsiteY5" fmla="*/ 88139 h 327309"/>
              <a:gd name="connsiteX6" fmla="*/ 80982 w 327309"/>
              <a:gd name="connsiteY6" fmla="*/ 303429 h 327309"/>
              <a:gd name="connsiteX7" fmla="*/ 59606 w 327309"/>
              <a:gd name="connsiteY7" fmla="*/ 282053 h 327309"/>
              <a:gd name="connsiteX8" fmla="*/ 59606 w 327309"/>
              <a:gd name="connsiteY8" fmla="*/ 282053 h 327309"/>
              <a:gd name="connsiteX9" fmla="*/ 80982 w 327309"/>
              <a:gd name="connsiteY9" fmla="*/ 303429 h 327309"/>
              <a:gd name="connsiteX10" fmla="*/ 0 w 327309"/>
              <a:gd name="connsiteY10" fmla="*/ 327309 h 327309"/>
              <a:gd name="connsiteX11" fmla="*/ 23881 w 327309"/>
              <a:gd name="connsiteY11" fmla="*/ 246328 h 327309"/>
              <a:gd name="connsiteX12" fmla="*/ 38193 w 327309"/>
              <a:gd name="connsiteY12" fmla="*/ 260640 h 327309"/>
              <a:gd name="connsiteX13" fmla="*/ 38193 w 327309"/>
              <a:gd name="connsiteY13" fmla="*/ 260640 h 327309"/>
              <a:gd name="connsiteX14" fmla="*/ 23881 w 327309"/>
              <a:gd name="connsiteY14" fmla="*/ 246328 h 327309"/>
              <a:gd name="connsiteX15" fmla="*/ 278071 w 327309"/>
              <a:gd name="connsiteY15" fmla="*/ 63 h 327309"/>
              <a:gd name="connsiteX16" fmla="*/ 292270 w 327309"/>
              <a:gd name="connsiteY16" fmla="*/ 4998 h 327309"/>
              <a:gd name="connsiteX17" fmla="*/ 322311 w 327309"/>
              <a:gd name="connsiteY17" fmla="*/ 35039 h 327309"/>
              <a:gd name="connsiteX18" fmla="*/ 320026 w 327309"/>
              <a:gd name="connsiteY18" fmla="*/ 64385 h 327309"/>
              <a:gd name="connsiteX19" fmla="*/ 304210 w 327309"/>
              <a:gd name="connsiteY19" fmla="*/ 80200 h 327309"/>
              <a:gd name="connsiteX20" fmla="*/ 247109 w 327309"/>
              <a:gd name="connsiteY20" fmla="*/ 23099 h 327309"/>
              <a:gd name="connsiteX21" fmla="*/ 262925 w 327309"/>
              <a:gd name="connsiteY21" fmla="*/ 7284 h 327309"/>
              <a:gd name="connsiteX22" fmla="*/ 278071 w 327309"/>
              <a:gd name="connsiteY22" fmla="*/ 63 h 327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7309" h="327309">
                <a:moveTo>
                  <a:pt x="233325" y="56528"/>
                </a:moveTo>
                <a:lnTo>
                  <a:pt x="50285" y="239568"/>
                </a:lnTo>
                <a:lnTo>
                  <a:pt x="87741" y="277025"/>
                </a:lnTo>
                <a:lnTo>
                  <a:pt x="270781" y="93985"/>
                </a:lnTo>
                <a:close/>
                <a:moveTo>
                  <a:pt x="239171" y="31038"/>
                </a:moveTo>
                <a:lnTo>
                  <a:pt x="296272" y="88139"/>
                </a:lnTo>
                <a:lnTo>
                  <a:pt x="80982" y="303429"/>
                </a:lnTo>
                <a:lnTo>
                  <a:pt x="59606" y="282053"/>
                </a:lnTo>
                <a:lnTo>
                  <a:pt x="59606" y="282053"/>
                </a:lnTo>
                <a:lnTo>
                  <a:pt x="80982" y="303429"/>
                </a:lnTo>
                <a:lnTo>
                  <a:pt x="0" y="327309"/>
                </a:lnTo>
                <a:lnTo>
                  <a:pt x="23881" y="246328"/>
                </a:lnTo>
                <a:lnTo>
                  <a:pt x="38193" y="260640"/>
                </a:lnTo>
                <a:lnTo>
                  <a:pt x="38193" y="260640"/>
                </a:lnTo>
                <a:lnTo>
                  <a:pt x="23881" y="246328"/>
                </a:lnTo>
                <a:close/>
                <a:moveTo>
                  <a:pt x="278071" y="63"/>
                </a:moveTo>
                <a:cubicBezTo>
                  <a:pt x="283381" y="-350"/>
                  <a:pt x="288534" y="1262"/>
                  <a:pt x="292270" y="4998"/>
                </a:cubicBezTo>
                <a:lnTo>
                  <a:pt x="322311" y="35039"/>
                </a:lnTo>
                <a:cubicBezTo>
                  <a:pt x="329784" y="42512"/>
                  <a:pt x="328760" y="55650"/>
                  <a:pt x="320026" y="64385"/>
                </a:cubicBezTo>
                <a:cubicBezTo>
                  <a:pt x="314754" y="69657"/>
                  <a:pt x="309482" y="74928"/>
                  <a:pt x="304210" y="80200"/>
                </a:cubicBezTo>
                <a:lnTo>
                  <a:pt x="247109" y="23099"/>
                </a:lnTo>
                <a:lnTo>
                  <a:pt x="262925" y="7284"/>
                </a:lnTo>
                <a:cubicBezTo>
                  <a:pt x="267292" y="2917"/>
                  <a:pt x="272760" y="477"/>
                  <a:pt x="278071" y="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a:spLocks noChangeAspect="1"/>
          </p:cNvSpPr>
          <p:nvPr/>
        </p:nvSpPr>
        <p:spPr>
          <a:xfrm>
            <a:off x="8179707" y="4435299"/>
            <a:ext cx="295563" cy="324000"/>
          </a:xfrm>
          <a:custGeom>
            <a:avLst/>
            <a:gdLst>
              <a:gd name="connsiteX0" fmla="*/ 1864628 w 4326339"/>
              <a:gd name="connsiteY0" fmla="*/ 3283995 h 4742597"/>
              <a:gd name="connsiteX1" fmla="*/ 1864628 w 4326339"/>
              <a:gd name="connsiteY1" fmla="*/ 4461109 h 4742597"/>
              <a:gd name="connsiteX2" fmla="*/ 2461711 w 4326339"/>
              <a:gd name="connsiteY2" fmla="*/ 4461109 h 4742597"/>
              <a:gd name="connsiteX3" fmla="*/ 2461711 w 4326339"/>
              <a:gd name="connsiteY3" fmla="*/ 3283995 h 4742597"/>
              <a:gd name="connsiteX4" fmla="*/ 1583140 w 4326339"/>
              <a:gd name="connsiteY4" fmla="*/ 3002507 h 4742597"/>
              <a:gd name="connsiteX5" fmla="*/ 2743199 w 4326339"/>
              <a:gd name="connsiteY5" fmla="*/ 3002507 h 4742597"/>
              <a:gd name="connsiteX6" fmla="*/ 2743199 w 4326339"/>
              <a:gd name="connsiteY6" fmla="*/ 4742597 h 4742597"/>
              <a:gd name="connsiteX7" fmla="*/ 1583140 w 4326339"/>
              <a:gd name="connsiteY7" fmla="*/ 4742597 h 4742597"/>
              <a:gd name="connsiteX8" fmla="*/ 281488 w 4326339"/>
              <a:gd name="connsiteY8" fmla="*/ 1850981 h 4742597"/>
              <a:gd name="connsiteX9" fmla="*/ 281488 w 4326339"/>
              <a:gd name="connsiteY9" fmla="*/ 4461109 h 4742597"/>
              <a:gd name="connsiteX10" fmla="*/ 878571 w 4326339"/>
              <a:gd name="connsiteY10" fmla="*/ 4461109 h 4742597"/>
              <a:gd name="connsiteX11" fmla="*/ 878571 w 4326339"/>
              <a:gd name="connsiteY11" fmla="*/ 1850981 h 4742597"/>
              <a:gd name="connsiteX12" fmla="*/ 0 w 4326339"/>
              <a:gd name="connsiteY12" fmla="*/ 1569493 h 4742597"/>
              <a:gd name="connsiteX13" fmla="*/ 1160059 w 4326339"/>
              <a:gd name="connsiteY13" fmla="*/ 1569493 h 4742597"/>
              <a:gd name="connsiteX14" fmla="*/ 1160059 w 4326339"/>
              <a:gd name="connsiteY14" fmla="*/ 4742597 h 4742597"/>
              <a:gd name="connsiteX15" fmla="*/ 0 w 4326339"/>
              <a:gd name="connsiteY15" fmla="*/ 4742597 h 4742597"/>
              <a:gd name="connsiteX16" fmla="*/ 3447768 w 4326339"/>
              <a:gd name="connsiteY16" fmla="*/ 281488 h 4742597"/>
              <a:gd name="connsiteX17" fmla="*/ 3447768 w 4326339"/>
              <a:gd name="connsiteY17" fmla="*/ 4461109 h 4742597"/>
              <a:gd name="connsiteX18" fmla="*/ 4044851 w 4326339"/>
              <a:gd name="connsiteY18" fmla="*/ 4461109 h 4742597"/>
              <a:gd name="connsiteX19" fmla="*/ 4044851 w 4326339"/>
              <a:gd name="connsiteY19" fmla="*/ 281488 h 4742597"/>
              <a:gd name="connsiteX20" fmla="*/ 3166280 w 4326339"/>
              <a:gd name="connsiteY20" fmla="*/ 0 h 4742597"/>
              <a:gd name="connsiteX21" fmla="*/ 4326339 w 4326339"/>
              <a:gd name="connsiteY21" fmla="*/ 0 h 4742597"/>
              <a:gd name="connsiteX22" fmla="*/ 4326339 w 4326339"/>
              <a:gd name="connsiteY22" fmla="*/ 4742597 h 4742597"/>
              <a:gd name="connsiteX23" fmla="*/ 3166280 w 4326339"/>
              <a:gd name="connsiteY23" fmla="*/ 4742597 h 4742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26339" h="4742597">
                <a:moveTo>
                  <a:pt x="1864628" y="3283995"/>
                </a:moveTo>
                <a:lnTo>
                  <a:pt x="1864628" y="4461109"/>
                </a:lnTo>
                <a:lnTo>
                  <a:pt x="2461711" y="4461109"/>
                </a:lnTo>
                <a:lnTo>
                  <a:pt x="2461711" y="3283995"/>
                </a:lnTo>
                <a:close/>
                <a:moveTo>
                  <a:pt x="1583140" y="3002507"/>
                </a:moveTo>
                <a:lnTo>
                  <a:pt x="2743199" y="3002507"/>
                </a:lnTo>
                <a:lnTo>
                  <a:pt x="2743199" y="4742597"/>
                </a:lnTo>
                <a:lnTo>
                  <a:pt x="1583140" y="4742597"/>
                </a:lnTo>
                <a:close/>
                <a:moveTo>
                  <a:pt x="281488" y="1850981"/>
                </a:moveTo>
                <a:lnTo>
                  <a:pt x="281488" y="4461109"/>
                </a:lnTo>
                <a:lnTo>
                  <a:pt x="878571" y="4461109"/>
                </a:lnTo>
                <a:lnTo>
                  <a:pt x="878571" y="1850981"/>
                </a:lnTo>
                <a:close/>
                <a:moveTo>
                  <a:pt x="0" y="1569493"/>
                </a:moveTo>
                <a:lnTo>
                  <a:pt x="1160059" y="1569493"/>
                </a:lnTo>
                <a:lnTo>
                  <a:pt x="1160059" y="4742597"/>
                </a:lnTo>
                <a:lnTo>
                  <a:pt x="0" y="4742597"/>
                </a:lnTo>
                <a:close/>
                <a:moveTo>
                  <a:pt x="3447768" y="281488"/>
                </a:moveTo>
                <a:lnTo>
                  <a:pt x="3447768" y="4461109"/>
                </a:lnTo>
                <a:lnTo>
                  <a:pt x="4044851" y="4461109"/>
                </a:lnTo>
                <a:lnTo>
                  <a:pt x="4044851" y="281488"/>
                </a:lnTo>
                <a:close/>
                <a:moveTo>
                  <a:pt x="3166280" y="0"/>
                </a:moveTo>
                <a:lnTo>
                  <a:pt x="4326339" y="0"/>
                </a:lnTo>
                <a:lnTo>
                  <a:pt x="4326339" y="4742597"/>
                </a:lnTo>
                <a:lnTo>
                  <a:pt x="3166280" y="474259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任意多边形 48"/>
          <p:cNvSpPr>
            <a:spLocks noChangeAspect="1"/>
          </p:cNvSpPr>
          <p:nvPr/>
        </p:nvSpPr>
        <p:spPr>
          <a:xfrm>
            <a:off x="5961793" y="4435299"/>
            <a:ext cx="268411" cy="324000"/>
          </a:xfrm>
          <a:custGeom>
            <a:avLst/>
            <a:gdLst>
              <a:gd name="connsiteX0" fmla="*/ 2540739 w 5081480"/>
              <a:gd name="connsiteY0" fmla="*/ 1728231 h 6133889"/>
              <a:gd name="connsiteX1" fmla="*/ 1728230 w 5081480"/>
              <a:gd name="connsiteY1" fmla="*/ 2540740 h 6133889"/>
              <a:gd name="connsiteX2" fmla="*/ 2540739 w 5081480"/>
              <a:gd name="connsiteY2" fmla="*/ 3353249 h 6133889"/>
              <a:gd name="connsiteX3" fmla="*/ 3353248 w 5081480"/>
              <a:gd name="connsiteY3" fmla="*/ 2540740 h 6133889"/>
              <a:gd name="connsiteX4" fmla="*/ 2540739 w 5081480"/>
              <a:gd name="connsiteY4" fmla="*/ 1728231 h 6133889"/>
              <a:gd name="connsiteX5" fmla="*/ 2540740 w 5081480"/>
              <a:gd name="connsiteY5" fmla="*/ 1407975 h 6133889"/>
              <a:gd name="connsiteX6" fmla="*/ 3673505 w 5081480"/>
              <a:gd name="connsiteY6" fmla="*/ 2540740 h 6133889"/>
              <a:gd name="connsiteX7" fmla="*/ 2540740 w 5081480"/>
              <a:gd name="connsiteY7" fmla="*/ 3673505 h 6133889"/>
              <a:gd name="connsiteX8" fmla="*/ 1407975 w 5081480"/>
              <a:gd name="connsiteY8" fmla="*/ 2540740 h 6133889"/>
              <a:gd name="connsiteX9" fmla="*/ 2540740 w 5081480"/>
              <a:gd name="connsiteY9" fmla="*/ 1407975 h 6133889"/>
              <a:gd name="connsiteX10" fmla="*/ 2540740 w 5081480"/>
              <a:gd name="connsiteY10" fmla="*/ 305592 h 6133889"/>
              <a:gd name="connsiteX11" fmla="*/ 960252 w 5081480"/>
              <a:gd name="connsiteY11" fmla="*/ 960252 h 6133889"/>
              <a:gd name="connsiteX12" fmla="*/ 960252 w 5081480"/>
              <a:gd name="connsiteY12" fmla="*/ 4121228 h 6133889"/>
              <a:gd name="connsiteX13" fmla="*/ 2540740 w 5081480"/>
              <a:gd name="connsiteY13" fmla="*/ 5701715 h 6133889"/>
              <a:gd name="connsiteX14" fmla="*/ 4121228 w 5081480"/>
              <a:gd name="connsiteY14" fmla="*/ 4121228 h 6133889"/>
              <a:gd name="connsiteX15" fmla="*/ 4121228 w 5081480"/>
              <a:gd name="connsiteY15" fmla="*/ 960252 h 6133889"/>
              <a:gd name="connsiteX16" fmla="*/ 2540740 w 5081480"/>
              <a:gd name="connsiteY16" fmla="*/ 305592 h 6133889"/>
              <a:gd name="connsiteX17" fmla="*/ 2540741 w 5081480"/>
              <a:gd name="connsiteY17" fmla="*/ 0 h 6133889"/>
              <a:gd name="connsiteX18" fmla="*/ 4337315 w 5081480"/>
              <a:gd name="connsiteY18" fmla="*/ 744165 h 6133889"/>
              <a:gd name="connsiteX19" fmla="*/ 4337315 w 5081480"/>
              <a:gd name="connsiteY19" fmla="*/ 4337315 h 6133889"/>
              <a:gd name="connsiteX20" fmla="*/ 2540740 w 5081480"/>
              <a:gd name="connsiteY20" fmla="*/ 6133889 h 6133889"/>
              <a:gd name="connsiteX21" fmla="*/ 744165 w 5081480"/>
              <a:gd name="connsiteY21" fmla="*/ 4337315 h 6133889"/>
              <a:gd name="connsiteX22" fmla="*/ 744165 w 5081480"/>
              <a:gd name="connsiteY22" fmla="*/ 744165 h 6133889"/>
              <a:gd name="connsiteX23" fmla="*/ 2540741 w 5081480"/>
              <a:gd name="connsiteY23" fmla="*/ 0 h 613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81480" h="6133889">
                <a:moveTo>
                  <a:pt x="2540739" y="1728231"/>
                </a:moveTo>
                <a:cubicBezTo>
                  <a:pt x="2092003" y="1728231"/>
                  <a:pt x="1728230" y="2092004"/>
                  <a:pt x="1728230" y="2540740"/>
                </a:cubicBezTo>
                <a:cubicBezTo>
                  <a:pt x="1728230" y="2989476"/>
                  <a:pt x="2092003" y="3353249"/>
                  <a:pt x="2540739" y="3353249"/>
                </a:cubicBezTo>
                <a:cubicBezTo>
                  <a:pt x="2989475" y="3353249"/>
                  <a:pt x="3353248" y="2989476"/>
                  <a:pt x="3353248" y="2540740"/>
                </a:cubicBezTo>
                <a:cubicBezTo>
                  <a:pt x="3353248" y="2092004"/>
                  <a:pt x="2989475" y="1728231"/>
                  <a:pt x="2540739" y="1728231"/>
                </a:cubicBezTo>
                <a:close/>
                <a:moveTo>
                  <a:pt x="2540740" y="1407975"/>
                </a:moveTo>
                <a:cubicBezTo>
                  <a:pt x="3166349" y="1407975"/>
                  <a:pt x="3673505" y="1915131"/>
                  <a:pt x="3673505" y="2540740"/>
                </a:cubicBezTo>
                <a:cubicBezTo>
                  <a:pt x="3673505" y="3166349"/>
                  <a:pt x="3166349" y="3673505"/>
                  <a:pt x="2540740" y="3673505"/>
                </a:cubicBezTo>
                <a:cubicBezTo>
                  <a:pt x="1915131" y="3673505"/>
                  <a:pt x="1407975" y="3166349"/>
                  <a:pt x="1407975" y="2540740"/>
                </a:cubicBezTo>
                <a:cubicBezTo>
                  <a:pt x="1407975" y="1915131"/>
                  <a:pt x="1915131" y="1407975"/>
                  <a:pt x="2540740" y="1407975"/>
                </a:cubicBezTo>
                <a:close/>
                <a:moveTo>
                  <a:pt x="2540740" y="305592"/>
                </a:moveTo>
                <a:cubicBezTo>
                  <a:pt x="1968716" y="305592"/>
                  <a:pt x="1396692" y="523813"/>
                  <a:pt x="960252" y="960252"/>
                </a:cubicBezTo>
                <a:cubicBezTo>
                  <a:pt x="87373" y="1833132"/>
                  <a:pt x="87373" y="3248348"/>
                  <a:pt x="960252" y="4121228"/>
                </a:cubicBezTo>
                <a:lnTo>
                  <a:pt x="2540740" y="5701715"/>
                </a:lnTo>
                <a:lnTo>
                  <a:pt x="4121228" y="4121228"/>
                </a:lnTo>
                <a:cubicBezTo>
                  <a:pt x="4994107" y="3248348"/>
                  <a:pt x="4994107" y="1833132"/>
                  <a:pt x="4121228" y="960252"/>
                </a:cubicBezTo>
                <a:cubicBezTo>
                  <a:pt x="3684788" y="523813"/>
                  <a:pt x="3112764" y="305592"/>
                  <a:pt x="2540740" y="305592"/>
                </a:cubicBezTo>
                <a:close/>
                <a:moveTo>
                  <a:pt x="2540741" y="0"/>
                </a:moveTo>
                <a:cubicBezTo>
                  <a:pt x="3190972" y="0"/>
                  <a:pt x="3841205" y="248054"/>
                  <a:pt x="4337315" y="744165"/>
                </a:cubicBezTo>
                <a:cubicBezTo>
                  <a:pt x="5329535" y="1736387"/>
                  <a:pt x="5329535" y="3345095"/>
                  <a:pt x="4337315" y="4337315"/>
                </a:cubicBezTo>
                <a:lnTo>
                  <a:pt x="2540740" y="6133889"/>
                </a:lnTo>
                <a:lnTo>
                  <a:pt x="744165" y="4337315"/>
                </a:lnTo>
                <a:cubicBezTo>
                  <a:pt x="-248055" y="3345094"/>
                  <a:pt x="-248055" y="1736387"/>
                  <a:pt x="744165" y="744165"/>
                </a:cubicBezTo>
                <a:cubicBezTo>
                  <a:pt x="1240276" y="248055"/>
                  <a:pt x="1890508" y="0"/>
                  <a:pt x="25407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5145346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52079" y="51558"/>
            <a:ext cx="1287853" cy="523220"/>
          </a:xfrm>
        </p:spPr>
        <p:txBody>
          <a:bodyPr/>
          <a:lstStyle/>
          <a:p>
            <a:r>
              <a:rPr lang="zh-CN" altLang="en-US" dirty="0"/>
              <a:t> </a:t>
            </a:r>
            <a:r>
              <a:rPr lang="en-US" altLang="zh-CN" dirty="0"/>
              <a:t>Recall</a:t>
            </a:r>
            <a:endParaRPr lang="zh-CN" altLang="en-US" dirty="0"/>
          </a:p>
        </p:txBody>
      </p:sp>
      <p:pic>
        <p:nvPicPr>
          <p:cNvPr id="3" name="slide2" descr="reason categorize">
            <a:extLst>
              <a:ext uri="{FF2B5EF4-FFF2-40B4-BE49-F238E27FC236}">
                <a16:creationId xmlns:a16="http://schemas.microsoft.com/office/drawing/2014/main" id="{B7C8FC44-A975-A949-A0D3-37692B9C3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05" y="544000"/>
            <a:ext cx="5274970" cy="3758414"/>
          </a:xfrm>
          <a:prstGeom prst="rect">
            <a:avLst/>
          </a:prstGeom>
        </p:spPr>
      </p:pic>
      <p:pic>
        <p:nvPicPr>
          <p:cNvPr id="4" name="slide3" descr="firm categorized">
            <a:extLst>
              <a:ext uri="{FF2B5EF4-FFF2-40B4-BE49-F238E27FC236}">
                <a16:creationId xmlns:a16="http://schemas.microsoft.com/office/drawing/2014/main" id="{47AAD1E5-C8E7-C44F-BF82-7136F65782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141" y="4459524"/>
            <a:ext cx="10055716" cy="2276092"/>
          </a:xfrm>
          <a:prstGeom prst="rect">
            <a:avLst/>
          </a:prstGeom>
        </p:spPr>
      </p:pic>
      <p:sp>
        <p:nvSpPr>
          <p:cNvPr id="5" name="Title 1">
            <a:extLst>
              <a:ext uri="{FF2B5EF4-FFF2-40B4-BE49-F238E27FC236}">
                <a16:creationId xmlns:a16="http://schemas.microsoft.com/office/drawing/2014/main" id="{C30F6289-0EDD-074A-B874-96C227D49681}"/>
              </a:ext>
            </a:extLst>
          </p:cNvPr>
          <p:cNvSpPr txBox="1">
            <a:spLocks/>
          </p:cNvSpPr>
          <p:nvPr/>
        </p:nvSpPr>
        <p:spPr>
          <a:xfrm>
            <a:off x="6785549" y="955315"/>
            <a:ext cx="4447615" cy="12291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1800" dirty="0">
                <a:latin typeface="+mn-lt"/>
                <a:ea typeface="+mn-ea"/>
                <a:cs typeface="+mn-cs"/>
              </a:rPr>
              <a:t>121 recalls belong to packaging issues, mislabeling and assembling issues, takes account of 44% </a:t>
            </a:r>
          </a:p>
        </p:txBody>
      </p:sp>
      <p:sp>
        <p:nvSpPr>
          <p:cNvPr id="7" name="Arrow: Down 6">
            <a:extLst>
              <a:ext uri="{FF2B5EF4-FFF2-40B4-BE49-F238E27FC236}">
                <a16:creationId xmlns:a16="http://schemas.microsoft.com/office/drawing/2014/main" id="{00F2D19F-0585-BE40-81F2-3BA79645AE43}"/>
              </a:ext>
            </a:extLst>
          </p:cNvPr>
          <p:cNvSpPr/>
          <p:nvPr/>
        </p:nvSpPr>
        <p:spPr>
          <a:xfrm>
            <a:off x="9891643" y="4598404"/>
            <a:ext cx="280746" cy="409379"/>
          </a:xfrm>
          <a:prstGeom prst="downArrow">
            <a:avLst/>
          </a:prstGeom>
          <a:solidFill>
            <a:schemeClr val="accent2">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3D33100-7C51-9842-B0DB-96175090396A}"/>
              </a:ext>
            </a:extLst>
          </p:cNvPr>
          <p:cNvSpPr/>
          <p:nvPr/>
        </p:nvSpPr>
        <p:spPr>
          <a:xfrm>
            <a:off x="6888407" y="2318559"/>
            <a:ext cx="5051488" cy="2120903"/>
          </a:xfrm>
          <a:prstGeom prst="roundRect">
            <a:avLst/>
          </a:prstGeom>
          <a:solidFill>
            <a:schemeClr val="accent2">
              <a:lumMod val="75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1B2973E-2F63-9F43-B214-448DCB602FAB}"/>
              </a:ext>
            </a:extLst>
          </p:cNvPr>
          <p:cNvPicPr>
            <a:picLocks noChangeAspect="1"/>
          </p:cNvPicPr>
          <p:nvPr/>
        </p:nvPicPr>
        <p:blipFill>
          <a:blip r:embed="rId5"/>
          <a:stretch>
            <a:fillRect/>
          </a:stretch>
        </p:blipFill>
        <p:spPr>
          <a:xfrm>
            <a:off x="10512010" y="4917574"/>
            <a:ext cx="1679990" cy="1359991"/>
          </a:xfrm>
          <a:prstGeom prst="rect">
            <a:avLst/>
          </a:prstGeom>
        </p:spPr>
      </p:pic>
      <p:sp>
        <p:nvSpPr>
          <p:cNvPr id="20" name="Rectangle 19">
            <a:extLst>
              <a:ext uri="{FF2B5EF4-FFF2-40B4-BE49-F238E27FC236}">
                <a16:creationId xmlns:a16="http://schemas.microsoft.com/office/drawing/2014/main" id="{09F24DE0-5B28-714F-9FCA-EBC26093BF78}"/>
              </a:ext>
            </a:extLst>
          </p:cNvPr>
          <p:cNvSpPr/>
          <p:nvPr/>
        </p:nvSpPr>
        <p:spPr>
          <a:xfrm>
            <a:off x="7140512" y="2309180"/>
            <a:ext cx="5051488" cy="2120902"/>
          </a:xfrm>
          <a:prstGeom prst="rect">
            <a:avLst/>
          </a:prstGeom>
        </p:spPr>
        <p:txBody>
          <a:bodyPr wrap="square">
            <a:spAutoFit/>
          </a:bodyPr>
          <a:lstStyle/>
          <a:p>
            <a:pPr>
              <a:lnSpc>
                <a:spcPct val="150000"/>
              </a:lnSpc>
            </a:pPr>
            <a:r>
              <a:rPr lang="en-US" dirty="0"/>
              <a:t>Conmed Corp contributed for the most packaging issues recalls, which takes account of 69%. And Conmed Endoscopic Technology </a:t>
            </a:r>
            <a:r>
              <a:rPr lang="en-US" altLang="zh-CN" dirty="0"/>
              <a:t>had </a:t>
            </a:r>
            <a:r>
              <a:rPr lang="en-US" dirty="0"/>
              <a:t>the most mislabeling recalls, which takes account of 72%. </a:t>
            </a:r>
          </a:p>
        </p:txBody>
      </p:sp>
      <p:sp>
        <p:nvSpPr>
          <p:cNvPr id="21" name="Rectangle: Rounded Corners 7">
            <a:extLst>
              <a:ext uri="{FF2B5EF4-FFF2-40B4-BE49-F238E27FC236}">
                <a16:creationId xmlns:a16="http://schemas.microsoft.com/office/drawing/2014/main" id="{58163709-25F9-CA46-A364-C0436EE0C3EF}"/>
              </a:ext>
            </a:extLst>
          </p:cNvPr>
          <p:cNvSpPr/>
          <p:nvPr/>
        </p:nvSpPr>
        <p:spPr>
          <a:xfrm>
            <a:off x="6783768" y="902291"/>
            <a:ext cx="4568237" cy="1293367"/>
          </a:xfrm>
          <a:prstGeom prst="roundRect">
            <a:avLst/>
          </a:prstGeom>
          <a:solidFill>
            <a:schemeClr val="accent2">
              <a:lumMod val="75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Arrow: Down 6">
            <a:extLst>
              <a:ext uri="{FF2B5EF4-FFF2-40B4-BE49-F238E27FC236}">
                <a16:creationId xmlns:a16="http://schemas.microsoft.com/office/drawing/2014/main" id="{EBBDE47A-96D8-7841-A1B2-24AD446C09A4}"/>
              </a:ext>
            </a:extLst>
          </p:cNvPr>
          <p:cNvSpPr/>
          <p:nvPr/>
        </p:nvSpPr>
        <p:spPr>
          <a:xfrm rot="5400000">
            <a:off x="6050985" y="1495809"/>
            <a:ext cx="280746" cy="409379"/>
          </a:xfrm>
          <a:prstGeom prst="downArrow">
            <a:avLst/>
          </a:prstGeom>
          <a:solidFill>
            <a:schemeClr val="accent2">
              <a:lumMod val="75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1588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4413" y="20781"/>
            <a:ext cx="1323184" cy="584775"/>
          </a:xfrm>
        </p:spPr>
        <p:txBody>
          <a:bodyPr/>
          <a:lstStyle/>
          <a:p>
            <a:r>
              <a:rPr lang="en-US" altLang="zh-CN" sz="3200" dirty="0"/>
              <a:t>Recall</a:t>
            </a:r>
            <a:endParaRPr lang="zh-CN" altLang="en-US" sz="3200" dirty="0"/>
          </a:p>
        </p:txBody>
      </p:sp>
      <p:sp>
        <p:nvSpPr>
          <p:cNvPr id="3" name="Rectangle: Rounded Corners 4">
            <a:extLst>
              <a:ext uri="{FF2B5EF4-FFF2-40B4-BE49-F238E27FC236}">
                <a16:creationId xmlns:a16="http://schemas.microsoft.com/office/drawing/2014/main" id="{F0EE336B-0AB0-2043-92D7-13D7F2B3CF72}"/>
              </a:ext>
            </a:extLst>
          </p:cNvPr>
          <p:cNvSpPr/>
          <p:nvPr/>
        </p:nvSpPr>
        <p:spPr>
          <a:xfrm>
            <a:off x="9274288" y="750744"/>
            <a:ext cx="2219017" cy="1092124"/>
          </a:xfrm>
          <a:prstGeom prst="roundRect">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1DC0167-2B88-A24C-967F-F08486D9629E}"/>
              </a:ext>
            </a:extLst>
          </p:cNvPr>
          <p:cNvSpPr txBox="1"/>
          <p:nvPr/>
        </p:nvSpPr>
        <p:spPr>
          <a:xfrm>
            <a:off x="9349178" y="779341"/>
            <a:ext cx="2219017" cy="1289905"/>
          </a:xfrm>
          <a:prstGeom prst="rect">
            <a:avLst/>
          </a:prstGeom>
          <a:noFill/>
        </p:spPr>
        <p:txBody>
          <a:bodyPr wrap="square" rtlCol="0">
            <a:spAutoFit/>
          </a:bodyPr>
          <a:lstStyle/>
          <a:p>
            <a:pPr>
              <a:lnSpc>
                <a:spcPct val="150000"/>
              </a:lnSpc>
            </a:pPr>
            <a:r>
              <a:rPr lang="en-US" dirty="0"/>
              <a:t>General trend fluctuates greatly.</a:t>
            </a:r>
          </a:p>
          <a:p>
            <a:pPr>
              <a:lnSpc>
                <a:spcPct val="150000"/>
              </a:lnSpc>
            </a:pPr>
            <a:endParaRPr lang="en-US" dirty="0"/>
          </a:p>
        </p:txBody>
      </p:sp>
      <p:sp>
        <p:nvSpPr>
          <p:cNvPr id="5" name="Rectangle: Rounded Corners 7">
            <a:extLst>
              <a:ext uri="{FF2B5EF4-FFF2-40B4-BE49-F238E27FC236}">
                <a16:creationId xmlns:a16="http://schemas.microsoft.com/office/drawing/2014/main" id="{7544B5CC-0F7B-FD42-B6F7-350755710526}"/>
              </a:ext>
            </a:extLst>
          </p:cNvPr>
          <p:cNvSpPr/>
          <p:nvPr/>
        </p:nvSpPr>
        <p:spPr>
          <a:xfrm>
            <a:off x="9067464" y="2511119"/>
            <a:ext cx="3037716" cy="2198564"/>
          </a:xfrm>
          <a:prstGeom prst="roundRect">
            <a:avLst/>
          </a:prstGeom>
          <a:solidFill>
            <a:srgbClr val="92D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8">
            <a:extLst>
              <a:ext uri="{FF2B5EF4-FFF2-40B4-BE49-F238E27FC236}">
                <a16:creationId xmlns:a16="http://schemas.microsoft.com/office/drawing/2014/main" id="{8D12BE7C-1CB4-A849-907D-95639DA09B53}"/>
              </a:ext>
            </a:extLst>
          </p:cNvPr>
          <p:cNvSpPr/>
          <p:nvPr/>
        </p:nvSpPr>
        <p:spPr>
          <a:xfrm>
            <a:off x="9167688" y="5151556"/>
            <a:ext cx="2574145" cy="1408684"/>
          </a:xfrm>
          <a:prstGeom prst="roundRect">
            <a:avLst/>
          </a:prstGeom>
          <a:solidFill>
            <a:srgbClr val="7030A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0AD9C2D-04F4-F747-AAF9-696F0B41DA6A}"/>
              </a:ext>
            </a:extLst>
          </p:cNvPr>
          <p:cNvSpPr txBox="1"/>
          <p:nvPr/>
        </p:nvSpPr>
        <p:spPr>
          <a:xfrm>
            <a:off x="9196024" y="2594925"/>
            <a:ext cx="2574145" cy="2536400"/>
          </a:xfrm>
          <a:prstGeom prst="rect">
            <a:avLst/>
          </a:prstGeom>
          <a:noFill/>
        </p:spPr>
        <p:txBody>
          <a:bodyPr wrap="square" rtlCol="0">
            <a:spAutoFit/>
          </a:bodyPr>
          <a:lstStyle/>
          <a:p>
            <a:pPr>
              <a:lnSpc>
                <a:spcPct val="150000"/>
              </a:lnSpc>
            </a:pPr>
            <a:r>
              <a:rPr lang="en-US" dirty="0"/>
              <a:t>Packaging trend goes upward while mislabeling has an obvious decline trend. </a:t>
            </a:r>
          </a:p>
          <a:p>
            <a:pPr>
              <a:lnSpc>
                <a:spcPct val="150000"/>
              </a:lnSpc>
            </a:pPr>
            <a:endParaRPr lang="en-US" dirty="0"/>
          </a:p>
        </p:txBody>
      </p:sp>
      <p:pic>
        <p:nvPicPr>
          <p:cNvPr id="8" name="Picture 7">
            <a:extLst>
              <a:ext uri="{FF2B5EF4-FFF2-40B4-BE49-F238E27FC236}">
                <a16:creationId xmlns:a16="http://schemas.microsoft.com/office/drawing/2014/main" id="{4E025730-E7EC-3B4A-9748-ACAA715597EE}"/>
              </a:ext>
            </a:extLst>
          </p:cNvPr>
          <p:cNvPicPr>
            <a:picLocks noChangeAspect="1"/>
          </p:cNvPicPr>
          <p:nvPr/>
        </p:nvPicPr>
        <p:blipFill>
          <a:blip r:embed="rId3"/>
          <a:stretch>
            <a:fillRect/>
          </a:stretch>
        </p:blipFill>
        <p:spPr>
          <a:xfrm>
            <a:off x="450167" y="654764"/>
            <a:ext cx="8328074" cy="6268013"/>
          </a:xfrm>
          <a:prstGeom prst="rect">
            <a:avLst/>
          </a:prstGeom>
        </p:spPr>
      </p:pic>
      <p:sp>
        <p:nvSpPr>
          <p:cNvPr id="9" name="TextBox 8">
            <a:extLst>
              <a:ext uri="{FF2B5EF4-FFF2-40B4-BE49-F238E27FC236}">
                <a16:creationId xmlns:a16="http://schemas.microsoft.com/office/drawing/2014/main" id="{1FE90D23-8D97-1442-9C59-BC00B595E7C9}"/>
              </a:ext>
            </a:extLst>
          </p:cNvPr>
          <p:cNvSpPr txBox="1"/>
          <p:nvPr/>
        </p:nvSpPr>
        <p:spPr>
          <a:xfrm>
            <a:off x="9274288" y="5192019"/>
            <a:ext cx="2524217" cy="1705403"/>
          </a:xfrm>
          <a:prstGeom prst="rect">
            <a:avLst/>
          </a:prstGeom>
          <a:noFill/>
        </p:spPr>
        <p:txBody>
          <a:bodyPr wrap="square" rtlCol="0">
            <a:spAutoFit/>
          </a:bodyPr>
          <a:lstStyle/>
          <a:p>
            <a:pPr>
              <a:lnSpc>
                <a:spcPct val="150000"/>
              </a:lnSpc>
            </a:pPr>
            <a:r>
              <a:rPr lang="en-US" dirty="0"/>
              <a:t>Software issue occurred in Conmed since 2013.</a:t>
            </a:r>
          </a:p>
          <a:p>
            <a:pPr>
              <a:lnSpc>
                <a:spcPct val="150000"/>
              </a:lnSpc>
            </a:pPr>
            <a:endParaRPr lang="en-US" dirty="0"/>
          </a:p>
        </p:txBody>
      </p:sp>
    </p:spTree>
    <p:extLst>
      <p:ext uri="{BB962C8B-B14F-4D97-AF65-F5344CB8AC3E}">
        <p14:creationId xmlns:p14="http://schemas.microsoft.com/office/powerpoint/2010/main" val="34213361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751" y="82335"/>
            <a:ext cx="1808508" cy="461665"/>
          </a:xfrm>
        </p:spPr>
        <p:txBody>
          <a:bodyPr/>
          <a:lstStyle/>
          <a:p>
            <a:r>
              <a:rPr lang="en-US" altLang="zh-CN" sz="2400" dirty="0"/>
              <a:t>Conclusion</a:t>
            </a:r>
            <a:endParaRPr lang="zh-CN" altLang="en-US" sz="2400" dirty="0"/>
          </a:p>
        </p:txBody>
      </p:sp>
      <p:sp>
        <p:nvSpPr>
          <p:cNvPr id="3" name="Rectangle 2">
            <a:extLst>
              <a:ext uri="{FF2B5EF4-FFF2-40B4-BE49-F238E27FC236}">
                <a16:creationId xmlns:a16="http://schemas.microsoft.com/office/drawing/2014/main" id="{65ED8DDE-6AB0-7245-B7A1-AA6C772DD474}"/>
              </a:ext>
            </a:extLst>
          </p:cNvPr>
          <p:cNvSpPr/>
          <p:nvPr/>
        </p:nvSpPr>
        <p:spPr>
          <a:xfrm>
            <a:off x="626967" y="981737"/>
            <a:ext cx="10396024" cy="4654544"/>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a:t>It can be inferred that for inbound packages if they are not time sensitive, Ocean is the service level that is most cost effective</a:t>
            </a:r>
          </a:p>
          <a:p>
            <a:pPr marL="285750" indent="-285750">
              <a:lnSpc>
                <a:spcPct val="150000"/>
              </a:lnSpc>
              <a:buFont typeface="Arial" panose="020B0604020202020204" pitchFamily="34" charset="0"/>
              <a:buChar char="•"/>
            </a:pPr>
            <a:r>
              <a:rPr lang="en-US" sz="2000" dirty="0"/>
              <a:t>Build a warehouse in Japan to reduce peak shipping costs and avoid direct high freight to other Asian countries.</a:t>
            </a:r>
          </a:p>
          <a:p>
            <a:pPr marL="285750" indent="-285750">
              <a:lnSpc>
                <a:spcPct val="150000"/>
              </a:lnSpc>
              <a:buFont typeface="Arial" panose="020B0604020202020204" pitchFamily="34" charset="0"/>
              <a:buChar char="•"/>
            </a:pPr>
            <a:r>
              <a:rPr lang="en-US" sz="2000" dirty="0"/>
              <a:t>Optimize the inventory of goods, improve the warehouse operation capacity and efficiency.</a:t>
            </a:r>
          </a:p>
          <a:p>
            <a:pPr marL="285750" indent="-285750">
              <a:lnSpc>
                <a:spcPct val="150000"/>
              </a:lnSpc>
              <a:buFont typeface="Arial" panose="020B0604020202020204" pitchFamily="34" charset="0"/>
              <a:buChar char="•"/>
            </a:pPr>
            <a:r>
              <a:rPr lang="en-US" sz="2000" dirty="0"/>
              <a:t>Improve sterile packaging technology and execution regulations to reduce packaging recall rates, set up a monitor and protection system to prevent software recalls in advance.</a:t>
            </a:r>
          </a:p>
          <a:p>
            <a:pPr marL="285750" indent="-285750">
              <a:lnSpc>
                <a:spcPct val="150000"/>
              </a:lnSpc>
              <a:buFont typeface="Arial" panose="020B0604020202020204" pitchFamily="34" charset="0"/>
              <a:buChar char="•"/>
            </a:pPr>
            <a:endParaRPr lang="en-US" sz="2000" dirty="0"/>
          </a:p>
        </p:txBody>
      </p:sp>
      <p:pic>
        <p:nvPicPr>
          <p:cNvPr id="5" name="图片 2">
            <a:extLst>
              <a:ext uri="{FF2B5EF4-FFF2-40B4-BE49-F238E27FC236}">
                <a16:creationId xmlns:a16="http://schemas.microsoft.com/office/drawing/2014/main" id="{A62BA4AC-93DD-864D-AD38-55B23122188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8778240" y="4722503"/>
            <a:ext cx="3413760" cy="2135497"/>
          </a:xfrm>
          <a:prstGeom prst="rect">
            <a:avLst/>
          </a:prstGeom>
        </p:spPr>
      </p:pic>
      <p:sp>
        <p:nvSpPr>
          <p:cNvPr id="6" name="矩形 3">
            <a:extLst>
              <a:ext uri="{FF2B5EF4-FFF2-40B4-BE49-F238E27FC236}">
                <a16:creationId xmlns:a16="http://schemas.microsoft.com/office/drawing/2014/main" id="{609CB316-4E83-9B46-A126-660A22C38148}"/>
              </a:ext>
            </a:extLst>
          </p:cNvPr>
          <p:cNvSpPr/>
          <p:nvPr/>
        </p:nvSpPr>
        <p:spPr>
          <a:xfrm>
            <a:off x="1051460" y="5531153"/>
            <a:ext cx="767123" cy="744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itchFamily="34" charset="-122"/>
              <a:ea typeface="微软雅黑" pitchFamily="34" charset="-122"/>
            </a:endParaRPr>
          </a:p>
        </p:txBody>
      </p:sp>
      <p:sp>
        <p:nvSpPr>
          <p:cNvPr id="7" name="矩形 4">
            <a:extLst>
              <a:ext uri="{FF2B5EF4-FFF2-40B4-BE49-F238E27FC236}">
                <a16:creationId xmlns:a16="http://schemas.microsoft.com/office/drawing/2014/main" id="{0849DD4F-80CB-6148-87CB-3E32AEF94510}"/>
              </a:ext>
            </a:extLst>
          </p:cNvPr>
          <p:cNvSpPr/>
          <p:nvPr/>
        </p:nvSpPr>
        <p:spPr>
          <a:xfrm>
            <a:off x="5441418" y="5531153"/>
            <a:ext cx="767123" cy="74495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itchFamily="34" charset="-122"/>
              <a:ea typeface="微软雅黑" pitchFamily="34" charset="-122"/>
            </a:endParaRPr>
          </a:p>
        </p:txBody>
      </p:sp>
      <p:sp>
        <p:nvSpPr>
          <p:cNvPr id="8" name="矩形 5">
            <a:extLst>
              <a:ext uri="{FF2B5EF4-FFF2-40B4-BE49-F238E27FC236}">
                <a16:creationId xmlns:a16="http://schemas.microsoft.com/office/drawing/2014/main" id="{155FF5DC-439A-8E4B-A022-3DEC1AC8AD55}"/>
              </a:ext>
            </a:extLst>
          </p:cNvPr>
          <p:cNvSpPr/>
          <p:nvPr/>
        </p:nvSpPr>
        <p:spPr>
          <a:xfrm>
            <a:off x="2514779" y="5531153"/>
            <a:ext cx="767123" cy="74495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itchFamily="34" charset="-122"/>
              <a:ea typeface="微软雅黑" pitchFamily="34" charset="-122"/>
            </a:endParaRPr>
          </a:p>
        </p:txBody>
      </p:sp>
      <p:sp>
        <p:nvSpPr>
          <p:cNvPr id="9" name="矩形 6">
            <a:extLst>
              <a:ext uri="{FF2B5EF4-FFF2-40B4-BE49-F238E27FC236}">
                <a16:creationId xmlns:a16="http://schemas.microsoft.com/office/drawing/2014/main" id="{9F8AD2D6-71BB-A843-808D-3CD969566255}"/>
              </a:ext>
            </a:extLst>
          </p:cNvPr>
          <p:cNvSpPr/>
          <p:nvPr/>
        </p:nvSpPr>
        <p:spPr>
          <a:xfrm>
            <a:off x="3978098" y="5531153"/>
            <a:ext cx="767123" cy="744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2867038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7B3FAA9-17A5-49E6-B4E5-CA9D63CC4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0" y="0"/>
            <a:ext cx="12192000" cy="6858000"/>
          </a:xfrm>
          <a:prstGeom prst="rect">
            <a:avLst/>
          </a:prstGeom>
        </p:spPr>
      </p:pic>
      <p:pic>
        <p:nvPicPr>
          <p:cNvPr id="11" name="图片 10">
            <a:extLst>
              <a:ext uri="{FF2B5EF4-FFF2-40B4-BE49-F238E27FC236}">
                <a16:creationId xmlns:a16="http://schemas.microsoft.com/office/drawing/2014/main" id="{E87FFD35-F767-4C66-B91F-03BD106509CD}"/>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rcRect/>
          <a:stretch/>
        </p:blipFill>
        <p:spPr>
          <a:xfrm>
            <a:off x="3677480" y="104356"/>
            <a:ext cx="4837040" cy="6723254"/>
          </a:xfrm>
          <a:prstGeom prst="rect">
            <a:avLst/>
          </a:prstGeom>
        </p:spPr>
      </p:pic>
      <p:sp>
        <p:nvSpPr>
          <p:cNvPr id="8" name="文本框 7"/>
          <p:cNvSpPr txBox="1"/>
          <p:nvPr/>
        </p:nvSpPr>
        <p:spPr>
          <a:xfrm>
            <a:off x="1709269" y="2604295"/>
            <a:ext cx="8547504" cy="1323439"/>
          </a:xfrm>
          <a:prstGeom prst="rect">
            <a:avLst/>
          </a:prstGeom>
          <a:noFill/>
        </p:spPr>
        <p:txBody>
          <a:bodyPr wrap="square" rtlCol="0">
            <a:spAutoFit/>
          </a:bodyPr>
          <a:lstStyle/>
          <a:p>
            <a:pPr algn="ctr"/>
            <a:r>
              <a:rPr lang="en-US" altLang="zh-CN" sz="4000" dirty="0">
                <a:solidFill>
                  <a:schemeClr val="bg1"/>
                </a:solidFill>
                <a:cs typeface="+mn-ea"/>
                <a:sym typeface="+mn-lt"/>
              </a:rPr>
              <a:t>THANK YOU FOR YOUR WATCHING</a:t>
            </a:r>
            <a:endParaRPr lang="zh-CN" altLang="en-US" sz="4000" dirty="0">
              <a:solidFill>
                <a:schemeClr val="bg1"/>
              </a:solidFill>
              <a:cs typeface="+mn-ea"/>
              <a:sym typeface="+mn-lt"/>
            </a:endParaRPr>
          </a:p>
        </p:txBody>
      </p:sp>
      <p:cxnSp>
        <p:nvCxnSpPr>
          <p:cNvPr id="12" name="直接连接符 11"/>
          <p:cNvCxnSpPr/>
          <p:nvPr/>
        </p:nvCxnSpPr>
        <p:spPr>
          <a:xfrm>
            <a:off x="1822248" y="4253705"/>
            <a:ext cx="8547504" cy="0"/>
          </a:xfrm>
          <a:prstGeom prst="line">
            <a:avLst/>
          </a:prstGeom>
          <a:ln>
            <a:gradFill>
              <a:gsLst>
                <a:gs pos="0">
                  <a:schemeClr val="bg1">
                    <a:alpha val="0"/>
                  </a:schemeClr>
                </a:gs>
                <a:gs pos="50000">
                  <a:schemeClr val="bg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1902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0868" y="113112"/>
            <a:ext cx="1710276" cy="400110"/>
          </a:xfrm>
        </p:spPr>
        <p:txBody>
          <a:bodyPr/>
          <a:lstStyle/>
          <a:p>
            <a:r>
              <a:rPr lang="en-US" altLang="zh-CN" sz="2000" dirty="0"/>
              <a:t>Introduction</a:t>
            </a:r>
            <a:endParaRPr lang="zh-CN" altLang="en-US" sz="2000" dirty="0"/>
          </a:p>
        </p:txBody>
      </p:sp>
      <p:sp>
        <p:nvSpPr>
          <p:cNvPr id="8" name="Content Placeholder 2">
            <a:extLst>
              <a:ext uri="{FF2B5EF4-FFF2-40B4-BE49-F238E27FC236}">
                <a16:creationId xmlns:a16="http://schemas.microsoft.com/office/drawing/2014/main" id="{41233D5C-EEA3-D549-B360-8DF52CA4D924}"/>
              </a:ext>
            </a:extLst>
          </p:cNvPr>
          <p:cNvSpPr txBox="1">
            <a:spLocks/>
          </p:cNvSpPr>
          <p:nvPr/>
        </p:nvSpPr>
        <p:spPr>
          <a:xfrm>
            <a:off x="583018" y="1392865"/>
            <a:ext cx="10900145" cy="394468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a:t>CONMED is a global medical technology company that specializes in the development and Sale of surgical and patient monitoring products and services. </a:t>
            </a:r>
          </a:p>
          <a:p>
            <a:pPr>
              <a:lnSpc>
                <a:spcPct val="150000"/>
              </a:lnSpc>
            </a:pPr>
            <a:r>
              <a:rPr lang="en-US" sz="2000" dirty="0"/>
              <a:t>They have over 20 locations worldwide such as New York, Florida, Australia, Canada and China </a:t>
            </a:r>
          </a:p>
          <a:p>
            <a:pPr>
              <a:lnSpc>
                <a:spcPct val="150000"/>
              </a:lnSpc>
            </a:pPr>
            <a:r>
              <a:rPr lang="en-US" sz="2000" dirty="0"/>
              <a:t>Shipping will be a big problem for a worldwide company.</a:t>
            </a:r>
          </a:p>
          <a:p>
            <a:pPr>
              <a:lnSpc>
                <a:spcPct val="150000"/>
              </a:lnSpc>
            </a:pPr>
            <a:r>
              <a:rPr lang="en-US" sz="2000" dirty="0"/>
              <a:t>We will analyze the inbound freight, outbound shipment and Asian’s Market. </a:t>
            </a:r>
          </a:p>
          <a:p>
            <a:pPr>
              <a:lnSpc>
                <a:spcPct val="150000"/>
              </a:lnSpc>
            </a:pPr>
            <a:endParaRPr lang="en-US" sz="2000" dirty="0"/>
          </a:p>
        </p:txBody>
      </p:sp>
      <p:pic>
        <p:nvPicPr>
          <p:cNvPr id="9" name="Picture 8">
            <a:extLst>
              <a:ext uri="{FF2B5EF4-FFF2-40B4-BE49-F238E27FC236}">
                <a16:creationId xmlns:a16="http://schemas.microsoft.com/office/drawing/2014/main" id="{2423079F-4B8B-8547-AFF0-6F7070E448DE}"/>
              </a:ext>
            </a:extLst>
          </p:cNvPr>
          <p:cNvPicPr>
            <a:picLocks noChangeAspect="1"/>
          </p:cNvPicPr>
          <p:nvPr/>
        </p:nvPicPr>
        <p:blipFill>
          <a:blip r:embed="rId3"/>
          <a:stretch>
            <a:fillRect/>
          </a:stretch>
        </p:blipFill>
        <p:spPr>
          <a:xfrm>
            <a:off x="7783033" y="4876714"/>
            <a:ext cx="4191253" cy="1981286"/>
          </a:xfrm>
          <a:prstGeom prst="rect">
            <a:avLst/>
          </a:prstGeom>
        </p:spPr>
      </p:pic>
    </p:spTree>
    <p:extLst>
      <p:ext uri="{BB962C8B-B14F-4D97-AF65-F5344CB8AC3E}">
        <p14:creationId xmlns:p14="http://schemas.microsoft.com/office/powerpoint/2010/main" val="23027177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5905" y="51558"/>
            <a:ext cx="1640194" cy="523220"/>
          </a:xfrm>
        </p:spPr>
        <p:txBody>
          <a:bodyPr/>
          <a:lstStyle/>
          <a:p>
            <a:r>
              <a:rPr lang="en-US" altLang="zh-CN" dirty="0"/>
              <a:t>Inbound</a:t>
            </a:r>
            <a:endParaRPr lang="zh-CN" altLang="en-US" dirty="0"/>
          </a:p>
        </p:txBody>
      </p:sp>
      <p:sp>
        <p:nvSpPr>
          <p:cNvPr id="3" name="矩形 2"/>
          <p:cNvSpPr/>
          <p:nvPr/>
        </p:nvSpPr>
        <p:spPr>
          <a:xfrm>
            <a:off x="543329" y="1321147"/>
            <a:ext cx="4732576" cy="4215706"/>
          </a:xfrm>
          <a:prstGeom prst="rect">
            <a:avLst/>
          </a:prstGeom>
        </p:spPr>
        <p:txBody>
          <a:bodyPr wrap="square">
            <a:spAutoFit/>
          </a:bodyPr>
          <a:lstStyle/>
          <a:p>
            <a:pPr>
              <a:lnSpc>
                <a:spcPct val="125000"/>
              </a:lnSpc>
            </a:pPr>
            <a:r>
              <a:rPr lang="en-US" dirty="0"/>
              <a:t>In analyzing service level offered by carriers LTL is the service level offered by majority of the carriers. While some carriers like carrier 12, 15, 19 offer only LTL. Carriers like 11 and 5 offer multiple options. It is interesting to note that carrier 11 has been with </a:t>
            </a:r>
            <a:r>
              <a:rPr lang="en-US" dirty="0" err="1"/>
              <a:t>Conmed</a:t>
            </a:r>
            <a:r>
              <a:rPr lang="en-US" dirty="0"/>
              <a:t> for the last 3 years and has contributed to roughly 62% of total packages shipped by ground. On the other hand expedited air is an option provided by carrier 4, 5 and 11 only</a:t>
            </a:r>
            <a:endParaRPr lang="zh-CN" altLang="en-US" dirty="0"/>
          </a:p>
        </p:txBody>
      </p:sp>
      <p:pic>
        <p:nvPicPr>
          <p:cNvPr id="7" name="Picture 6" descr="A screenshot of a cell phone&#10;&#10;Description automatically generated">
            <a:extLst>
              <a:ext uri="{FF2B5EF4-FFF2-40B4-BE49-F238E27FC236}">
                <a16:creationId xmlns:a16="http://schemas.microsoft.com/office/drawing/2014/main" id="{069DED4C-49BA-F24A-B89E-19679BBA71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076" y="1163567"/>
            <a:ext cx="6163992" cy="4884962"/>
          </a:xfrm>
          <a:prstGeom prst="rect">
            <a:avLst/>
          </a:prstGeom>
        </p:spPr>
      </p:pic>
    </p:spTree>
    <p:extLst>
      <p:ext uri="{BB962C8B-B14F-4D97-AF65-F5344CB8AC3E}">
        <p14:creationId xmlns:p14="http://schemas.microsoft.com/office/powerpoint/2010/main" val="27490968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5905" y="51558"/>
            <a:ext cx="1640194" cy="523220"/>
          </a:xfrm>
        </p:spPr>
        <p:txBody>
          <a:bodyPr/>
          <a:lstStyle/>
          <a:p>
            <a:r>
              <a:rPr lang="en-US" altLang="zh-CN" dirty="0"/>
              <a:t>Inbound</a:t>
            </a:r>
            <a:endParaRPr lang="zh-CN" altLang="en-US" dirty="0"/>
          </a:p>
        </p:txBody>
      </p:sp>
      <p:sp>
        <p:nvSpPr>
          <p:cNvPr id="3" name="矩形 2"/>
          <p:cNvSpPr/>
          <p:nvPr/>
        </p:nvSpPr>
        <p:spPr>
          <a:xfrm>
            <a:off x="543329" y="1506851"/>
            <a:ext cx="4732576" cy="4198393"/>
          </a:xfrm>
          <a:prstGeom prst="rect">
            <a:avLst/>
          </a:prstGeom>
        </p:spPr>
        <p:txBody>
          <a:bodyPr wrap="square">
            <a:spAutoFit/>
          </a:bodyPr>
          <a:lstStyle/>
          <a:p>
            <a:pPr>
              <a:lnSpc>
                <a:spcPct val="150000"/>
              </a:lnSpc>
            </a:pPr>
            <a:r>
              <a:rPr lang="en-US" dirty="0"/>
              <a:t>It is interesting to know that freight cost has been highest in 2019 with a steep increase of packages in the first quarter(20.2k) to a steep drop in packages in quarter 2(4.4k).</a:t>
            </a:r>
          </a:p>
          <a:p>
            <a:pPr>
              <a:lnSpc>
                <a:spcPct val="150000"/>
              </a:lnSpc>
            </a:pPr>
            <a:r>
              <a:rPr lang="en-US" dirty="0"/>
              <a:t> LTL has contributed to significant increase in freight cost. In contrast in 2017 ocean contributed to majority of freight cost. </a:t>
            </a:r>
          </a:p>
          <a:p>
            <a:pPr>
              <a:lnSpc>
                <a:spcPct val="150000"/>
              </a:lnSpc>
            </a:pPr>
            <a:endParaRPr lang="en-US" dirty="0"/>
          </a:p>
        </p:txBody>
      </p:sp>
      <p:pic>
        <p:nvPicPr>
          <p:cNvPr id="5" name="Picture 4" descr="A screenshot of a cell phone&#10;&#10;Description automatically generated">
            <a:extLst>
              <a:ext uri="{FF2B5EF4-FFF2-40B4-BE49-F238E27FC236}">
                <a16:creationId xmlns:a16="http://schemas.microsoft.com/office/drawing/2014/main" id="{8D993748-0375-1043-A946-E006CBE9E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076" y="1163567"/>
            <a:ext cx="6163992" cy="4884962"/>
          </a:xfrm>
          <a:prstGeom prst="rect">
            <a:avLst/>
          </a:prstGeom>
        </p:spPr>
      </p:pic>
    </p:spTree>
    <p:extLst>
      <p:ext uri="{BB962C8B-B14F-4D97-AF65-F5344CB8AC3E}">
        <p14:creationId xmlns:p14="http://schemas.microsoft.com/office/powerpoint/2010/main" val="38325328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2240" y="89914"/>
            <a:ext cx="1707519" cy="461665"/>
          </a:xfrm>
        </p:spPr>
        <p:txBody>
          <a:bodyPr/>
          <a:lstStyle/>
          <a:p>
            <a:r>
              <a:rPr lang="en-US" altLang="zh-CN" sz="2400" dirty="0"/>
              <a:t>Outbound</a:t>
            </a:r>
            <a:endParaRPr lang="zh-CN" altLang="en-US" sz="2400" dirty="0"/>
          </a:p>
        </p:txBody>
      </p:sp>
      <p:sp>
        <p:nvSpPr>
          <p:cNvPr id="3" name="矩形 2"/>
          <p:cNvSpPr/>
          <p:nvPr/>
        </p:nvSpPr>
        <p:spPr>
          <a:xfrm>
            <a:off x="118067" y="848336"/>
            <a:ext cx="5424805" cy="502939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t>2018 has been the best year for </a:t>
            </a:r>
            <a:r>
              <a:rPr lang="en-US" dirty="0" err="1"/>
              <a:t>Conmed</a:t>
            </a:r>
            <a:r>
              <a:rPr lang="en-US" dirty="0"/>
              <a:t> in last 3 years. </a:t>
            </a:r>
          </a:p>
          <a:p>
            <a:pPr marL="342900" indent="-342900">
              <a:lnSpc>
                <a:spcPct val="150000"/>
              </a:lnSpc>
              <a:buFont typeface="Arial" panose="020B0604020202020204" pitchFamily="34" charset="0"/>
              <a:buChar char="•"/>
            </a:pPr>
            <a:r>
              <a:rPr lang="en-US" dirty="0"/>
              <a:t>2018 has max outbound packages and min inbound packages as a result. </a:t>
            </a:r>
          </a:p>
          <a:p>
            <a:pPr marL="342900" indent="-342900">
              <a:lnSpc>
                <a:spcPct val="150000"/>
              </a:lnSpc>
              <a:buFont typeface="Arial" panose="020B0604020202020204" pitchFamily="34" charset="0"/>
              <a:buChar char="•"/>
            </a:pPr>
            <a:r>
              <a:rPr lang="en-US" dirty="0"/>
              <a:t>2018 has least freight cost out of 3 years. </a:t>
            </a:r>
          </a:p>
          <a:p>
            <a:pPr marL="342900" indent="-342900">
              <a:lnSpc>
                <a:spcPct val="150000"/>
              </a:lnSpc>
              <a:buFont typeface="Arial" panose="020B0604020202020204" pitchFamily="34" charset="0"/>
              <a:buChar char="•"/>
            </a:pPr>
            <a:r>
              <a:rPr lang="en-US" dirty="0"/>
              <a:t>We can also see that 2018 has been the year of maximum sales. </a:t>
            </a:r>
          </a:p>
          <a:p>
            <a:pPr marL="342900" indent="-342900">
              <a:lnSpc>
                <a:spcPct val="150000"/>
              </a:lnSpc>
              <a:buFont typeface="Arial" panose="020B0604020202020204" pitchFamily="34" charset="0"/>
              <a:buChar char="•"/>
            </a:pPr>
            <a:r>
              <a:rPr lang="en-US" dirty="0"/>
              <a:t>Even though 2017 and 2019 have had similar sales, 2019 has had very high freight cost. Therefore it is safe to say that 2018 has been a profitable year. </a:t>
            </a:r>
            <a:br>
              <a:rPr lang="en-US" dirty="0"/>
            </a:br>
            <a:endParaRPr lang="en-US" dirty="0"/>
          </a:p>
        </p:txBody>
      </p:sp>
      <p:pic>
        <p:nvPicPr>
          <p:cNvPr id="8" name="Picture 7" descr="A screenshot of a cell phone&#10;&#10;Description automatically generated">
            <a:extLst>
              <a:ext uri="{FF2B5EF4-FFF2-40B4-BE49-F238E27FC236}">
                <a16:creationId xmlns:a16="http://schemas.microsoft.com/office/drawing/2014/main" id="{58DE6380-461C-374A-9171-2E7D84AC8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653" y="980274"/>
            <a:ext cx="6730347" cy="4573919"/>
          </a:xfrm>
          <a:prstGeom prst="rect">
            <a:avLst/>
          </a:prstGeom>
        </p:spPr>
      </p:pic>
    </p:spTree>
    <p:extLst>
      <p:ext uri="{BB962C8B-B14F-4D97-AF65-F5344CB8AC3E}">
        <p14:creationId xmlns:p14="http://schemas.microsoft.com/office/powerpoint/2010/main" val="28329936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2243" y="82335"/>
            <a:ext cx="1707519" cy="461665"/>
          </a:xfrm>
        </p:spPr>
        <p:txBody>
          <a:bodyPr/>
          <a:lstStyle/>
          <a:p>
            <a:r>
              <a:rPr lang="en-US" altLang="zh-CN" sz="2400" dirty="0"/>
              <a:t>Outbound</a:t>
            </a:r>
            <a:endParaRPr lang="zh-CN" altLang="en-US" sz="2400" dirty="0"/>
          </a:p>
        </p:txBody>
      </p:sp>
      <p:sp>
        <p:nvSpPr>
          <p:cNvPr id="3" name="矩形 2"/>
          <p:cNvSpPr/>
          <p:nvPr/>
        </p:nvSpPr>
        <p:spPr>
          <a:xfrm>
            <a:off x="118068" y="1262411"/>
            <a:ext cx="5058845" cy="378289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t>LTL continues to be the service level of choice with 14 carriers offering it</a:t>
            </a:r>
            <a:br>
              <a:rPr lang="en-US" dirty="0"/>
            </a:br>
            <a:r>
              <a:rPr lang="en-US" dirty="0"/>
              <a:t>Unlike trend we saw in inbound most of the carriers offer only one kind of service level, carrier 12 who handles 54% of total outbound package offers only one service level. </a:t>
            </a:r>
          </a:p>
          <a:p>
            <a:pPr marL="342900" indent="-342900">
              <a:lnSpc>
                <a:spcPct val="150000"/>
              </a:lnSpc>
              <a:buFont typeface="Arial" panose="020B0604020202020204" pitchFamily="34" charset="0"/>
              <a:buChar char="•"/>
            </a:pPr>
            <a:r>
              <a:rPr lang="en-US" dirty="0"/>
              <a:t>Japan is the country with max sales</a:t>
            </a:r>
            <a:br>
              <a:rPr lang="en-US" dirty="0"/>
            </a:br>
            <a:endParaRPr lang="en-US" dirty="0"/>
          </a:p>
        </p:txBody>
      </p:sp>
      <p:pic>
        <p:nvPicPr>
          <p:cNvPr id="7" name="Picture 6" descr="A screenshot of a cell phone&#10;&#10;Description automatically generated">
            <a:extLst>
              <a:ext uri="{FF2B5EF4-FFF2-40B4-BE49-F238E27FC236}">
                <a16:creationId xmlns:a16="http://schemas.microsoft.com/office/drawing/2014/main" id="{BACC2960-3BA6-9B40-8CFF-226ED795E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653" y="980274"/>
            <a:ext cx="6730347" cy="4573919"/>
          </a:xfrm>
          <a:prstGeom prst="rect">
            <a:avLst/>
          </a:prstGeom>
        </p:spPr>
      </p:pic>
    </p:spTree>
    <p:extLst>
      <p:ext uri="{BB962C8B-B14F-4D97-AF65-F5344CB8AC3E}">
        <p14:creationId xmlns:p14="http://schemas.microsoft.com/office/powerpoint/2010/main" val="26386346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Picture 97" descr="A close up of a map&#10;&#10;Description automatically generated">
            <a:extLst>
              <a:ext uri="{FF2B5EF4-FFF2-40B4-BE49-F238E27FC236}">
                <a16:creationId xmlns:a16="http://schemas.microsoft.com/office/drawing/2014/main" id="{38AEECB3-6D06-584B-AE04-3A72B3F79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56" y="807975"/>
            <a:ext cx="5373941" cy="3729789"/>
          </a:xfrm>
          <a:prstGeom prst="rect">
            <a:avLst/>
          </a:prstGeom>
        </p:spPr>
      </p:pic>
      <p:pic>
        <p:nvPicPr>
          <p:cNvPr id="99" name="Picture 98" descr="A screenshot of a cell phone&#10;&#10;Description automatically generated">
            <a:extLst>
              <a:ext uri="{FF2B5EF4-FFF2-40B4-BE49-F238E27FC236}">
                <a16:creationId xmlns:a16="http://schemas.microsoft.com/office/drawing/2014/main" id="{4B8415A4-CC58-6A40-BCE5-E93AAF3E66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0142" y="3869548"/>
            <a:ext cx="7831858" cy="2988452"/>
          </a:xfrm>
          <a:prstGeom prst="rect">
            <a:avLst/>
          </a:prstGeom>
        </p:spPr>
      </p:pic>
      <p:sp>
        <p:nvSpPr>
          <p:cNvPr id="100" name="TextBox 99">
            <a:extLst>
              <a:ext uri="{FF2B5EF4-FFF2-40B4-BE49-F238E27FC236}">
                <a16:creationId xmlns:a16="http://schemas.microsoft.com/office/drawing/2014/main" id="{C8509924-7DD1-6F4C-82A6-EA153A7E384C}"/>
              </a:ext>
            </a:extLst>
          </p:cNvPr>
          <p:cNvSpPr txBox="1"/>
          <p:nvPr/>
        </p:nvSpPr>
        <p:spPr>
          <a:xfrm>
            <a:off x="6430693" y="2833452"/>
            <a:ext cx="4046108" cy="369332"/>
          </a:xfrm>
          <a:prstGeom prst="rect">
            <a:avLst/>
          </a:prstGeom>
          <a:noFill/>
        </p:spPr>
        <p:txBody>
          <a:bodyPr wrap="none" rtlCol="0">
            <a:spAutoFit/>
          </a:bodyPr>
          <a:lstStyle/>
          <a:p>
            <a:r>
              <a:rPr lang="en-US" dirty="0"/>
              <a:t>Advice: build a warehouse in Japan</a:t>
            </a:r>
          </a:p>
        </p:txBody>
      </p:sp>
      <p:sp>
        <p:nvSpPr>
          <p:cNvPr id="101" name="文本框 7">
            <a:extLst>
              <a:ext uri="{FF2B5EF4-FFF2-40B4-BE49-F238E27FC236}">
                <a16:creationId xmlns:a16="http://schemas.microsoft.com/office/drawing/2014/main" id="{26485EDC-B6E2-5E42-8442-CBAFD9EE6B58}"/>
              </a:ext>
            </a:extLst>
          </p:cNvPr>
          <p:cNvSpPr txBox="1"/>
          <p:nvPr/>
        </p:nvSpPr>
        <p:spPr>
          <a:xfrm>
            <a:off x="6416505" y="1712084"/>
            <a:ext cx="5775495" cy="1253356"/>
          </a:xfrm>
          <a:prstGeom prst="rect">
            <a:avLst/>
          </a:prstGeom>
          <a:noFill/>
        </p:spPr>
        <p:txBody>
          <a:bodyPr wrap="square" rtlCol="0">
            <a:spAutoFit/>
          </a:bodyPr>
          <a:lstStyle/>
          <a:p>
            <a:pPr>
              <a:lnSpc>
                <a:spcPct val="125000"/>
              </a:lnSpc>
              <a:spcAft>
                <a:spcPts val="600"/>
              </a:spcAft>
            </a:pPr>
            <a:r>
              <a:rPr lang="en-US" altLang="zh-CN" dirty="0"/>
              <a:t>Why we choose Asian Sales?</a:t>
            </a:r>
          </a:p>
          <a:p>
            <a:pPr>
              <a:lnSpc>
                <a:spcPct val="125000"/>
              </a:lnSpc>
              <a:spcAft>
                <a:spcPts val="600"/>
              </a:spcAft>
            </a:pPr>
            <a:r>
              <a:rPr lang="en-US" altLang="zh-CN" dirty="0"/>
              <a:t>East Asia vs South Asia and Southeastern Asia</a:t>
            </a:r>
          </a:p>
          <a:p>
            <a:pPr>
              <a:lnSpc>
                <a:spcPct val="125000"/>
              </a:lnSpc>
              <a:spcAft>
                <a:spcPts val="600"/>
              </a:spcAft>
            </a:pPr>
            <a:endParaRPr lang="zh-CN" altLang="en-US" dirty="0">
              <a:latin typeface="微软雅黑" pitchFamily="34" charset="-122"/>
              <a:ea typeface="微软雅黑" pitchFamily="34" charset="-122"/>
            </a:endParaRPr>
          </a:p>
        </p:txBody>
      </p:sp>
      <p:sp>
        <p:nvSpPr>
          <p:cNvPr id="102" name="标题 1">
            <a:extLst>
              <a:ext uri="{FF2B5EF4-FFF2-40B4-BE49-F238E27FC236}">
                <a16:creationId xmlns:a16="http://schemas.microsoft.com/office/drawing/2014/main" id="{31CB4C3D-093B-E549-AA1E-44288D4DF543}"/>
              </a:ext>
            </a:extLst>
          </p:cNvPr>
          <p:cNvSpPr>
            <a:spLocks noGrp="1"/>
          </p:cNvSpPr>
          <p:nvPr>
            <p:ph type="title"/>
          </p:nvPr>
        </p:nvSpPr>
        <p:spPr>
          <a:xfrm>
            <a:off x="5184538" y="82335"/>
            <a:ext cx="1822936" cy="461665"/>
          </a:xfrm>
        </p:spPr>
        <p:txBody>
          <a:bodyPr/>
          <a:lstStyle/>
          <a:p>
            <a:r>
              <a:rPr lang="en-US" altLang="zh-CN" sz="2400" dirty="0"/>
              <a:t>Asian Sales</a:t>
            </a:r>
            <a:endParaRPr lang="zh-CN" altLang="en-US" sz="2400" dirty="0"/>
          </a:p>
        </p:txBody>
      </p:sp>
    </p:spTree>
    <p:extLst>
      <p:ext uri="{BB962C8B-B14F-4D97-AF65-F5344CB8AC3E}">
        <p14:creationId xmlns:p14="http://schemas.microsoft.com/office/powerpoint/2010/main" val="1373583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E27FFB96-0FD0-CC44-9BD7-A59339C65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38" y="1574056"/>
            <a:ext cx="6497198" cy="4466440"/>
          </a:xfrm>
          <a:prstGeom prst="rect">
            <a:avLst/>
          </a:prstGeom>
        </p:spPr>
      </p:pic>
      <p:sp>
        <p:nvSpPr>
          <p:cNvPr id="4" name="文本框 7">
            <a:extLst>
              <a:ext uri="{FF2B5EF4-FFF2-40B4-BE49-F238E27FC236}">
                <a16:creationId xmlns:a16="http://schemas.microsoft.com/office/drawing/2014/main" id="{E34F3A61-156B-ED4E-8B94-01C963E72F2F}"/>
              </a:ext>
            </a:extLst>
          </p:cNvPr>
          <p:cNvSpPr txBox="1"/>
          <p:nvPr/>
        </p:nvSpPr>
        <p:spPr>
          <a:xfrm>
            <a:off x="7624689" y="2207671"/>
            <a:ext cx="5172342" cy="1599605"/>
          </a:xfrm>
          <a:prstGeom prst="rect">
            <a:avLst/>
          </a:prstGeom>
          <a:noFill/>
        </p:spPr>
        <p:txBody>
          <a:bodyPr wrap="square" rtlCol="0">
            <a:spAutoFit/>
          </a:bodyPr>
          <a:lstStyle/>
          <a:p>
            <a:pPr>
              <a:lnSpc>
                <a:spcPct val="125000"/>
              </a:lnSpc>
              <a:spcAft>
                <a:spcPts val="600"/>
              </a:spcAft>
            </a:pPr>
            <a:r>
              <a:rPr lang="en-US" altLang="zh-CN" dirty="0"/>
              <a:t>Total order by quarter</a:t>
            </a:r>
          </a:p>
          <a:p>
            <a:pPr>
              <a:lnSpc>
                <a:spcPct val="125000"/>
              </a:lnSpc>
              <a:spcAft>
                <a:spcPts val="600"/>
              </a:spcAft>
            </a:pPr>
            <a:r>
              <a:rPr lang="en-US" altLang="zh-CN" dirty="0"/>
              <a:t>Japan vs South Korea vs China</a:t>
            </a:r>
          </a:p>
          <a:p>
            <a:pPr>
              <a:lnSpc>
                <a:spcPct val="125000"/>
              </a:lnSpc>
              <a:spcAft>
                <a:spcPts val="600"/>
              </a:spcAft>
            </a:pPr>
            <a:r>
              <a:rPr lang="en-US" altLang="zh-CN" dirty="0"/>
              <a:t>Advice: Preparing products in the third quarter</a:t>
            </a:r>
          </a:p>
        </p:txBody>
      </p:sp>
      <p:sp>
        <p:nvSpPr>
          <p:cNvPr id="7" name="标题 1">
            <a:extLst>
              <a:ext uri="{FF2B5EF4-FFF2-40B4-BE49-F238E27FC236}">
                <a16:creationId xmlns:a16="http://schemas.microsoft.com/office/drawing/2014/main" id="{040E9577-F6BF-1541-BF81-970E37365119}"/>
              </a:ext>
            </a:extLst>
          </p:cNvPr>
          <p:cNvSpPr>
            <a:spLocks noGrp="1"/>
          </p:cNvSpPr>
          <p:nvPr>
            <p:ph type="title"/>
          </p:nvPr>
        </p:nvSpPr>
        <p:spPr>
          <a:xfrm>
            <a:off x="5184538" y="82335"/>
            <a:ext cx="1822936" cy="461665"/>
          </a:xfrm>
        </p:spPr>
        <p:txBody>
          <a:bodyPr/>
          <a:lstStyle/>
          <a:p>
            <a:r>
              <a:rPr lang="en-US" altLang="zh-CN" sz="2400" dirty="0"/>
              <a:t>Asian Sales</a:t>
            </a:r>
            <a:endParaRPr lang="zh-CN" altLang="en-US" sz="2400" dirty="0"/>
          </a:p>
        </p:txBody>
      </p:sp>
    </p:spTree>
    <p:extLst>
      <p:ext uri="{BB962C8B-B14F-4D97-AF65-F5344CB8AC3E}">
        <p14:creationId xmlns:p14="http://schemas.microsoft.com/office/powerpoint/2010/main" val="10962641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2.0"/>
  <p:tag name="AS_VERSION" val="16.9.0.0"/>
  <p:tag name="ISPRING_PLAYERS_CUSTOMIZATION" val="UEsDBBQAAgAIAGhjzk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BoY85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GhjzkiQtduluAIAAFMKAAAhAAAAdW5pdmVyc2FsL2ZsYXNoX3NraW5fc2V0dGluZ3MueG1slVZtb9owEP6+X4HYd9K90kkpEqVMqtSt1Vr1u5MciYVjR7ZDx7+fz7EbGwhknCrhu+fxne+NpmpL+eLDZJLmggn5DFpTXirUeN2EFjfTrNVa8FkuuAauZ1zImrDp4uNP+0kTi7zEEjuQYzkbkkPvZm4/YyjOx7c5yhAhF3VD+P5BlGKWkXxbStHy4mJo1b4BySjfGuTVj/lqPeiAUaXvNdRRTOtrlHGURoJSgCF9X6NcZDGSAfOeruxnJKd3df71B7QdVVRb2vITyhCtISXESb5eogzjubk9rsoc5TxBw19toF8+owxCGdmDjC+/+4oyyBBN2/xPjzRSlJjQmHO+iO8cJkhhxg+jukK5SMAHoaOLVXDpsW+9C0Duazj3KY6rFOwJ83qwELDoGYOFli2kiT91NlWJt8dWm/mAxYYwZQChqgc9maCfSKv8NbGux/2BN8qLAOQUPeJVsLaGVRdvAIz1PX61urWrIozvXRcEKGHnlEGEvbJH/jZpPUIGyh75zGgBj5ztj+CHlo7jS3xLXDHPZ99YgRNz9PnyJ29FTw84uCpw7RQeU4sCFgrDeaE1YNXSxOq6kJKjmFJOdrQkmgr+C3HZ3j5GpcmBwXXa6b5KNdUMTrWbjdEs6bBe9hx3o7PG7dj9KPSP684TbXb4zZRoTfKqNj9KajpxPDMkJjHT5DQDt6SBg7znGxFwrO8hUk3kFuSLEGysGy40qLHXi260huBpEuQgTU5nOXWXnEo/b+sM5NpUjYLyWY6VHbCiZcXMn36l8AbFAWPA2lF1Ze7jhL73ZaBwTQBE5pXv2u7QWeqWacpgB372A4V98tDbUmW6dKjhlvoBNjpsOacZ1ZNuVfS9Eq+QQH8C/2rCii4+sIxoe00yZV8WTb5fwn0s0Vr22wybL1xk9ux6KbrY2I8zaJT4z+Q/UEsDBBQAAgAIAGhjzkg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GhjzkihT/+0mQEAAB0GAAAfAAAAdW5pdmVyc2FsL2h0bWxfc2tpbl9zZXR0aW5ncy5qc42Uy27CMBBF93xF5G4rRJ/Q7lChUiUWlcqu6sIJQ4hwbMt2UlLEvzdjXrHjlHo28c3JHc9Enm0vqhdJSPQcbe2z3b+7e6sBakYVcO3qrEPPUSeaZQuYZzmwjAPxkPL46UnenYmQMeHWNK4+0FY3/IjAN0vKdBOXAQsV0HRAKwPad0DbhBL/OJUdqtpX1GhzXBgjeD8R3AA3fS5UTi1Drl7tahbowaIEdQFd0gQc06FdXeTZ8WGI0eQSkUvKq5lIRT+myTpVouCLrvyrSoKqf/h6Dwyehi9Tx45l2rwZyP3E0xFGNykVaA2HvI9TjCDMaAys4Tuw6w/UMW4X5NFlpjNzpMc3GE1a0hRaXRqNMVyM116tbg4x2pyBjdkTd7cYDsFoBaplNbnHcEAhC/mPHyiVSLEjLbTd8xPKBF1kPD2kHmAEOTws2nZ171yoPf6EOFdIeFdoFbp9edfk8MHQvTfBq6u9vLOQHQuJPJBDBDTZNYOsoXMY488R3H9GhBpDk1Vej4d6NNZtoGoNai4Eq0//demcfq7e7hdQSwMEFAACAAgAWmfO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WmfOSFHldcZvAAAAdgAAABwAAAB1bml2ZXJzYWwvbG9jYWxfc2V0dGluZ3MueG1sDcyxDoJADIDhnadouoO6OXAwmLipg/AADVfIJb3WcI2Rt/e2f/jy9+MvC3x5L8k04KU7I7AuFpNuAefp3l4RipNGElMOqIYwDk0vtpC82b3CAh+hg/eJcw3nJ+Uqb6bO6vBSOaCFR32uiSOehuYP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FpnzkjJGH6LcgEAAPsCAAApAAAAdW5pdmVyc2FsL3NraW5fY3VzdG9taXphdGlvbl9zZXR0aW5ncy54bWyNUttqGzEQfc9XiPyAJY1uC1uDblsMwSnEEPpUtl61LE20ZaXQEPTx1SYxjhuXVvM0c86cYUanTT/GaB9Snu7Hpz6PU7wJOY/xe1pfINTup7tp/jSHFHJaHSu3YxymX5v4bVpqtZpyH4d+HuyCpjVG3fNDSmrlVM2YYRRJ5qlXyHluK9aAa8BWzFFi29UfEi+6c9iHmM+rtqsT9H3DJqYw500cwuMaTtlvodMNPs79MFZeWgu2RDlMLY4tgRjhkvtCNQAIZLkjDhcpG6kJ8phxDMUoChQQ4Zw0ohBJOdSsa0RVYb4RiEnGqCvU09qNtDaO2iKhIUTXaV41tnSdkRgjQggwV7iAzmBU2VA1NKjlgODAgCjaaKIAdbYzHSveeWE5UtQLjAszBjA+Hve43dtzHav/vc7hnP8QPPsFZ9HFW6sz5mr3D/Ncybtw//OuzwF97VPYDB8u7fV257e7L9fbq8+Xr9589vGBuRi2bv5Xf/8GUEsDBBQAAgAIAFpnzkgM1XO42g4AAKcbAAAXAAAAdW5pdmVyc2FsL3VuaXZlcnNhbC5wbmftV/lXk1e3fqktWhWH1XpFAsShX1uRglEBmYIIFl01QCSVgoRQUSlTkCEJUwItXxVRSEcGEdBoA2FIjJEpgUSqkLYRohKIEAPaFJCMQkxCJnJf8OvqXXet+xdcfnhX3v3kPec8Z+/n7LP3pcjwMIe1TmsBAHA4djT0BACs2gIAb5WusQcR+x/Eu8Afu+wTYYcB+pDzLGi8nRSMCAYAJnmd5ct3QPvd80djsgFgw/2lx46f0XQGACABx0KDUbnxKimi5YOpbfwXxuNGgAR02m3tQ5z/iNLy8QcJpTvlh1GbHhR/QP/pbVjX5s05NyjfXC/dvqMJ8t6O72rqNE9+J/7AD4jKNihsd/c39q71GKqhN9PVftIRIaNFWPNZS7Lpz8ueJxuI+jH5jxFwX+2Li9C3AMDyaM3IuhEH7esQlEUGtX0VDW7ji2aS43AMKo5b2I3eBAAJdfJSVtOCScGQLPHvoNV3oRouyc+Bo9OiAjNnGUXWVP/3wO9q5Zc+k64HgGL0JdA923e6ga+lTeCQnRTw29LSFXAFXAFXwBVwBVwBV8AVcAVcAf8fglVcy7wA7Jru3QgFO4pNm8HXQ6Eo8J/NSDsACP2/Qd+P3ehx3XfyZ3+pOhkBN/4l71sNjZNmCwN9rrHROLMcP6pSqVcDgGIwkYvtwSFFKk/Pnle/xst+je0Y3aYgiIkgFDTdlatpWrBohdE8qypDAim42Sw51cnhBAFAnGI4Iqj3y8mAcFHXbfUpQkNS+8MjEK2aQqJyntmIKpctQrg5rWBVRg6OwzH/mL9onBHmaCtJ2trJVpDPj6keRdpBn+iIgLkHNUGLc2Txw5lc+MLzEqjeKvDkFY70GGdOCAa153T7IQKrtsHWkzLRVShuULD5v+WlJUqyNga+fjRgrrk6qfIjb6WFCD9luwCSkVrmTGYaG2l9sbHoK42htXJ2NPAdHStQ4/PMUFF2OTZtmUtT35iQpGexvo71KZrtkGA503fW/sDusb89NV2bATez4ypkTUQMDGm20Dlq0w73lOdw0n9NVZ7CxkD+3R5PbMOldsMYrlu9Ihl5MnOeNNzg6EtOT4ulq1PRRYGVqYs9E3m++m1DbDV6QwV29T28buDBTTJ83BUTfowwmST1a7xFGpgxfiiaQD6WNl2mcIIuNgd/4aCWpzo8YZ8957VdZV+oG3od8F2LYnzK9NsIqWH1S50H8dtQIs85N/rQqLCZy9jkHMTa/K/E7vyAK/ujvY42CN2e5Qwj0qvXK1x3XcTeVN9fIA1n4Rr4MuMXyLnEay+eTaXdktjdRtfNKSv2NFI5Gha2LioqSKHmQg+jnL8qPH5GvKYpeDZgbxy/pgwaYT1eGcRxKhSLzypHDDL3ww4W/nWu/UxizT7XjV4JmHpcU1GGaYxecMWZXW7iujZKKiGZMAx+osJIt0RKXnYEZvsD3i3CcQL/pyiR1BbTOUSjicu0Juta5GanVT3YidaJd+snd6tFh/A9kKE5XBBn8xaBHR7cYHUV07KXzjpFklwnShM/kA7QBekc4iW1MXe9tAP0Hf9ResFoWzZo2I3SyL9em9cg3XHmBBAqkydGSq2TVU1ryu3ifTI6nEWDKdtjtO/0k1vMY2hh00s6r7RMipPU4xTOIZ0qkBN7NqLIFMWxeLDTV7Vm/8Grfjar72s9NYMaaRhU6fvgoUe+Wv+KnRdCvHVWum/L+7oYvZr12jma+O/kDd1Ggpt8fm5z4z5beH9rJRQKdZMZXOR3MtH3qZO0p68dj3UyFVlif7f6vOmakYtQUpdpQUbe6HqU8M/64T7/CkaCS+dM5Cva9Aez/mBb9ypGfc9qeg3xHCgeJ6Wc9lX5eT6WNog8kMi+2+oI3OghnOUb5W1nZaZze0Pq+UCSt47l+CKyRG/qRr0ufwX5HonhPy+Ib6QnubaKD5Hik3xvN6SDUbpTnh+nzj5Fj0YF6J8mtvBsVo2toMNGyJ/6OXr8bOdsR6BidOycNJ1G4/TkLDF0bwwx9LVKvO89Ydp2SsubJVuXBHOS/PVfnqvLyiIdHg0kpNdNhUVcmGM2/pIu5htpRDTU023XzoEep9/IeTh8QhzcRtGvqWA+s7AgdpFVYjFiFciSUFUV0okU+x4+WyW5szvthFTLFNkp56cEtgIqY4irGUL1LPx5OUkrn0d4Fi4HXCHCyztEokEMIW+ZZkw4pnCuP+Y8TqBuBvmdmJ9JVDh894ufNmBanCoIYFTMRATqRF78zryaGBcDH5eTlKFgp8QT0UMS6vIu0sHpiNc8IZ1MdZiVs/REaVNtIwYtyR3Xi8vrhQ8q3F3ueF74y7An9J3zOSDDK8EFCNx2ZeVuHbMpL98gJUjsCJ2qsSwjTl4cV2KCDWoHeHxx+LKmquXcchr2PrV0nAqya4V/NukShG/HOq1S+NXTa+VPuap8OY4yTU6cn68+OJRDtjPD2VbYkvePa+9x4yenBdNi7hRKq9C1UY1e19+6SWUGeSNq4yMImS810aVrn79kzyT2Ru2nOh0lCNYrqFNfsyT6tHh88vDdOOzi+LKLaMk963w0tfl9AQfcQX2thxJfIwuUT8MQiddPuX04LfgU9ZCvWFucWZn/4BBCq3Mv94mbZgHtWATu2rUq6eedEeekfpIrNPVkVxoadcVYxwyXavIdHJHtVxqZRT4qTogo8abko9o3ZGQHzZGrJxAl03Pqh9Xye7GrJWo0DSthTc2zEMPVk0TVGz1FKMT+n+MwghvQEnmHw95rfExBc7LvdZekjXKzh9sfCgaPhDc6fiW+m5wQMNHbsOr02w/nF7pbsA0P2biOmsbMho2XyvbpZV+QujcKmBSKK0QKHwPvvDBxIJSP8nSXWr5cPBiJqJ34Xr7kgW3eiESSoX14KVcM07Y+Dimh5EjsHdmyAW5KsyzLASso/TY/5Na0sGTC6f2qqX2yfHay61EyCyLrOmgv5fvVStpYCAQOo+gYsbb43Bs90p8Ve6FvDe3q9H4oK/HIkVn97x9STpcsXYotk7ZFQ9LG0hj0SS0bV5yKE/JhOE3Pw5TFhV/aYTjBz6AvsHVfDh+YJmD8lxXNaU6MJOQ1gvJ45OKjB7XBOxNg37trTUpzH76urZ6cJJt3chZOszbt+lSe2nZquIMsxD5R/QiKy9trROVq4Khn2E3VmqQY7u/eRUratFBrj5yDCpLFeZfUizlujvK+/Jk6At2VtPBiREYOIv282jU3AWdWdTZ8sssjgaM2HqROBefUzZ0+EeXDW47O+loqjGd+I56xI725o+seziv72axtYJa9oF2YZKVeFaKufK3da98rc7gFuxfvak4d997rqnkmzjxf+DrZuPUH/eP/MCw3w4buinmpTuZzloJ4xv6i411Uo+HYBWaR0N9NzgQ/Q4T2/8pb1DFGGCRdC+t802q5X0SQ9fXYvva0tmH01lcYqTbTGSWue4J2auxWpP7DcSpL+59T5i379ibV112eai3oLpwF9dSjH09VMROhXulOjzxuUq7IjPOMINW+vfXCXKXJxAx/o2nRATW/kHqDSqSctvRVxOIraFO1R/llZflpOeYz7yGZkUk7SVYFpnPHY9rZ1Do1u9gmrydrMQevYtL8dHGQKEP44PL1M7xNc6s8ud5nMZCLZ6cL2Tg8TMPKz6QVkbe2Yo1YCcD6qKHwTiBJ2UxFrBr3cBsIq0pxWqW6Ks89KW4/MLpHtv4IglM/G98ogS4lpJSrGVqLqf1KmRG+YYtDe1EK5icTd3SbocA4MA4Dtf6edPHpp6jj8qDFZrLX4OPbl09l9OJ0VTzLWd2iWZPdZzEKi+DmaohixI5ewFXeLIBXGl0acV8ihUzYeTqjlrSDIdG3nkqq84skq/BaMTr+DWmvi/0BOAFeYl+N7s6aeo7J8fCqlh7oYoi/i6VWoLVTXkfpAj6Tx8UkxTPsx2TzsOdwVGfQsiNVsWqyyRGFhg/tE1kyoZUpNeMf6azziLuZgTr2QQ+I2ceh9YbrOl31Sz3fm3L6BK8YzQuBrQ6hQdWQjJ5MKhczxLMtmqN5ZqlmPHiPDxe7fXCEPSOAg9mNVvLCsUuM0twTZac5NnzkEhU4yVZsW6bsTStJdWnl5HnhqqqWzxVRxI0Jl2aBOq0cktlaukrZRDCZ+uKW71BPfKaU8mf+S7VQWeGvPlhAyNpwofnB1Pa7HrVVtOFQ3kK/Jz2m4vINSGh2u9p4hwyeDJE/QqZtV1DXkjPHc39cXiLx5fKxGNn3YED0iSQdcl375DPPdv73UaOqi6AUdxfox5Ik1tt7kLBuVYeEXvbtE4fDgqzuBptlRpX1bIEdfCBaUe9pfllPZvntimTCi5ybqSZC3ROp7n3Csphhy/pWnkZHikSfTKZDEurCoMS7gZXXmrFQMPuFf25tbwwJ0h8oLbvUtJAst38c1/Ymyq4h/2M8WFOkF+PgNov2pWGPx9U3Q0caG0jj6hJiadkxw1yjSTmftSm2alCwsDDcP+pA6Y41FI7xyXM7P/+nZBP9U7LtBsuSznEzzxMJowU5SKwUfQuDa7oP3AWDx8CI6EGf+G9EdR/8e4NNwmS88HftXUFSsHRDsYp0JVFUfv1NoZldz9hSENZPntsggSnn6VJJBo/oXRz76X1vnmXKM1oYaIjzT5ga0A/5a+L2F0+nECaJBDNIjRlBE+PE3mDon20olt6yFfWXY6tsMFPAIn8OMnbDBu33A6c90iZGf6acKNBITbxkYcpYbCPH47lNrr3Kz/2+WfFshnV9qQjnk7SyfMnZuNw/ktIq5qaHJ5CZm6FnzMousE1RKgl71BwN13vnBdBhprQasAeapa8DnlOafT4Oh7njXbbWp3wxQvQbqI0oCDviO+qfxj//Gwe/5V2deYuOSTax15eFueb9pUzc4RURCQCN8p3lRjxT0/WqkWQzZEaiLKilBJVUBOUtipStHi15Uj8AeBW16391f3EmeQtjfBtoS1ARcSawGxmv+dsAT7rkbyPWmpTVAQ54Go0LRSQhkcOdkySJxxoAuI2y7qVCKRSqhmvG6nRiTOcesCNEeaJ8LEWxbYsOZ9YgbKyad7DgPMCxI+Gh9MMJ3/w3UEsDBBQAAgAIAFpnzkhwa966SwAAAGoAAAAbAAAAdW5pdmVyc2FsL3VuaXZlcnNhbC5wbmcueG1ss7GvyM1RKEstKs7Mz7NVMtQzULK34+WyKShKLctMLVeoAIoBBSFASaESyDVCcMszU0oybJXMzUwRYhmpmekZJbZKpuYmcEF9oJEAUEsBAgAAFAACAAgAaGPOSBUOrShkBAAABxEAAB0AAAAAAAAAAQAAAAAAAAAAAHVuaXZlcnNhbC9jb21tb25fbWVzc2FnZXMubG5nUEsBAgAAFAACAAgAaGPOSAh+CyMpAwAAhgwAACcAAAAAAAAAAQAAAAAAnwQAAHVuaXZlcnNhbC9mbGFzaF9wdWJsaXNoaW5nX3NldHRpbmdzLnhtbFBLAQIAABQAAgAIAGhjzkiQtduluAIAAFMKAAAhAAAAAAAAAAEAAAAAAA0IAAB1bml2ZXJzYWwvZmxhc2hfc2tpbl9zZXR0aW5ncy54bWxQSwECAAAUAAIACABoY85IKpYPZ/4CAACXCwAAJgAAAAAAAAABAAAAAAAECwAAdW5pdmVyc2FsL2h0bWxfcHVibGlzaGluZ19zZXR0aW5ncy54bWxQSwECAAAUAAIACABoY85IoU//tJkBAAAdBgAAHwAAAAAAAAABAAAAAABGDgAAdW5pdmVyc2FsL2h0bWxfc2tpbl9zZXR0aW5ncy5qc1BLAQIAABQAAgAIAFpnzkg9PC/RwQAAAOUBAAAaAAAAAAAAAAEAAAAAABwQAAB1bml2ZXJzYWwvaTE4bl9wcmVzZXRzLnhtbFBLAQIAABQAAgAIAFpnzkhR5XXGbwAAAHYAAAAcAAAAAAAAAAEAAAAAABURAAB1bml2ZXJzYWwvbG9jYWxfc2V0dGluZ3MueG1sUEsBAgAAFAACAAgARJRXRyO0Tvv7AgAAsAgAABQAAAAAAAAAAQAAAAAAvhEAAHVuaXZlcnNhbC9wbGF5ZXIueG1sUEsBAgAAFAACAAgAWmfOSMkYfotyAQAA+wIAACkAAAAAAAAAAQAAAAAA6xQAAHVuaXZlcnNhbC9za2luX2N1c3RvbWl6YXRpb25fc2V0dGluZ3MueG1sUEsBAgAAFAACAAgAWmfOSAzVc7jaDgAApxsAABcAAAAAAAAAAAAAAAAApBYAAHVuaXZlcnNhbC91bml2ZXJzYWwucG5nUEsBAgAAFAACAAgAWmfOSHBr3rpLAAAAagAAABsAAAAAAAAAAQAAAAAAsyUAAHVuaXZlcnNhbC91bml2ZXJzYWwucG5nLnhtbFBLBQYAAAAACwALAEkDAAA3JgAAAAA="/>
  <p:tag name="ISPRING_PRESENTATION_TITLE" val="www.33ppt.com"/>
  <p:tag name="ISPRING_SCORM_ENDPOINT" val="&lt;endpoint&gt;&lt;enable&gt;0&lt;/enable&gt;&lt;lrs&gt;http://&lt;/lrs&gt;&lt;auth&gt;0&lt;/auth&gt;&lt;login&gt;&lt;/login&gt;&lt;password&gt;&lt;/password&gt;&lt;key&gt;&lt;/key&gt;&lt;name&gt;&lt;/name&gt;&lt;email&gt;&lt;/email&gt;&lt;/endpoint&gt;&#10;"/>
  <p:tag name="ISPRING_SCORM_RATE_SLIDES" val="1"/>
  <p:tag name="ISPRING_ULTRA_SCORM_COURSE_ID" val="6EDA41B8-4DD8-484E-A498-8AAF89A1BDA7"/>
  <p:tag name="ISPRINGCLOUDFOLDERID" val="0"/>
  <p:tag name="ISPRINGCLOUDFOLDERPATH" val="Repository"/>
  <p:tag name="ISPRINGONLINEFOLDERID" val="0"/>
  <p:tag name="ISPRINGONLINEFOLDERPATH" val="Content List"/>
</p:tagLst>
</file>

<file path=ppt/theme/theme1.xml><?xml version="1.0" encoding="utf-8"?>
<a:theme xmlns:a="http://schemas.openxmlformats.org/drawingml/2006/main" name="www.515ppt.com">
  <a:themeElements>
    <a:clrScheme name="DP01">
      <a:dk1>
        <a:srgbClr val="000000"/>
      </a:dk1>
      <a:lt1>
        <a:srgbClr val="FFFFFF"/>
      </a:lt1>
      <a:dk2>
        <a:srgbClr val="44546A"/>
      </a:dk2>
      <a:lt2>
        <a:srgbClr val="E7E6E6"/>
      </a:lt2>
      <a:accent1>
        <a:srgbClr val="548280"/>
      </a:accent1>
      <a:accent2>
        <a:srgbClr val="3F3F3F"/>
      </a:accent2>
      <a:accent3>
        <a:srgbClr val="7F7F7F"/>
      </a:accent3>
      <a:accent4>
        <a:srgbClr val="A5A5A5"/>
      </a:accent4>
      <a:accent5>
        <a:srgbClr val="D8D8D8"/>
      </a:accent5>
      <a:accent6>
        <a:srgbClr val="F2F2F2"/>
      </a:accent6>
      <a:hlink>
        <a:srgbClr val="FF0000"/>
      </a:hlink>
      <a:folHlink>
        <a:srgbClr val="954F72"/>
      </a:folHlink>
    </a:clrScheme>
    <a:fontScheme name="Temp">
      <a:majorFont>
        <a:latin typeface="微软雅黑" panose="020F0302020204030204"/>
        <a:ea typeface="微软雅黑"/>
        <a:cs typeface="Arial"/>
      </a:majorFont>
      <a:minorFont>
        <a:latin typeface="微软雅黑" panose="020F0302020204030204"/>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707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1109</Words>
  <Application>Microsoft Macintosh PowerPoint</Application>
  <PresentationFormat>Widescreen</PresentationFormat>
  <Paragraphs>113</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微软雅黑</vt:lpstr>
      <vt:lpstr>Arial</vt:lpstr>
      <vt:lpstr>Calibri</vt:lpstr>
      <vt:lpstr>www.515ppt.com</vt:lpstr>
      <vt:lpstr>PowerPoint Presentation</vt:lpstr>
      <vt:lpstr>PowerPoint Presentation</vt:lpstr>
      <vt:lpstr>Introduction</vt:lpstr>
      <vt:lpstr>Inbound</vt:lpstr>
      <vt:lpstr>Inbound</vt:lpstr>
      <vt:lpstr>Outbound</vt:lpstr>
      <vt:lpstr>Outbound</vt:lpstr>
      <vt:lpstr>Asian Sales</vt:lpstr>
      <vt:lpstr>Asian Sales</vt:lpstr>
      <vt:lpstr>Asian Sales</vt:lpstr>
      <vt:lpstr>Asian Sales</vt:lpstr>
      <vt:lpstr>Asian Sales</vt:lpstr>
      <vt:lpstr>Asian Sales</vt:lpstr>
      <vt:lpstr>Asian Sales</vt:lpstr>
      <vt:lpstr>Asian Sales</vt:lpstr>
      <vt:lpstr>Asian Sales</vt:lpstr>
      <vt:lpstr>Asian Sales</vt:lpstr>
      <vt:lpstr>Asian Sales</vt:lpstr>
      <vt:lpstr>Asian Sales</vt:lpstr>
      <vt:lpstr> Recall</vt:lpstr>
      <vt:lpstr>Recall</vt:lpstr>
      <vt:lpstr>Conclusion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http://www.ypppt.com/</dc:description>
  <cp:lastModifiedBy/>
  <cp:revision>1</cp:revision>
  <dcterms:created xsi:type="dcterms:W3CDTF">2017-02-23T02:39:51Z</dcterms:created>
  <dcterms:modified xsi:type="dcterms:W3CDTF">2020-03-26T03:33:31Z</dcterms:modified>
  <cp:category/>
</cp:coreProperties>
</file>