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8" r:id="rId5"/>
    <p:sldId id="265" r:id="rId6"/>
    <p:sldId id="257" r:id="rId7"/>
    <p:sldId id="258" r:id="rId8"/>
    <p:sldId id="259" r:id="rId9"/>
    <p:sldId id="260"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3" d="100"/>
          <a:sy n="63" d="100"/>
        </p:scale>
        <p:origin x="80"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41B7-0981-46C9-9EE4-B1FAB38CD4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2EA76C-BE40-4072-98B2-A4B8E9BBD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68047F-D4ED-45E5-8233-97DA590C0649}"/>
              </a:ext>
            </a:extLst>
          </p:cNvPr>
          <p:cNvSpPr>
            <a:spLocks noGrp="1"/>
          </p:cNvSpPr>
          <p:nvPr>
            <p:ph type="dt" sz="half" idx="10"/>
          </p:nvPr>
        </p:nvSpPr>
        <p:spPr/>
        <p:txBody>
          <a:bodyPr/>
          <a:lstStyle/>
          <a:p>
            <a:fld id="{E9C7ECC6-0274-46B5-8C70-6D4DF4A27392}" type="datetimeFigureOut">
              <a:rPr lang="en-US" smtClean="0"/>
              <a:t>10/22/2019</a:t>
            </a:fld>
            <a:endParaRPr lang="en-US"/>
          </a:p>
        </p:txBody>
      </p:sp>
      <p:sp>
        <p:nvSpPr>
          <p:cNvPr id="5" name="Footer Placeholder 4">
            <a:extLst>
              <a:ext uri="{FF2B5EF4-FFF2-40B4-BE49-F238E27FC236}">
                <a16:creationId xmlns:a16="http://schemas.microsoft.com/office/drawing/2014/main" id="{7AAB6607-866F-4F32-9544-C0C010CB9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A46DB-D46B-40E9-B89E-F42782D1ABD5}"/>
              </a:ext>
            </a:extLst>
          </p:cNvPr>
          <p:cNvSpPr>
            <a:spLocks noGrp="1"/>
          </p:cNvSpPr>
          <p:nvPr>
            <p:ph type="sldNum" sz="quarter" idx="12"/>
          </p:nvPr>
        </p:nvSpPr>
        <p:spPr/>
        <p:txBody>
          <a:bodyPr/>
          <a:lstStyle/>
          <a:p>
            <a:fld id="{D7F5272B-C933-4B29-9874-8A957DAB3262}" type="slidenum">
              <a:rPr lang="en-US" smtClean="0"/>
              <a:t>‹#›</a:t>
            </a:fld>
            <a:endParaRPr lang="en-US"/>
          </a:p>
        </p:txBody>
      </p:sp>
    </p:spTree>
    <p:extLst>
      <p:ext uri="{BB962C8B-B14F-4D97-AF65-F5344CB8AC3E}">
        <p14:creationId xmlns:p14="http://schemas.microsoft.com/office/powerpoint/2010/main" val="347420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3385-9C66-417F-81FF-8F089D0F68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D31E06-961F-4EC5-8922-55D840F2F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ED100-A6A8-49CB-BE92-54AB7D620F1E}"/>
              </a:ext>
            </a:extLst>
          </p:cNvPr>
          <p:cNvSpPr>
            <a:spLocks noGrp="1"/>
          </p:cNvSpPr>
          <p:nvPr>
            <p:ph type="dt" sz="half" idx="10"/>
          </p:nvPr>
        </p:nvSpPr>
        <p:spPr/>
        <p:txBody>
          <a:bodyPr/>
          <a:lstStyle/>
          <a:p>
            <a:fld id="{E9C7ECC6-0274-46B5-8C70-6D4DF4A27392}" type="datetimeFigureOut">
              <a:rPr lang="en-US" smtClean="0"/>
              <a:t>10/22/2019</a:t>
            </a:fld>
            <a:endParaRPr lang="en-US"/>
          </a:p>
        </p:txBody>
      </p:sp>
      <p:sp>
        <p:nvSpPr>
          <p:cNvPr id="5" name="Footer Placeholder 4">
            <a:extLst>
              <a:ext uri="{FF2B5EF4-FFF2-40B4-BE49-F238E27FC236}">
                <a16:creationId xmlns:a16="http://schemas.microsoft.com/office/drawing/2014/main" id="{97CFBE67-8354-4FBC-863A-00DA6EE74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1D67B-C766-4AC7-8E64-E0E24491E267}"/>
              </a:ext>
            </a:extLst>
          </p:cNvPr>
          <p:cNvSpPr>
            <a:spLocks noGrp="1"/>
          </p:cNvSpPr>
          <p:nvPr>
            <p:ph type="sldNum" sz="quarter" idx="12"/>
          </p:nvPr>
        </p:nvSpPr>
        <p:spPr/>
        <p:txBody>
          <a:bodyPr/>
          <a:lstStyle/>
          <a:p>
            <a:fld id="{D7F5272B-C933-4B29-9874-8A957DAB3262}" type="slidenum">
              <a:rPr lang="en-US" smtClean="0"/>
              <a:t>‹#›</a:t>
            </a:fld>
            <a:endParaRPr lang="en-US"/>
          </a:p>
        </p:txBody>
      </p:sp>
    </p:spTree>
    <p:extLst>
      <p:ext uri="{BB962C8B-B14F-4D97-AF65-F5344CB8AC3E}">
        <p14:creationId xmlns:p14="http://schemas.microsoft.com/office/powerpoint/2010/main" val="303368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16948C-7342-4F67-914E-B845EA6FB4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D81540-DBAB-4F71-9B14-33ABE96999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93AC77-17CF-4BC9-8241-AEA6E091C9CE}"/>
              </a:ext>
            </a:extLst>
          </p:cNvPr>
          <p:cNvSpPr>
            <a:spLocks noGrp="1"/>
          </p:cNvSpPr>
          <p:nvPr>
            <p:ph type="dt" sz="half" idx="10"/>
          </p:nvPr>
        </p:nvSpPr>
        <p:spPr/>
        <p:txBody>
          <a:bodyPr/>
          <a:lstStyle/>
          <a:p>
            <a:fld id="{E9C7ECC6-0274-46B5-8C70-6D4DF4A27392}" type="datetimeFigureOut">
              <a:rPr lang="en-US" smtClean="0"/>
              <a:t>10/22/2019</a:t>
            </a:fld>
            <a:endParaRPr lang="en-US"/>
          </a:p>
        </p:txBody>
      </p:sp>
      <p:sp>
        <p:nvSpPr>
          <p:cNvPr id="5" name="Footer Placeholder 4">
            <a:extLst>
              <a:ext uri="{FF2B5EF4-FFF2-40B4-BE49-F238E27FC236}">
                <a16:creationId xmlns:a16="http://schemas.microsoft.com/office/drawing/2014/main" id="{659040CF-85DA-4504-84A2-E8F8CBAD1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635DA-9114-4735-8A2F-07F4A0CE8B91}"/>
              </a:ext>
            </a:extLst>
          </p:cNvPr>
          <p:cNvSpPr>
            <a:spLocks noGrp="1"/>
          </p:cNvSpPr>
          <p:nvPr>
            <p:ph type="sldNum" sz="quarter" idx="12"/>
          </p:nvPr>
        </p:nvSpPr>
        <p:spPr/>
        <p:txBody>
          <a:bodyPr/>
          <a:lstStyle/>
          <a:p>
            <a:fld id="{D7F5272B-C933-4B29-9874-8A957DAB3262}" type="slidenum">
              <a:rPr lang="en-US" smtClean="0"/>
              <a:t>‹#›</a:t>
            </a:fld>
            <a:endParaRPr lang="en-US"/>
          </a:p>
        </p:txBody>
      </p:sp>
    </p:spTree>
    <p:extLst>
      <p:ext uri="{BB962C8B-B14F-4D97-AF65-F5344CB8AC3E}">
        <p14:creationId xmlns:p14="http://schemas.microsoft.com/office/powerpoint/2010/main" val="176010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CCC4-EEFC-439B-A304-261FCF4089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297F3-50BD-4E02-92BA-52AECC49D2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D5A5-FD9C-483E-BB15-28A135AD159F}"/>
              </a:ext>
            </a:extLst>
          </p:cNvPr>
          <p:cNvSpPr>
            <a:spLocks noGrp="1"/>
          </p:cNvSpPr>
          <p:nvPr>
            <p:ph type="dt" sz="half" idx="10"/>
          </p:nvPr>
        </p:nvSpPr>
        <p:spPr/>
        <p:txBody>
          <a:bodyPr/>
          <a:lstStyle/>
          <a:p>
            <a:fld id="{E9C7ECC6-0274-46B5-8C70-6D4DF4A27392}" type="datetimeFigureOut">
              <a:rPr lang="en-US" smtClean="0"/>
              <a:t>10/22/2019</a:t>
            </a:fld>
            <a:endParaRPr lang="en-US"/>
          </a:p>
        </p:txBody>
      </p:sp>
      <p:sp>
        <p:nvSpPr>
          <p:cNvPr id="5" name="Footer Placeholder 4">
            <a:extLst>
              <a:ext uri="{FF2B5EF4-FFF2-40B4-BE49-F238E27FC236}">
                <a16:creationId xmlns:a16="http://schemas.microsoft.com/office/drawing/2014/main" id="{C8E079D7-3E96-4CAB-B25A-4D9808FA2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EF28F-3C7D-4BF6-9DA8-5E31B9CD3560}"/>
              </a:ext>
            </a:extLst>
          </p:cNvPr>
          <p:cNvSpPr>
            <a:spLocks noGrp="1"/>
          </p:cNvSpPr>
          <p:nvPr>
            <p:ph type="sldNum" sz="quarter" idx="12"/>
          </p:nvPr>
        </p:nvSpPr>
        <p:spPr/>
        <p:txBody>
          <a:bodyPr/>
          <a:lstStyle/>
          <a:p>
            <a:fld id="{D7F5272B-C933-4B29-9874-8A957DAB3262}" type="slidenum">
              <a:rPr lang="en-US" smtClean="0"/>
              <a:t>‹#›</a:t>
            </a:fld>
            <a:endParaRPr lang="en-US"/>
          </a:p>
        </p:txBody>
      </p:sp>
    </p:spTree>
    <p:extLst>
      <p:ext uri="{BB962C8B-B14F-4D97-AF65-F5344CB8AC3E}">
        <p14:creationId xmlns:p14="http://schemas.microsoft.com/office/powerpoint/2010/main" val="109896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3E56-22C1-48ED-B623-59B310C36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BF6B18-55B7-4A96-AB2B-2700B1CCB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544BE7-0702-4551-BE69-3FCF6BF95954}"/>
              </a:ext>
            </a:extLst>
          </p:cNvPr>
          <p:cNvSpPr>
            <a:spLocks noGrp="1"/>
          </p:cNvSpPr>
          <p:nvPr>
            <p:ph type="dt" sz="half" idx="10"/>
          </p:nvPr>
        </p:nvSpPr>
        <p:spPr/>
        <p:txBody>
          <a:bodyPr/>
          <a:lstStyle/>
          <a:p>
            <a:fld id="{E9C7ECC6-0274-46B5-8C70-6D4DF4A27392}" type="datetimeFigureOut">
              <a:rPr lang="en-US" smtClean="0"/>
              <a:t>10/22/2019</a:t>
            </a:fld>
            <a:endParaRPr lang="en-US"/>
          </a:p>
        </p:txBody>
      </p:sp>
      <p:sp>
        <p:nvSpPr>
          <p:cNvPr id="5" name="Footer Placeholder 4">
            <a:extLst>
              <a:ext uri="{FF2B5EF4-FFF2-40B4-BE49-F238E27FC236}">
                <a16:creationId xmlns:a16="http://schemas.microsoft.com/office/drawing/2014/main" id="{310A13D6-981C-473F-89B6-EFC64B4FE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6D5F2-1FE9-4389-B353-A98F2AA9935D}"/>
              </a:ext>
            </a:extLst>
          </p:cNvPr>
          <p:cNvSpPr>
            <a:spLocks noGrp="1"/>
          </p:cNvSpPr>
          <p:nvPr>
            <p:ph type="sldNum" sz="quarter" idx="12"/>
          </p:nvPr>
        </p:nvSpPr>
        <p:spPr/>
        <p:txBody>
          <a:bodyPr/>
          <a:lstStyle/>
          <a:p>
            <a:fld id="{D7F5272B-C933-4B29-9874-8A957DAB3262}" type="slidenum">
              <a:rPr lang="en-US" smtClean="0"/>
              <a:t>‹#›</a:t>
            </a:fld>
            <a:endParaRPr lang="en-US"/>
          </a:p>
        </p:txBody>
      </p:sp>
    </p:spTree>
    <p:extLst>
      <p:ext uri="{BB962C8B-B14F-4D97-AF65-F5344CB8AC3E}">
        <p14:creationId xmlns:p14="http://schemas.microsoft.com/office/powerpoint/2010/main" val="23344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04FF-086D-4EBF-B73A-0DFF868BCB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E9E125-09E1-4CFA-8481-AC6825F9A4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4DFD3-F922-40ED-8250-C06F05507D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DE5204-5BB7-485C-BD68-D3761D5506A8}"/>
              </a:ext>
            </a:extLst>
          </p:cNvPr>
          <p:cNvSpPr>
            <a:spLocks noGrp="1"/>
          </p:cNvSpPr>
          <p:nvPr>
            <p:ph type="dt" sz="half" idx="10"/>
          </p:nvPr>
        </p:nvSpPr>
        <p:spPr/>
        <p:txBody>
          <a:bodyPr/>
          <a:lstStyle/>
          <a:p>
            <a:fld id="{E9C7ECC6-0274-46B5-8C70-6D4DF4A27392}" type="datetimeFigureOut">
              <a:rPr lang="en-US" smtClean="0"/>
              <a:t>10/22/2019</a:t>
            </a:fld>
            <a:endParaRPr lang="en-US"/>
          </a:p>
        </p:txBody>
      </p:sp>
      <p:sp>
        <p:nvSpPr>
          <p:cNvPr id="6" name="Footer Placeholder 5">
            <a:extLst>
              <a:ext uri="{FF2B5EF4-FFF2-40B4-BE49-F238E27FC236}">
                <a16:creationId xmlns:a16="http://schemas.microsoft.com/office/drawing/2014/main" id="{3D51B7F7-644E-4758-8242-A981CF019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B2F53-D4E9-44BC-95F4-0B30F81ECB7A}"/>
              </a:ext>
            </a:extLst>
          </p:cNvPr>
          <p:cNvSpPr>
            <a:spLocks noGrp="1"/>
          </p:cNvSpPr>
          <p:nvPr>
            <p:ph type="sldNum" sz="quarter" idx="12"/>
          </p:nvPr>
        </p:nvSpPr>
        <p:spPr/>
        <p:txBody>
          <a:bodyPr/>
          <a:lstStyle/>
          <a:p>
            <a:fld id="{D7F5272B-C933-4B29-9874-8A957DAB3262}" type="slidenum">
              <a:rPr lang="en-US" smtClean="0"/>
              <a:t>‹#›</a:t>
            </a:fld>
            <a:endParaRPr lang="en-US"/>
          </a:p>
        </p:txBody>
      </p:sp>
    </p:spTree>
    <p:extLst>
      <p:ext uri="{BB962C8B-B14F-4D97-AF65-F5344CB8AC3E}">
        <p14:creationId xmlns:p14="http://schemas.microsoft.com/office/powerpoint/2010/main" val="139753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CC06-8C36-443C-9748-F60AAA9E2E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477ACC-70C2-4AC8-883F-B0411CBB77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33522-E36A-466A-BDBE-11557A22C6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3392D1-B86F-45E5-A417-3A4729762E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71153D-69B8-48AB-9F73-EEBFDBEC40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06766C-AD79-4698-A97D-D20C9AD6AF2B}"/>
              </a:ext>
            </a:extLst>
          </p:cNvPr>
          <p:cNvSpPr>
            <a:spLocks noGrp="1"/>
          </p:cNvSpPr>
          <p:nvPr>
            <p:ph type="dt" sz="half" idx="10"/>
          </p:nvPr>
        </p:nvSpPr>
        <p:spPr/>
        <p:txBody>
          <a:bodyPr/>
          <a:lstStyle/>
          <a:p>
            <a:fld id="{E9C7ECC6-0274-46B5-8C70-6D4DF4A27392}" type="datetimeFigureOut">
              <a:rPr lang="en-US" smtClean="0"/>
              <a:t>10/22/2019</a:t>
            </a:fld>
            <a:endParaRPr lang="en-US"/>
          </a:p>
        </p:txBody>
      </p:sp>
      <p:sp>
        <p:nvSpPr>
          <p:cNvPr id="8" name="Footer Placeholder 7">
            <a:extLst>
              <a:ext uri="{FF2B5EF4-FFF2-40B4-BE49-F238E27FC236}">
                <a16:creationId xmlns:a16="http://schemas.microsoft.com/office/drawing/2014/main" id="{16546769-67D6-443B-A3D2-19D8E6EED0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0ADF4F-3BDF-4D6D-916B-27CC454FF2BA}"/>
              </a:ext>
            </a:extLst>
          </p:cNvPr>
          <p:cNvSpPr>
            <a:spLocks noGrp="1"/>
          </p:cNvSpPr>
          <p:nvPr>
            <p:ph type="sldNum" sz="quarter" idx="12"/>
          </p:nvPr>
        </p:nvSpPr>
        <p:spPr/>
        <p:txBody>
          <a:bodyPr/>
          <a:lstStyle/>
          <a:p>
            <a:fld id="{D7F5272B-C933-4B29-9874-8A957DAB3262}" type="slidenum">
              <a:rPr lang="en-US" smtClean="0"/>
              <a:t>‹#›</a:t>
            </a:fld>
            <a:endParaRPr lang="en-US"/>
          </a:p>
        </p:txBody>
      </p:sp>
    </p:spTree>
    <p:extLst>
      <p:ext uri="{BB962C8B-B14F-4D97-AF65-F5344CB8AC3E}">
        <p14:creationId xmlns:p14="http://schemas.microsoft.com/office/powerpoint/2010/main" val="387262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F5EA-3D2E-423A-A01E-C0CB69C582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A9723C-19F2-4740-9D40-2A4412CB293F}"/>
              </a:ext>
            </a:extLst>
          </p:cNvPr>
          <p:cNvSpPr>
            <a:spLocks noGrp="1"/>
          </p:cNvSpPr>
          <p:nvPr>
            <p:ph type="dt" sz="half" idx="10"/>
          </p:nvPr>
        </p:nvSpPr>
        <p:spPr/>
        <p:txBody>
          <a:bodyPr/>
          <a:lstStyle/>
          <a:p>
            <a:fld id="{E9C7ECC6-0274-46B5-8C70-6D4DF4A27392}" type="datetimeFigureOut">
              <a:rPr lang="en-US" smtClean="0"/>
              <a:t>10/22/2019</a:t>
            </a:fld>
            <a:endParaRPr lang="en-US"/>
          </a:p>
        </p:txBody>
      </p:sp>
      <p:sp>
        <p:nvSpPr>
          <p:cNvPr id="4" name="Footer Placeholder 3">
            <a:extLst>
              <a:ext uri="{FF2B5EF4-FFF2-40B4-BE49-F238E27FC236}">
                <a16:creationId xmlns:a16="http://schemas.microsoft.com/office/drawing/2014/main" id="{D1438E53-333C-457D-937C-9BEF706F7A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820CD8-02B7-4AB1-8C01-877B2D6E1AD4}"/>
              </a:ext>
            </a:extLst>
          </p:cNvPr>
          <p:cNvSpPr>
            <a:spLocks noGrp="1"/>
          </p:cNvSpPr>
          <p:nvPr>
            <p:ph type="sldNum" sz="quarter" idx="12"/>
          </p:nvPr>
        </p:nvSpPr>
        <p:spPr/>
        <p:txBody>
          <a:bodyPr/>
          <a:lstStyle/>
          <a:p>
            <a:fld id="{D7F5272B-C933-4B29-9874-8A957DAB3262}" type="slidenum">
              <a:rPr lang="en-US" smtClean="0"/>
              <a:t>‹#›</a:t>
            </a:fld>
            <a:endParaRPr lang="en-US"/>
          </a:p>
        </p:txBody>
      </p:sp>
    </p:spTree>
    <p:extLst>
      <p:ext uri="{BB962C8B-B14F-4D97-AF65-F5344CB8AC3E}">
        <p14:creationId xmlns:p14="http://schemas.microsoft.com/office/powerpoint/2010/main" val="1944639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922829-D705-4321-8410-25139FA9C451}"/>
              </a:ext>
            </a:extLst>
          </p:cNvPr>
          <p:cNvSpPr>
            <a:spLocks noGrp="1"/>
          </p:cNvSpPr>
          <p:nvPr>
            <p:ph type="dt" sz="half" idx="10"/>
          </p:nvPr>
        </p:nvSpPr>
        <p:spPr/>
        <p:txBody>
          <a:bodyPr/>
          <a:lstStyle/>
          <a:p>
            <a:fld id="{E9C7ECC6-0274-46B5-8C70-6D4DF4A27392}" type="datetimeFigureOut">
              <a:rPr lang="en-US" smtClean="0"/>
              <a:t>10/22/2019</a:t>
            </a:fld>
            <a:endParaRPr lang="en-US"/>
          </a:p>
        </p:txBody>
      </p:sp>
      <p:sp>
        <p:nvSpPr>
          <p:cNvPr id="3" name="Footer Placeholder 2">
            <a:extLst>
              <a:ext uri="{FF2B5EF4-FFF2-40B4-BE49-F238E27FC236}">
                <a16:creationId xmlns:a16="http://schemas.microsoft.com/office/drawing/2014/main" id="{9F73C788-07D6-4BA4-9631-CDEEEFBE06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FD97B-C6B4-4EEF-B088-3C90E6F3FD51}"/>
              </a:ext>
            </a:extLst>
          </p:cNvPr>
          <p:cNvSpPr>
            <a:spLocks noGrp="1"/>
          </p:cNvSpPr>
          <p:nvPr>
            <p:ph type="sldNum" sz="quarter" idx="12"/>
          </p:nvPr>
        </p:nvSpPr>
        <p:spPr/>
        <p:txBody>
          <a:bodyPr/>
          <a:lstStyle/>
          <a:p>
            <a:fld id="{D7F5272B-C933-4B29-9874-8A957DAB3262}" type="slidenum">
              <a:rPr lang="en-US" smtClean="0"/>
              <a:t>‹#›</a:t>
            </a:fld>
            <a:endParaRPr lang="en-US"/>
          </a:p>
        </p:txBody>
      </p:sp>
    </p:spTree>
    <p:extLst>
      <p:ext uri="{BB962C8B-B14F-4D97-AF65-F5344CB8AC3E}">
        <p14:creationId xmlns:p14="http://schemas.microsoft.com/office/powerpoint/2010/main" val="158642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08F2-66AD-4E99-97AB-08934A2C5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095D25-7F37-4CDC-B5C9-2569B86F9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EBAD72-5473-4CD4-B901-D6B149811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A9F93-E1F1-408D-9F24-B9ACA777E4A0}"/>
              </a:ext>
            </a:extLst>
          </p:cNvPr>
          <p:cNvSpPr>
            <a:spLocks noGrp="1"/>
          </p:cNvSpPr>
          <p:nvPr>
            <p:ph type="dt" sz="half" idx="10"/>
          </p:nvPr>
        </p:nvSpPr>
        <p:spPr/>
        <p:txBody>
          <a:bodyPr/>
          <a:lstStyle/>
          <a:p>
            <a:fld id="{E9C7ECC6-0274-46B5-8C70-6D4DF4A27392}" type="datetimeFigureOut">
              <a:rPr lang="en-US" smtClean="0"/>
              <a:t>10/22/2019</a:t>
            </a:fld>
            <a:endParaRPr lang="en-US"/>
          </a:p>
        </p:txBody>
      </p:sp>
      <p:sp>
        <p:nvSpPr>
          <p:cNvPr id="6" name="Footer Placeholder 5">
            <a:extLst>
              <a:ext uri="{FF2B5EF4-FFF2-40B4-BE49-F238E27FC236}">
                <a16:creationId xmlns:a16="http://schemas.microsoft.com/office/drawing/2014/main" id="{3A3A9EB2-C8E3-47E1-8D8D-61A64DF4C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E3B84-7313-431A-A04E-B8D385609DAF}"/>
              </a:ext>
            </a:extLst>
          </p:cNvPr>
          <p:cNvSpPr>
            <a:spLocks noGrp="1"/>
          </p:cNvSpPr>
          <p:nvPr>
            <p:ph type="sldNum" sz="quarter" idx="12"/>
          </p:nvPr>
        </p:nvSpPr>
        <p:spPr/>
        <p:txBody>
          <a:bodyPr/>
          <a:lstStyle/>
          <a:p>
            <a:fld id="{D7F5272B-C933-4B29-9874-8A957DAB3262}" type="slidenum">
              <a:rPr lang="en-US" smtClean="0"/>
              <a:t>‹#›</a:t>
            </a:fld>
            <a:endParaRPr lang="en-US"/>
          </a:p>
        </p:txBody>
      </p:sp>
    </p:spTree>
    <p:extLst>
      <p:ext uri="{BB962C8B-B14F-4D97-AF65-F5344CB8AC3E}">
        <p14:creationId xmlns:p14="http://schemas.microsoft.com/office/powerpoint/2010/main" val="299353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4B34-61F2-4728-AD48-BCFFD4248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A9A677-5B77-44F2-A8C1-609FA9B5BE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85A818-1E5C-4D3E-B292-0C6F48CDE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7B068-1BFC-47F3-80FB-1181D120F2AE}"/>
              </a:ext>
            </a:extLst>
          </p:cNvPr>
          <p:cNvSpPr>
            <a:spLocks noGrp="1"/>
          </p:cNvSpPr>
          <p:nvPr>
            <p:ph type="dt" sz="half" idx="10"/>
          </p:nvPr>
        </p:nvSpPr>
        <p:spPr/>
        <p:txBody>
          <a:bodyPr/>
          <a:lstStyle/>
          <a:p>
            <a:fld id="{E9C7ECC6-0274-46B5-8C70-6D4DF4A27392}" type="datetimeFigureOut">
              <a:rPr lang="en-US" smtClean="0"/>
              <a:t>10/22/2019</a:t>
            </a:fld>
            <a:endParaRPr lang="en-US"/>
          </a:p>
        </p:txBody>
      </p:sp>
      <p:sp>
        <p:nvSpPr>
          <p:cNvPr id="6" name="Footer Placeholder 5">
            <a:extLst>
              <a:ext uri="{FF2B5EF4-FFF2-40B4-BE49-F238E27FC236}">
                <a16:creationId xmlns:a16="http://schemas.microsoft.com/office/drawing/2014/main" id="{4EC0C7C9-8C9E-41E7-9763-CD32B1283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AC697-48C9-4B51-8656-A17CC9209668}"/>
              </a:ext>
            </a:extLst>
          </p:cNvPr>
          <p:cNvSpPr>
            <a:spLocks noGrp="1"/>
          </p:cNvSpPr>
          <p:nvPr>
            <p:ph type="sldNum" sz="quarter" idx="12"/>
          </p:nvPr>
        </p:nvSpPr>
        <p:spPr/>
        <p:txBody>
          <a:bodyPr/>
          <a:lstStyle/>
          <a:p>
            <a:fld id="{D7F5272B-C933-4B29-9874-8A957DAB3262}" type="slidenum">
              <a:rPr lang="en-US" smtClean="0"/>
              <a:t>‹#›</a:t>
            </a:fld>
            <a:endParaRPr lang="en-US"/>
          </a:p>
        </p:txBody>
      </p:sp>
    </p:spTree>
    <p:extLst>
      <p:ext uri="{BB962C8B-B14F-4D97-AF65-F5344CB8AC3E}">
        <p14:creationId xmlns:p14="http://schemas.microsoft.com/office/powerpoint/2010/main" val="15150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5580E-F3E1-4DE4-A3C6-0B7AAB441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12F691-51CC-4727-9DE7-B15A3D6C9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0BF37D-6CCC-417A-B2C5-C3A6CAAAC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7ECC6-0274-46B5-8C70-6D4DF4A27392}" type="datetimeFigureOut">
              <a:rPr lang="en-US" smtClean="0"/>
              <a:t>10/22/2019</a:t>
            </a:fld>
            <a:endParaRPr lang="en-US"/>
          </a:p>
        </p:txBody>
      </p:sp>
      <p:sp>
        <p:nvSpPr>
          <p:cNvPr id="5" name="Footer Placeholder 4">
            <a:extLst>
              <a:ext uri="{FF2B5EF4-FFF2-40B4-BE49-F238E27FC236}">
                <a16:creationId xmlns:a16="http://schemas.microsoft.com/office/drawing/2014/main" id="{A0DEAE9D-54AF-4406-AFF9-9C5AC6C960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027510-42A4-46D7-BCB9-5DBABAB46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5272B-C933-4B29-9874-8A957DAB3262}" type="slidenum">
              <a:rPr lang="en-US" smtClean="0"/>
              <a:t>‹#›</a:t>
            </a:fld>
            <a:endParaRPr lang="en-US"/>
          </a:p>
        </p:txBody>
      </p:sp>
    </p:spTree>
    <p:extLst>
      <p:ext uri="{BB962C8B-B14F-4D97-AF65-F5344CB8AC3E}">
        <p14:creationId xmlns:p14="http://schemas.microsoft.com/office/powerpoint/2010/main" val="3226483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netherland map">
            <a:extLst>
              <a:ext uri="{FF2B5EF4-FFF2-40B4-BE49-F238E27FC236}">
                <a16:creationId xmlns:a16="http://schemas.microsoft.com/office/drawing/2014/main" id="{10D0F4B7-71BA-4AA3-9FB6-38CF90C34FE1}"/>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66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146E37-36D5-41CC-BB7A-C8B9EF32C6F3}"/>
              </a:ext>
            </a:extLst>
          </p:cNvPr>
          <p:cNvSpPr>
            <a:spLocks noGrp="1"/>
          </p:cNvSpPr>
          <p:nvPr>
            <p:ph type="ctrTitle"/>
          </p:nvPr>
        </p:nvSpPr>
        <p:spPr>
          <a:xfrm>
            <a:off x="1524000" y="1122362"/>
            <a:ext cx="9144000" cy="2900518"/>
          </a:xfrm>
        </p:spPr>
        <p:txBody>
          <a:bodyPr>
            <a:normAutofit/>
          </a:bodyPr>
          <a:lstStyle/>
          <a:p>
            <a:r>
              <a:rPr lang="en-US" b="1" dirty="0">
                <a:solidFill>
                  <a:srgbClr val="FFFFFF"/>
                </a:solidFill>
              </a:rPr>
              <a:t>ENERGY CONSUMPTION IN NETHERLANDS </a:t>
            </a:r>
          </a:p>
        </p:txBody>
      </p:sp>
      <p:sp>
        <p:nvSpPr>
          <p:cNvPr id="3" name="Subtitle 2">
            <a:extLst>
              <a:ext uri="{FF2B5EF4-FFF2-40B4-BE49-F238E27FC236}">
                <a16:creationId xmlns:a16="http://schemas.microsoft.com/office/drawing/2014/main" id="{7276BA60-74A0-4077-919A-EAE63A56045B}"/>
              </a:ext>
            </a:extLst>
          </p:cNvPr>
          <p:cNvSpPr>
            <a:spLocks noGrp="1"/>
          </p:cNvSpPr>
          <p:nvPr>
            <p:ph type="subTitle" idx="1"/>
          </p:nvPr>
        </p:nvSpPr>
        <p:spPr>
          <a:xfrm>
            <a:off x="1524000" y="4159404"/>
            <a:ext cx="9144000" cy="1098395"/>
          </a:xfrm>
        </p:spPr>
        <p:txBody>
          <a:bodyPr>
            <a:noAutofit/>
          </a:bodyPr>
          <a:lstStyle/>
          <a:p>
            <a:r>
              <a:rPr lang="en-US" sz="2800" b="1" dirty="0">
                <a:solidFill>
                  <a:srgbClr val="FFFFFF"/>
                </a:solidFill>
              </a:rPr>
              <a:t>Group Omega</a:t>
            </a:r>
          </a:p>
          <a:p>
            <a:r>
              <a:rPr lang="en-US" sz="2800" b="1" dirty="0">
                <a:solidFill>
                  <a:srgbClr val="FFFFFF"/>
                </a:solidFill>
              </a:rPr>
              <a:t>Shivani Kolungade</a:t>
            </a:r>
          </a:p>
          <a:p>
            <a:r>
              <a:rPr lang="en-US" sz="2800" b="1" dirty="0" err="1">
                <a:solidFill>
                  <a:srgbClr val="FFFFFF"/>
                </a:solidFill>
              </a:rPr>
              <a:t>Neeti</a:t>
            </a:r>
            <a:r>
              <a:rPr lang="en-US" sz="2800" b="1" dirty="0">
                <a:solidFill>
                  <a:srgbClr val="FFFFFF"/>
                </a:solidFill>
              </a:rPr>
              <a:t> </a:t>
            </a:r>
            <a:r>
              <a:rPr lang="en-US" sz="2800" b="1" dirty="0" err="1">
                <a:solidFill>
                  <a:srgbClr val="FFFFFF"/>
                </a:solidFill>
              </a:rPr>
              <a:t>Panjwani</a:t>
            </a:r>
            <a:endParaRPr lang="en-US" sz="2800" b="1" dirty="0">
              <a:solidFill>
                <a:srgbClr val="FFFFFF"/>
              </a:solidFill>
            </a:endParaRPr>
          </a:p>
          <a:p>
            <a:r>
              <a:rPr lang="en-US" sz="2800" b="1" dirty="0" err="1">
                <a:solidFill>
                  <a:srgbClr val="FFFFFF"/>
                </a:solidFill>
              </a:rPr>
              <a:t>Sarvesh</a:t>
            </a:r>
            <a:r>
              <a:rPr lang="en-US" sz="2800" b="1" dirty="0">
                <a:solidFill>
                  <a:srgbClr val="FFFFFF"/>
                </a:solidFill>
              </a:rPr>
              <a:t> Prabhu</a:t>
            </a:r>
          </a:p>
        </p:txBody>
      </p:sp>
    </p:spTree>
    <p:extLst>
      <p:ext uri="{BB962C8B-B14F-4D97-AF65-F5344CB8AC3E}">
        <p14:creationId xmlns:p14="http://schemas.microsoft.com/office/powerpoint/2010/main" val="36714623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46452-16F3-4314-80A0-1399157121CF}"/>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CONCLUSION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6F78A2-B717-4D4F-ADE7-76B02A6C38DD}"/>
              </a:ext>
            </a:extLst>
          </p:cNvPr>
          <p:cNvSpPr>
            <a:spLocks noGrp="1"/>
          </p:cNvSpPr>
          <p:nvPr>
            <p:ph idx="1"/>
          </p:nvPr>
        </p:nvSpPr>
        <p:spPr>
          <a:xfrm>
            <a:off x="4976031" y="963877"/>
            <a:ext cx="6377769" cy="4930246"/>
          </a:xfrm>
        </p:spPr>
        <p:txBody>
          <a:bodyPr anchor="ctr">
            <a:normAutofit/>
          </a:bodyPr>
          <a:lstStyle/>
          <a:p>
            <a:r>
              <a:rPr lang="en-US" sz="1700"/>
              <a:t>The total electricity consumption has been roughly constant over the years except for their major city </a:t>
            </a:r>
            <a:r>
              <a:rPr lang="en-US" sz="1700" b="1"/>
              <a:t>Groningen</a:t>
            </a:r>
            <a:r>
              <a:rPr lang="en-US" sz="1700"/>
              <a:t>. </a:t>
            </a:r>
          </a:p>
          <a:p>
            <a:r>
              <a:rPr lang="en-US" sz="1700"/>
              <a:t>While the number of connections growing linearly, so the consumption per connection in cities seemingly decreased, because of using more energy efficient products such as LEDs and awareness of saving energy everywhere. </a:t>
            </a:r>
          </a:p>
          <a:p>
            <a:r>
              <a:rPr lang="en-US" sz="1700"/>
              <a:t>Its observed that number of smart meters have increased tremendously over the years. </a:t>
            </a:r>
          </a:p>
          <a:p>
            <a:r>
              <a:rPr lang="en-US" sz="1700"/>
              <a:t>So, we can conclude that, if Enexis will deploy more smart meters in Groningen followed with other cities in the Netherlands, it will help them increasing their revenue. </a:t>
            </a:r>
          </a:p>
          <a:p>
            <a:r>
              <a:rPr lang="en-US" sz="1700"/>
              <a:t>Smart meters will give them slot data that will help them monitoring the consumption patterns of energy for their customers and generate bills accordingly. With the help of these smart meters, every user can have control over energy consumption and save environment.    </a:t>
            </a:r>
            <a:endParaRPr lang="en-US" sz="1700" b="0">
              <a:effectLst/>
            </a:endParaRPr>
          </a:p>
          <a:p>
            <a:pPr marL="0" indent="0">
              <a:buNone/>
            </a:pPr>
            <a:br>
              <a:rPr lang="en-US" sz="1700" b="0">
                <a:effectLst/>
              </a:rPr>
            </a:br>
            <a:endParaRPr lang="en-US" sz="1700"/>
          </a:p>
        </p:txBody>
      </p:sp>
    </p:spTree>
    <p:extLst>
      <p:ext uri="{BB962C8B-B14F-4D97-AF65-F5344CB8AC3E}">
        <p14:creationId xmlns:p14="http://schemas.microsoft.com/office/powerpoint/2010/main" val="396366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0AE4BA-5406-49D7-AC22-D18F3B9D4C38}"/>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INRODUCTION</a:t>
            </a:r>
          </a:p>
        </p:txBody>
      </p:sp>
      <p:cxnSp>
        <p:nvCxnSpPr>
          <p:cNvPr id="21"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96C17891-AFB1-4700-9BCA-64C6C960F611}"/>
              </a:ext>
            </a:extLst>
          </p:cNvPr>
          <p:cNvSpPr>
            <a:spLocks noGrp="1"/>
          </p:cNvSpPr>
          <p:nvPr>
            <p:ph idx="1"/>
          </p:nvPr>
        </p:nvSpPr>
        <p:spPr>
          <a:xfrm>
            <a:off x="4976031" y="963877"/>
            <a:ext cx="6377769" cy="4930246"/>
          </a:xfrm>
        </p:spPr>
        <p:txBody>
          <a:bodyPr anchor="ctr">
            <a:normAutofit/>
          </a:bodyPr>
          <a:lstStyle/>
          <a:p>
            <a:pPr marL="0" indent="0" fontAlgn="base">
              <a:buNone/>
            </a:pPr>
            <a:endParaRPr lang="en-US" sz="2400"/>
          </a:p>
          <a:p>
            <a:pPr fontAlgn="base"/>
            <a:r>
              <a:rPr lang="en-US" sz="2400"/>
              <a:t>Enexis, Liander, and Stedin are the three major network administrators of the Netherlands and, together, they provide energy to nearly the entire country. </a:t>
            </a:r>
          </a:p>
          <a:p>
            <a:pPr fontAlgn="base"/>
            <a:r>
              <a:rPr lang="en-US" sz="2400"/>
              <a:t>We will be concentrating on the company Enexis Electricity and Gas.</a:t>
            </a:r>
          </a:p>
          <a:p>
            <a:pPr marL="0" indent="0" fontAlgn="base">
              <a:buNone/>
            </a:pPr>
            <a:endParaRPr lang="en-US" sz="2400"/>
          </a:p>
          <a:p>
            <a:pPr marL="0" indent="0">
              <a:buNone/>
            </a:pPr>
            <a:endParaRPr lang="en-US" sz="2400"/>
          </a:p>
        </p:txBody>
      </p:sp>
    </p:spTree>
    <p:extLst>
      <p:ext uri="{BB962C8B-B14F-4D97-AF65-F5344CB8AC3E}">
        <p14:creationId xmlns:p14="http://schemas.microsoft.com/office/powerpoint/2010/main" val="410558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2E036-E04E-4E19-8586-303464D4A39B}"/>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BUSINESS QUESTIONS </a:t>
            </a:r>
            <a:br>
              <a:rPr lang="en-US" b="1">
                <a:solidFill>
                  <a:schemeClr val="accent1"/>
                </a:solidFill>
              </a:rPr>
            </a:b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DA7BA0-F302-409E-BA85-A98368177F6B}"/>
              </a:ext>
            </a:extLst>
          </p:cNvPr>
          <p:cNvSpPr>
            <a:spLocks noGrp="1"/>
          </p:cNvSpPr>
          <p:nvPr>
            <p:ph idx="1"/>
          </p:nvPr>
        </p:nvSpPr>
        <p:spPr>
          <a:xfrm>
            <a:off x="4976031" y="963877"/>
            <a:ext cx="6377769" cy="4930246"/>
          </a:xfrm>
        </p:spPr>
        <p:txBody>
          <a:bodyPr anchor="ctr">
            <a:normAutofit/>
          </a:bodyPr>
          <a:lstStyle/>
          <a:p>
            <a:pPr fontAlgn="base"/>
            <a:r>
              <a:rPr lang="en-US" sz="2400" dirty="0"/>
              <a:t>How are the smart meters spreading?</a:t>
            </a:r>
          </a:p>
          <a:p>
            <a:r>
              <a:rPr lang="en-US" sz="2400" dirty="0"/>
              <a:t>What is the overall energy consumption by the Enexis over the years?</a:t>
            </a:r>
          </a:p>
          <a:p>
            <a:r>
              <a:rPr lang="en-US" sz="2400" dirty="0"/>
              <a:t>What are the factors responsible for the changes in energy consumption?</a:t>
            </a:r>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210107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8" descr="Image result for gen1 data lake logo">
            <a:extLst>
              <a:ext uri="{FF2B5EF4-FFF2-40B4-BE49-F238E27FC236}">
                <a16:creationId xmlns:a16="http://schemas.microsoft.com/office/drawing/2014/main" id="{6ED38A74-2651-468C-B1D9-58FB53BEFD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7684" y="346167"/>
            <a:ext cx="1588946" cy="15889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ython Logo PNG Image">
            <a:extLst>
              <a:ext uri="{FF2B5EF4-FFF2-40B4-BE49-F238E27FC236}">
                <a16:creationId xmlns:a16="http://schemas.microsoft.com/office/drawing/2014/main" id="{D9A5A31A-F7C8-4333-BFD5-1D88F32157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61780" y="346167"/>
            <a:ext cx="3095888" cy="15479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le:Microsoft Azure Logo.svg">
            <a:extLst>
              <a:ext uri="{FF2B5EF4-FFF2-40B4-BE49-F238E27FC236}">
                <a16:creationId xmlns:a16="http://schemas.microsoft.com/office/drawing/2014/main" id="{EF0D6578-1DC5-40E2-9A43-F2AB12E57B7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40636" y="611842"/>
            <a:ext cx="3520438" cy="10165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Image result for databricks logo">
            <a:extLst>
              <a:ext uri="{FF2B5EF4-FFF2-40B4-BE49-F238E27FC236}">
                <a16:creationId xmlns:a16="http://schemas.microsoft.com/office/drawing/2014/main" id="{B03DA4E4-CC14-4288-A442-27EC300B2F4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237689" y="2639045"/>
            <a:ext cx="1588934" cy="15889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Image result for powerbi logo">
            <a:extLst>
              <a:ext uri="{FF2B5EF4-FFF2-40B4-BE49-F238E27FC236}">
                <a16:creationId xmlns:a16="http://schemas.microsoft.com/office/drawing/2014/main" id="{D8A5EAFC-3E1B-4CB9-BBFA-7BBDC85B203A}"/>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237344" y="4930536"/>
            <a:ext cx="1586459" cy="1582664"/>
          </a:xfrm>
          <a:prstGeom prst="rect">
            <a:avLst/>
          </a:prstGeom>
          <a:noFill/>
          <a:extLst>
            <a:ext uri="{909E8E84-426E-40DD-AFC4-6F175D3DCCD1}">
              <a14:hiddenFill xmlns:a14="http://schemas.microsoft.com/office/drawing/2010/main">
                <a:solidFill>
                  <a:srgbClr val="FFFFFF"/>
                </a:solidFill>
              </a14:hiddenFill>
            </a:ext>
          </a:extLst>
        </p:spPr>
      </p:pic>
      <p:sp>
        <p:nvSpPr>
          <p:cNvPr id="2054" name="Rectangle 136">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3F04C1-DD8F-4952-B3ED-7F7FAA95D470}"/>
              </a:ext>
            </a:extLst>
          </p:cNvPr>
          <p:cNvSpPr>
            <a:spLocks noGrp="1"/>
          </p:cNvSpPr>
          <p:nvPr>
            <p:ph type="title"/>
          </p:nvPr>
        </p:nvSpPr>
        <p:spPr>
          <a:xfrm>
            <a:off x="4657256" y="2916520"/>
            <a:ext cx="6465287" cy="2309364"/>
          </a:xfrm>
        </p:spPr>
        <p:txBody>
          <a:bodyPr vert="horz" lIns="91440" tIns="45720" rIns="91440" bIns="45720" rtlCol="0" anchor="b">
            <a:normAutofit/>
          </a:bodyPr>
          <a:lstStyle/>
          <a:p>
            <a:r>
              <a:rPr lang="en-US" sz="4800" kern="1200">
                <a:solidFill>
                  <a:srgbClr val="FFFFFF"/>
                </a:solidFill>
                <a:latin typeface="+mj-lt"/>
                <a:ea typeface="+mj-ea"/>
                <a:cs typeface="+mj-cs"/>
              </a:rPr>
              <a:t>INSTALLATION</a:t>
            </a:r>
          </a:p>
        </p:txBody>
      </p:sp>
      <p:cxnSp>
        <p:nvCxnSpPr>
          <p:cNvPr id="2055" name="Straight Connector 138">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056" name="Straight Connector 140">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057" name="Straight Connector 142">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058" name="Straight Connector 144">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059" name="Straight Connector 146">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45293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CF3A-936F-4800-9D8F-7CE972781634}"/>
              </a:ext>
            </a:extLst>
          </p:cNvPr>
          <p:cNvSpPr>
            <a:spLocks noGrp="1"/>
          </p:cNvSpPr>
          <p:nvPr>
            <p:ph type="title"/>
          </p:nvPr>
        </p:nvSpPr>
        <p:spPr>
          <a:xfrm>
            <a:off x="838200" y="347662"/>
            <a:ext cx="10515600" cy="1325563"/>
          </a:xfrm>
        </p:spPr>
        <p:txBody>
          <a:bodyPr/>
          <a:lstStyle/>
          <a:p>
            <a:r>
              <a:rPr lang="en-US" b="1" dirty="0"/>
              <a:t>About the Dataset</a:t>
            </a:r>
          </a:p>
        </p:txBody>
      </p:sp>
      <p:sp>
        <p:nvSpPr>
          <p:cNvPr id="3" name="Content Placeholder 2">
            <a:extLst>
              <a:ext uri="{FF2B5EF4-FFF2-40B4-BE49-F238E27FC236}">
                <a16:creationId xmlns:a16="http://schemas.microsoft.com/office/drawing/2014/main" id="{97EA6B76-2BD5-4458-9BF8-963676271895}"/>
              </a:ext>
            </a:extLst>
          </p:cNvPr>
          <p:cNvSpPr>
            <a:spLocks noGrp="1"/>
          </p:cNvSpPr>
          <p:nvPr>
            <p:ph idx="1"/>
          </p:nvPr>
        </p:nvSpPr>
        <p:spPr>
          <a:xfrm>
            <a:off x="838200" y="1533832"/>
            <a:ext cx="10515600" cy="4643131"/>
          </a:xfrm>
        </p:spPr>
        <p:txBody>
          <a:bodyPr>
            <a:normAutofit/>
          </a:bodyPr>
          <a:lstStyle/>
          <a:p>
            <a:r>
              <a:rPr lang="en-US" dirty="0"/>
              <a:t>1 Million rows</a:t>
            </a:r>
          </a:p>
          <a:p>
            <a:endParaRPr lang="en-US" dirty="0"/>
          </a:p>
          <a:p>
            <a:endParaRPr lang="en-US" dirty="0"/>
          </a:p>
          <a:p>
            <a:endParaRPr lang="en-US" dirty="0"/>
          </a:p>
          <a:p>
            <a:endParaRPr lang="en-US" dirty="0"/>
          </a:p>
          <a:p>
            <a:endParaRPr lang="en-US" dirty="0"/>
          </a:p>
          <a:p>
            <a:r>
              <a:rPr lang="en-US" dirty="0"/>
              <a:t>Data Preprocessing</a:t>
            </a:r>
          </a:p>
          <a:p>
            <a:pPr marL="0" indent="0">
              <a:buNone/>
            </a:pPr>
            <a:endParaRPr lang="en-US" dirty="0"/>
          </a:p>
        </p:txBody>
      </p:sp>
      <p:sp>
        <p:nvSpPr>
          <p:cNvPr id="4" name="Rectangle 3">
            <a:extLst>
              <a:ext uri="{FF2B5EF4-FFF2-40B4-BE49-F238E27FC236}">
                <a16:creationId xmlns:a16="http://schemas.microsoft.com/office/drawing/2014/main" id="{E61AB815-3C96-4F22-BD52-34E497D02918}"/>
              </a:ext>
            </a:extLst>
          </p:cNvPr>
          <p:cNvSpPr/>
          <p:nvPr/>
        </p:nvSpPr>
        <p:spPr>
          <a:xfrm>
            <a:off x="1133476" y="2047875"/>
            <a:ext cx="9524999" cy="242887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dirty="0">
                <a:solidFill>
                  <a:schemeClr val="tx1"/>
                </a:solidFill>
              </a:rPr>
              <a:t>city: Name of the city</a:t>
            </a:r>
          </a:p>
          <a:p>
            <a:pPr marL="285750" indent="-285750" fontAlgn="base">
              <a:buFont typeface="Arial" panose="020B0604020202020204" pitchFamily="34" charset="0"/>
              <a:buChar char="•"/>
            </a:pPr>
            <a:r>
              <a:rPr lang="en-US" dirty="0" err="1">
                <a:solidFill>
                  <a:schemeClr val="tx1"/>
                </a:solidFill>
              </a:rPr>
              <a:t>zipcode</a:t>
            </a:r>
            <a:r>
              <a:rPr lang="en-US" dirty="0">
                <a:solidFill>
                  <a:schemeClr val="tx1"/>
                </a:solidFill>
              </a:rPr>
              <a:t>: range of </a:t>
            </a:r>
            <a:r>
              <a:rPr lang="en-US" dirty="0" err="1">
                <a:solidFill>
                  <a:schemeClr val="tx1"/>
                </a:solidFill>
              </a:rPr>
              <a:t>zipcode</a:t>
            </a:r>
            <a:r>
              <a:rPr lang="en-US" dirty="0">
                <a:solidFill>
                  <a:schemeClr val="tx1"/>
                </a:solidFill>
              </a:rPr>
              <a:t> for the city </a:t>
            </a:r>
          </a:p>
          <a:p>
            <a:pPr marL="285750" indent="-285750" fontAlgn="base">
              <a:buFont typeface="Arial" panose="020B0604020202020204" pitchFamily="34" charset="0"/>
              <a:buChar char="•"/>
            </a:pPr>
            <a:r>
              <a:rPr lang="en-US" dirty="0" err="1">
                <a:solidFill>
                  <a:schemeClr val="tx1"/>
                </a:solidFill>
              </a:rPr>
              <a:t>num_connections</a:t>
            </a:r>
            <a:r>
              <a:rPr lang="en-US" dirty="0">
                <a:solidFill>
                  <a:schemeClr val="tx1"/>
                </a:solidFill>
              </a:rPr>
              <a:t>: Number of connections in the range of </a:t>
            </a:r>
            <a:r>
              <a:rPr lang="en-US" dirty="0" err="1">
                <a:solidFill>
                  <a:schemeClr val="tx1"/>
                </a:solidFill>
              </a:rPr>
              <a:t>zipcodes</a:t>
            </a:r>
            <a:endParaRPr lang="en-US" dirty="0">
              <a:solidFill>
                <a:schemeClr val="tx1"/>
              </a:solidFill>
            </a:endParaRPr>
          </a:p>
          <a:p>
            <a:pPr marL="285750" indent="-285750" fontAlgn="base">
              <a:buFont typeface="Arial" panose="020B0604020202020204" pitchFamily="34" charset="0"/>
              <a:buChar char="•"/>
            </a:pPr>
            <a:r>
              <a:rPr lang="en-US" dirty="0" err="1">
                <a:solidFill>
                  <a:schemeClr val="tx1"/>
                </a:solidFill>
              </a:rPr>
              <a:t>perc_of_active_connections</a:t>
            </a:r>
            <a:r>
              <a:rPr lang="en-US" dirty="0">
                <a:solidFill>
                  <a:schemeClr val="tx1"/>
                </a:solidFill>
              </a:rPr>
              <a:t>: Percentage of active connections in the </a:t>
            </a:r>
            <a:r>
              <a:rPr lang="en-US" dirty="0" err="1">
                <a:solidFill>
                  <a:schemeClr val="tx1"/>
                </a:solidFill>
              </a:rPr>
              <a:t>zipcode</a:t>
            </a:r>
            <a:r>
              <a:rPr lang="en-US" dirty="0">
                <a:solidFill>
                  <a:schemeClr val="tx1"/>
                </a:solidFill>
              </a:rPr>
              <a:t> range</a:t>
            </a:r>
          </a:p>
          <a:p>
            <a:pPr marL="285750" indent="-285750" fontAlgn="base">
              <a:buFont typeface="Arial" panose="020B0604020202020204" pitchFamily="34" charset="0"/>
              <a:buChar char="•"/>
            </a:pPr>
            <a:r>
              <a:rPr lang="en-US" dirty="0" err="1">
                <a:solidFill>
                  <a:schemeClr val="tx1"/>
                </a:solidFill>
              </a:rPr>
              <a:t>type_conn_perc</a:t>
            </a:r>
            <a:r>
              <a:rPr lang="en-US" dirty="0">
                <a:solidFill>
                  <a:schemeClr val="tx1"/>
                </a:solidFill>
              </a:rPr>
              <a:t>: percentage of presence of the principal type of connection in the </a:t>
            </a:r>
            <a:r>
              <a:rPr lang="en-US" dirty="0" err="1">
                <a:solidFill>
                  <a:schemeClr val="tx1"/>
                </a:solidFill>
              </a:rPr>
              <a:t>zipcode</a:t>
            </a:r>
            <a:r>
              <a:rPr lang="en-US" dirty="0">
                <a:solidFill>
                  <a:schemeClr val="tx1"/>
                </a:solidFill>
              </a:rPr>
              <a:t> range</a:t>
            </a:r>
          </a:p>
          <a:p>
            <a:pPr marL="285750" indent="-285750" fontAlgn="base">
              <a:buFont typeface="Arial" panose="020B0604020202020204" pitchFamily="34" charset="0"/>
              <a:buChar char="•"/>
            </a:pPr>
            <a:r>
              <a:rPr lang="en-US" dirty="0" err="1">
                <a:solidFill>
                  <a:schemeClr val="tx1"/>
                </a:solidFill>
              </a:rPr>
              <a:t>annual_consume</a:t>
            </a:r>
            <a:r>
              <a:rPr lang="en-US" dirty="0">
                <a:solidFill>
                  <a:schemeClr val="tx1"/>
                </a:solidFill>
              </a:rPr>
              <a:t>: Annual consume. </a:t>
            </a:r>
            <a:r>
              <a:rPr lang="en-US" dirty="0" err="1">
                <a:solidFill>
                  <a:schemeClr val="tx1"/>
                </a:solidFill>
              </a:rPr>
              <a:t>Kwh</a:t>
            </a:r>
            <a:r>
              <a:rPr lang="en-US" dirty="0">
                <a:solidFill>
                  <a:schemeClr val="tx1"/>
                </a:solidFill>
              </a:rPr>
              <a:t> for electricity, m3 for gas</a:t>
            </a:r>
          </a:p>
          <a:p>
            <a:pPr marL="285750" indent="-285750" fontAlgn="base">
              <a:buFont typeface="Arial" panose="020B0604020202020204" pitchFamily="34" charset="0"/>
              <a:buChar char="•"/>
            </a:pPr>
            <a:r>
              <a:rPr lang="en-US" dirty="0" err="1">
                <a:solidFill>
                  <a:schemeClr val="tx1"/>
                </a:solidFill>
              </a:rPr>
              <a:t>smartmeter_perc</a:t>
            </a:r>
            <a:r>
              <a:rPr lang="en-US" dirty="0">
                <a:solidFill>
                  <a:schemeClr val="tx1"/>
                </a:solidFill>
              </a:rPr>
              <a:t>: percentage of </a:t>
            </a:r>
            <a:r>
              <a:rPr lang="en-US" dirty="0" err="1">
                <a:solidFill>
                  <a:schemeClr val="tx1"/>
                </a:solidFill>
              </a:rPr>
              <a:t>smartmeters</a:t>
            </a:r>
            <a:r>
              <a:rPr lang="en-US" dirty="0">
                <a:solidFill>
                  <a:schemeClr val="tx1"/>
                </a:solidFill>
              </a:rPr>
              <a:t> in the </a:t>
            </a:r>
            <a:r>
              <a:rPr lang="en-US" dirty="0" err="1">
                <a:solidFill>
                  <a:schemeClr val="tx1"/>
                </a:solidFill>
              </a:rPr>
              <a:t>zipcode</a:t>
            </a:r>
            <a:r>
              <a:rPr lang="en-US" dirty="0">
                <a:solidFill>
                  <a:schemeClr val="tx1"/>
                </a:solidFill>
              </a:rPr>
              <a:t> ranges</a:t>
            </a:r>
          </a:p>
          <a:p>
            <a:pPr marL="285750" indent="-285750" fontAlgn="base">
              <a:buFont typeface="Arial" panose="020B0604020202020204" pitchFamily="34" charset="0"/>
              <a:buChar char="•"/>
            </a:pPr>
            <a:r>
              <a:rPr lang="en-US" dirty="0">
                <a:solidFill>
                  <a:schemeClr val="tx1"/>
                </a:solidFill>
              </a:rPr>
              <a:t>year: data is spread over 10 years from 2010 to 2019 </a:t>
            </a:r>
          </a:p>
        </p:txBody>
      </p:sp>
      <p:sp>
        <p:nvSpPr>
          <p:cNvPr id="5" name="Rectangle 4">
            <a:extLst>
              <a:ext uri="{FF2B5EF4-FFF2-40B4-BE49-F238E27FC236}">
                <a16:creationId xmlns:a16="http://schemas.microsoft.com/office/drawing/2014/main" id="{9FAAE40C-58D0-49EC-85E0-3F00D7F32808}"/>
              </a:ext>
            </a:extLst>
          </p:cNvPr>
          <p:cNvSpPr/>
          <p:nvPr/>
        </p:nvSpPr>
        <p:spPr>
          <a:xfrm>
            <a:off x="1133475" y="5241133"/>
            <a:ext cx="9524999" cy="11906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base">
              <a:buFont typeface="Arial" panose="020B0604020202020204" pitchFamily="34" charset="0"/>
              <a:buChar char="•"/>
            </a:pPr>
            <a:r>
              <a:rPr lang="en-US" dirty="0">
                <a:solidFill>
                  <a:schemeClr val="tx1"/>
                </a:solidFill>
              </a:rPr>
              <a:t>Dropped the columns with no significant data</a:t>
            </a:r>
          </a:p>
          <a:p>
            <a:pPr marL="285750" indent="-285750" fontAlgn="base">
              <a:buFont typeface="Arial" panose="020B0604020202020204" pitchFamily="34" charset="0"/>
              <a:buChar char="•"/>
            </a:pPr>
            <a:r>
              <a:rPr lang="en-US" dirty="0">
                <a:solidFill>
                  <a:schemeClr val="tx1"/>
                </a:solidFill>
              </a:rPr>
              <a:t>Merged the files based on the year </a:t>
            </a:r>
          </a:p>
          <a:p>
            <a:pPr marL="285750" indent="-285750" fontAlgn="base">
              <a:buFont typeface="Arial" panose="020B0604020202020204" pitchFamily="34" charset="0"/>
              <a:buChar char="•"/>
            </a:pPr>
            <a:r>
              <a:rPr lang="en-US" dirty="0">
                <a:solidFill>
                  <a:schemeClr val="tx1"/>
                </a:solidFill>
              </a:rPr>
              <a:t>Concentrated on Enexis’s Electricity and Gas Consumption separately</a:t>
            </a:r>
          </a:p>
        </p:txBody>
      </p:sp>
    </p:spTree>
    <p:extLst>
      <p:ext uri="{BB962C8B-B14F-4D97-AF65-F5344CB8AC3E}">
        <p14:creationId xmlns:p14="http://schemas.microsoft.com/office/powerpoint/2010/main" val="175995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4DBD-2338-42BC-A6FB-6CD7818869B4}"/>
              </a:ext>
            </a:extLst>
          </p:cNvPr>
          <p:cNvSpPr>
            <a:spLocks noGrp="1"/>
          </p:cNvSpPr>
          <p:nvPr>
            <p:ph type="title"/>
          </p:nvPr>
        </p:nvSpPr>
        <p:spPr>
          <a:xfrm>
            <a:off x="838200" y="365125"/>
            <a:ext cx="10515600" cy="1325563"/>
          </a:xfrm>
        </p:spPr>
        <p:txBody>
          <a:bodyPr>
            <a:normAutofit/>
          </a:bodyPr>
          <a:lstStyle/>
          <a:p>
            <a:r>
              <a:rPr lang="en-US" b="1"/>
              <a:t>The overall annual Energy consumption of Electricity in top 10 cities of the Netherlands.</a:t>
            </a:r>
            <a:endParaRPr lang="en-US" b="1" dirty="0"/>
          </a:p>
        </p:txBody>
      </p:sp>
      <p:pic>
        <p:nvPicPr>
          <p:cNvPr id="1026" name="Picture 2">
            <a:extLst>
              <a:ext uri="{FF2B5EF4-FFF2-40B4-BE49-F238E27FC236}">
                <a16:creationId xmlns:a16="http://schemas.microsoft.com/office/drawing/2014/main" id="{0AAF9433-5B8E-43D4-B638-C8EFFA658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0107"/>
          <a:stretch>
            <a:fillRect/>
          </a:stretch>
        </p:blipFill>
        <p:spPr bwMode="auto">
          <a:xfrm>
            <a:off x="2005782" y="1875841"/>
            <a:ext cx="3726424" cy="465204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
            <a:extLst>
              <a:ext uri="{FF2B5EF4-FFF2-40B4-BE49-F238E27FC236}">
                <a16:creationId xmlns:a16="http://schemas.microsoft.com/office/drawing/2014/main" id="{19A95E0C-DA74-4434-B848-4830307E3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0214"/>
          <a:stretch>
            <a:fillRect/>
          </a:stretch>
        </p:blipFill>
        <p:spPr bwMode="auto">
          <a:xfrm>
            <a:off x="6056674" y="1876201"/>
            <a:ext cx="3726424" cy="46440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B9DA6D8D-C5A3-417E-ABEA-D2AE4D4668E0}"/>
              </a:ext>
            </a:extLst>
          </p:cNvPr>
          <p:cNvSpPr>
            <a:spLocks noChangeArrowheads="1"/>
          </p:cNvSpPr>
          <p:nvPr/>
        </p:nvSpPr>
        <p:spPr bwMode="auto">
          <a:xfrm>
            <a:off x="3324225" y="752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6131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5EED-433C-4708-B153-7EF445932CAF}"/>
              </a:ext>
            </a:extLst>
          </p:cNvPr>
          <p:cNvSpPr>
            <a:spLocks noGrp="1"/>
          </p:cNvSpPr>
          <p:nvPr>
            <p:ph type="title"/>
          </p:nvPr>
        </p:nvSpPr>
        <p:spPr/>
        <p:txBody>
          <a:bodyPr>
            <a:normAutofit/>
          </a:bodyPr>
          <a:lstStyle/>
          <a:p>
            <a:r>
              <a:rPr lang="en-US" b="1" dirty="0"/>
              <a:t>The overall annual Energy consumption of Gas in top 10 cities of the Netherlands.</a:t>
            </a:r>
            <a:endParaRPr lang="en-US" dirty="0"/>
          </a:p>
        </p:txBody>
      </p:sp>
      <p:pic>
        <p:nvPicPr>
          <p:cNvPr id="2050" name="Picture 1">
            <a:extLst>
              <a:ext uri="{FF2B5EF4-FFF2-40B4-BE49-F238E27FC236}">
                <a16:creationId xmlns:a16="http://schemas.microsoft.com/office/drawing/2014/main" id="{FE3A0D6C-0D75-46B4-860F-D39C46FC7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923"/>
          <a:stretch>
            <a:fillRect/>
          </a:stretch>
        </p:blipFill>
        <p:spPr bwMode="auto">
          <a:xfrm>
            <a:off x="6319274" y="1690688"/>
            <a:ext cx="3962138" cy="464010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4">
            <a:extLst>
              <a:ext uri="{FF2B5EF4-FFF2-40B4-BE49-F238E27FC236}">
                <a16:creationId xmlns:a16="http://schemas.microsoft.com/office/drawing/2014/main" id="{6FC4D336-F3E0-412F-A055-6AB2F7207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534"/>
          <a:stretch>
            <a:fillRect/>
          </a:stretch>
        </p:blipFill>
        <p:spPr bwMode="auto">
          <a:xfrm>
            <a:off x="1986935" y="1690688"/>
            <a:ext cx="3913239" cy="46401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8D14D0-61CC-43A7-A41B-532E59FF8EB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9492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50904-3E7D-4903-8034-FE0174F5BF52}"/>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Line chart to show the energy consumption trends in Top 3 cities</a:t>
            </a:r>
          </a:p>
        </p:txBody>
      </p:sp>
      <p:pic>
        <p:nvPicPr>
          <p:cNvPr id="4" name="Content Placeholder 3">
            <a:extLst>
              <a:ext uri="{FF2B5EF4-FFF2-40B4-BE49-F238E27FC236}">
                <a16:creationId xmlns:a16="http://schemas.microsoft.com/office/drawing/2014/main" id="{4664E142-D8D2-46C9-A003-8674B7F2F06D}"/>
              </a:ext>
            </a:extLst>
          </p:cNvPr>
          <p:cNvPicPr>
            <a:picLocks noGrp="1"/>
          </p:cNvPicPr>
          <p:nvPr>
            <p:ph idx="1"/>
          </p:nvPr>
        </p:nvPicPr>
        <p:blipFill rotWithShape="1">
          <a:blip r:embed="rId2"/>
          <a:srcRect b="49967"/>
          <a:stretch/>
        </p:blipFill>
        <p:spPr bwMode="auto">
          <a:xfrm>
            <a:off x="5661025" y="533400"/>
            <a:ext cx="5537200" cy="2847975"/>
          </a:xfrm>
          <a:prstGeom prst="rect">
            <a:avLst/>
          </a:prstGeom>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6F48E4AA-1725-4E53-90E1-96F50756283F}"/>
              </a:ext>
            </a:extLst>
          </p:cNvPr>
          <p:cNvPicPr/>
          <p:nvPr/>
        </p:nvPicPr>
        <p:blipFill rotWithShape="1">
          <a:blip r:embed="rId2"/>
          <a:srcRect t="49646"/>
          <a:stretch/>
        </p:blipFill>
        <p:spPr bwMode="auto">
          <a:xfrm>
            <a:off x="5661025" y="3463925"/>
            <a:ext cx="5537200" cy="2867025"/>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67831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EA76-52FC-4EDD-B5AB-8C11FE318AAC}"/>
              </a:ext>
            </a:extLst>
          </p:cNvPr>
          <p:cNvSpPr>
            <a:spLocks noGrp="1"/>
          </p:cNvSpPr>
          <p:nvPr>
            <p:ph type="title"/>
          </p:nvPr>
        </p:nvSpPr>
        <p:spPr/>
        <p:txBody>
          <a:bodyPr/>
          <a:lstStyle/>
          <a:p>
            <a:r>
              <a:rPr lang="en-US" b="1" dirty="0"/>
              <a:t>Smart meter percentage in the city of Groningen over the years</a:t>
            </a:r>
          </a:p>
        </p:txBody>
      </p:sp>
      <p:pic>
        <p:nvPicPr>
          <p:cNvPr id="3074" name="Picture 7">
            <a:extLst>
              <a:ext uri="{FF2B5EF4-FFF2-40B4-BE49-F238E27FC236}">
                <a16:creationId xmlns:a16="http://schemas.microsoft.com/office/drawing/2014/main" id="{6476838C-7B15-46AA-A2A1-958E92DD2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050" y="1853688"/>
            <a:ext cx="5643571" cy="38588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33E2412-0336-4115-8A39-8E8110C6F15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0453A3C9-7FD8-44B4-BCB8-E6666EEDD58C}"/>
              </a:ext>
            </a:extLst>
          </p:cNvPr>
          <p:cNvSpPr>
            <a:spLocks noChangeArrowheads="1"/>
          </p:cNvSpPr>
          <p:nvPr/>
        </p:nvSpPr>
        <p:spPr bwMode="auto">
          <a:xfrm>
            <a:off x="0" y="4521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8">
            <a:extLst>
              <a:ext uri="{FF2B5EF4-FFF2-40B4-BE49-F238E27FC236}">
                <a16:creationId xmlns:a16="http://schemas.microsoft.com/office/drawing/2014/main" id="{2935DB56-BF5D-489E-86DD-AD79B11B63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02"/>
          <a:stretch/>
        </p:blipFill>
        <p:spPr bwMode="auto">
          <a:xfrm>
            <a:off x="6173510" y="1814614"/>
            <a:ext cx="5943600" cy="393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24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ENERGY CONSUMPTION IN NETHERLANDS </vt:lpstr>
      <vt:lpstr>INRODUCTION</vt:lpstr>
      <vt:lpstr>BUSINESS QUESTIONS  </vt:lpstr>
      <vt:lpstr>INSTALLATION</vt:lpstr>
      <vt:lpstr>About the Dataset</vt:lpstr>
      <vt:lpstr>The overall annual Energy consumption of Electricity in top 10 cities of the Netherlands.</vt:lpstr>
      <vt:lpstr>The overall annual Energy consumption of Gas in top 10 cities of the Netherlands.</vt:lpstr>
      <vt:lpstr>Line chart to show the energy consumption trends in Top 3 cities</vt:lpstr>
      <vt:lpstr>Smart meter percentage in the city of Groningen over the years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IN NETHERLANDS </dc:title>
  <dc:creator>Shivani Kolungade</dc:creator>
  <cp:lastModifiedBy>Shivani Kolungade</cp:lastModifiedBy>
  <cp:revision>1</cp:revision>
  <dcterms:created xsi:type="dcterms:W3CDTF">2019-10-22T20:50:19Z</dcterms:created>
  <dcterms:modified xsi:type="dcterms:W3CDTF">2019-10-22T20:50:31Z</dcterms:modified>
</cp:coreProperties>
</file>