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61" r:id="rId5"/>
    <p:sldId id="262" r:id="rId6"/>
    <p:sldId id="265" r:id="rId7"/>
    <p:sldId id="264" r:id="rId8"/>
    <p:sldId id="259" r:id="rId9"/>
    <p:sldId id="266" r:id="rId10"/>
    <p:sldId id="267" r:id="rId11"/>
    <p:sldId id="268" r:id="rId12"/>
    <p:sldId id="269" r:id="rId13"/>
    <p:sldId id="278" r:id="rId14"/>
    <p:sldId id="279" r:id="rId15"/>
    <p:sldId id="280" r:id="rId16"/>
    <p:sldId id="281" r:id="rId17"/>
    <p:sldId id="282" r:id="rId18"/>
    <p:sldId id="270" r:id="rId19"/>
    <p:sldId id="274" r:id="rId20"/>
    <p:sldId id="275" r:id="rId21"/>
    <p:sldId id="276" r:id="rId22"/>
    <p:sldId id="277" r:id="rId23"/>
    <p:sldId id="283" r:id="rId24"/>
    <p:sldId id="271" r:id="rId25"/>
    <p:sldId id="285" r:id="rId26"/>
    <p:sldId id="286" r:id="rId27"/>
    <p:sldId id="272" r:id="rId28"/>
    <p:sldId id="287"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99"/>
    <a:srgbClr val="0066FF"/>
    <a:srgbClr val="AF0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361185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134358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71D8D0-A738-49FC-AE8A-D2CF2A71A1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8410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2719944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1D8D0-A738-49FC-AE8A-D2CF2A71A1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991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336303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160715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180105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153440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144286-8B91-46F7-A4D1-9B6DFBF4CB91}" type="datetimeFigureOut">
              <a:rPr lang="en-IN" smtClean="0"/>
              <a:t>05-12-2016</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270255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211224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44286-8B91-46F7-A4D1-9B6DFBF4CB91}" type="datetimeFigureOut">
              <a:rPr lang="en-IN" smtClean="0"/>
              <a:t>05-12-2016</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341745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44286-8B91-46F7-A4D1-9B6DFBF4CB91}" type="datetimeFigureOut">
              <a:rPr lang="en-IN" smtClean="0"/>
              <a:t>05-12-2016</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353034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44286-8B91-46F7-A4D1-9B6DFBF4CB91}" type="datetimeFigureOut">
              <a:rPr lang="en-IN" smtClean="0"/>
              <a:t>05-12-2016</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207255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420475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144286-8B91-46F7-A4D1-9B6DFBF4CB91}" type="datetimeFigureOut">
              <a:rPr lang="en-IN" smtClean="0"/>
              <a:t>05-12-2016</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71D8D0-A738-49FC-AE8A-D2CF2A71A12E}" type="slidenum">
              <a:rPr lang="en-IN" smtClean="0"/>
              <a:t>‹#›</a:t>
            </a:fld>
            <a:endParaRPr lang="en-IN"/>
          </a:p>
        </p:txBody>
      </p:sp>
    </p:spTree>
    <p:extLst>
      <p:ext uri="{BB962C8B-B14F-4D97-AF65-F5344CB8AC3E}">
        <p14:creationId xmlns:p14="http://schemas.microsoft.com/office/powerpoint/2010/main" val="65340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144286-8B91-46F7-A4D1-9B6DFBF4CB91}" type="datetimeFigureOut">
              <a:rPr lang="en-IN" smtClean="0"/>
              <a:t>05-12-2016</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71D8D0-A738-49FC-AE8A-D2CF2A71A12E}" type="slidenum">
              <a:rPr lang="en-IN" smtClean="0"/>
              <a:t>‹#›</a:t>
            </a:fld>
            <a:endParaRPr lang="en-IN"/>
          </a:p>
        </p:txBody>
      </p:sp>
    </p:spTree>
    <p:extLst>
      <p:ext uri="{BB962C8B-B14F-4D97-AF65-F5344CB8AC3E}">
        <p14:creationId xmlns:p14="http://schemas.microsoft.com/office/powerpoint/2010/main" val="4415640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448" y="767281"/>
            <a:ext cx="10855104" cy="2262781"/>
          </a:xfrm>
        </p:spPr>
        <p:txBody>
          <a:bodyPr>
            <a:normAutofit/>
          </a:bodyPr>
          <a:lstStyle/>
          <a:p>
            <a:pPr algn="ctr"/>
            <a:r>
              <a:rPr lang="en-IN" b="1" u="sng" dirty="0">
                <a:solidFill>
                  <a:srgbClr val="7030A0"/>
                </a:solidFill>
                <a:latin typeface="Berlin Sans FB Demi" panose="020E0802020502020306" pitchFamily="34" charset="0"/>
              </a:rPr>
              <a:t>Data Analysis of Outcome Based Education for Engineering </a:t>
            </a:r>
          </a:p>
        </p:txBody>
      </p:sp>
      <p:sp>
        <p:nvSpPr>
          <p:cNvPr id="3" name="Subtitle 2"/>
          <p:cNvSpPr>
            <a:spLocks noGrp="1"/>
          </p:cNvSpPr>
          <p:nvPr>
            <p:ph type="subTitle" idx="1"/>
          </p:nvPr>
        </p:nvSpPr>
        <p:spPr>
          <a:xfrm>
            <a:off x="3726974" y="3207620"/>
            <a:ext cx="4738052" cy="3445844"/>
          </a:xfrm>
        </p:spPr>
        <p:txBody>
          <a:bodyPr>
            <a:normAutofit/>
          </a:bodyPr>
          <a:lstStyle/>
          <a:p>
            <a:pPr algn="ctr"/>
            <a:r>
              <a:rPr lang="en-IN" b="1" dirty="0"/>
              <a:t>Presented by</a:t>
            </a:r>
          </a:p>
          <a:p>
            <a:pPr algn="ctr"/>
            <a:r>
              <a:rPr lang="en-IN" b="1" dirty="0"/>
              <a:t>Neeti Joshi</a:t>
            </a:r>
          </a:p>
          <a:p>
            <a:pPr algn="ctr"/>
            <a:r>
              <a:rPr lang="en-IN" b="1" dirty="0"/>
              <a:t>15MCEI09</a:t>
            </a:r>
          </a:p>
          <a:p>
            <a:pPr algn="ctr"/>
            <a:endParaRPr lang="en-IN" b="1" dirty="0"/>
          </a:p>
          <a:p>
            <a:pPr algn="ctr"/>
            <a:r>
              <a:rPr lang="en-IN" b="1" dirty="0"/>
              <a:t>Under the Guidance of </a:t>
            </a:r>
          </a:p>
          <a:p>
            <a:pPr algn="ctr"/>
            <a:r>
              <a:rPr lang="en-IN" b="1" dirty="0" err="1"/>
              <a:t>Dr.</a:t>
            </a:r>
            <a:r>
              <a:rPr lang="en-IN" b="1" dirty="0"/>
              <a:t> Sanjay Garg, </a:t>
            </a:r>
            <a:r>
              <a:rPr lang="en-IN" b="1" dirty="0" err="1"/>
              <a:t>Dr.</a:t>
            </a:r>
            <a:r>
              <a:rPr lang="en-IN" b="1" dirty="0"/>
              <a:t> Priyanka Sharma</a:t>
            </a:r>
          </a:p>
          <a:p>
            <a:pPr algn="ctr"/>
            <a:r>
              <a:rPr lang="en-IN" b="1" dirty="0"/>
              <a:t>Professor, Dept. of CE</a:t>
            </a:r>
          </a:p>
          <a:p>
            <a:pPr algn="ctr"/>
            <a:r>
              <a:rPr lang="en-IN" b="1" dirty="0"/>
              <a:t>Nirma University</a:t>
            </a:r>
          </a:p>
        </p:txBody>
      </p:sp>
    </p:spTree>
    <p:extLst>
      <p:ext uri="{BB962C8B-B14F-4D97-AF65-F5344CB8AC3E}">
        <p14:creationId xmlns:p14="http://schemas.microsoft.com/office/powerpoint/2010/main" val="156039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16017"/>
            <a:ext cx="8915400" cy="5295205"/>
          </a:xfrm>
        </p:spPr>
        <p:txBody>
          <a:bodyPr>
            <a:normAutofit/>
          </a:bodyPr>
          <a:lstStyle/>
          <a:p>
            <a:pPr>
              <a:lnSpc>
                <a:spcPct val="150000"/>
              </a:lnSpc>
            </a:pPr>
            <a:r>
              <a:rPr lang="en-IN" sz="2400" b="1" u="sng" dirty="0"/>
              <a:t>Examples of Learning Outcomes:</a:t>
            </a:r>
          </a:p>
          <a:p>
            <a:pPr marL="0" indent="0">
              <a:lnSpc>
                <a:spcPct val="150000"/>
              </a:lnSpc>
              <a:buNone/>
            </a:pPr>
            <a:r>
              <a:rPr lang="en-IN" sz="2000" b="1" dirty="0"/>
              <a:t>	Subject: Ethical Hacking </a:t>
            </a:r>
          </a:p>
          <a:p>
            <a:pPr marL="457200" indent="-457200">
              <a:lnSpc>
                <a:spcPct val="150000"/>
              </a:lnSpc>
              <a:buAutoNum type="arabicParenBoth"/>
            </a:pPr>
            <a:r>
              <a:rPr lang="en-IN" sz="2000" b="1" dirty="0">
                <a:solidFill>
                  <a:srgbClr val="7030A0"/>
                </a:solidFill>
              </a:rPr>
              <a:t>Understand the core concepts related to malware, hardware and software vulnerabilities and their causes</a:t>
            </a:r>
          </a:p>
          <a:p>
            <a:pPr marL="457200" indent="-457200">
              <a:lnSpc>
                <a:spcPct val="150000"/>
              </a:lnSpc>
              <a:buAutoNum type="arabicParenBoth"/>
            </a:pPr>
            <a:r>
              <a:rPr lang="en-IN" sz="2000" b="1" dirty="0">
                <a:solidFill>
                  <a:srgbClr val="7030A0"/>
                </a:solidFill>
              </a:rPr>
              <a:t>Understand ethics behind hacking and vulnerability disclosure</a:t>
            </a:r>
          </a:p>
          <a:p>
            <a:pPr marL="457200" indent="-457200">
              <a:lnSpc>
                <a:spcPct val="150000"/>
              </a:lnSpc>
              <a:buAutoNum type="arabicParenBoth"/>
            </a:pPr>
            <a:r>
              <a:rPr lang="en-IN" sz="2000" b="1" dirty="0">
                <a:solidFill>
                  <a:srgbClr val="7030A0"/>
                </a:solidFill>
              </a:rPr>
              <a:t>Appreciate the Cyber Laws and impact of hacking</a:t>
            </a:r>
          </a:p>
          <a:p>
            <a:pPr marL="457200" indent="-457200">
              <a:lnSpc>
                <a:spcPct val="150000"/>
              </a:lnSpc>
              <a:buAutoNum type="arabicParenBoth"/>
            </a:pPr>
            <a:r>
              <a:rPr lang="en-IN" sz="2000" b="1" dirty="0">
                <a:solidFill>
                  <a:srgbClr val="7030A0"/>
                </a:solidFill>
              </a:rPr>
              <a:t>Exploit the vulnerabilities related to computer system and networks using state of the art tools and technologies</a:t>
            </a:r>
          </a:p>
          <a:p>
            <a:pPr marL="457200" indent="-457200">
              <a:lnSpc>
                <a:spcPct val="150000"/>
              </a:lnSpc>
              <a:buAutoNum type="arabicParenBoth"/>
            </a:pPr>
            <a:endParaRPr lang="en-IN" b="1" dirty="0">
              <a:solidFill>
                <a:srgbClr val="7030A0"/>
              </a:solidFill>
            </a:endParaRPr>
          </a:p>
        </p:txBody>
      </p:sp>
    </p:spTree>
    <p:extLst>
      <p:ext uri="{BB962C8B-B14F-4D97-AF65-F5344CB8AC3E}">
        <p14:creationId xmlns:p14="http://schemas.microsoft.com/office/powerpoint/2010/main" val="119404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48640"/>
            <a:ext cx="8915400" cy="5362582"/>
          </a:xfrm>
        </p:spPr>
        <p:txBody>
          <a:bodyPr>
            <a:normAutofit/>
          </a:bodyPr>
          <a:lstStyle/>
          <a:p>
            <a:r>
              <a:rPr lang="en-IN" sz="2400" b="1" u="sng" dirty="0"/>
              <a:t>Model Hierarchy of outcomes:</a:t>
            </a:r>
          </a:p>
        </p:txBody>
      </p:sp>
      <p:sp>
        <p:nvSpPr>
          <p:cNvPr id="5" name="Rounded Rectangle 4"/>
          <p:cNvSpPr/>
          <p:nvPr/>
        </p:nvSpPr>
        <p:spPr>
          <a:xfrm>
            <a:off x="2752842" y="1321235"/>
            <a:ext cx="4937760" cy="54864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Vision and Mission  of Institute </a:t>
            </a:r>
          </a:p>
        </p:txBody>
      </p:sp>
      <p:sp>
        <p:nvSpPr>
          <p:cNvPr id="7" name="Rounded Rectangle 6"/>
          <p:cNvSpPr/>
          <p:nvPr/>
        </p:nvSpPr>
        <p:spPr>
          <a:xfrm>
            <a:off x="2752842" y="2818344"/>
            <a:ext cx="4937760" cy="5486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Program Educational Objectives (PEO)</a:t>
            </a:r>
          </a:p>
        </p:txBody>
      </p:sp>
      <p:sp>
        <p:nvSpPr>
          <p:cNvPr id="8" name="Rounded Rectangle 7"/>
          <p:cNvSpPr/>
          <p:nvPr/>
        </p:nvSpPr>
        <p:spPr>
          <a:xfrm>
            <a:off x="2752842" y="4349219"/>
            <a:ext cx="4937760" cy="5486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Program Outcome (PO) </a:t>
            </a:r>
          </a:p>
        </p:txBody>
      </p:sp>
      <p:sp>
        <p:nvSpPr>
          <p:cNvPr id="9" name="Rounded Rectangle 8"/>
          <p:cNvSpPr/>
          <p:nvPr/>
        </p:nvSpPr>
        <p:spPr>
          <a:xfrm>
            <a:off x="2675840" y="5911222"/>
            <a:ext cx="4937760" cy="54864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Learning Outcome (LO)</a:t>
            </a:r>
          </a:p>
        </p:txBody>
      </p:sp>
      <p:sp>
        <p:nvSpPr>
          <p:cNvPr id="10" name="Left-Right Arrow 9"/>
          <p:cNvSpPr/>
          <p:nvPr/>
        </p:nvSpPr>
        <p:spPr>
          <a:xfrm rot="5400000">
            <a:off x="4652540" y="2104962"/>
            <a:ext cx="984360" cy="442404"/>
          </a:xfrm>
          <a:prstGeom prst="leftRightArrow">
            <a:avLst>
              <a:gd name="adj1" fmla="val 50000"/>
              <a:gd name="adj2" fmla="val 9133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Right Arrow 10"/>
          <p:cNvSpPr/>
          <p:nvPr/>
        </p:nvSpPr>
        <p:spPr>
          <a:xfrm rot="5400000">
            <a:off x="4652540" y="3652463"/>
            <a:ext cx="984360" cy="442404"/>
          </a:xfrm>
          <a:prstGeom prst="leftRightArrow">
            <a:avLst>
              <a:gd name="adj1" fmla="val 50000"/>
              <a:gd name="adj2" fmla="val 9133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Left-Right Arrow 11"/>
          <p:cNvSpPr/>
          <p:nvPr/>
        </p:nvSpPr>
        <p:spPr>
          <a:xfrm rot="5400000">
            <a:off x="4657369" y="5197840"/>
            <a:ext cx="984360" cy="442404"/>
          </a:xfrm>
          <a:prstGeom prst="leftRightArrow">
            <a:avLst>
              <a:gd name="adj1" fmla="val 50000"/>
              <a:gd name="adj2" fmla="val 9133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172876" y="1321235"/>
            <a:ext cx="2331736" cy="1771429"/>
          </a:xfrm>
          <a:prstGeom prst="ellipse">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Long-Term Outcomes</a:t>
            </a:r>
          </a:p>
        </p:txBody>
      </p:sp>
      <p:sp>
        <p:nvSpPr>
          <p:cNvPr id="14" name="Oval 13"/>
          <p:cNvSpPr/>
          <p:nvPr/>
        </p:nvSpPr>
        <p:spPr>
          <a:xfrm>
            <a:off x="9336506" y="4274587"/>
            <a:ext cx="2331736" cy="1771429"/>
          </a:xfrm>
          <a:prstGeom prst="ellipse">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Short-Term Outcomes</a:t>
            </a:r>
          </a:p>
        </p:txBody>
      </p:sp>
      <p:cxnSp>
        <p:nvCxnSpPr>
          <p:cNvPr id="16" name="Straight Arrow Connector 15"/>
          <p:cNvCxnSpPr>
            <a:stCxn id="5" idx="3"/>
          </p:cNvCxnSpPr>
          <p:nvPr/>
        </p:nvCxnSpPr>
        <p:spPr>
          <a:xfrm>
            <a:off x="7690602" y="1595555"/>
            <a:ext cx="1559276" cy="35837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flipV="1">
            <a:off x="7690602" y="2407434"/>
            <a:ext cx="1520775" cy="685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a:off x="7690601" y="4591009"/>
            <a:ext cx="1645905" cy="5692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613600" y="5476724"/>
            <a:ext cx="1809533" cy="791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7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41145"/>
            <a:ext cx="8915400" cy="5170077"/>
          </a:xfrm>
        </p:spPr>
        <p:txBody>
          <a:bodyPr/>
          <a:lstStyle/>
          <a:p>
            <a:r>
              <a:rPr lang="en-IN" sz="2400" b="1" u="sng" dirty="0"/>
              <a:t>Framework of OBE: </a:t>
            </a:r>
          </a:p>
          <a:p>
            <a:pPr marL="0" indent="0">
              <a:buNone/>
            </a:pPr>
            <a:endParaRPr lang="en-IN" dirty="0"/>
          </a:p>
        </p:txBody>
      </p:sp>
      <p:sp>
        <p:nvSpPr>
          <p:cNvPr id="5" name="AutoShape 4" descr="http://4.bp.blogspot.com/-iB6RO6lUue8/TxYqIVYOkgI/AAAAAAAABUA/CBpgSFA0tB8/s400/OBE+Framework.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355" y="1990624"/>
            <a:ext cx="7392186" cy="3794158"/>
          </a:xfrm>
          <a:prstGeom prst="rect">
            <a:avLst/>
          </a:prstGeom>
          <a:ln>
            <a:solidFill>
              <a:schemeClr val="dk1"/>
            </a:solidFill>
          </a:ln>
        </p:spPr>
      </p:pic>
    </p:spTree>
    <p:extLst>
      <p:ext uri="{BB962C8B-B14F-4D97-AF65-F5344CB8AC3E}">
        <p14:creationId xmlns:p14="http://schemas.microsoft.com/office/powerpoint/2010/main" val="351972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1012" y="704117"/>
            <a:ext cx="5649913" cy="5216630"/>
          </a:xfrm>
        </p:spPr>
        <p:txBody>
          <a:bodyPr>
            <a:normAutofit lnSpcReduction="10000"/>
          </a:bodyPr>
          <a:lstStyle/>
          <a:p>
            <a:r>
              <a:rPr lang="en-IN" sz="2000" b="1" u="sng" dirty="0"/>
              <a:t>Learning Management System:</a:t>
            </a:r>
          </a:p>
          <a:p>
            <a:pPr marL="0" indent="0">
              <a:buNone/>
            </a:pPr>
            <a:endParaRPr lang="en-IN" b="1" dirty="0"/>
          </a:p>
          <a:p>
            <a:pPr>
              <a:lnSpc>
                <a:spcPct val="150000"/>
              </a:lnSpc>
              <a:buFont typeface="Arial" panose="020B0604020202020204" pitchFamily="34" charset="0"/>
              <a:buChar char="•"/>
            </a:pPr>
            <a:r>
              <a:rPr lang="en-US" altLang="en-US" b="1" dirty="0">
                <a:solidFill>
                  <a:srgbClr val="7030A0"/>
                </a:solidFill>
              </a:rPr>
              <a:t>Used to describe software tools designed </a:t>
            </a:r>
            <a:r>
              <a:rPr lang="en-US" altLang="en-US" b="1" dirty="0">
                <a:solidFill>
                  <a:srgbClr val="C00000"/>
                </a:solidFill>
              </a:rPr>
              <a:t>to manage user learning interventions </a:t>
            </a:r>
            <a:r>
              <a:rPr lang="en-US" altLang="en-US" b="1" dirty="0">
                <a:solidFill>
                  <a:srgbClr val="7030A0"/>
                </a:solidFill>
              </a:rPr>
              <a:t>and provide access to online learning services for </a:t>
            </a:r>
            <a:r>
              <a:rPr lang="en-US" altLang="en-US" b="1" dirty="0">
                <a:solidFill>
                  <a:srgbClr val="C00000"/>
                </a:solidFill>
              </a:rPr>
              <a:t>students, teacher, and administrator</a:t>
            </a:r>
            <a:r>
              <a:rPr lang="en-IN" b="1" dirty="0">
                <a:solidFill>
                  <a:srgbClr val="C00000"/>
                </a:solidFill>
              </a:rPr>
              <a:t> .</a:t>
            </a:r>
          </a:p>
          <a:p>
            <a:pPr>
              <a:lnSpc>
                <a:spcPct val="150000"/>
              </a:lnSpc>
              <a:buFont typeface="Arial" panose="020B0604020202020204" pitchFamily="34" charset="0"/>
              <a:buChar char="•"/>
            </a:pPr>
            <a:endParaRPr lang="en-IN" b="1" dirty="0">
              <a:solidFill>
                <a:srgbClr val="C00000"/>
              </a:solidFill>
            </a:endParaRPr>
          </a:p>
          <a:p>
            <a:pPr>
              <a:lnSpc>
                <a:spcPct val="150000"/>
              </a:lnSpc>
              <a:buFont typeface="Arial" panose="020B0604020202020204" pitchFamily="34" charset="0"/>
              <a:buChar char="•"/>
            </a:pPr>
            <a:r>
              <a:rPr lang="en-US" altLang="en-US" b="1" dirty="0">
                <a:solidFill>
                  <a:schemeClr val="tx1"/>
                </a:solidFill>
              </a:rPr>
              <a:t>Perform </a:t>
            </a:r>
            <a:r>
              <a:rPr lang="en-US" altLang="en-US" b="1" dirty="0">
                <a:solidFill>
                  <a:srgbClr val="7030A0"/>
                </a:solidFill>
              </a:rPr>
              <a:t>learner registration</a:t>
            </a:r>
            <a:r>
              <a:rPr lang="en-US" altLang="en-US" b="1" dirty="0">
                <a:solidFill>
                  <a:schemeClr val="tx1"/>
                </a:solidFill>
              </a:rPr>
              <a:t>, </a:t>
            </a:r>
            <a:r>
              <a:rPr lang="en-US" altLang="en-US" b="1" dirty="0">
                <a:solidFill>
                  <a:srgbClr val="7030A0"/>
                </a:solidFill>
              </a:rPr>
              <a:t>track learner progress</a:t>
            </a:r>
            <a:r>
              <a:rPr lang="en-US" altLang="en-US" b="1" dirty="0">
                <a:solidFill>
                  <a:schemeClr val="tx1"/>
                </a:solidFill>
              </a:rPr>
              <a:t>, </a:t>
            </a:r>
            <a:r>
              <a:rPr lang="en-US" altLang="en-US" b="1" dirty="0">
                <a:solidFill>
                  <a:srgbClr val="7030A0"/>
                </a:solidFill>
              </a:rPr>
              <a:t>record test scores</a:t>
            </a:r>
            <a:r>
              <a:rPr lang="en-US" altLang="en-US" b="1" dirty="0">
                <a:solidFill>
                  <a:schemeClr val="tx1"/>
                </a:solidFill>
              </a:rPr>
              <a:t>, and </a:t>
            </a:r>
            <a:r>
              <a:rPr lang="en-US" altLang="en-US" b="1" dirty="0">
                <a:solidFill>
                  <a:srgbClr val="7030A0"/>
                </a:solidFill>
              </a:rPr>
              <a:t>indicate course completions</a:t>
            </a:r>
            <a:r>
              <a:rPr lang="en-US" altLang="en-US" b="1" dirty="0">
                <a:solidFill>
                  <a:schemeClr val="tx1"/>
                </a:solidFill>
              </a:rPr>
              <a:t>, and finally allow instructor trainers to assess the performance of their learners.</a:t>
            </a:r>
            <a:endParaRPr lang="en-IN" b="1" dirty="0">
              <a:solidFill>
                <a:schemeClr val="tx1"/>
              </a:solidFill>
            </a:endParaRPr>
          </a:p>
          <a:p>
            <a:pPr marL="0" indent="0">
              <a:buNone/>
            </a:pPr>
            <a:endParaRPr lang="en-IN" dirty="0"/>
          </a:p>
        </p:txBody>
      </p:sp>
      <p:pic>
        <p:nvPicPr>
          <p:cNvPr id="4" name="Picture 3"/>
          <p:cNvPicPr>
            <a:picLocks noChangeAspect="1"/>
          </p:cNvPicPr>
          <p:nvPr/>
        </p:nvPicPr>
        <p:blipFill>
          <a:blip r:embed="rId2"/>
          <a:stretch>
            <a:fillRect/>
          </a:stretch>
        </p:blipFill>
        <p:spPr>
          <a:xfrm>
            <a:off x="7400925" y="1227259"/>
            <a:ext cx="4638675" cy="4896583"/>
          </a:xfrm>
          <a:prstGeom prst="rect">
            <a:avLst/>
          </a:prstGeom>
          <a:solidFill>
            <a:schemeClr val="tx1"/>
          </a:solidFill>
          <a:ln w="19050">
            <a:solidFill>
              <a:schemeClr val="tx1"/>
            </a:solidFill>
          </a:ln>
        </p:spPr>
      </p:pic>
    </p:spTree>
    <p:extLst>
      <p:ext uri="{BB962C8B-B14F-4D97-AF65-F5344CB8AC3E}">
        <p14:creationId xmlns:p14="http://schemas.microsoft.com/office/powerpoint/2010/main" val="193834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12177"/>
            <a:ext cx="3213711" cy="650631"/>
          </a:xfrm>
        </p:spPr>
        <p:txBody>
          <a:bodyPr>
            <a:normAutofit/>
          </a:bodyPr>
          <a:lstStyle/>
          <a:p>
            <a:r>
              <a:rPr lang="en-IN" sz="2000" b="1" u="sng" dirty="0"/>
              <a:t>LMS Platform:</a:t>
            </a:r>
          </a:p>
          <a:p>
            <a:pPr>
              <a:lnSpc>
                <a:spcPct val="80000"/>
              </a:lnSpc>
              <a:buFontTx/>
              <a:buNone/>
            </a:pPr>
            <a:endParaRPr lang="en-US" altLang="en-US" sz="2000" b="1" dirty="0"/>
          </a:p>
          <a:p>
            <a:pPr algn="ctr">
              <a:lnSpc>
                <a:spcPct val="80000"/>
              </a:lnSpc>
              <a:buFontTx/>
              <a:buNone/>
            </a:pPr>
            <a:endParaRPr lang="en-US" altLang="en-US" sz="2000" b="1" dirty="0"/>
          </a:p>
          <a:p>
            <a:pPr marL="0" indent="0">
              <a:buNone/>
            </a:pPr>
            <a:endParaRPr lang="en-IN" dirty="0"/>
          </a:p>
        </p:txBody>
      </p:sp>
      <p:sp>
        <p:nvSpPr>
          <p:cNvPr id="7" name="Oval 6"/>
          <p:cNvSpPr/>
          <p:nvPr/>
        </p:nvSpPr>
        <p:spPr>
          <a:xfrm>
            <a:off x="2593731" y="2039815"/>
            <a:ext cx="2514600" cy="888023"/>
          </a:xfrm>
          <a:prstGeom prst="ellipse">
            <a:avLst/>
          </a:prstGeom>
          <a:solidFill>
            <a:srgbClr val="7030A0"/>
          </a:solidFill>
          <a:ln w="28575"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Open Source</a:t>
            </a:r>
          </a:p>
        </p:txBody>
      </p:sp>
      <p:sp>
        <p:nvSpPr>
          <p:cNvPr id="8" name="Oval 7"/>
          <p:cNvSpPr/>
          <p:nvPr/>
        </p:nvSpPr>
        <p:spPr>
          <a:xfrm>
            <a:off x="8021516" y="2039814"/>
            <a:ext cx="2514600" cy="888023"/>
          </a:xfrm>
          <a:prstGeom prst="ellipse">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Commercial </a:t>
            </a:r>
          </a:p>
        </p:txBody>
      </p:sp>
      <p:sp>
        <p:nvSpPr>
          <p:cNvPr id="9" name="Rectangle 8"/>
          <p:cNvSpPr/>
          <p:nvPr/>
        </p:nvSpPr>
        <p:spPr>
          <a:xfrm>
            <a:off x="2734408" y="3217985"/>
            <a:ext cx="2453054" cy="3429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fontAlgn="base">
              <a:lnSpc>
                <a:spcPct val="80000"/>
              </a:lnSpc>
              <a:spcBef>
                <a:spcPct val="20000"/>
              </a:spcBef>
              <a:spcAft>
                <a:spcPct val="0"/>
              </a:spcAft>
              <a:buFontTx/>
              <a:buChar char="•"/>
            </a:pPr>
            <a:r>
              <a:rPr lang="en-US" altLang="en-US" sz="2000" dirty="0" err="1">
                <a:solidFill>
                  <a:srgbClr val="000000"/>
                </a:solidFill>
                <a:latin typeface="Arial"/>
              </a:rPr>
              <a:t>Bodington</a:t>
            </a:r>
            <a:r>
              <a:rPr lang="en-US" altLang="en-US" sz="2000" dirty="0">
                <a:solidFill>
                  <a:srgbClr val="000000"/>
                </a:solidFill>
                <a:latin typeface="Arial"/>
              </a:rPr>
              <a:t> </a:t>
            </a:r>
          </a:p>
          <a:p>
            <a:pPr marL="342900" lvl="0" indent="-342900" fontAlgn="base">
              <a:lnSpc>
                <a:spcPct val="80000"/>
              </a:lnSpc>
              <a:spcBef>
                <a:spcPct val="20000"/>
              </a:spcBef>
              <a:spcAft>
                <a:spcPct val="0"/>
              </a:spcAft>
              <a:buFontTx/>
              <a:buChar char="•"/>
            </a:pPr>
            <a:r>
              <a:rPr lang="en-US" altLang="en-US" sz="2000" dirty="0" err="1">
                <a:solidFill>
                  <a:srgbClr val="000000"/>
                </a:solidFill>
                <a:latin typeface="Arial"/>
              </a:rPr>
              <a:t>DoceboLMS</a:t>
            </a:r>
            <a:r>
              <a:rPr lang="en-US" altLang="en-US" sz="2000" dirty="0">
                <a:solidFill>
                  <a:srgbClr val="000000"/>
                </a:solidFill>
                <a:latin typeface="Arial"/>
              </a:rPr>
              <a:t>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Fle3 </a:t>
            </a:r>
          </a:p>
          <a:p>
            <a:pPr marL="342900" lvl="0" indent="-342900" fontAlgn="base">
              <a:lnSpc>
                <a:spcPct val="80000"/>
              </a:lnSpc>
              <a:spcBef>
                <a:spcPct val="20000"/>
              </a:spcBef>
              <a:spcAft>
                <a:spcPct val="0"/>
              </a:spcAft>
              <a:buFontTx/>
              <a:buChar char="•"/>
            </a:pPr>
            <a:r>
              <a:rPr lang="en-US" altLang="en-US" sz="2000" dirty="0" err="1">
                <a:solidFill>
                  <a:srgbClr val="000000"/>
                </a:solidFill>
                <a:latin typeface="Arial"/>
              </a:rPr>
              <a:t>GaneshaLMS</a:t>
            </a:r>
            <a:r>
              <a:rPr lang="en-US" altLang="en-US" sz="2000" dirty="0">
                <a:solidFill>
                  <a:srgbClr val="000000"/>
                </a:solidFill>
                <a:latin typeface="Arial"/>
              </a:rPr>
              <a:t>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ILIAS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interact </a:t>
            </a:r>
          </a:p>
          <a:p>
            <a:pPr marL="342900" lvl="0" indent="-342900" fontAlgn="base">
              <a:lnSpc>
                <a:spcPct val="80000"/>
              </a:lnSpc>
              <a:spcBef>
                <a:spcPct val="20000"/>
              </a:spcBef>
              <a:spcAft>
                <a:spcPct val="0"/>
              </a:spcAft>
              <a:buFontTx/>
              <a:buChar char="•"/>
            </a:pPr>
            <a:r>
              <a:rPr lang="en-US" altLang="en-US" sz="2000" dirty="0" err="1">
                <a:solidFill>
                  <a:srgbClr val="000000"/>
                </a:solidFill>
                <a:latin typeface="Arial"/>
              </a:rPr>
              <a:t>KEWL.Nextgen</a:t>
            </a:r>
            <a:r>
              <a:rPr lang="en-US" altLang="en-US" sz="2000" dirty="0">
                <a:solidFill>
                  <a:srgbClr val="000000"/>
                </a:solidFill>
                <a:latin typeface="Arial"/>
              </a:rPr>
              <a:t>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LRN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Moodle </a:t>
            </a:r>
          </a:p>
          <a:p>
            <a:pPr marL="342900" lvl="0" indent="-342900" fontAlgn="base">
              <a:lnSpc>
                <a:spcPct val="80000"/>
              </a:lnSpc>
              <a:spcBef>
                <a:spcPct val="20000"/>
              </a:spcBef>
              <a:spcAft>
                <a:spcPct val="0"/>
              </a:spcAft>
              <a:buFontTx/>
              <a:buChar char="•"/>
            </a:pPr>
            <a:r>
              <a:rPr lang="en-US" altLang="en-US" sz="2000" dirty="0">
                <a:solidFill>
                  <a:srgbClr val="000000"/>
                </a:solidFill>
                <a:latin typeface="Arial"/>
              </a:rPr>
              <a:t>OLAT </a:t>
            </a:r>
          </a:p>
          <a:p>
            <a:pPr marL="342900" lvl="0" indent="-342900" fontAlgn="base">
              <a:lnSpc>
                <a:spcPct val="80000"/>
              </a:lnSpc>
              <a:spcBef>
                <a:spcPct val="20000"/>
              </a:spcBef>
              <a:spcAft>
                <a:spcPct val="0"/>
              </a:spcAft>
              <a:buFontTx/>
              <a:buChar char="•"/>
            </a:pPr>
            <a:r>
              <a:rPr lang="en-US" altLang="en-US" sz="2000" dirty="0" err="1">
                <a:solidFill>
                  <a:srgbClr val="000000"/>
                </a:solidFill>
                <a:latin typeface="Arial"/>
              </a:rPr>
              <a:t>Mitechsoft</a:t>
            </a:r>
            <a:endParaRPr lang="en-IN" dirty="0"/>
          </a:p>
        </p:txBody>
      </p:sp>
      <p:sp>
        <p:nvSpPr>
          <p:cNvPr id="10" name="Rectangle 9"/>
          <p:cNvSpPr/>
          <p:nvPr/>
        </p:nvSpPr>
        <p:spPr>
          <a:xfrm>
            <a:off x="8083062" y="3217985"/>
            <a:ext cx="2453054" cy="3429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fontAlgn="base">
              <a:lnSpc>
                <a:spcPct val="80000"/>
              </a:lnSpc>
              <a:spcBef>
                <a:spcPct val="20000"/>
              </a:spcBef>
              <a:spcAft>
                <a:spcPct val="0"/>
              </a:spcAft>
              <a:buFontTx/>
              <a:buChar char="•"/>
            </a:pPr>
            <a:r>
              <a:rPr lang="en-US" altLang="en-US" sz="2000">
                <a:solidFill>
                  <a:srgbClr val="000000"/>
                </a:solidFill>
                <a:latin typeface="Arial"/>
              </a:rPr>
              <a:t>ANGEL Learning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Apex Learning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Blackboard Inc.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Desire2Learn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eCollege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Learn.com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Meridian KSI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Saba Software </a:t>
            </a:r>
          </a:p>
          <a:p>
            <a:pPr marL="342900" lvl="0" indent="-342900" fontAlgn="base">
              <a:lnSpc>
                <a:spcPct val="80000"/>
              </a:lnSpc>
              <a:spcBef>
                <a:spcPct val="20000"/>
              </a:spcBef>
              <a:spcAft>
                <a:spcPct val="0"/>
              </a:spcAft>
              <a:buFontTx/>
              <a:buChar char="•"/>
            </a:pPr>
            <a:r>
              <a:rPr lang="en-US" altLang="en-US" sz="2000">
                <a:solidFill>
                  <a:srgbClr val="000000"/>
                </a:solidFill>
                <a:latin typeface="Arial"/>
              </a:rPr>
              <a:t>SAP Enterprise Learning </a:t>
            </a:r>
            <a:endParaRPr lang="en-US" altLang="en-US" sz="2000" dirty="0">
              <a:solidFill>
                <a:srgbClr val="000000"/>
              </a:solidFill>
              <a:latin typeface="Arial"/>
            </a:endParaRPr>
          </a:p>
        </p:txBody>
      </p:sp>
    </p:spTree>
    <p:extLst>
      <p:ext uri="{BB962C8B-B14F-4D97-AF65-F5344CB8AC3E}">
        <p14:creationId xmlns:p14="http://schemas.microsoft.com/office/powerpoint/2010/main" val="339328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08892"/>
            <a:ext cx="8915400" cy="5102330"/>
          </a:xfrm>
        </p:spPr>
        <p:txBody>
          <a:bodyPr/>
          <a:lstStyle/>
          <a:p>
            <a:r>
              <a:rPr lang="en-IN" b="1" u="sng" dirty="0"/>
              <a:t>LMS Platform Advantages:</a:t>
            </a:r>
          </a:p>
          <a:p>
            <a:pPr marL="0" indent="0">
              <a:buNone/>
            </a:pPr>
            <a:endParaRPr lang="en-IN" b="1" u="sng" dirty="0"/>
          </a:p>
          <a:p>
            <a:pPr>
              <a:lnSpc>
                <a:spcPct val="150000"/>
              </a:lnSpc>
              <a:buFont typeface="+mj-lt"/>
              <a:buAutoNum type="arabicPeriod"/>
            </a:pPr>
            <a:r>
              <a:rPr lang="en-IN" b="1" dirty="0">
                <a:solidFill>
                  <a:srgbClr val="7030A0"/>
                </a:solidFill>
                <a:latin typeface="Helvetica Neue"/>
              </a:rPr>
              <a:t>Centralized Learning</a:t>
            </a:r>
          </a:p>
          <a:p>
            <a:pPr>
              <a:lnSpc>
                <a:spcPct val="150000"/>
              </a:lnSpc>
              <a:buFont typeface="+mj-lt"/>
              <a:buAutoNum type="arabicPeriod"/>
            </a:pPr>
            <a:r>
              <a:rPr lang="en-IN" b="1" dirty="0">
                <a:solidFill>
                  <a:srgbClr val="7030A0"/>
                </a:solidFill>
              </a:rPr>
              <a:t>Tracking and Reporting for Enhanced Performance </a:t>
            </a:r>
          </a:p>
          <a:p>
            <a:pPr>
              <a:lnSpc>
                <a:spcPct val="150000"/>
              </a:lnSpc>
              <a:buFont typeface="+mj-lt"/>
              <a:buAutoNum type="arabicPeriod"/>
            </a:pPr>
            <a:r>
              <a:rPr lang="en-IN" b="1" dirty="0">
                <a:solidFill>
                  <a:srgbClr val="7030A0"/>
                </a:solidFill>
              </a:rPr>
              <a:t>Immediate Capabilities Evaluation </a:t>
            </a:r>
          </a:p>
          <a:p>
            <a:pPr>
              <a:lnSpc>
                <a:spcPct val="150000"/>
              </a:lnSpc>
              <a:buFont typeface="+mj-lt"/>
              <a:buAutoNum type="arabicPeriod"/>
            </a:pPr>
            <a:r>
              <a:rPr lang="en-IN" b="1" dirty="0">
                <a:solidFill>
                  <a:srgbClr val="7030A0"/>
                </a:solidFill>
              </a:rPr>
              <a:t>Easy Upgradation of Content, Product Information to maintain the flow of E-learning in Corporate Organizations and Educational Institutes</a:t>
            </a:r>
          </a:p>
          <a:p>
            <a:pPr>
              <a:lnSpc>
                <a:spcPct val="150000"/>
              </a:lnSpc>
              <a:buFont typeface="+mj-lt"/>
              <a:buAutoNum type="arabicPeriod"/>
            </a:pPr>
            <a:r>
              <a:rPr lang="en-IN" b="1" dirty="0">
                <a:solidFill>
                  <a:srgbClr val="7030A0"/>
                </a:solidFill>
              </a:rPr>
              <a:t>LMS – Simplifying Learning Processes</a:t>
            </a:r>
          </a:p>
          <a:p>
            <a:pPr marL="0" indent="0">
              <a:buNone/>
            </a:pPr>
            <a:endParaRPr lang="en-IN" dirty="0"/>
          </a:p>
        </p:txBody>
      </p:sp>
    </p:spTree>
    <p:extLst>
      <p:ext uri="{BB962C8B-B14F-4D97-AF65-F5344CB8AC3E}">
        <p14:creationId xmlns:p14="http://schemas.microsoft.com/office/powerpoint/2010/main" val="392598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03385"/>
            <a:ext cx="8915400" cy="5207837"/>
          </a:xfrm>
        </p:spPr>
        <p:txBody>
          <a:bodyPr/>
          <a:lstStyle/>
          <a:p>
            <a:r>
              <a:rPr lang="en-IN" b="1" u="sng" dirty="0"/>
              <a:t>LMS Platform </a:t>
            </a:r>
            <a:r>
              <a:rPr lang="en-IN" b="1" u="sng" dirty="0" err="1"/>
              <a:t>Disdvantages</a:t>
            </a:r>
            <a:r>
              <a:rPr lang="en-IN" b="1" u="sng" dirty="0"/>
              <a:t>:</a:t>
            </a:r>
          </a:p>
          <a:p>
            <a:pPr marL="0" indent="0">
              <a:lnSpc>
                <a:spcPct val="150000"/>
              </a:lnSpc>
              <a:buNone/>
            </a:pPr>
            <a:endParaRPr lang="en-IN" b="1" dirty="0"/>
          </a:p>
          <a:p>
            <a:pPr>
              <a:lnSpc>
                <a:spcPct val="150000"/>
              </a:lnSpc>
              <a:buFont typeface="+mj-lt"/>
              <a:buAutoNum type="arabicPeriod"/>
            </a:pPr>
            <a:r>
              <a:rPr lang="en-IN" b="1" dirty="0">
                <a:solidFill>
                  <a:srgbClr val="7030A0"/>
                </a:solidFill>
              </a:rPr>
              <a:t>Cost-effective</a:t>
            </a:r>
          </a:p>
          <a:p>
            <a:pPr>
              <a:lnSpc>
                <a:spcPct val="150000"/>
              </a:lnSpc>
              <a:buFont typeface="+mj-lt"/>
              <a:buAutoNum type="arabicPeriod"/>
            </a:pPr>
            <a:r>
              <a:rPr lang="en-IN" b="1" dirty="0">
                <a:solidFill>
                  <a:srgbClr val="7030A0"/>
                </a:solidFill>
              </a:rPr>
              <a:t>No Boundaries, No Restriction </a:t>
            </a:r>
          </a:p>
          <a:p>
            <a:pPr>
              <a:lnSpc>
                <a:spcPct val="150000"/>
              </a:lnSpc>
              <a:buFont typeface="+mj-lt"/>
              <a:buAutoNum type="arabicPeriod"/>
            </a:pPr>
            <a:r>
              <a:rPr lang="en-IN" b="1" dirty="0">
                <a:solidFill>
                  <a:srgbClr val="7030A0"/>
                </a:solidFill>
              </a:rPr>
              <a:t>It Ignores Student’s personalised Information </a:t>
            </a:r>
          </a:p>
          <a:p>
            <a:pPr>
              <a:lnSpc>
                <a:spcPct val="150000"/>
              </a:lnSpc>
              <a:buFont typeface="+mj-lt"/>
              <a:buAutoNum type="arabicPeriod"/>
            </a:pPr>
            <a:r>
              <a:rPr lang="en-IN" b="1" dirty="0">
                <a:solidFill>
                  <a:srgbClr val="7030A0"/>
                </a:solidFill>
              </a:rPr>
              <a:t>It doesn’t Consider Learning opportunities outside the LMS</a:t>
            </a:r>
          </a:p>
          <a:p>
            <a:endParaRPr lang="en-IN" dirty="0"/>
          </a:p>
        </p:txBody>
      </p:sp>
    </p:spTree>
    <p:extLst>
      <p:ext uri="{BB962C8B-B14F-4D97-AF65-F5344CB8AC3E}">
        <p14:creationId xmlns:p14="http://schemas.microsoft.com/office/powerpoint/2010/main" val="106168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1674" y="674076"/>
            <a:ext cx="8915400" cy="1365739"/>
          </a:xfrm>
        </p:spPr>
        <p:txBody>
          <a:bodyPr/>
          <a:lstStyle/>
          <a:p>
            <a:r>
              <a:rPr lang="en-IN" sz="2000" b="1" u="sng" dirty="0"/>
              <a:t>Adaptive Educational Hypermedia System:</a:t>
            </a:r>
          </a:p>
          <a:p>
            <a:pPr lvl="2">
              <a:lnSpc>
                <a:spcPct val="150000"/>
              </a:lnSpc>
              <a:buFont typeface="Arial" panose="020B0604020202020204" pitchFamily="34" charset="0"/>
              <a:buChar char="•"/>
            </a:pPr>
            <a:r>
              <a:rPr lang="en-IN" sz="1800" b="1" dirty="0">
                <a:solidFill>
                  <a:srgbClr val="7030A0"/>
                </a:solidFill>
                <a:latin typeface="Arial Black" panose="020B0A04020102020204" pitchFamily="34" charset="0"/>
              </a:rPr>
              <a:t>AEHS orient the learner’s </a:t>
            </a:r>
            <a:r>
              <a:rPr lang="en-IN" sz="1800" b="1" dirty="0">
                <a:solidFill>
                  <a:srgbClr val="C00000"/>
                </a:solidFill>
                <a:latin typeface="Arial Black" panose="020B0A04020102020204" pitchFamily="34" charset="0"/>
              </a:rPr>
              <a:t>goals, abilities, needs, interests </a:t>
            </a:r>
            <a:r>
              <a:rPr lang="en-IN" sz="1800" b="1" dirty="0">
                <a:solidFill>
                  <a:srgbClr val="7030A0"/>
                </a:solidFill>
                <a:latin typeface="Arial Black" panose="020B0A04020102020204" pitchFamily="34" charset="0"/>
              </a:rPr>
              <a:t>and </a:t>
            </a:r>
            <a:r>
              <a:rPr lang="en-IN" sz="1800" b="1" dirty="0">
                <a:solidFill>
                  <a:srgbClr val="C00000"/>
                </a:solidFill>
                <a:latin typeface="Arial Black" panose="020B0A04020102020204" pitchFamily="34" charset="0"/>
              </a:rPr>
              <a:t>knowledge</a:t>
            </a:r>
            <a:r>
              <a:rPr lang="en-IN" sz="1800" b="1" dirty="0">
                <a:solidFill>
                  <a:srgbClr val="7030A0"/>
                </a:solidFill>
                <a:latin typeface="Arial Black" panose="020B0A04020102020204" pitchFamily="34" charset="0"/>
              </a:rPr>
              <a:t> of the subjects.</a:t>
            </a:r>
          </a:p>
          <a:p>
            <a:pPr marL="914400" lvl="2" indent="0">
              <a:lnSpc>
                <a:spcPct val="150000"/>
              </a:lnSpc>
              <a:buNone/>
            </a:pPr>
            <a:endParaRPr lang="en-IN" sz="1800" b="1" dirty="0">
              <a:solidFill>
                <a:srgbClr val="7030A0"/>
              </a:solidFill>
              <a:latin typeface="Arial Black" panose="020B0A04020102020204" pitchFamily="34" charset="0"/>
            </a:endParaRPr>
          </a:p>
        </p:txBody>
      </p:sp>
      <p:sp>
        <p:nvSpPr>
          <p:cNvPr id="4" name="TextBox 3"/>
          <p:cNvSpPr txBox="1"/>
          <p:nvPr/>
        </p:nvSpPr>
        <p:spPr>
          <a:xfrm>
            <a:off x="5328138" y="2303641"/>
            <a:ext cx="2242039" cy="369332"/>
          </a:xfrm>
          <a:prstGeom prst="rect">
            <a:avLst/>
          </a:prstGeom>
          <a:noFill/>
        </p:spPr>
        <p:txBody>
          <a:bodyPr wrap="square" rtlCol="0">
            <a:spAutoFit/>
          </a:bodyPr>
          <a:lstStyle/>
          <a:p>
            <a:r>
              <a:rPr lang="en-IN" b="1" u="sng" dirty="0"/>
              <a:t>AEHS</a:t>
            </a:r>
          </a:p>
        </p:txBody>
      </p:sp>
      <p:cxnSp>
        <p:nvCxnSpPr>
          <p:cNvPr id="6" name="Straight Connector 5"/>
          <p:cNvCxnSpPr/>
          <p:nvPr/>
        </p:nvCxnSpPr>
        <p:spPr>
          <a:xfrm flipH="1">
            <a:off x="3991708" y="2725671"/>
            <a:ext cx="1582615" cy="5802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01459" y="2725671"/>
            <a:ext cx="10256" cy="16792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733" y="2725671"/>
            <a:ext cx="1383322" cy="5802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57525" y="3399664"/>
            <a:ext cx="1476375" cy="369332"/>
          </a:xfrm>
          <a:prstGeom prst="rect">
            <a:avLst/>
          </a:prstGeom>
          <a:noFill/>
        </p:spPr>
        <p:txBody>
          <a:bodyPr wrap="square" rtlCol="0">
            <a:spAutoFit/>
          </a:bodyPr>
          <a:lstStyle/>
          <a:p>
            <a:r>
              <a:rPr lang="en-IN" b="1" dirty="0">
                <a:solidFill>
                  <a:srgbClr val="7030A0"/>
                </a:solidFill>
              </a:rPr>
              <a:t>User Model</a:t>
            </a:r>
          </a:p>
        </p:txBody>
      </p:sp>
      <p:sp>
        <p:nvSpPr>
          <p:cNvPr id="12" name="TextBox 11"/>
          <p:cNvSpPr txBox="1"/>
          <p:nvPr/>
        </p:nvSpPr>
        <p:spPr>
          <a:xfrm>
            <a:off x="5073527" y="4460602"/>
            <a:ext cx="1870198" cy="369332"/>
          </a:xfrm>
          <a:prstGeom prst="rect">
            <a:avLst/>
          </a:prstGeom>
          <a:noFill/>
        </p:spPr>
        <p:txBody>
          <a:bodyPr wrap="square" rtlCol="0">
            <a:spAutoFit/>
          </a:bodyPr>
          <a:lstStyle/>
          <a:p>
            <a:r>
              <a:rPr lang="en-IN" b="1" dirty="0">
                <a:solidFill>
                  <a:srgbClr val="7030A0"/>
                </a:solidFill>
              </a:rPr>
              <a:t>Domain Model</a:t>
            </a:r>
          </a:p>
        </p:txBody>
      </p:sp>
      <p:sp>
        <p:nvSpPr>
          <p:cNvPr id="13" name="TextBox 12"/>
          <p:cNvSpPr txBox="1"/>
          <p:nvPr/>
        </p:nvSpPr>
        <p:spPr>
          <a:xfrm>
            <a:off x="6818433" y="3344007"/>
            <a:ext cx="2479431" cy="369332"/>
          </a:xfrm>
          <a:prstGeom prst="rect">
            <a:avLst/>
          </a:prstGeom>
          <a:noFill/>
        </p:spPr>
        <p:txBody>
          <a:bodyPr wrap="square" rtlCol="0">
            <a:spAutoFit/>
          </a:bodyPr>
          <a:lstStyle/>
          <a:p>
            <a:r>
              <a:rPr lang="en-IN" b="1" dirty="0">
                <a:solidFill>
                  <a:srgbClr val="7030A0"/>
                </a:solidFill>
              </a:rPr>
              <a:t>Interaction Model</a:t>
            </a:r>
          </a:p>
        </p:txBody>
      </p:sp>
      <p:sp>
        <p:nvSpPr>
          <p:cNvPr id="15" name="Rectangle 14"/>
          <p:cNvSpPr/>
          <p:nvPr/>
        </p:nvSpPr>
        <p:spPr>
          <a:xfrm>
            <a:off x="2815920" y="3862752"/>
            <a:ext cx="1959584" cy="1400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IN" sz="1600" b="1" dirty="0">
                <a:solidFill>
                  <a:schemeClr val="accent6">
                    <a:lumMod val="50000"/>
                  </a:schemeClr>
                </a:solidFill>
              </a:rPr>
              <a:t>Goals</a:t>
            </a:r>
          </a:p>
          <a:p>
            <a:pPr marL="342900" indent="-342900" algn="just">
              <a:buFont typeface="+mj-lt"/>
              <a:buAutoNum type="arabicPeriod"/>
            </a:pPr>
            <a:r>
              <a:rPr lang="en-IN" sz="1600" b="1" dirty="0">
                <a:solidFill>
                  <a:schemeClr val="accent6">
                    <a:lumMod val="50000"/>
                  </a:schemeClr>
                </a:solidFill>
              </a:rPr>
              <a:t>Knowledge</a:t>
            </a:r>
          </a:p>
          <a:p>
            <a:pPr marL="342900" indent="-342900" algn="just">
              <a:buFont typeface="+mj-lt"/>
              <a:buAutoNum type="arabicPeriod"/>
            </a:pPr>
            <a:r>
              <a:rPr lang="en-IN" sz="1600" b="1" dirty="0">
                <a:solidFill>
                  <a:schemeClr val="accent6">
                    <a:lumMod val="50000"/>
                  </a:schemeClr>
                </a:solidFill>
              </a:rPr>
              <a:t>Background</a:t>
            </a:r>
          </a:p>
          <a:p>
            <a:pPr marL="342900" indent="-342900" algn="just">
              <a:buFont typeface="+mj-lt"/>
              <a:buAutoNum type="arabicPeriod"/>
            </a:pPr>
            <a:r>
              <a:rPr lang="en-IN" sz="1600" b="1" dirty="0">
                <a:solidFill>
                  <a:schemeClr val="accent6">
                    <a:lumMod val="50000"/>
                  </a:schemeClr>
                </a:solidFill>
              </a:rPr>
              <a:t>Preference</a:t>
            </a:r>
          </a:p>
        </p:txBody>
      </p:sp>
      <p:sp>
        <p:nvSpPr>
          <p:cNvPr id="16" name="Rectangle 15"/>
          <p:cNvSpPr/>
          <p:nvPr/>
        </p:nvSpPr>
        <p:spPr>
          <a:xfrm>
            <a:off x="4984140" y="4923691"/>
            <a:ext cx="3074009" cy="1820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accent6">
                    <a:lumMod val="50000"/>
                  </a:schemeClr>
                </a:solidFill>
              </a:rPr>
              <a:t>Defines the aspect of the application which can be adapted or required for operation </a:t>
            </a:r>
          </a:p>
          <a:p>
            <a:pPr marL="342900" indent="-342900" algn="just">
              <a:buFont typeface="+mj-lt"/>
              <a:buAutoNum type="arabicPeriod"/>
            </a:pPr>
            <a:r>
              <a:rPr lang="en-IN" sz="1600" b="1" dirty="0">
                <a:solidFill>
                  <a:schemeClr val="accent6">
                    <a:lumMod val="50000"/>
                  </a:schemeClr>
                </a:solidFill>
              </a:rPr>
              <a:t>Task Level</a:t>
            </a:r>
          </a:p>
          <a:p>
            <a:pPr marL="342900" indent="-342900" algn="just">
              <a:buFont typeface="+mj-lt"/>
              <a:buAutoNum type="arabicPeriod"/>
            </a:pPr>
            <a:r>
              <a:rPr lang="en-IN" sz="1600" b="1" dirty="0">
                <a:solidFill>
                  <a:schemeClr val="accent6">
                    <a:lumMod val="50000"/>
                  </a:schemeClr>
                </a:solidFill>
              </a:rPr>
              <a:t>Logical Level</a:t>
            </a:r>
          </a:p>
          <a:p>
            <a:pPr marL="342900" indent="-342900" algn="just">
              <a:buFont typeface="+mj-lt"/>
              <a:buAutoNum type="arabicPeriod"/>
            </a:pPr>
            <a:r>
              <a:rPr lang="en-IN" sz="1600" b="1" dirty="0">
                <a:solidFill>
                  <a:schemeClr val="accent6">
                    <a:lumMod val="50000"/>
                  </a:schemeClr>
                </a:solidFill>
              </a:rPr>
              <a:t>Physical Level</a:t>
            </a:r>
          </a:p>
        </p:txBody>
      </p:sp>
      <p:sp>
        <p:nvSpPr>
          <p:cNvPr id="17" name="Rectangle 16"/>
          <p:cNvSpPr/>
          <p:nvPr/>
        </p:nvSpPr>
        <p:spPr>
          <a:xfrm>
            <a:off x="6943724" y="3768998"/>
            <a:ext cx="3714751" cy="726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accent6">
                    <a:lumMod val="50000"/>
                  </a:schemeClr>
                </a:solidFill>
              </a:rPr>
              <a:t>Concerned with the relationship which exist between User Model and Domain Model</a:t>
            </a:r>
          </a:p>
        </p:txBody>
      </p:sp>
    </p:spTree>
    <p:extLst>
      <p:ext uri="{BB962C8B-B14F-4D97-AF65-F5344CB8AC3E}">
        <p14:creationId xmlns:p14="http://schemas.microsoft.com/office/powerpoint/2010/main" val="370492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799" y="0"/>
            <a:ext cx="8911687" cy="1280890"/>
          </a:xfrm>
        </p:spPr>
        <p:txBody>
          <a:bodyPr/>
          <a:lstStyle/>
          <a:p>
            <a:r>
              <a:rPr lang="en-IN" b="1" dirty="0">
                <a:solidFill>
                  <a:srgbClr val="C00000"/>
                </a:solidFill>
              </a:rPr>
              <a:t>Literature Review: </a:t>
            </a:r>
          </a:p>
        </p:txBody>
      </p:sp>
      <p:graphicFrame>
        <p:nvGraphicFramePr>
          <p:cNvPr id="4" name="Table 3"/>
          <p:cNvGraphicFramePr>
            <a:graphicFrameLocks noGrp="1"/>
          </p:cNvGraphicFramePr>
          <p:nvPr>
            <p:extLst>
              <p:ext uri="{D42A27DB-BD31-4B8C-83A1-F6EECF244321}">
                <p14:modId xmlns:p14="http://schemas.microsoft.com/office/powerpoint/2010/main" val="14780992"/>
              </p:ext>
            </p:extLst>
          </p:nvPr>
        </p:nvGraphicFramePr>
        <p:xfrm>
          <a:off x="175209" y="886408"/>
          <a:ext cx="12016791" cy="5971592"/>
        </p:xfrm>
        <a:graphic>
          <a:graphicData uri="http://schemas.openxmlformats.org/drawingml/2006/table">
            <a:tbl>
              <a:tblPr firstRow="1" bandRow="1">
                <a:tableStyleId>{5C22544A-7EE6-4342-B048-85BDC9FD1C3A}</a:tableStyleId>
              </a:tblPr>
              <a:tblGrid>
                <a:gridCol w="549796">
                  <a:extLst>
                    <a:ext uri="{9D8B030D-6E8A-4147-A177-3AD203B41FA5}">
                      <a16:colId xmlns:a16="http://schemas.microsoft.com/office/drawing/2014/main" val="20000"/>
                    </a:ext>
                  </a:extLst>
                </a:gridCol>
                <a:gridCol w="2463555">
                  <a:extLst>
                    <a:ext uri="{9D8B030D-6E8A-4147-A177-3AD203B41FA5}">
                      <a16:colId xmlns:a16="http://schemas.microsoft.com/office/drawing/2014/main" val="20001"/>
                    </a:ext>
                  </a:extLst>
                </a:gridCol>
                <a:gridCol w="1589729">
                  <a:extLst>
                    <a:ext uri="{9D8B030D-6E8A-4147-A177-3AD203B41FA5}">
                      <a16:colId xmlns:a16="http://schemas.microsoft.com/office/drawing/2014/main" val="20002"/>
                    </a:ext>
                  </a:extLst>
                </a:gridCol>
                <a:gridCol w="989633">
                  <a:extLst>
                    <a:ext uri="{9D8B030D-6E8A-4147-A177-3AD203B41FA5}">
                      <a16:colId xmlns:a16="http://schemas.microsoft.com/office/drawing/2014/main" val="20003"/>
                    </a:ext>
                  </a:extLst>
                </a:gridCol>
                <a:gridCol w="1000161">
                  <a:extLst>
                    <a:ext uri="{9D8B030D-6E8A-4147-A177-3AD203B41FA5}">
                      <a16:colId xmlns:a16="http://schemas.microsoft.com/office/drawing/2014/main" val="20004"/>
                    </a:ext>
                  </a:extLst>
                </a:gridCol>
                <a:gridCol w="3576305">
                  <a:extLst>
                    <a:ext uri="{9D8B030D-6E8A-4147-A177-3AD203B41FA5}">
                      <a16:colId xmlns:a16="http://schemas.microsoft.com/office/drawing/2014/main" val="20005"/>
                    </a:ext>
                  </a:extLst>
                </a:gridCol>
                <a:gridCol w="1847612">
                  <a:extLst>
                    <a:ext uri="{9D8B030D-6E8A-4147-A177-3AD203B41FA5}">
                      <a16:colId xmlns:a16="http://schemas.microsoft.com/office/drawing/2014/main" val="20006"/>
                    </a:ext>
                  </a:extLst>
                </a:gridCol>
              </a:tblGrid>
              <a:tr h="830768">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5140824">
                <a:tc>
                  <a:txBody>
                    <a:bodyPr/>
                    <a:lstStyle/>
                    <a:p>
                      <a:pPr algn="ctr"/>
                      <a:r>
                        <a:rPr lang="en-IN" sz="1400" dirty="0">
                          <a:latin typeface="Arial Black" panose="020B0A04020102020204" pitchFamily="34" charset="0"/>
                        </a:rPr>
                        <a:t>1</a:t>
                      </a:r>
                    </a:p>
                  </a:txBody>
                  <a:tcPr anchor="ctr"/>
                </a:tc>
                <a:tc>
                  <a:txBody>
                    <a:bodyPr/>
                    <a:lstStyle/>
                    <a:p>
                      <a:pPr algn="ctr"/>
                      <a:r>
                        <a:rPr lang="en-IN" sz="1400" b="0" dirty="0">
                          <a:latin typeface="Arial Black" panose="020B0A04020102020204" pitchFamily="34" charset="0"/>
                        </a:rPr>
                        <a:t>A Big Data Approach for classification and prediction of student result using Map Reduce</a:t>
                      </a:r>
                    </a:p>
                  </a:txBody>
                  <a:tcPr anchor="ctr"/>
                </a:tc>
                <a:tc>
                  <a:txBody>
                    <a:bodyPr/>
                    <a:lstStyle/>
                    <a:p>
                      <a:pPr algn="ctr"/>
                      <a:r>
                        <a:rPr lang="en-IN" sz="1400" dirty="0" err="1">
                          <a:latin typeface="Arial" panose="020B0604020202020204" pitchFamily="34" charset="0"/>
                          <a:cs typeface="Arial" panose="020B0604020202020204" pitchFamily="34" charset="0"/>
                        </a:rPr>
                        <a:t>Midhun</a:t>
                      </a:r>
                      <a:r>
                        <a:rPr lang="en-IN" sz="1400" dirty="0">
                          <a:latin typeface="Arial" panose="020B0604020202020204" pitchFamily="34" charset="0"/>
                          <a:cs typeface="Arial" panose="020B0604020202020204" pitchFamily="34" charset="0"/>
                        </a:rPr>
                        <a:t> Mohan M G &amp; </a:t>
                      </a:r>
                      <a:r>
                        <a:rPr lang="en-IN" sz="1400" dirty="0" err="1">
                          <a:latin typeface="Arial" panose="020B0604020202020204" pitchFamily="34" charset="0"/>
                          <a:cs typeface="Arial" panose="020B0604020202020204" pitchFamily="34" charset="0"/>
                        </a:rPr>
                        <a:t>Siju</a:t>
                      </a:r>
                      <a:r>
                        <a:rPr lang="en-IN" sz="1400" dirty="0">
                          <a:latin typeface="Arial" panose="020B0604020202020204" pitchFamily="34" charset="0"/>
                          <a:cs typeface="Arial" panose="020B0604020202020204" pitchFamily="34" charset="0"/>
                        </a:rPr>
                        <a:t> K Augustin</a:t>
                      </a:r>
                    </a:p>
                  </a:txBody>
                  <a:tcPr anchor="ctr"/>
                </a:tc>
                <a:tc>
                  <a:txBody>
                    <a:bodyPr/>
                    <a:lstStyle/>
                    <a:p>
                      <a:pPr algn="ctr"/>
                      <a:r>
                        <a:rPr lang="en-IN" sz="1400" dirty="0">
                          <a:latin typeface="Arial" panose="020B0604020202020204" pitchFamily="34" charset="0"/>
                          <a:cs typeface="Arial" panose="020B0604020202020204" pitchFamily="34" charset="0"/>
                        </a:rPr>
                        <a:t>2015</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IEEE Recent Advances in Intelligent Computational Systems (RAICS)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K- means Map Reduce</a:t>
                      </a:r>
                      <a:r>
                        <a:rPr lang="en-IN" sz="1400" b="0" baseline="0" dirty="0">
                          <a:latin typeface="Arial" panose="020B0604020202020204" pitchFamily="34" charset="0"/>
                          <a:cs typeface="Arial" panose="020B0604020202020204" pitchFamily="34" charset="0"/>
                        </a:rPr>
                        <a:t> Algorithm, Multi leaner Regression Algorithm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1" dirty="0">
                          <a:latin typeface="Arial" panose="020B0604020202020204" pitchFamily="34" charset="0"/>
                          <a:cs typeface="Arial" panose="020B0604020202020204" pitchFamily="34" charset="0"/>
                        </a:rPr>
                        <a:t>(1) </a:t>
                      </a:r>
                      <a:r>
                        <a:rPr lang="en-IN" sz="1400" dirty="0">
                          <a:latin typeface="Arial" panose="020B0604020202020204" pitchFamily="34" charset="0"/>
                          <a:cs typeface="Arial" panose="020B0604020202020204" pitchFamily="34" charset="0"/>
                        </a:rPr>
                        <a:t>Identifying academically at risk student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Predictive Analysis of student result.</a:t>
                      </a: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Input: </a:t>
                      </a:r>
                      <a:r>
                        <a:rPr lang="en-IN" sz="1400" b="0" dirty="0">
                          <a:latin typeface="Arial" panose="020B0604020202020204" pitchFamily="34" charset="0"/>
                          <a:cs typeface="Arial" panose="020B0604020202020204" pitchFamily="34" charset="0"/>
                        </a:rPr>
                        <a:t>Dataset</a:t>
                      </a:r>
                      <a:r>
                        <a:rPr lang="en-IN" sz="1400" b="0" baseline="0" dirty="0">
                          <a:latin typeface="Arial" panose="020B0604020202020204" pitchFamily="34" charset="0"/>
                          <a:cs typeface="Arial" panose="020B0604020202020204" pitchFamily="34" charset="0"/>
                        </a:rPr>
                        <a:t> of CBSC </a:t>
                      </a:r>
                      <a:r>
                        <a:rPr lang="en-IN" sz="1400" b="0" dirty="0">
                          <a:latin typeface="Arial" panose="020B0604020202020204" pitchFamily="34" charset="0"/>
                          <a:cs typeface="Arial" panose="020B0604020202020204" pitchFamily="34" charset="0"/>
                        </a:rPr>
                        <a:t>Student</a:t>
                      </a:r>
                      <a:r>
                        <a:rPr lang="en-IN" sz="1400" b="0" baseline="0" dirty="0">
                          <a:latin typeface="Arial" panose="020B0604020202020204" pitchFamily="34" charset="0"/>
                          <a:cs typeface="Arial" panose="020B0604020202020204" pitchFamily="34" charset="0"/>
                        </a:rPr>
                        <a:t> of 10</a:t>
                      </a:r>
                      <a:r>
                        <a:rPr lang="en-IN" sz="1400" b="0" baseline="30000" dirty="0">
                          <a:latin typeface="Arial" panose="020B0604020202020204" pitchFamily="34" charset="0"/>
                          <a:cs typeface="Arial" panose="020B0604020202020204" pitchFamily="34" charset="0"/>
                        </a:rPr>
                        <a:t>th</a:t>
                      </a:r>
                      <a:r>
                        <a:rPr lang="en-IN" sz="1400" b="0" baseline="0" dirty="0">
                          <a:latin typeface="Arial" panose="020B0604020202020204" pitchFamily="34" charset="0"/>
                          <a:cs typeface="Arial" panose="020B0604020202020204" pitchFamily="34" charset="0"/>
                        </a:rPr>
                        <a:t> class</a:t>
                      </a:r>
                      <a:endParaRPr lang="en-IN" sz="1400" b="1"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Result:</a:t>
                      </a:r>
                      <a:r>
                        <a:rPr lang="en-IN" sz="1400" b="1" baseline="0" dirty="0">
                          <a:latin typeface="Arial" panose="020B0604020202020204" pitchFamily="34" charset="0"/>
                          <a:cs typeface="Arial" panose="020B0604020202020204" pitchFamily="34" charset="0"/>
                        </a:rPr>
                        <a:t> (1)</a:t>
                      </a:r>
                      <a:r>
                        <a:rPr lang="en-IN" sz="1400" b="0" baseline="0" dirty="0">
                          <a:latin typeface="Arial" panose="020B0604020202020204" pitchFamily="34" charset="0"/>
                          <a:cs typeface="Arial" panose="020B0604020202020204" pitchFamily="34" charset="0"/>
                        </a:rPr>
                        <a:t>There are 6 clusters of students which have similar marks by which we can defined at risk student </a:t>
                      </a:r>
                      <a:r>
                        <a:rPr lang="en-IN" sz="1400" b="1" baseline="0" dirty="0">
                          <a:latin typeface="Arial" panose="020B0604020202020204" pitchFamily="34" charset="0"/>
                          <a:cs typeface="Arial" panose="020B0604020202020204" pitchFamily="34" charset="0"/>
                        </a:rPr>
                        <a:t>(2) </a:t>
                      </a:r>
                      <a:r>
                        <a:rPr lang="en-IN" sz="1400" b="0" baseline="0" dirty="0">
                          <a:latin typeface="Arial" panose="020B0604020202020204" pitchFamily="34" charset="0"/>
                          <a:cs typeface="Arial" panose="020B0604020202020204" pitchFamily="34" charset="0"/>
                        </a:rPr>
                        <a:t>From GP1, GP2, GP3 the GP4 has predicted  </a:t>
                      </a:r>
                      <a:endParaRPr lang="en-IN" sz="1400" b="1" baseline="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Here the Learning Analytics and Predictive Analysis is</a:t>
                      </a:r>
                      <a:r>
                        <a:rPr lang="en-IN" sz="1400" baseline="0" dirty="0">
                          <a:latin typeface="Arial" panose="020B0604020202020204" pitchFamily="34" charset="0"/>
                          <a:cs typeface="Arial" panose="020B0604020202020204" pitchFamily="34" charset="0"/>
                        </a:rPr>
                        <a:t> used</a:t>
                      </a:r>
                      <a:r>
                        <a:rPr lang="en-IN" sz="1400" dirty="0">
                          <a:latin typeface="Arial" panose="020B0604020202020204" pitchFamily="34" charset="0"/>
                          <a:cs typeface="Arial" panose="020B0604020202020204" pitchFamily="34" charset="0"/>
                        </a:rPr>
                        <a:t> to identify academically at risk students which helps who need special attention  to enhance student learning outcomes.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3888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3639717"/>
              </p:ext>
            </p:extLst>
          </p:nvPr>
        </p:nvGraphicFramePr>
        <p:xfrm>
          <a:off x="175209" y="-9332"/>
          <a:ext cx="12016791" cy="6867331"/>
        </p:xfrm>
        <a:graphic>
          <a:graphicData uri="http://schemas.openxmlformats.org/drawingml/2006/table">
            <a:tbl>
              <a:tblPr firstRow="1" bandRow="1">
                <a:tableStyleId>{5C22544A-7EE6-4342-B048-85BDC9FD1C3A}</a:tableStyleId>
              </a:tblPr>
              <a:tblGrid>
                <a:gridCol w="549796">
                  <a:extLst>
                    <a:ext uri="{9D8B030D-6E8A-4147-A177-3AD203B41FA5}">
                      <a16:colId xmlns:a16="http://schemas.microsoft.com/office/drawing/2014/main" val="20000"/>
                    </a:ext>
                  </a:extLst>
                </a:gridCol>
                <a:gridCol w="2463555">
                  <a:extLst>
                    <a:ext uri="{9D8B030D-6E8A-4147-A177-3AD203B41FA5}">
                      <a16:colId xmlns:a16="http://schemas.microsoft.com/office/drawing/2014/main" val="20001"/>
                    </a:ext>
                  </a:extLst>
                </a:gridCol>
                <a:gridCol w="1589729">
                  <a:extLst>
                    <a:ext uri="{9D8B030D-6E8A-4147-A177-3AD203B41FA5}">
                      <a16:colId xmlns:a16="http://schemas.microsoft.com/office/drawing/2014/main" val="20002"/>
                    </a:ext>
                  </a:extLst>
                </a:gridCol>
                <a:gridCol w="772766">
                  <a:extLst>
                    <a:ext uri="{9D8B030D-6E8A-4147-A177-3AD203B41FA5}">
                      <a16:colId xmlns:a16="http://schemas.microsoft.com/office/drawing/2014/main" val="20003"/>
                    </a:ext>
                  </a:extLst>
                </a:gridCol>
                <a:gridCol w="1217028">
                  <a:extLst>
                    <a:ext uri="{9D8B030D-6E8A-4147-A177-3AD203B41FA5}">
                      <a16:colId xmlns:a16="http://schemas.microsoft.com/office/drawing/2014/main" val="20004"/>
                    </a:ext>
                  </a:extLst>
                </a:gridCol>
                <a:gridCol w="3576305">
                  <a:extLst>
                    <a:ext uri="{9D8B030D-6E8A-4147-A177-3AD203B41FA5}">
                      <a16:colId xmlns:a16="http://schemas.microsoft.com/office/drawing/2014/main" val="20005"/>
                    </a:ext>
                  </a:extLst>
                </a:gridCol>
                <a:gridCol w="1847612">
                  <a:extLst>
                    <a:ext uri="{9D8B030D-6E8A-4147-A177-3AD203B41FA5}">
                      <a16:colId xmlns:a16="http://schemas.microsoft.com/office/drawing/2014/main" val="20006"/>
                    </a:ext>
                  </a:extLst>
                </a:gridCol>
              </a:tblGrid>
              <a:tr h="955383">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5911948">
                <a:tc>
                  <a:txBody>
                    <a:bodyPr/>
                    <a:lstStyle/>
                    <a:p>
                      <a:pPr algn="ctr"/>
                      <a:r>
                        <a:rPr lang="en-IN" sz="1400" dirty="0">
                          <a:latin typeface="Arial Black" panose="020B0A04020102020204" pitchFamily="34" charset="0"/>
                        </a:rPr>
                        <a:t>2</a:t>
                      </a:r>
                    </a:p>
                  </a:txBody>
                  <a:tcPr anchor="ctr"/>
                </a:tc>
                <a:tc>
                  <a:txBody>
                    <a:bodyPr/>
                    <a:lstStyle/>
                    <a:p>
                      <a:pPr algn="ctr"/>
                      <a:r>
                        <a:rPr lang="en-IN" sz="1400" b="0" dirty="0">
                          <a:latin typeface="Arial Black" panose="020B0A04020102020204" pitchFamily="34" charset="0"/>
                        </a:rPr>
                        <a:t>A Prototype System for Educational Data Warehousing and Mining</a:t>
                      </a:r>
                    </a:p>
                  </a:txBody>
                  <a:tcPr anchor="ctr"/>
                </a:tc>
                <a:tc>
                  <a:txBody>
                    <a:bodyPr/>
                    <a:lstStyle/>
                    <a:p>
                      <a:pPr algn="ct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Dimokas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Nikolaos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Mittas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Alexandros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Nanopoulos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Lefteris</a:t>
                      </a:r>
                      <a:r>
                        <a:rPr lang="en-IN" sz="1400" dirty="0">
                          <a:latin typeface="Arial" panose="020B0604020202020204" pitchFamily="34" charset="0"/>
                          <a:cs typeface="Arial" panose="020B0604020202020204" pitchFamily="34" charset="0"/>
                        </a:rPr>
                        <a:t> Angelis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2008</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IEEE Panhellenic Conference on Informatics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Cross Tabulation</a:t>
                      </a:r>
                      <a:r>
                        <a:rPr lang="en-IN" sz="1400" b="0" baseline="0" dirty="0">
                          <a:latin typeface="Arial" panose="020B0604020202020204" pitchFamily="34" charset="0"/>
                          <a:cs typeface="Arial" panose="020B0604020202020204" pitchFamily="34" charset="0"/>
                        </a:rPr>
                        <a:t> Method, Pearson Correlation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a:t>
                      </a:r>
                      <a:r>
                        <a:rPr lang="en-IN" sz="1400" b="0" baseline="0" dirty="0">
                          <a:latin typeface="Arial" panose="020B0604020202020204" pitchFamily="34" charset="0"/>
                          <a:cs typeface="Arial" panose="020B0604020202020204" pitchFamily="34" charset="0"/>
                        </a:rPr>
                        <a:t>: Goal: </a:t>
                      </a:r>
                      <a:r>
                        <a:rPr lang="en-IN" sz="1400" b="1" baseline="0" dirty="0">
                          <a:latin typeface="Arial" panose="020B0604020202020204" pitchFamily="34" charset="0"/>
                          <a:cs typeface="Arial" panose="020B0604020202020204" pitchFamily="34" charset="0"/>
                        </a:rPr>
                        <a:t>(1)</a:t>
                      </a:r>
                      <a:r>
                        <a:rPr lang="en-IN" sz="1400" b="1"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find the students who have failed to complete their studies in stipulated time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find out who have completed their study more faster. OLAP and</a:t>
                      </a:r>
                      <a:r>
                        <a:rPr lang="en-IN" sz="1400" baseline="0" dirty="0">
                          <a:latin typeface="Arial" panose="020B0604020202020204" pitchFamily="34" charset="0"/>
                          <a:cs typeface="Arial" panose="020B0604020202020204" pitchFamily="34" charset="0"/>
                        </a:rPr>
                        <a:t> statistical  operations are used to find the useful knowledge</a:t>
                      </a:r>
                      <a:endParaRPr lang="en-IN" sz="1400" b="1"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Dataset of 1184  Greek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(1) </a:t>
                      </a:r>
                      <a:r>
                        <a:rPr lang="en-IN" sz="1400" dirty="0">
                          <a:latin typeface="Arial" panose="020B0604020202020204" pitchFamily="34" charset="0"/>
                          <a:cs typeface="Arial" panose="020B0604020202020204" pitchFamily="34" charset="0"/>
                        </a:rPr>
                        <a:t>As per the Duration curve analysis the Female will complete their studies earlier than male. </a:t>
                      </a:r>
                      <a:r>
                        <a:rPr lang="en-IN" sz="1400" b="1" dirty="0">
                          <a:latin typeface="Arial" panose="020B0604020202020204" pitchFamily="34" charset="0"/>
                          <a:cs typeface="Arial" panose="020B0604020202020204" pitchFamily="34" charset="0"/>
                        </a:rPr>
                        <a:t>(2) </a:t>
                      </a:r>
                      <a:r>
                        <a:rPr lang="en-IN" sz="1400" dirty="0">
                          <a:latin typeface="Arial" panose="020B0604020202020204" pitchFamily="34" charset="0"/>
                          <a:cs typeface="Arial" panose="020B0604020202020204" pitchFamily="34" charset="0"/>
                        </a:rPr>
                        <a:t>58% students have complete their studies after 4 years.</a:t>
                      </a: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 statistical analysis we can find out the relationship between 2 variables.` </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0742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Content:</a:t>
            </a:r>
          </a:p>
        </p:txBody>
      </p:sp>
      <p:sp>
        <p:nvSpPr>
          <p:cNvPr id="3" name="Content Placeholder 2"/>
          <p:cNvSpPr>
            <a:spLocks noGrp="1"/>
          </p:cNvSpPr>
          <p:nvPr>
            <p:ph idx="1"/>
          </p:nvPr>
        </p:nvSpPr>
        <p:spPr>
          <a:xfrm>
            <a:off x="2589212" y="2142392"/>
            <a:ext cx="8915400" cy="3777622"/>
          </a:xfrm>
        </p:spPr>
        <p:txBody>
          <a:bodyPr>
            <a:noAutofit/>
          </a:bodyPr>
          <a:lstStyle/>
          <a:p>
            <a:r>
              <a:rPr lang="en-IN" sz="2800" b="1" dirty="0"/>
              <a:t>Introduction</a:t>
            </a:r>
          </a:p>
          <a:p>
            <a:r>
              <a:rPr lang="en-IN" sz="2800" b="1" dirty="0"/>
              <a:t>Issues of  Traditional Higher education system</a:t>
            </a:r>
          </a:p>
          <a:p>
            <a:r>
              <a:rPr lang="en-IN" sz="2800" b="1" dirty="0"/>
              <a:t>Why OBE?</a:t>
            </a:r>
          </a:p>
          <a:p>
            <a:r>
              <a:rPr lang="en-IN" sz="2800" b="1" dirty="0"/>
              <a:t>Literature Review</a:t>
            </a:r>
          </a:p>
          <a:p>
            <a:r>
              <a:rPr lang="en-IN" sz="2800" b="1" dirty="0"/>
              <a:t>Problem Statement </a:t>
            </a:r>
          </a:p>
          <a:p>
            <a:r>
              <a:rPr lang="en-IN" sz="2800" b="1" dirty="0"/>
              <a:t>Scope of the project</a:t>
            </a:r>
          </a:p>
          <a:p>
            <a:r>
              <a:rPr lang="en-IN" sz="2800" b="1" dirty="0"/>
              <a:t>Conclusion </a:t>
            </a:r>
          </a:p>
        </p:txBody>
      </p:sp>
    </p:spTree>
    <p:extLst>
      <p:ext uri="{BB962C8B-B14F-4D97-AF65-F5344CB8AC3E}">
        <p14:creationId xmlns:p14="http://schemas.microsoft.com/office/powerpoint/2010/main" val="333386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629560537"/>
              </p:ext>
            </p:extLst>
          </p:nvPr>
        </p:nvGraphicFramePr>
        <p:xfrm>
          <a:off x="175209" y="-9332"/>
          <a:ext cx="12016791" cy="6867332"/>
        </p:xfrm>
        <a:graphic>
          <a:graphicData uri="http://schemas.openxmlformats.org/drawingml/2006/table">
            <a:tbl>
              <a:tblPr firstRow="1" bandRow="1">
                <a:tableStyleId>{5C22544A-7EE6-4342-B048-85BDC9FD1C3A}</a:tableStyleId>
              </a:tblPr>
              <a:tblGrid>
                <a:gridCol w="607306">
                  <a:extLst>
                    <a:ext uri="{9D8B030D-6E8A-4147-A177-3AD203B41FA5}">
                      <a16:colId xmlns:a16="http://schemas.microsoft.com/office/drawing/2014/main" val="20000"/>
                    </a:ext>
                  </a:extLst>
                </a:gridCol>
                <a:gridCol w="2406045">
                  <a:extLst>
                    <a:ext uri="{9D8B030D-6E8A-4147-A177-3AD203B41FA5}">
                      <a16:colId xmlns:a16="http://schemas.microsoft.com/office/drawing/2014/main" val="20001"/>
                    </a:ext>
                  </a:extLst>
                </a:gridCol>
                <a:gridCol w="1589729">
                  <a:extLst>
                    <a:ext uri="{9D8B030D-6E8A-4147-A177-3AD203B41FA5}">
                      <a16:colId xmlns:a16="http://schemas.microsoft.com/office/drawing/2014/main" val="20002"/>
                    </a:ext>
                  </a:extLst>
                </a:gridCol>
                <a:gridCol w="773425">
                  <a:extLst>
                    <a:ext uri="{9D8B030D-6E8A-4147-A177-3AD203B41FA5}">
                      <a16:colId xmlns:a16="http://schemas.microsoft.com/office/drawing/2014/main" val="20003"/>
                    </a:ext>
                  </a:extLst>
                </a:gridCol>
                <a:gridCol w="1259633">
                  <a:extLst>
                    <a:ext uri="{9D8B030D-6E8A-4147-A177-3AD203B41FA5}">
                      <a16:colId xmlns:a16="http://schemas.microsoft.com/office/drawing/2014/main" val="20004"/>
                    </a:ext>
                  </a:extLst>
                </a:gridCol>
                <a:gridCol w="3620277">
                  <a:extLst>
                    <a:ext uri="{9D8B030D-6E8A-4147-A177-3AD203B41FA5}">
                      <a16:colId xmlns:a16="http://schemas.microsoft.com/office/drawing/2014/main" val="20005"/>
                    </a:ext>
                  </a:extLst>
                </a:gridCol>
                <a:gridCol w="1760376">
                  <a:extLst>
                    <a:ext uri="{9D8B030D-6E8A-4147-A177-3AD203B41FA5}">
                      <a16:colId xmlns:a16="http://schemas.microsoft.com/office/drawing/2014/main" val="20006"/>
                    </a:ext>
                  </a:extLst>
                </a:gridCol>
              </a:tblGrid>
              <a:tr h="905116">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2021671">
                <a:tc>
                  <a:txBody>
                    <a:bodyPr/>
                    <a:lstStyle/>
                    <a:p>
                      <a:pPr algn="ctr"/>
                      <a:r>
                        <a:rPr lang="en-IN" sz="1400" dirty="0">
                          <a:latin typeface="Arial Black" panose="020B0A04020102020204" pitchFamily="34" charset="0"/>
                        </a:rPr>
                        <a:t>3</a:t>
                      </a:r>
                    </a:p>
                  </a:txBody>
                  <a:tcPr anchor="ctr"/>
                </a:tc>
                <a:tc>
                  <a:txBody>
                    <a:bodyPr/>
                    <a:lstStyle/>
                    <a:p>
                      <a:pPr algn="ctr"/>
                      <a:r>
                        <a:rPr lang="en-IN" sz="1400" b="0" dirty="0">
                          <a:latin typeface="Arial Black" panose="020B0A04020102020204" pitchFamily="34" charset="0"/>
                        </a:rPr>
                        <a:t>Comparing LMS and AEHS-Challenges for improvement with exploitation of Data Mining</a:t>
                      </a:r>
                    </a:p>
                  </a:txBody>
                  <a:tcPr anchor="ctr"/>
                </a:tc>
                <a:tc>
                  <a:txBody>
                    <a:bodyPr/>
                    <a:lstStyle/>
                    <a:p>
                      <a:pPr algn="ctr"/>
                      <a:r>
                        <a:rPr lang="en-IN" sz="1400" dirty="0" err="1">
                          <a:latin typeface="Arial" panose="020B0604020202020204" pitchFamily="34" charset="0"/>
                          <a:cs typeface="Arial" panose="020B0604020202020204" pitchFamily="34" charset="0"/>
                        </a:rPr>
                        <a:t>Ioannis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Karagiannis</a:t>
                      </a:r>
                      <a:r>
                        <a:rPr lang="en-IN" sz="1400" dirty="0">
                          <a:latin typeface="Arial" panose="020B0604020202020204" pitchFamily="34" charset="0"/>
                          <a:cs typeface="Arial" panose="020B0604020202020204" pitchFamily="34" charset="0"/>
                        </a:rPr>
                        <a:t>, Maya </a:t>
                      </a:r>
                      <a:r>
                        <a:rPr lang="en-IN" sz="1400" dirty="0" err="1">
                          <a:latin typeface="Arial" panose="020B0604020202020204" pitchFamily="34" charset="0"/>
                          <a:cs typeface="Arial" panose="020B0604020202020204" pitchFamily="34" charset="0"/>
                        </a:rPr>
                        <a:t>Satratzemi</a:t>
                      </a:r>
                      <a:endParaRPr lang="en-IN" sz="1400" dirty="0">
                        <a:latin typeface="Arial" panose="020B0604020202020204" pitchFamily="34" charset="0"/>
                        <a:cs typeface="Arial" panose="020B0604020202020204" pitchFamily="34" charset="0"/>
                      </a:endParaRPr>
                    </a:p>
                    <a:p>
                      <a:pPr algn="ct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2014</a:t>
                      </a:r>
                    </a:p>
                  </a:txBody>
                  <a:tcPr anchor="ctr"/>
                </a:tc>
                <a:tc>
                  <a:txBody>
                    <a:bodyPr/>
                    <a:lstStyle/>
                    <a:p>
                      <a:pPr algn="ctr"/>
                      <a:r>
                        <a:rPr lang="en-IN" sz="1400" dirty="0">
                          <a:latin typeface="Arial" panose="020B0604020202020204" pitchFamily="34" charset="0"/>
                          <a:cs typeface="Arial" panose="020B0604020202020204" pitchFamily="34" charset="0"/>
                        </a:rPr>
                        <a:t>IEEE 14th International Conference on Advanced Learning Technologies</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b="1" baseline="0" dirty="0">
                          <a:latin typeface="Arial" panose="020B0604020202020204" pitchFamily="34" charset="0"/>
                          <a:cs typeface="Arial" panose="020B0604020202020204" pitchFamily="34" charset="0"/>
                        </a:rPr>
                        <a:t>  </a:t>
                      </a:r>
                      <a:r>
                        <a:rPr lang="en-IN" sz="1400" b="0" baseline="0" dirty="0">
                          <a:latin typeface="Arial" panose="020B0604020202020204" pitchFamily="34" charset="0"/>
                          <a:cs typeface="Arial" panose="020B0604020202020204" pitchFamily="34" charset="0"/>
                        </a:rPr>
                        <a:t>C</a:t>
                      </a:r>
                      <a:r>
                        <a:rPr lang="en-IN" sz="1400" dirty="0">
                          <a:latin typeface="Arial" panose="020B0604020202020204" pitchFamily="34" charset="0"/>
                          <a:cs typeface="Arial" panose="020B0604020202020204" pitchFamily="34" charset="0"/>
                        </a:rPr>
                        <a:t>ompression between two system. That is LMS Adaptive Educational Hyper (Learning Management System) and AEHS (Adaptive Educational Hypermedia System). In LMS the Student's characteristics(knowledge level, goals, Learning style) is totally ignored.</a:t>
                      </a:r>
                    </a:p>
                    <a:p>
                      <a:pPr algn="just"/>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AEHS gives more accurate result as compare to LMS</a:t>
                      </a:r>
                    </a:p>
                    <a:p>
                      <a:pPr algn="ct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940545">
                <a:tc>
                  <a:txBody>
                    <a:bodyPr/>
                    <a:lstStyle/>
                    <a:p>
                      <a:pPr algn="ctr"/>
                      <a:r>
                        <a:rPr lang="en-IN" sz="1400" dirty="0">
                          <a:latin typeface="Arial Black" panose="020B0A04020102020204" pitchFamily="34" charset="0"/>
                        </a:rPr>
                        <a:t>4</a:t>
                      </a:r>
                    </a:p>
                  </a:txBody>
                  <a:tcPr anchor="ctr"/>
                </a:tc>
                <a:tc>
                  <a:txBody>
                    <a:bodyPr/>
                    <a:lstStyle/>
                    <a:p>
                      <a:pPr algn="ctr"/>
                      <a:r>
                        <a:rPr lang="en-IN" sz="1400" b="0" dirty="0">
                          <a:latin typeface="Arial Black" panose="020B0A04020102020204" pitchFamily="34" charset="0"/>
                        </a:rPr>
                        <a:t>A Model to Predict Low Academic Performance</a:t>
                      </a:r>
                    </a:p>
                    <a:p>
                      <a:pPr algn="ctr"/>
                      <a:r>
                        <a:rPr lang="en-IN" sz="1400" b="0" dirty="0">
                          <a:latin typeface="Arial Black" panose="020B0A04020102020204" pitchFamily="34" charset="0"/>
                        </a:rPr>
                        <a:t>at a Specific Enrolment Using Data Mining</a:t>
                      </a:r>
                    </a:p>
                  </a:txBody>
                  <a:tcPr anchor="ctr"/>
                </a:tc>
                <a:tc>
                  <a:txBody>
                    <a:bodyPr/>
                    <a:lstStyle/>
                    <a:p>
                      <a:pPr algn="ctr"/>
                      <a:r>
                        <a:rPr lang="es-ES" sz="1400" dirty="0">
                          <a:latin typeface="Arial" panose="020B0604020202020204" pitchFamily="34" charset="0"/>
                          <a:cs typeface="Arial" panose="020B0604020202020204" pitchFamily="34" charset="0"/>
                        </a:rPr>
                        <a:t>Camilo Ernesto López Guarín, Elizabeth León Guzmán, and Fabio A. González</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IEEE REVISTA IBEROAMERICANA DE TECNOLOGIAS DEL APRENDIZAJE, VOL. 10</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Algorithm:  </a:t>
                      </a:r>
                      <a:r>
                        <a:rPr lang="en-IN" sz="1400" b="0" dirty="0">
                          <a:latin typeface="Arial" panose="020B0604020202020204" pitchFamily="34" charset="0"/>
                          <a:cs typeface="Arial" panose="020B0604020202020204" pitchFamily="34" charset="0"/>
                        </a:rPr>
                        <a:t>Naïve Based Classifier,  Decision Tree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 </a:t>
                      </a:r>
                      <a:r>
                        <a:rPr lang="en-IN" sz="1400" b="0" baseline="0" dirty="0">
                          <a:latin typeface="Arial" panose="020B0604020202020204" pitchFamily="34" charset="0"/>
                          <a:cs typeface="Arial" panose="020B0604020202020204" pitchFamily="34" charset="0"/>
                        </a:rPr>
                        <a:t>Goal</a:t>
                      </a:r>
                      <a:r>
                        <a:rPr lang="en-IN" sz="1400" b="1"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main aim</a:t>
                      </a:r>
                      <a:r>
                        <a:rPr lang="en-IN" sz="1400" baseline="0" dirty="0">
                          <a:latin typeface="Arial" panose="020B0604020202020204" pitchFamily="34" charset="0"/>
                          <a:cs typeface="Arial" panose="020B0604020202020204" pitchFamily="34" charset="0"/>
                        </a:rPr>
                        <a:t> is to find out the students who have blocks and have low academic performance.</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a:t>
                      </a:r>
                      <a:r>
                        <a:rPr lang="en-IN" sz="1400" b="0" baseline="0" dirty="0">
                          <a:latin typeface="Arial" panose="020B0604020202020204" pitchFamily="34" charset="0"/>
                          <a:cs typeface="Arial" panose="020B0604020202020204" pitchFamily="34" charset="0"/>
                        </a:rPr>
                        <a:t> (1) Initial Academic Information (2) Demographic and Scio-Economic Information (3) Academic Potential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(1) Poor Maths and Social science leads to loose in academics (2) Younger students (age: 23-28) have poor academic record</a:t>
                      </a:r>
                      <a:endParaRPr lang="en-IN" sz="140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The Naïve</a:t>
                      </a:r>
                      <a:r>
                        <a:rPr lang="en-IN" sz="1400" baseline="0" dirty="0">
                          <a:latin typeface="Arial" panose="020B0604020202020204" pitchFamily="34" charset="0"/>
                          <a:cs typeface="Arial" panose="020B0604020202020204" pitchFamily="34" charset="0"/>
                        </a:rPr>
                        <a:t> based classifier Algorithm gives more accuracy. The accuracy of classifier improved when the academic data was added</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001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141733008"/>
              </p:ext>
            </p:extLst>
          </p:nvPr>
        </p:nvGraphicFramePr>
        <p:xfrm>
          <a:off x="175209" y="1"/>
          <a:ext cx="12016791" cy="7061139"/>
        </p:xfrm>
        <a:graphic>
          <a:graphicData uri="http://schemas.openxmlformats.org/drawingml/2006/table">
            <a:tbl>
              <a:tblPr firstRow="1" bandRow="1">
                <a:tableStyleId>{5C22544A-7EE6-4342-B048-85BDC9FD1C3A}</a:tableStyleId>
              </a:tblPr>
              <a:tblGrid>
                <a:gridCol w="549796">
                  <a:extLst>
                    <a:ext uri="{9D8B030D-6E8A-4147-A177-3AD203B41FA5}">
                      <a16:colId xmlns:a16="http://schemas.microsoft.com/office/drawing/2014/main" val="20000"/>
                    </a:ext>
                  </a:extLst>
                </a:gridCol>
                <a:gridCol w="2463555">
                  <a:extLst>
                    <a:ext uri="{9D8B030D-6E8A-4147-A177-3AD203B41FA5}">
                      <a16:colId xmlns:a16="http://schemas.microsoft.com/office/drawing/2014/main" val="20001"/>
                    </a:ext>
                  </a:extLst>
                </a:gridCol>
                <a:gridCol w="1066199">
                  <a:extLst>
                    <a:ext uri="{9D8B030D-6E8A-4147-A177-3AD203B41FA5}">
                      <a16:colId xmlns:a16="http://schemas.microsoft.com/office/drawing/2014/main" val="20002"/>
                    </a:ext>
                  </a:extLst>
                </a:gridCol>
                <a:gridCol w="792026">
                  <a:extLst>
                    <a:ext uri="{9D8B030D-6E8A-4147-A177-3AD203B41FA5}">
                      <a16:colId xmlns:a16="http://schemas.microsoft.com/office/drawing/2014/main" val="20003"/>
                    </a:ext>
                  </a:extLst>
                </a:gridCol>
                <a:gridCol w="1327638">
                  <a:extLst>
                    <a:ext uri="{9D8B030D-6E8A-4147-A177-3AD203B41FA5}">
                      <a16:colId xmlns:a16="http://schemas.microsoft.com/office/drawing/2014/main" val="20004"/>
                    </a:ext>
                  </a:extLst>
                </a:gridCol>
                <a:gridCol w="3429000">
                  <a:extLst>
                    <a:ext uri="{9D8B030D-6E8A-4147-A177-3AD203B41FA5}">
                      <a16:colId xmlns:a16="http://schemas.microsoft.com/office/drawing/2014/main" val="20005"/>
                    </a:ext>
                  </a:extLst>
                </a:gridCol>
                <a:gridCol w="2388577">
                  <a:extLst>
                    <a:ext uri="{9D8B030D-6E8A-4147-A177-3AD203B41FA5}">
                      <a16:colId xmlns:a16="http://schemas.microsoft.com/office/drawing/2014/main" val="20006"/>
                    </a:ext>
                  </a:extLst>
                </a:gridCol>
              </a:tblGrid>
              <a:tr h="704064">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pPr algn="l"/>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5</a:t>
                      </a:r>
                    </a:p>
                  </a:txBody>
                  <a:tcPr anchor="ctr"/>
                </a:tc>
                <a:tc>
                  <a:txBody>
                    <a:bodyPr/>
                    <a:lstStyle/>
                    <a:p>
                      <a:pPr algn="ctr"/>
                      <a:r>
                        <a:rPr lang="en-IN" sz="1400" b="0" dirty="0">
                          <a:latin typeface="Arial Black" panose="020B0A04020102020204" pitchFamily="34" charset="0"/>
                        </a:rPr>
                        <a:t>A robust and effective algorithmic framework for</a:t>
                      </a:r>
                    </a:p>
                    <a:p>
                      <a:pPr algn="ctr"/>
                      <a:r>
                        <a:rPr lang="en-IN" sz="1400" b="0" dirty="0">
                          <a:latin typeface="Arial Black" panose="020B0A04020102020204" pitchFamily="34" charset="0"/>
                        </a:rPr>
                        <a:t>incomplete educational data clustering</a:t>
                      </a:r>
                    </a:p>
                  </a:txBody>
                  <a:tcPr anchor="ctr"/>
                </a:tc>
                <a:tc>
                  <a:txBody>
                    <a:bodyPr/>
                    <a:lstStyle/>
                    <a:p>
                      <a:pPr algn="ctr"/>
                      <a:r>
                        <a:rPr lang="en-IN" sz="1400" dirty="0">
                          <a:latin typeface="Arial" panose="020B0604020202020204" pitchFamily="34" charset="0"/>
                          <a:cs typeface="Arial" panose="020B0604020202020204" pitchFamily="34" charset="0"/>
                        </a:rPr>
                        <a:t>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a:t>
                      </a:r>
                      <a:r>
                        <a:rPr lang="en-IN" sz="1400" dirty="0" err="1">
                          <a:latin typeface="Arial" panose="020B0604020202020204" pitchFamily="34" charset="0"/>
                          <a:cs typeface="Arial" panose="020B0604020202020204" pitchFamily="34" charset="0"/>
                        </a:rPr>
                        <a:t>Chau</a:t>
                      </a:r>
                      <a:r>
                        <a:rPr lang="en-IN" sz="1400" dirty="0">
                          <a:latin typeface="Arial" panose="020B0604020202020204" pitchFamily="34" charset="0"/>
                          <a:cs typeface="Arial" panose="020B0604020202020204" pitchFamily="34" charset="0"/>
                        </a:rPr>
                        <a:t>, Nguyen Hua </a:t>
                      </a:r>
                      <a:r>
                        <a:rPr lang="en-IN" sz="1400" dirty="0" err="1">
                          <a:latin typeface="Arial" panose="020B0604020202020204" pitchFamily="34" charset="0"/>
                          <a:cs typeface="Arial" panose="020B0604020202020204" pitchFamily="34" charset="0"/>
                        </a:rPr>
                        <a:t>Phung</a:t>
                      </a:r>
                      <a:r>
                        <a:rPr lang="en-IN" sz="1400" dirty="0">
                          <a:latin typeface="Arial" panose="020B0604020202020204" pitchFamily="34" charset="0"/>
                          <a:cs typeface="Arial" panose="020B0604020202020204" pitchFamily="34" charset="0"/>
                        </a:rPr>
                        <a:t>, Vo </a:t>
                      </a:r>
                      <a:r>
                        <a:rPr lang="en-IN" sz="1400" dirty="0" err="1">
                          <a:latin typeface="Arial" panose="020B0604020202020204" pitchFamily="34" charset="0"/>
                          <a:cs typeface="Arial" panose="020B0604020202020204" pitchFamily="34" charset="0"/>
                        </a:rPr>
                        <a:t>Thi</a:t>
                      </a:r>
                      <a:r>
                        <a:rPr lang="en-IN" sz="1400" dirty="0">
                          <a:latin typeface="Arial" panose="020B0604020202020204" pitchFamily="34" charset="0"/>
                          <a:cs typeface="Arial" panose="020B0604020202020204" pitchFamily="34" charset="0"/>
                        </a:rPr>
                        <a:t> Ngoc Tran</a:t>
                      </a:r>
                    </a:p>
                  </a:txBody>
                  <a:tcPr anchor="ctr"/>
                </a:tc>
                <a:tc>
                  <a:txBody>
                    <a:bodyPr/>
                    <a:lstStyle/>
                    <a:p>
                      <a:pPr algn="ctr"/>
                      <a:r>
                        <a:rPr lang="en-IN" sz="1400" dirty="0">
                          <a:latin typeface="Arial" panose="020B0604020202020204" pitchFamily="34" charset="0"/>
                          <a:cs typeface="Arial" panose="020B0604020202020204" pitchFamily="34" charset="0"/>
                        </a:rPr>
                        <a:t>2015</a:t>
                      </a:r>
                    </a:p>
                  </a:txBody>
                  <a:tcPr anchor="ctr"/>
                </a:tc>
                <a:tc>
                  <a:txBody>
                    <a:bodyPr/>
                    <a:lstStyle/>
                    <a:p>
                      <a:pPr algn="ctr"/>
                      <a:r>
                        <a:rPr lang="en-IN" sz="1400" dirty="0">
                          <a:latin typeface="Arial" panose="020B0604020202020204" pitchFamily="34" charset="0"/>
                          <a:cs typeface="Arial" panose="020B0604020202020204" pitchFamily="34" charset="0"/>
                        </a:rPr>
                        <a:t>2015 2nd National Foundation for Science and Technology Development Conference on Information and Computer Science</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a:t>
                      </a:r>
                      <a:r>
                        <a:rPr lang="en-IN" sz="1400" dirty="0">
                          <a:latin typeface="Arial" panose="020B0604020202020204" pitchFamily="34" charset="0"/>
                          <a:cs typeface="Arial" panose="020B0604020202020204" pitchFamily="34" charset="0"/>
                        </a:rPr>
                        <a:t>: Goal:</a:t>
                      </a:r>
                      <a:r>
                        <a:rPr lang="en-IN" sz="1400" baseline="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 Main</a:t>
                      </a:r>
                      <a:r>
                        <a:rPr lang="en-IN" sz="1400" baseline="0" dirty="0">
                          <a:latin typeface="Arial" panose="020B0604020202020204" pitchFamily="34" charset="0"/>
                          <a:cs typeface="Arial" panose="020B0604020202020204" pitchFamily="34" charset="0"/>
                        </a:rPr>
                        <a:t> aim is grouping of the students on the basis of learning behaviour, skills, performance, Preference. The robust algorithm is developed for incomplete dataset</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 </a:t>
                      </a:r>
                      <a:r>
                        <a:rPr lang="en-IN" sz="1400" b="0" baseline="0" dirty="0">
                          <a:latin typeface="Arial" panose="020B0604020202020204" pitchFamily="34" charset="0"/>
                          <a:cs typeface="Arial" panose="020B0604020202020204" pitchFamily="34" charset="0"/>
                        </a:rPr>
                        <a:t>(1) K means (2) SOM (3) OCFSCM (4) NPFSCM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(1) D: Incomplete Dataset (2) K: number of clusters (3) Threshold. Output: (1) C: Number of clusters (2) D: Complete Dataset.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 </a:t>
                      </a:r>
                      <a:r>
                        <a:rPr lang="en-IN" sz="1400" b="0" baseline="0" dirty="0">
                          <a:latin typeface="Arial" panose="020B0604020202020204" pitchFamily="34" charset="0"/>
                          <a:cs typeface="Arial" panose="020B0604020202020204" pitchFamily="34" charset="0"/>
                        </a:rPr>
                        <a:t>K-means and SOM algorithm are used as robust algorithm for incomplete dataset.</a:t>
                      </a:r>
                      <a:endParaRPr lang="en-IN" sz="1400" b="1"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K-means and SOM algorithm are more robust</a:t>
                      </a:r>
                      <a:r>
                        <a:rPr lang="en-IN" sz="1400" baseline="0" dirty="0">
                          <a:latin typeface="Arial" panose="020B0604020202020204" pitchFamily="34" charset="0"/>
                          <a:cs typeface="Arial" panose="020B0604020202020204" pitchFamily="34" charset="0"/>
                        </a:rPr>
                        <a:t> for dataset which are more than 50% incomplete. K-means is hard version of OCFSCM and SOM is hard version on NPFSCM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6</a:t>
                      </a:r>
                    </a:p>
                  </a:txBody>
                  <a:tcPr anchor="ctr"/>
                </a:tc>
                <a:tc>
                  <a:txBody>
                    <a:bodyPr/>
                    <a:lstStyle/>
                    <a:p>
                      <a:pPr algn="ctr"/>
                      <a:endParaRPr lang="en-IN" sz="1400" b="0" dirty="0">
                        <a:latin typeface="Arial Black" panose="020B0A04020102020204" pitchFamily="34" charset="0"/>
                      </a:endParaRPr>
                    </a:p>
                    <a:p>
                      <a:pPr algn="ctr"/>
                      <a:r>
                        <a:rPr lang="en-IN" sz="1400" b="0" dirty="0">
                          <a:solidFill>
                            <a:srgbClr val="C00000"/>
                          </a:solidFill>
                          <a:latin typeface="Arial Black" panose="020B0A04020102020204" pitchFamily="34" charset="0"/>
                        </a:rPr>
                        <a:t>Implementation and Results of a Revised ABET Assessment Process</a:t>
                      </a:r>
                    </a:p>
                  </a:txBody>
                  <a:tcPr anchor="ctr"/>
                </a:tc>
                <a:tc>
                  <a:txBody>
                    <a:bodyPr/>
                    <a:lstStyle/>
                    <a:p>
                      <a:pPr algn="ctr"/>
                      <a:r>
                        <a:rPr lang="en-IN" sz="1400" dirty="0" err="1">
                          <a:latin typeface="Arial" panose="020B0604020202020204" pitchFamily="34" charset="0"/>
                          <a:cs typeface="Arial" panose="020B0604020202020204" pitchFamily="34" charset="0"/>
                        </a:rPr>
                        <a:t>Dr.</a:t>
                      </a:r>
                      <a:r>
                        <a:rPr lang="en-IN" sz="1400" dirty="0">
                          <a:latin typeface="Arial" panose="020B0604020202020204" pitchFamily="34" charset="0"/>
                          <a:cs typeface="Arial" panose="020B0604020202020204" pitchFamily="34" charset="0"/>
                        </a:rPr>
                        <a:t> Diane T. Rover, Iowa State University</a:t>
                      </a:r>
                    </a:p>
                  </a:txBody>
                  <a:tcPr anchor="ctr"/>
                </a:tc>
                <a:tc>
                  <a:txBody>
                    <a:bodyPr/>
                    <a:lstStyle/>
                    <a:p>
                      <a:pPr algn="ctr"/>
                      <a:r>
                        <a:rPr lang="en-IN" sz="1400" dirty="0">
                          <a:latin typeface="Arial" panose="020B0604020202020204" pitchFamily="34" charset="0"/>
                          <a:cs typeface="Arial" panose="020B0604020202020204" pitchFamily="34" charset="0"/>
                        </a:rPr>
                        <a:t>2013</a:t>
                      </a:r>
                    </a:p>
                  </a:txBody>
                  <a:tcPr anchor="ctr"/>
                </a:tc>
                <a:tc>
                  <a:txBody>
                    <a:bodyPr/>
                    <a:lstStyle/>
                    <a:p>
                      <a:pPr algn="ctr"/>
                      <a:r>
                        <a:rPr lang="en-IN" sz="1400" dirty="0">
                          <a:latin typeface="Arial" panose="020B0604020202020204" pitchFamily="34" charset="0"/>
                          <a:cs typeface="Arial" panose="020B0604020202020204" pitchFamily="34" charset="0"/>
                        </a:rPr>
                        <a:t>120</a:t>
                      </a:r>
                      <a:r>
                        <a:rPr lang="en-IN" sz="1400" baseline="30000" dirty="0">
                          <a:latin typeface="Arial" panose="020B0604020202020204" pitchFamily="34" charset="0"/>
                          <a:cs typeface="Arial" panose="020B0604020202020204" pitchFamily="34" charset="0"/>
                        </a:rPr>
                        <a:t>th</a:t>
                      </a:r>
                      <a:r>
                        <a:rPr lang="en-IN" sz="1400" dirty="0">
                          <a:latin typeface="Arial" panose="020B0604020202020204" pitchFamily="34" charset="0"/>
                          <a:cs typeface="Arial" panose="020B0604020202020204" pitchFamily="34" charset="0"/>
                        </a:rPr>
                        <a:t> ASEE Annual conference and exposition</a:t>
                      </a:r>
                      <a:r>
                        <a:rPr lang="en-IN" sz="1400" baseline="0" dirty="0">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dirty="0">
                          <a:latin typeface="Arial" panose="020B0604020202020204" pitchFamily="34" charset="0"/>
                          <a:cs typeface="Arial" panose="020B0604020202020204" pitchFamily="34" charset="0"/>
                        </a:rPr>
                        <a:t>This paper includes ABET</a:t>
                      </a:r>
                      <a:r>
                        <a:rPr lang="en-IN" sz="1400" baseline="0" dirty="0">
                          <a:latin typeface="Arial" panose="020B0604020202020204" pitchFamily="34" charset="0"/>
                          <a:cs typeface="Arial" panose="020B0604020202020204" pitchFamily="34" charset="0"/>
                        </a:rPr>
                        <a:t> assessment process at different levels. The objectives and Quality Indicators/ Rubrics of the institute are provided.</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 student Performance and Teacher performance are mapped with the objectives and they are classified into the different classes as per the Rubrics.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Result: </a:t>
                      </a:r>
                      <a:r>
                        <a:rPr lang="en-IN" sz="1400" baseline="0" dirty="0">
                          <a:latin typeface="Arial" panose="020B0604020202020204" pitchFamily="34" charset="0"/>
                          <a:cs typeface="Arial" panose="020B0604020202020204" pitchFamily="34" charset="0"/>
                        </a:rPr>
                        <a:t>Hierarchical assessment reduce the effort and it is effective</a:t>
                      </a:r>
                    </a:p>
                  </a:txBody>
                  <a:tcPr anchor="ctr"/>
                </a:tc>
                <a:tc>
                  <a:txBody>
                    <a:bodyPr/>
                    <a:lstStyle/>
                    <a:p>
                      <a:pPr algn="l"/>
                      <a:r>
                        <a:rPr lang="en-IN" sz="1400" dirty="0">
                          <a:latin typeface="Arial" panose="020B0604020202020204" pitchFamily="34" charset="0"/>
                          <a:cs typeface="Arial" panose="020B0604020202020204" pitchFamily="34" charset="0"/>
                        </a:rPr>
                        <a:t>Having a small committee of faculty knowledgeable about the accreditation process adds significantly to the quality of assessment results.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6763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841969079"/>
              </p:ext>
            </p:extLst>
          </p:nvPr>
        </p:nvGraphicFramePr>
        <p:xfrm>
          <a:off x="72572" y="19552"/>
          <a:ext cx="12016791" cy="6792686"/>
        </p:xfrm>
        <a:graphic>
          <a:graphicData uri="http://schemas.openxmlformats.org/drawingml/2006/table">
            <a:tbl>
              <a:tblPr firstRow="1" bandRow="1">
                <a:tableStyleId>{5C22544A-7EE6-4342-B048-85BDC9FD1C3A}</a:tableStyleId>
              </a:tblPr>
              <a:tblGrid>
                <a:gridCol w="549796">
                  <a:extLst>
                    <a:ext uri="{9D8B030D-6E8A-4147-A177-3AD203B41FA5}">
                      <a16:colId xmlns:a16="http://schemas.microsoft.com/office/drawing/2014/main" val="20000"/>
                    </a:ext>
                  </a:extLst>
                </a:gridCol>
                <a:gridCol w="2463555">
                  <a:extLst>
                    <a:ext uri="{9D8B030D-6E8A-4147-A177-3AD203B41FA5}">
                      <a16:colId xmlns:a16="http://schemas.microsoft.com/office/drawing/2014/main" val="20001"/>
                    </a:ext>
                  </a:extLst>
                </a:gridCol>
                <a:gridCol w="1066199">
                  <a:extLst>
                    <a:ext uri="{9D8B030D-6E8A-4147-A177-3AD203B41FA5}">
                      <a16:colId xmlns:a16="http://schemas.microsoft.com/office/drawing/2014/main" val="20002"/>
                    </a:ext>
                  </a:extLst>
                </a:gridCol>
                <a:gridCol w="821094">
                  <a:extLst>
                    <a:ext uri="{9D8B030D-6E8A-4147-A177-3AD203B41FA5}">
                      <a16:colId xmlns:a16="http://schemas.microsoft.com/office/drawing/2014/main" val="20003"/>
                    </a:ext>
                  </a:extLst>
                </a:gridCol>
                <a:gridCol w="1007706">
                  <a:extLst>
                    <a:ext uri="{9D8B030D-6E8A-4147-A177-3AD203B41FA5}">
                      <a16:colId xmlns:a16="http://schemas.microsoft.com/office/drawing/2014/main" val="20004"/>
                    </a:ext>
                  </a:extLst>
                </a:gridCol>
                <a:gridCol w="3567524">
                  <a:extLst>
                    <a:ext uri="{9D8B030D-6E8A-4147-A177-3AD203B41FA5}">
                      <a16:colId xmlns:a16="http://schemas.microsoft.com/office/drawing/2014/main" val="20005"/>
                    </a:ext>
                  </a:extLst>
                </a:gridCol>
                <a:gridCol w="2540917">
                  <a:extLst>
                    <a:ext uri="{9D8B030D-6E8A-4147-A177-3AD203B41FA5}">
                      <a16:colId xmlns:a16="http://schemas.microsoft.com/office/drawing/2014/main" val="20006"/>
                    </a:ext>
                  </a:extLst>
                </a:gridCol>
              </a:tblGrid>
              <a:tr h="704064">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7</a:t>
                      </a:r>
                    </a:p>
                  </a:txBody>
                  <a:tcPr anchor="ctr"/>
                </a:tc>
                <a:tc>
                  <a:txBody>
                    <a:bodyPr/>
                    <a:lstStyle/>
                    <a:p>
                      <a:pPr algn="ctr"/>
                      <a:r>
                        <a:rPr lang="en-IN" sz="1400" b="0" dirty="0">
                          <a:solidFill>
                            <a:srgbClr val="C00000"/>
                          </a:solidFill>
                          <a:latin typeface="Arial Black" panose="020B0A04020102020204" pitchFamily="34" charset="0"/>
                        </a:rPr>
                        <a:t>Educational data mining: A survey from 1995 to 2005</a:t>
                      </a:r>
                    </a:p>
                  </a:txBody>
                  <a:tcPr anchor="ctr"/>
                </a:tc>
                <a:tc>
                  <a:txBody>
                    <a:bodyPr/>
                    <a:lstStyle/>
                    <a:p>
                      <a:pPr algn="ctr"/>
                      <a:r>
                        <a:rPr lang="en-IN" sz="1400" dirty="0">
                          <a:latin typeface="Arial" panose="020B0604020202020204" pitchFamily="34" charset="0"/>
                          <a:cs typeface="Arial" panose="020B0604020202020204" pitchFamily="34" charset="0"/>
                        </a:rPr>
                        <a:t>C. Romero, S. Ventura</a:t>
                      </a:r>
                    </a:p>
                  </a:txBody>
                  <a:tcPr anchor="ctr"/>
                </a:tc>
                <a:tc>
                  <a:txBody>
                    <a:bodyPr/>
                    <a:lstStyle/>
                    <a:p>
                      <a:pPr algn="ctr"/>
                      <a:r>
                        <a:rPr lang="en-IN" sz="1400" dirty="0">
                          <a:latin typeface="Arial" panose="020B0604020202020204" pitchFamily="34" charset="0"/>
                          <a:cs typeface="Arial" panose="020B0604020202020204" pitchFamily="34" charset="0"/>
                        </a:rPr>
                        <a:t>2007</a:t>
                      </a:r>
                    </a:p>
                  </a:txBody>
                  <a:tcPr anchor="ctr"/>
                </a:tc>
                <a:tc>
                  <a:txBody>
                    <a:bodyPr/>
                    <a:lstStyle/>
                    <a:p>
                      <a:pPr algn="ctr"/>
                      <a:r>
                        <a:rPr lang="en-IN" sz="1400" dirty="0">
                          <a:latin typeface="Arial" panose="020B0604020202020204" pitchFamily="34" charset="0"/>
                          <a:cs typeface="Arial" panose="020B0604020202020204" pitchFamily="34" charset="0"/>
                        </a:rPr>
                        <a:t>IEEE</a:t>
                      </a:r>
                    </a:p>
                  </a:txBody>
                  <a:tcPr anchor="ctr"/>
                </a:tc>
                <a:tc>
                  <a:txBody>
                    <a:bodyPr/>
                    <a:lstStyle/>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b="0" dirty="0">
                          <a:latin typeface="Arial" panose="020B0604020202020204" pitchFamily="34" charset="0"/>
                          <a:cs typeface="Arial" panose="020B0604020202020204" pitchFamily="34" charset="0"/>
                        </a:rPr>
                        <a:t>This</a:t>
                      </a:r>
                      <a:r>
                        <a:rPr lang="en-IN" sz="1400" b="0" baseline="0" dirty="0">
                          <a:latin typeface="Arial" panose="020B0604020202020204" pitchFamily="34" charset="0"/>
                          <a:cs typeface="Arial" panose="020B0604020202020204" pitchFamily="34" charset="0"/>
                        </a:rPr>
                        <a:t> paper represent the survey of data mining Application. e.g. Traditional Education System, Distant Learning Education System. And the survey of Data Mining Techniques  </a:t>
                      </a:r>
                      <a:endParaRPr lang="en-IN" sz="1400" b="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By</a:t>
                      </a:r>
                      <a:r>
                        <a:rPr lang="en-IN" sz="1400" baseline="0" dirty="0">
                          <a:latin typeface="Arial" panose="020B0604020202020204" pitchFamily="34" charset="0"/>
                          <a:cs typeface="Arial" panose="020B0604020202020204" pitchFamily="34" charset="0"/>
                        </a:rPr>
                        <a:t> using different data mining algorithm and techniques we can do the predictive analysis, comparative analysis and Find the individual performance of the student.</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8</a:t>
                      </a:r>
                    </a:p>
                  </a:txBody>
                  <a:tcPr anchor="ctr"/>
                </a:tc>
                <a:tc>
                  <a:txBody>
                    <a:bodyPr/>
                    <a:lstStyle/>
                    <a:p>
                      <a:pPr algn="ctr"/>
                      <a:r>
                        <a:rPr lang="en-IN" sz="1400" b="0" dirty="0">
                          <a:latin typeface="Arial Black" panose="020B0A04020102020204" pitchFamily="34" charset="0"/>
                        </a:rPr>
                        <a:t>Increasing Quality of Education Using Educational</a:t>
                      </a:r>
                    </a:p>
                    <a:p>
                      <a:pPr algn="ctr"/>
                      <a:r>
                        <a:rPr lang="en-IN" sz="1400" b="0" dirty="0">
                          <a:latin typeface="Arial Black" panose="020B0A04020102020204" pitchFamily="34" charset="0"/>
                        </a:rPr>
                        <a:t>Data Mining</a:t>
                      </a:r>
                    </a:p>
                  </a:txBody>
                  <a:tcPr anchor="ctr"/>
                </a:tc>
                <a:tc>
                  <a:txBody>
                    <a:bodyPr/>
                    <a:lstStyle/>
                    <a:p>
                      <a:pPr algn="ctr"/>
                      <a:r>
                        <a:rPr lang="en-IN" sz="1400" dirty="0" err="1">
                          <a:latin typeface="Arial" panose="020B0604020202020204" pitchFamily="34" charset="0"/>
                          <a:cs typeface="Arial" panose="020B0604020202020204" pitchFamily="34" charset="0"/>
                        </a:rPr>
                        <a:t>Mr.Pratiyush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Guleria</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Dr.Manish</a:t>
                      </a:r>
                      <a:r>
                        <a:rPr lang="en-IN" sz="1400" dirty="0">
                          <a:latin typeface="Arial" panose="020B0604020202020204" pitchFamily="34" charset="0"/>
                          <a:cs typeface="Arial" panose="020B0604020202020204" pitchFamily="34" charset="0"/>
                        </a:rPr>
                        <a:t> Arora, </a:t>
                      </a:r>
                      <a:r>
                        <a:rPr lang="en-IN" sz="1400" dirty="0" err="1">
                          <a:latin typeface="Arial" panose="020B0604020202020204" pitchFamily="34" charset="0"/>
                          <a:cs typeface="Arial" panose="020B0604020202020204" pitchFamily="34" charset="0"/>
                        </a:rPr>
                        <a:t>Dr.Manu</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Sood</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2012</a:t>
                      </a:r>
                    </a:p>
                  </a:txBody>
                  <a:tcPr anchor="ctr"/>
                </a:tc>
                <a:tc>
                  <a:txBody>
                    <a:bodyPr/>
                    <a:lstStyle/>
                    <a:p>
                      <a:pPr algn="ctr"/>
                      <a:r>
                        <a:rPr lang="en-IN" sz="1400" b="0" i="0" u="none" strike="noStrike" kern="1200" baseline="0" dirty="0">
                          <a:solidFill>
                            <a:schemeClr val="dk1"/>
                          </a:solidFill>
                          <a:latin typeface="Arial" panose="020B0604020202020204" pitchFamily="34" charset="0"/>
                          <a:ea typeface="+mn-ea"/>
                          <a:cs typeface="Arial" panose="020B0604020202020204" pitchFamily="34" charset="0"/>
                        </a:rPr>
                        <a:t>978-81-920249-7-4/13/$31.00c 2013 IEEE</a:t>
                      </a:r>
                      <a:endParaRPr lang="en-IN" sz="14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a:t>
                      </a:r>
                      <a:r>
                        <a:rPr lang="en-IN" sz="1400" baseline="0" dirty="0">
                          <a:latin typeface="Arial" panose="020B0604020202020204" pitchFamily="34" charset="0"/>
                          <a:cs typeface="Arial" panose="020B0604020202020204" pitchFamily="34" charset="0"/>
                        </a:rPr>
                        <a:t>Standard Deviation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aseline="0" dirty="0">
                          <a:latin typeface="Arial" panose="020B0604020202020204" pitchFamily="34" charset="0"/>
                          <a:cs typeface="Arial" panose="020B0604020202020204" pitchFamily="34" charset="0"/>
                        </a:rPr>
                        <a:t>In this paper the quality of education is rated by the students.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aseline="0" dirty="0">
                          <a:latin typeface="Arial" panose="020B0604020202020204" pitchFamily="34" charset="0"/>
                          <a:cs typeface="Arial" panose="020B0604020202020204" pitchFamily="34" charset="0"/>
                        </a:rPr>
                        <a:t>There are 3 Quality parameters. (1) Teaching skills (practical knowledge, Responsiveness, Cooperative) (2) Infrastructure (Library Facilities, Classrooms, Labs) (3) Contents (course content, Course Material)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Output:  </a:t>
                      </a:r>
                      <a:r>
                        <a:rPr lang="en-IN" sz="1400" baseline="0" dirty="0">
                          <a:latin typeface="Arial" panose="020B0604020202020204" pitchFamily="34" charset="0"/>
                          <a:cs typeface="Arial" panose="020B0604020202020204" pitchFamily="34" charset="0"/>
                        </a:rPr>
                        <a:t>Student rated this parameter out of 10. </a:t>
                      </a:r>
                    </a:p>
                  </a:txBody>
                  <a:tcPr anchor="ctr"/>
                </a:tc>
                <a:tc>
                  <a:txBody>
                    <a:bodyPr/>
                    <a:lstStyle/>
                    <a:p>
                      <a:pPr algn="l"/>
                      <a:r>
                        <a:rPr lang="en-IN" sz="1400" dirty="0">
                          <a:latin typeface="Arial" panose="020B0604020202020204" pitchFamily="34" charset="0"/>
                          <a:cs typeface="Arial" panose="020B0604020202020204" pitchFamily="34" charset="0"/>
                        </a:rPr>
                        <a:t>Using</a:t>
                      </a:r>
                      <a:r>
                        <a:rPr lang="en-IN" sz="1400" baseline="0" dirty="0">
                          <a:latin typeface="Arial" panose="020B0604020202020204" pitchFamily="34" charset="0"/>
                          <a:cs typeface="Arial" panose="020B0604020202020204" pitchFamily="34" charset="0"/>
                        </a:rPr>
                        <a:t> Feedback approach the quality of the education can be measured and improved.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998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058358873"/>
              </p:ext>
            </p:extLst>
          </p:nvPr>
        </p:nvGraphicFramePr>
        <p:xfrm>
          <a:off x="72572" y="19552"/>
          <a:ext cx="12016791" cy="6792686"/>
        </p:xfrm>
        <a:graphic>
          <a:graphicData uri="http://schemas.openxmlformats.org/drawingml/2006/table">
            <a:tbl>
              <a:tblPr firstRow="1" bandRow="1">
                <a:tableStyleId>{5C22544A-7EE6-4342-B048-85BDC9FD1C3A}</a:tableStyleId>
              </a:tblPr>
              <a:tblGrid>
                <a:gridCol w="549796">
                  <a:extLst>
                    <a:ext uri="{9D8B030D-6E8A-4147-A177-3AD203B41FA5}">
                      <a16:colId xmlns:a16="http://schemas.microsoft.com/office/drawing/2014/main" val="20000"/>
                    </a:ext>
                  </a:extLst>
                </a:gridCol>
                <a:gridCol w="2463555">
                  <a:extLst>
                    <a:ext uri="{9D8B030D-6E8A-4147-A177-3AD203B41FA5}">
                      <a16:colId xmlns:a16="http://schemas.microsoft.com/office/drawing/2014/main" val="20001"/>
                    </a:ext>
                  </a:extLst>
                </a:gridCol>
                <a:gridCol w="1066199">
                  <a:extLst>
                    <a:ext uri="{9D8B030D-6E8A-4147-A177-3AD203B41FA5}">
                      <a16:colId xmlns:a16="http://schemas.microsoft.com/office/drawing/2014/main" val="20002"/>
                    </a:ext>
                  </a:extLst>
                </a:gridCol>
                <a:gridCol w="819928">
                  <a:extLst>
                    <a:ext uri="{9D8B030D-6E8A-4147-A177-3AD203B41FA5}">
                      <a16:colId xmlns:a16="http://schemas.microsoft.com/office/drawing/2014/main" val="20003"/>
                    </a:ext>
                  </a:extLst>
                </a:gridCol>
                <a:gridCol w="1628775">
                  <a:extLst>
                    <a:ext uri="{9D8B030D-6E8A-4147-A177-3AD203B41FA5}">
                      <a16:colId xmlns:a16="http://schemas.microsoft.com/office/drawing/2014/main" val="20004"/>
                    </a:ext>
                  </a:extLst>
                </a:gridCol>
                <a:gridCol w="2894867">
                  <a:extLst>
                    <a:ext uri="{9D8B030D-6E8A-4147-A177-3AD203B41FA5}">
                      <a16:colId xmlns:a16="http://schemas.microsoft.com/office/drawing/2014/main" val="20005"/>
                    </a:ext>
                  </a:extLst>
                </a:gridCol>
                <a:gridCol w="2593671">
                  <a:extLst>
                    <a:ext uri="{9D8B030D-6E8A-4147-A177-3AD203B41FA5}">
                      <a16:colId xmlns:a16="http://schemas.microsoft.com/office/drawing/2014/main" val="20006"/>
                    </a:ext>
                  </a:extLst>
                </a:gridCol>
              </a:tblGrid>
              <a:tr h="704064">
                <a:tc>
                  <a:txBody>
                    <a:bodyPr/>
                    <a:lstStyle/>
                    <a:p>
                      <a:r>
                        <a:rPr lang="en-IN" dirty="0">
                          <a:latin typeface="Arial Black" panose="020B0A04020102020204" pitchFamily="34" charset="0"/>
                        </a:rPr>
                        <a:t>No</a:t>
                      </a:r>
                    </a:p>
                  </a:txBody>
                  <a:tcPr/>
                </a:tc>
                <a:tc>
                  <a:txBody>
                    <a:bodyPr/>
                    <a:lstStyle/>
                    <a:p>
                      <a:r>
                        <a:rPr lang="en-IN" dirty="0">
                          <a:latin typeface="Arial Black" panose="020B0A04020102020204" pitchFamily="34" charset="0"/>
                        </a:rPr>
                        <a:t>Title</a:t>
                      </a:r>
                    </a:p>
                  </a:txBody>
                  <a:tcPr/>
                </a:tc>
                <a:tc>
                  <a:txBody>
                    <a:bodyPr/>
                    <a:lstStyle/>
                    <a:p>
                      <a:r>
                        <a:rPr lang="en-IN" dirty="0">
                          <a:latin typeface="Arial Black" panose="020B0A04020102020204" pitchFamily="34" charset="0"/>
                        </a:rPr>
                        <a:t>Author</a:t>
                      </a:r>
                    </a:p>
                  </a:txBody>
                  <a:tcPr/>
                </a:tc>
                <a:tc>
                  <a:txBody>
                    <a:bodyPr/>
                    <a:lstStyle/>
                    <a:p>
                      <a:r>
                        <a:rPr lang="en-IN" dirty="0">
                          <a:latin typeface="Arial Black" panose="020B0A04020102020204" pitchFamily="34" charset="0"/>
                        </a:rPr>
                        <a:t>Year</a:t>
                      </a:r>
                    </a:p>
                  </a:txBody>
                  <a:tcPr/>
                </a:tc>
                <a:tc>
                  <a:txBody>
                    <a:bodyPr/>
                    <a:lstStyle/>
                    <a:p>
                      <a:r>
                        <a:rPr lang="en-IN" dirty="0">
                          <a:latin typeface="Arial Black" panose="020B0A04020102020204" pitchFamily="34" charset="0"/>
                        </a:rPr>
                        <a:t>Publication</a:t>
                      </a:r>
                    </a:p>
                  </a:txBody>
                  <a:tcPr/>
                </a:tc>
                <a:tc>
                  <a:txBody>
                    <a:bodyPr/>
                    <a:lstStyle/>
                    <a:p>
                      <a:r>
                        <a:rPr lang="en-IN" dirty="0">
                          <a:latin typeface="Arial Black" panose="020B0A04020102020204" pitchFamily="34" charset="0"/>
                        </a:rPr>
                        <a:t>Crux of the Paper</a:t>
                      </a:r>
                    </a:p>
                  </a:txBody>
                  <a:tcPr/>
                </a:tc>
                <a:tc>
                  <a:txBody>
                    <a:bodyPr/>
                    <a:lstStyle/>
                    <a:p>
                      <a:r>
                        <a:rPr lang="en-IN" dirty="0">
                          <a:latin typeface="Arial Black" panose="020B0A04020102020204" pitchFamily="34" charset="0"/>
                        </a:rPr>
                        <a:t>Conclusion</a:t>
                      </a:r>
                    </a:p>
                  </a:txBody>
                  <a:tcPr/>
                </a:tc>
                <a:extLst>
                  <a:ext uri="{0D108BD9-81ED-4DB2-BD59-A6C34878D82A}">
                    <a16:rowId xmlns:a16="http://schemas.microsoft.com/office/drawing/2014/main" val="10000"/>
                  </a:ext>
                </a:extLst>
              </a:tr>
              <a:tr h="3023387">
                <a:tc>
                  <a:txBody>
                    <a:bodyPr/>
                    <a:lstStyle/>
                    <a:p>
                      <a:pPr algn="ctr"/>
                      <a:r>
                        <a:rPr lang="en-IN" sz="1400" dirty="0">
                          <a:latin typeface="Arial Black" panose="020B0A04020102020204" pitchFamily="34" charset="0"/>
                        </a:rPr>
                        <a:t>9</a:t>
                      </a:r>
                    </a:p>
                  </a:txBody>
                  <a:tcPr anchor="ctr"/>
                </a:tc>
                <a:tc>
                  <a:txBody>
                    <a:bodyPr/>
                    <a:lstStyle/>
                    <a:p>
                      <a:pPr algn="ctr"/>
                      <a:r>
                        <a:rPr lang="en-IN" sz="1400" b="0" dirty="0">
                          <a:solidFill>
                            <a:schemeClr val="tx1"/>
                          </a:solidFill>
                          <a:latin typeface="Arial Black" panose="020B0A04020102020204" pitchFamily="34" charset="0"/>
                        </a:rPr>
                        <a:t>A Theoretical Model of the Adaptive Navigation Support</a:t>
                      </a:r>
                    </a:p>
                  </a:txBody>
                  <a:tcPr anchor="ctr"/>
                </a:tc>
                <a:tc>
                  <a:txBody>
                    <a:bodyPr/>
                    <a:lstStyle/>
                    <a:p>
                      <a:pPr algn="ctr"/>
                      <a:r>
                        <a:rPr lang="pt-BR" sz="1400" dirty="0">
                          <a:latin typeface="Arial" panose="020B0604020202020204" pitchFamily="34" charset="0"/>
                          <a:cs typeface="Arial" panose="020B0604020202020204" pitchFamily="34" charset="0"/>
                        </a:rPr>
                        <a:t>Maria Aparecida Fernandes Almeida, Fernando Mendes de Azevedo</a:t>
                      </a:r>
                      <a:endParaRPr lang="en-IN" sz="1400" dirty="0">
                        <a:latin typeface="Arial" panose="020B0604020202020204" pitchFamily="34" charset="0"/>
                        <a:cs typeface="Arial" panose="020B06040202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2010</a:t>
                      </a:r>
                    </a:p>
                  </a:txBody>
                  <a:tcPr anchor="ctr"/>
                </a:tc>
                <a:tc>
                  <a:txBody>
                    <a:bodyPr/>
                    <a:lstStyle/>
                    <a:p>
                      <a:pPr algn="ctr"/>
                      <a:r>
                        <a:rPr lang="en-IN" sz="1400" dirty="0">
                          <a:latin typeface="Arial" panose="020B0604020202020204" pitchFamily="34" charset="0"/>
                          <a:cs typeface="Arial" panose="020B0604020202020204" pitchFamily="34" charset="0"/>
                        </a:rPr>
                        <a:t>IEEE International Conference on System Science and Engineering</a:t>
                      </a:r>
                    </a:p>
                  </a:txBody>
                  <a:tcPr anchor="ctr"/>
                </a:tc>
                <a:tc>
                  <a:txBody>
                    <a:bodyPr/>
                    <a:lstStyle/>
                    <a:p>
                      <a:pPr marL="285750" indent="-285750" algn="just">
                        <a:buFont typeface="Arial" panose="020B0604020202020204" pitchFamily="34" charset="0"/>
                        <a:buChar char="•"/>
                      </a:pPr>
                      <a:r>
                        <a:rPr lang="en-IN" sz="1400" b="1" dirty="0">
                          <a:latin typeface="Arial" panose="020B0604020202020204" pitchFamily="34" charset="0"/>
                          <a:cs typeface="Arial" panose="020B0604020202020204" pitchFamily="34" charset="0"/>
                        </a:rPr>
                        <a:t> Algorithm:</a:t>
                      </a:r>
                      <a:r>
                        <a:rPr lang="en-IN" sz="1400" b="1" baseline="0" dirty="0">
                          <a:latin typeface="Arial" panose="020B0604020202020204" pitchFamily="34" charset="0"/>
                          <a:cs typeface="Arial" panose="020B0604020202020204" pitchFamily="34" charset="0"/>
                        </a:rPr>
                        <a:t> </a:t>
                      </a:r>
                      <a:r>
                        <a:rPr lang="en-IN" sz="1400" b="0" baseline="0" dirty="0">
                          <a:latin typeface="Arial" panose="020B0604020202020204" pitchFamily="34" charset="0"/>
                          <a:cs typeface="Arial" panose="020B0604020202020204" pitchFamily="34" charset="0"/>
                        </a:rPr>
                        <a:t>Category Theory</a:t>
                      </a:r>
                    </a:p>
                    <a:p>
                      <a:pPr marL="285750" indent="-285750" algn="l">
                        <a:buFont typeface="Arial" panose="020B0604020202020204" pitchFamily="34" charset="0"/>
                        <a:buChar char="•"/>
                      </a:pPr>
                      <a:r>
                        <a:rPr lang="en-IN" sz="1400" b="1" dirty="0">
                          <a:latin typeface="Arial" panose="020B0604020202020204" pitchFamily="34" charset="0"/>
                          <a:cs typeface="Arial" panose="020B0604020202020204" pitchFamily="34" charset="0"/>
                        </a:rPr>
                        <a:t>Characteristics: </a:t>
                      </a:r>
                      <a:r>
                        <a:rPr lang="en-IN" sz="1400" b="0" dirty="0">
                          <a:latin typeface="Arial" panose="020B0604020202020204" pitchFamily="34" charset="0"/>
                          <a:cs typeface="Arial" panose="020B0604020202020204" pitchFamily="34" charset="0"/>
                        </a:rPr>
                        <a:t>This</a:t>
                      </a:r>
                      <a:r>
                        <a:rPr lang="en-IN" sz="1400" b="0" baseline="0" dirty="0">
                          <a:latin typeface="Arial" panose="020B0604020202020204" pitchFamily="34" charset="0"/>
                          <a:cs typeface="Arial" panose="020B0604020202020204" pitchFamily="34" charset="0"/>
                        </a:rPr>
                        <a:t> paper represent the survey of Adaptive educational Hypermedia system </a:t>
                      </a:r>
                      <a:endParaRPr lang="en-IN" sz="1400" b="0" dirty="0">
                        <a:latin typeface="Arial" panose="020B0604020202020204" pitchFamily="34" charset="0"/>
                        <a:cs typeface="Arial" panose="020B0604020202020204" pitchFamily="34" charset="0"/>
                      </a:endParaRPr>
                    </a:p>
                  </a:txBody>
                  <a:tcPr anchor="ctr"/>
                </a:tc>
                <a:tc>
                  <a:txBody>
                    <a:bodyPr/>
                    <a:lstStyle/>
                    <a:p>
                      <a:pPr algn="l"/>
                      <a:r>
                        <a:rPr lang="en-IN" sz="1400" baseline="0" dirty="0">
                          <a:latin typeface="Arial" panose="020B0604020202020204" pitchFamily="34" charset="0"/>
                          <a:cs typeface="Arial" panose="020B0604020202020204" pitchFamily="34" charset="0"/>
                        </a:rPr>
                        <a:t>Category theory is very useful to specify AEHS system. .</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3065235">
                <a:tc>
                  <a:txBody>
                    <a:bodyPr/>
                    <a:lstStyle/>
                    <a:p>
                      <a:pPr algn="ctr"/>
                      <a:r>
                        <a:rPr lang="en-IN" sz="1400" dirty="0">
                          <a:latin typeface="Arial Black" panose="020B0A04020102020204" pitchFamily="34" charset="0"/>
                        </a:rPr>
                        <a:t>10</a:t>
                      </a:r>
                    </a:p>
                  </a:txBody>
                  <a:tcPr anchor="ctr"/>
                </a:tc>
                <a:tc>
                  <a:txBody>
                    <a:bodyPr/>
                    <a:lstStyle/>
                    <a:p>
                      <a:pPr algn="ctr"/>
                      <a:r>
                        <a:rPr lang="en-IN" sz="1400" b="0" dirty="0">
                          <a:latin typeface="Arial Black" panose="020B0A04020102020204" pitchFamily="34" charset="0"/>
                        </a:rPr>
                        <a:t>Adaptive Learning</a:t>
                      </a:r>
                      <a:r>
                        <a:rPr lang="en-IN" sz="1400" b="0" baseline="0" dirty="0">
                          <a:latin typeface="Arial Black" panose="020B0A04020102020204" pitchFamily="34" charset="0"/>
                        </a:rPr>
                        <a:t>  Objects sequencing for competence based Learning</a:t>
                      </a:r>
                      <a:endParaRPr lang="en-IN" sz="1400" b="0" dirty="0">
                        <a:latin typeface="Arial Black" panose="020B0A04020102020204" pitchFamily="34" charset="0"/>
                      </a:endParaRPr>
                    </a:p>
                  </a:txBody>
                  <a:tcPr anchor="ctr"/>
                </a:tc>
                <a:tc>
                  <a:txBody>
                    <a:bodyPr/>
                    <a:lstStyle/>
                    <a:p>
                      <a:pPr algn="ctr"/>
                      <a:r>
                        <a:rPr lang="en-IN" sz="1400" dirty="0">
                          <a:latin typeface="Arial" panose="020B0604020202020204" pitchFamily="34" charset="0"/>
                          <a:cs typeface="Arial" panose="020B0604020202020204" pitchFamily="34" charset="0"/>
                        </a:rPr>
                        <a:t>Pythagoras </a:t>
                      </a:r>
                      <a:r>
                        <a:rPr lang="en-IN" sz="1400" dirty="0" err="1">
                          <a:latin typeface="Arial" panose="020B0604020202020204" pitchFamily="34" charset="0"/>
                          <a:cs typeface="Arial" panose="020B0604020202020204" pitchFamily="34" charset="0"/>
                        </a:rPr>
                        <a:t>Karampiperis</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Demetrios</a:t>
                      </a:r>
                      <a:r>
                        <a:rPr lang="en-IN" sz="1400" dirty="0">
                          <a:latin typeface="Arial" panose="020B0604020202020204" pitchFamily="34" charset="0"/>
                          <a:cs typeface="Arial" panose="020B0604020202020204" pitchFamily="34" charset="0"/>
                        </a:rPr>
                        <a:t> Sampson</a:t>
                      </a:r>
                    </a:p>
                  </a:txBody>
                  <a:tcPr anchor="ctr"/>
                </a:tc>
                <a:tc>
                  <a:txBody>
                    <a:bodyPr/>
                    <a:lstStyle/>
                    <a:p>
                      <a:pPr algn="ctr"/>
                      <a:r>
                        <a:rPr lang="en-IN" sz="1400" dirty="0">
                          <a:latin typeface="Arial" panose="020B0604020202020204" pitchFamily="34" charset="0"/>
                          <a:cs typeface="Arial" panose="020B0604020202020204" pitchFamily="34" charset="0"/>
                        </a:rPr>
                        <a:t>2006</a:t>
                      </a:r>
                    </a:p>
                  </a:txBody>
                  <a:tcPr anchor="ctr"/>
                </a:tc>
                <a:tc>
                  <a:txBody>
                    <a:bodyPr/>
                    <a:lstStyle/>
                    <a:p>
                      <a:pPr algn="ctr"/>
                      <a:r>
                        <a:rPr lang="en-IN" sz="1400" dirty="0">
                          <a:latin typeface="Arial" panose="020B0604020202020204" pitchFamily="34" charset="0"/>
                          <a:cs typeface="Arial" panose="020B0604020202020204" pitchFamily="34" charset="0"/>
                        </a:rPr>
                        <a:t>Proceedings of the Sixth International Conference on Advanced Learning Technologies (ICALT'06)</a:t>
                      </a:r>
                    </a:p>
                  </a:txBody>
                  <a:tcPr anchor="ctr"/>
                </a:tc>
                <a:tc>
                  <a:txBody>
                    <a:bodyPr/>
                    <a:lstStyle/>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Algorithm: </a:t>
                      </a:r>
                      <a:r>
                        <a:rPr lang="en-IN" sz="1400" b="0" baseline="0" dirty="0">
                          <a:latin typeface="Arial" panose="020B0604020202020204" pitchFamily="34" charset="0"/>
                          <a:cs typeface="Arial" panose="020B0604020202020204" pitchFamily="34" charset="0"/>
                        </a:rPr>
                        <a:t>Competence Description Ontology  </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Characteristics:  </a:t>
                      </a:r>
                      <a:r>
                        <a:rPr lang="en-IN" sz="1400" b="0" baseline="0" dirty="0">
                          <a:latin typeface="Arial" panose="020B0604020202020204" pitchFamily="34" charset="0"/>
                          <a:cs typeface="Arial" panose="020B0604020202020204" pitchFamily="34" charset="0"/>
                        </a:rPr>
                        <a:t>It is the concept competence description ontology and learner’s competence records</a:t>
                      </a:r>
                      <a:endParaRPr lang="en-IN" sz="1400" b="1"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Input: </a:t>
                      </a:r>
                      <a:r>
                        <a:rPr lang="en-IN" sz="1400" b="0" baseline="0" dirty="0">
                          <a:latin typeface="Arial" panose="020B0604020202020204" pitchFamily="34" charset="0"/>
                          <a:cs typeface="Arial" panose="020B0604020202020204" pitchFamily="34" charset="0"/>
                        </a:rPr>
                        <a:t>50 simulated instances</a:t>
                      </a:r>
                    </a:p>
                    <a:p>
                      <a:pPr marL="285750" indent="-285750" algn="l">
                        <a:buFont typeface="Arial" panose="020B0604020202020204" pitchFamily="34" charset="0"/>
                        <a:buChar char="•"/>
                      </a:pPr>
                      <a:r>
                        <a:rPr lang="en-IN" sz="1400" b="1" baseline="0" dirty="0">
                          <a:latin typeface="Arial" panose="020B0604020202020204" pitchFamily="34" charset="0"/>
                          <a:cs typeface="Arial" panose="020B0604020202020204" pitchFamily="34" charset="0"/>
                        </a:rPr>
                        <a:t>Output: </a:t>
                      </a:r>
                      <a:r>
                        <a:rPr lang="en-IN" sz="1400" b="0" baseline="0" dirty="0">
                          <a:latin typeface="Arial" panose="020B0604020202020204" pitchFamily="34" charset="0"/>
                          <a:cs typeface="Arial" panose="020B0604020202020204" pitchFamily="34" charset="0"/>
                        </a:rPr>
                        <a:t>Less success rate in complex competence level and highest success rate in simple competence level</a:t>
                      </a:r>
                      <a:endParaRPr lang="en-IN" sz="1400" baseline="0" dirty="0">
                        <a:latin typeface="Arial" panose="020B0604020202020204" pitchFamily="34" charset="0"/>
                        <a:cs typeface="Arial" panose="020B0604020202020204" pitchFamily="34" charset="0"/>
                      </a:endParaRPr>
                    </a:p>
                  </a:txBody>
                  <a:tcPr anchor="ctr"/>
                </a:tc>
                <a:tc>
                  <a:txBody>
                    <a:bodyPr/>
                    <a:lstStyle/>
                    <a:p>
                      <a:pPr algn="l"/>
                      <a:r>
                        <a:rPr lang="en-IN" sz="1400" dirty="0">
                          <a:latin typeface="Arial" panose="020B0604020202020204" pitchFamily="34" charset="0"/>
                          <a:cs typeface="Arial" panose="020B0604020202020204" pitchFamily="34" charset="0"/>
                        </a:rPr>
                        <a:t>Learning objects sequencing is used to recognise</a:t>
                      </a:r>
                      <a:r>
                        <a:rPr lang="en-IN" sz="1400" baseline="0" dirty="0">
                          <a:latin typeface="Arial" panose="020B0604020202020204" pitchFamily="34" charset="0"/>
                          <a:cs typeface="Arial" panose="020B0604020202020204" pitchFamily="34" charset="0"/>
                        </a:rPr>
                        <a:t> lifelong learning</a:t>
                      </a:r>
                      <a:endParaRPr lang="en-IN"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282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Problem Statement:</a:t>
            </a:r>
          </a:p>
        </p:txBody>
      </p:sp>
      <p:sp>
        <p:nvSpPr>
          <p:cNvPr id="3" name="Content Placeholder 2"/>
          <p:cNvSpPr>
            <a:spLocks noGrp="1"/>
          </p:cNvSpPr>
          <p:nvPr>
            <p:ph idx="1"/>
          </p:nvPr>
        </p:nvSpPr>
        <p:spPr/>
        <p:txBody>
          <a:bodyPr/>
          <a:lstStyle/>
          <a:p>
            <a:r>
              <a:rPr lang="en-IN" b="1" dirty="0">
                <a:solidFill>
                  <a:srgbClr val="7030A0"/>
                </a:solidFill>
              </a:rPr>
              <a:t>Predicting the achievement of student performance based on program specific outcome and course learning objective.</a:t>
            </a:r>
          </a:p>
        </p:txBody>
      </p:sp>
    </p:spTree>
    <p:extLst>
      <p:ext uri="{BB962C8B-B14F-4D97-AF65-F5344CB8AC3E}">
        <p14:creationId xmlns:p14="http://schemas.microsoft.com/office/powerpoint/2010/main" val="292903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875" y="435877"/>
            <a:ext cx="8911687" cy="1280890"/>
          </a:xfrm>
        </p:spPr>
        <p:txBody>
          <a:bodyPr/>
          <a:lstStyle/>
          <a:p>
            <a:r>
              <a:rPr lang="en-IN" b="1" dirty="0">
                <a:solidFill>
                  <a:srgbClr val="C00000"/>
                </a:solidFill>
              </a:rPr>
              <a:t>Proposed Layout</a:t>
            </a:r>
            <a:r>
              <a:rPr lang="en-IN" dirty="0"/>
              <a:t>:</a:t>
            </a:r>
          </a:p>
        </p:txBody>
      </p:sp>
      <p:sp>
        <p:nvSpPr>
          <p:cNvPr id="4" name="Oval 3"/>
          <p:cNvSpPr/>
          <p:nvPr/>
        </p:nvSpPr>
        <p:spPr>
          <a:xfrm>
            <a:off x="2047875" y="1547812"/>
            <a:ext cx="2409825" cy="71437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Student Performance</a:t>
            </a:r>
          </a:p>
        </p:txBody>
      </p:sp>
      <p:sp>
        <p:nvSpPr>
          <p:cNvPr id="6" name="Oval 5"/>
          <p:cNvSpPr/>
          <p:nvPr/>
        </p:nvSpPr>
        <p:spPr>
          <a:xfrm>
            <a:off x="8229600" y="1547811"/>
            <a:ext cx="2409825" cy="71437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Outcomes</a:t>
            </a:r>
          </a:p>
        </p:txBody>
      </p:sp>
      <p:sp>
        <p:nvSpPr>
          <p:cNvPr id="7" name="Rectangle 6"/>
          <p:cNvSpPr/>
          <p:nvPr/>
        </p:nvSpPr>
        <p:spPr>
          <a:xfrm>
            <a:off x="2047875" y="2733676"/>
            <a:ext cx="2247900" cy="291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229600" y="2686052"/>
            <a:ext cx="2247900" cy="2914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a:off x="2047875" y="3552825"/>
            <a:ext cx="2247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29600" y="3438525"/>
            <a:ext cx="2247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7875" y="4762500"/>
            <a:ext cx="2247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229600" y="4762500"/>
            <a:ext cx="22479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Rounded Corners 15"/>
          <p:cNvSpPr/>
          <p:nvPr/>
        </p:nvSpPr>
        <p:spPr>
          <a:xfrm>
            <a:off x="5286375" y="3552825"/>
            <a:ext cx="1638300" cy="10382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Rubrics</a:t>
            </a:r>
          </a:p>
        </p:txBody>
      </p:sp>
      <p:sp>
        <p:nvSpPr>
          <p:cNvPr id="17" name="TextBox 16"/>
          <p:cNvSpPr txBox="1"/>
          <p:nvPr/>
        </p:nvSpPr>
        <p:spPr>
          <a:xfrm>
            <a:off x="2400300" y="2792194"/>
            <a:ext cx="2305050" cy="646331"/>
          </a:xfrm>
          <a:prstGeom prst="rect">
            <a:avLst/>
          </a:prstGeom>
          <a:noFill/>
        </p:spPr>
        <p:txBody>
          <a:bodyPr wrap="square" rtlCol="0">
            <a:spAutoFit/>
          </a:bodyPr>
          <a:lstStyle/>
          <a:p>
            <a:r>
              <a:rPr lang="en-IN" b="1" dirty="0">
                <a:solidFill>
                  <a:srgbClr val="002060"/>
                </a:solidFill>
              </a:rPr>
              <a:t>Institutional Assessment</a:t>
            </a:r>
          </a:p>
        </p:txBody>
      </p:sp>
      <p:sp>
        <p:nvSpPr>
          <p:cNvPr id="18" name="TextBox 17"/>
          <p:cNvSpPr txBox="1"/>
          <p:nvPr/>
        </p:nvSpPr>
        <p:spPr>
          <a:xfrm>
            <a:off x="2371725" y="3777347"/>
            <a:ext cx="2305050" cy="646331"/>
          </a:xfrm>
          <a:prstGeom prst="rect">
            <a:avLst/>
          </a:prstGeom>
          <a:noFill/>
        </p:spPr>
        <p:txBody>
          <a:bodyPr wrap="square" rtlCol="0">
            <a:spAutoFit/>
          </a:bodyPr>
          <a:lstStyle/>
          <a:p>
            <a:r>
              <a:rPr lang="en-IN" b="1" dirty="0">
                <a:solidFill>
                  <a:schemeClr val="accent1">
                    <a:lumMod val="75000"/>
                  </a:schemeClr>
                </a:solidFill>
              </a:rPr>
              <a:t>Program Assessment</a:t>
            </a:r>
          </a:p>
        </p:txBody>
      </p:sp>
      <p:sp>
        <p:nvSpPr>
          <p:cNvPr id="19" name="TextBox 18"/>
          <p:cNvSpPr txBox="1"/>
          <p:nvPr/>
        </p:nvSpPr>
        <p:spPr>
          <a:xfrm>
            <a:off x="2305050" y="4848241"/>
            <a:ext cx="2305050" cy="646331"/>
          </a:xfrm>
          <a:prstGeom prst="rect">
            <a:avLst/>
          </a:prstGeom>
          <a:noFill/>
        </p:spPr>
        <p:txBody>
          <a:bodyPr wrap="square" rtlCol="0">
            <a:spAutoFit/>
          </a:bodyPr>
          <a:lstStyle/>
          <a:p>
            <a:r>
              <a:rPr lang="en-IN" b="1" dirty="0">
                <a:solidFill>
                  <a:srgbClr val="C00000"/>
                </a:solidFill>
              </a:rPr>
              <a:t>Course Assessment</a:t>
            </a:r>
          </a:p>
        </p:txBody>
      </p:sp>
      <p:sp>
        <p:nvSpPr>
          <p:cNvPr id="20" name="TextBox 19"/>
          <p:cNvSpPr txBox="1"/>
          <p:nvPr/>
        </p:nvSpPr>
        <p:spPr>
          <a:xfrm>
            <a:off x="8543925" y="4848241"/>
            <a:ext cx="2305050" cy="646331"/>
          </a:xfrm>
          <a:prstGeom prst="rect">
            <a:avLst/>
          </a:prstGeom>
          <a:noFill/>
        </p:spPr>
        <p:txBody>
          <a:bodyPr wrap="square" rtlCol="0">
            <a:spAutoFit/>
          </a:bodyPr>
          <a:lstStyle/>
          <a:p>
            <a:r>
              <a:rPr lang="en-IN" b="1" dirty="0">
                <a:solidFill>
                  <a:srgbClr val="C00000"/>
                </a:solidFill>
              </a:rPr>
              <a:t>Learning  Outcomes</a:t>
            </a:r>
          </a:p>
        </p:txBody>
      </p:sp>
      <p:sp>
        <p:nvSpPr>
          <p:cNvPr id="21" name="TextBox 20"/>
          <p:cNvSpPr txBox="1"/>
          <p:nvPr/>
        </p:nvSpPr>
        <p:spPr>
          <a:xfrm>
            <a:off x="8534400" y="3734477"/>
            <a:ext cx="2305050" cy="646331"/>
          </a:xfrm>
          <a:prstGeom prst="rect">
            <a:avLst/>
          </a:prstGeom>
          <a:noFill/>
        </p:spPr>
        <p:txBody>
          <a:bodyPr wrap="square" rtlCol="0">
            <a:spAutoFit/>
          </a:bodyPr>
          <a:lstStyle/>
          <a:p>
            <a:r>
              <a:rPr lang="en-IN" b="1" dirty="0">
                <a:solidFill>
                  <a:schemeClr val="accent1">
                    <a:lumMod val="75000"/>
                  </a:schemeClr>
                </a:solidFill>
              </a:rPr>
              <a:t>Program Outcomes</a:t>
            </a:r>
          </a:p>
        </p:txBody>
      </p:sp>
      <p:sp>
        <p:nvSpPr>
          <p:cNvPr id="22" name="TextBox 21"/>
          <p:cNvSpPr txBox="1"/>
          <p:nvPr/>
        </p:nvSpPr>
        <p:spPr>
          <a:xfrm>
            <a:off x="8353425" y="2856651"/>
            <a:ext cx="2305050" cy="369332"/>
          </a:xfrm>
          <a:prstGeom prst="rect">
            <a:avLst/>
          </a:prstGeom>
          <a:noFill/>
        </p:spPr>
        <p:txBody>
          <a:bodyPr wrap="square" rtlCol="0">
            <a:spAutoFit/>
          </a:bodyPr>
          <a:lstStyle/>
          <a:p>
            <a:r>
              <a:rPr lang="en-IN" b="1" dirty="0">
                <a:solidFill>
                  <a:srgbClr val="002060"/>
                </a:solidFill>
              </a:rPr>
              <a:t>Vision &amp; Mission</a:t>
            </a:r>
          </a:p>
        </p:txBody>
      </p:sp>
      <p:cxnSp>
        <p:nvCxnSpPr>
          <p:cNvPr id="24" name="Straight Arrow Connector 23"/>
          <p:cNvCxnSpPr/>
          <p:nvPr/>
        </p:nvCxnSpPr>
        <p:spPr>
          <a:xfrm>
            <a:off x="4295775" y="3041317"/>
            <a:ext cx="990600" cy="60675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95775" y="3891648"/>
            <a:ext cx="990600" cy="29935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286250" y="4320324"/>
            <a:ext cx="1000125" cy="83554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915151" y="3000917"/>
            <a:ext cx="1323975" cy="73356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915151" y="3962940"/>
            <a:ext cx="1323974" cy="22805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915151" y="4416251"/>
            <a:ext cx="1328736" cy="681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p:cNvCxnSpPr>
            <a:stCxn id="8" idx="2"/>
          </p:cNvCxnSpPr>
          <p:nvPr/>
        </p:nvCxnSpPr>
        <p:spPr>
          <a:xfrm rot="5400000" flipH="1">
            <a:off x="6771598" y="3018750"/>
            <a:ext cx="106130" cy="5057775"/>
          </a:xfrm>
          <a:prstGeom prst="bentConnector4">
            <a:avLst>
              <a:gd name="adj1" fmla="val -215396"/>
              <a:gd name="adj2" fmla="val 6111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91250" y="6038850"/>
            <a:ext cx="1590675" cy="369332"/>
          </a:xfrm>
          <a:prstGeom prst="rect">
            <a:avLst/>
          </a:prstGeom>
          <a:noFill/>
        </p:spPr>
        <p:txBody>
          <a:bodyPr wrap="square" rtlCol="0">
            <a:spAutoFit/>
          </a:bodyPr>
          <a:lstStyle/>
          <a:p>
            <a:r>
              <a:rPr lang="en-IN" b="1" dirty="0"/>
              <a:t>Feedback</a:t>
            </a:r>
          </a:p>
        </p:txBody>
      </p:sp>
    </p:spTree>
    <p:extLst>
      <p:ext uri="{BB962C8B-B14F-4D97-AF65-F5344CB8AC3E}">
        <p14:creationId xmlns:p14="http://schemas.microsoft.com/office/powerpoint/2010/main" val="3502306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11015" y="3174023"/>
            <a:ext cx="1617785" cy="2048608"/>
          </a:xfrm>
          <a:prstGeom prst="flowChartMagneticDisk">
            <a:avLst/>
          </a:prstGeom>
          <a:solidFill>
            <a:srgbClr val="FF66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bg1"/>
                </a:solidFill>
              </a:rPr>
              <a:t>Student </a:t>
            </a:r>
          </a:p>
          <a:p>
            <a:pPr algn="ctr"/>
            <a:r>
              <a:rPr lang="en-IN" sz="1400" b="1" u="sng" dirty="0">
                <a:solidFill>
                  <a:schemeClr val="bg1"/>
                </a:solidFill>
              </a:rPr>
              <a:t>Database</a:t>
            </a:r>
          </a:p>
          <a:p>
            <a:pPr marL="342900" indent="-342900" algn="ctr">
              <a:buAutoNum type="arabicParenBoth"/>
            </a:pPr>
            <a:r>
              <a:rPr lang="en-IN" sz="1400" b="1" dirty="0">
                <a:solidFill>
                  <a:srgbClr val="FFFF00"/>
                </a:solidFill>
              </a:rPr>
              <a:t>Academic Information</a:t>
            </a:r>
          </a:p>
          <a:p>
            <a:pPr marL="342900" indent="-342900" algn="ctr">
              <a:buAutoNum type="arabicParenBoth"/>
            </a:pPr>
            <a:r>
              <a:rPr lang="en-IN" sz="1400" b="1" dirty="0">
                <a:solidFill>
                  <a:srgbClr val="FFFF00"/>
                </a:solidFill>
              </a:rPr>
              <a:t>Personalised Information</a:t>
            </a:r>
          </a:p>
        </p:txBody>
      </p:sp>
      <p:sp>
        <p:nvSpPr>
          <p:cNvPr id="5" name="Rectangle 4"/>
          <p:cNvSpPr/>
          <p:nvPr/>
        </p:nvSpPr>
        <p:spPr>
          <a:xfrm>
            <a:off x="2931506" y="1443404"/>
            <a:ext cx="7109309" cy="4139711"/>
          </a:xfrm>
          <a:prstGeom prst="rect">
            <a:avLst/>
          </a:prstGeom>
          <a:solidFill>
            <a:schemeClr val="accent3">
              <a:lumMod val="60000"/>
              <a:lumOff val="40000"/>
            </a:schemeClr>
          </a:solidFill>
          <a:ln>
            <a:solidFill>
              <a:schemeClr val="tx1"/>
            </a:solidFill>
          </a:ln>
          <a:scene3d>
            <a:camera prst="orthographicFront"/>
            <a:lightRig rig="threePt" dir="t"/>
          </a:scene3d>
          <a:sp3d>
            <a:bevelT w="1651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a:solidFill>
                    <a:schemeClr val="accent1">
                      <a:shade val="50000"/>
                    </a:schemeClr>
                  </a:solidFill>
                </a:ln>
              </a:rPr>
              <a:t>LC</a:t>
            </a:r>
          </a:p>
        </p:txBody>
      </p:sp>
      <p:sp>
        <p:nvSpPr>
          <p:cNvPr id="6" name="Rectangle 5"/>
          <p:cNvSpPr/>
          <p:nvPr/>
        </p:nvSpPr>
        <p:spPr>
          <a:xfrm>
            <a:off x="3209924" y="3657600"/>
            <a:ext cx="1225427" cy="1549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Assessment and evaluation</a:t>
            </a:r>
          </a:p>
        </p:txBody>
      </p:sp>
      <p:sp>
        <p:nvSpPr>
          <p:cNvPr id="7" name="Rectangle 6"/>
          <p:cNvSpPr/>
          <p:nvPr/>
        </p:nvSpPr>
        <p:spPr>
          <a:xfrm>
            <a:off x="6105523" y="2926739"/>
            <a:ext cx="1295400" cy="1009650"/>
          </a:xfrm>
          <a:prstGeom prst="rect">
            <a:avLst/>
          </a:prstGeom>
          <a:solidFill>
            <a:schemeClr val="accent6">
              <a:lumMod val="75000"/>
            </a:schemeClr>
          </a:solidFill>
          <a:scene3d>
            <a:camera prst="orthographicFront"/>
            <a:lightRig rig="threePt" dir="t"/>
          </a:scene3d>
          <a:sp3d>
            <a:bevelT w="146050"/>
            <a:bevelB w="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Mining Algorithm</a:t>
            </a:r>
          </a:p>
        </p:txBody>
      </p:sp>
      <p:sp>
        <p:nvSpPr>
          <p:cNvPr id="8" name="Rectangle 7"/>
          <p:cNvSpPr/>
          <p:nvPr/>
        </p:nvSpPr>
        <p:spPr>
          <a:xfrm>
            <a:off x="5853112" y="1634339"/>
            <a:ext cx="1800225" cy="847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Long Term Goals</a:t>
            </a:r>
          </a:p>
        </p:txBody>
      </p:sp>
      <p:sp>
        <p:nvSpPr>
          <p:cNvPr id="9" name="Rectangle 8"/>
          <p:cNvSpPr/>
          <p:nvPr/>
        </p:nvSpPr>
        <p:spPr>
          <a:xfrm>
            <a:off x="5853112" y="4198327"/>
            <a:ext cx="1800225" cy="5857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Short Term Goals</a:t>
            </a:r>
          </a:p>
        </p:txBody>
      </p:sp>
      <p:sp>
        <p:nvSpPr>
          <p:cNvPr id="10" name="Rectangle 9"/>
          <p:cNvSpPr/>
          <p:nvPr/>
        </p:nvSpPr>
        <p:spPr>
          <a:xfrm>
            <a:off x="8031769" y="3233737"/>
            <a:ext cx="1715422" cy="8477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Continues Quality Improvement </a:t>
            </a:r>
          </a:p>
        </p:txBody>
      </p:sp>
      <p:sp>
        <p:nvSpPr>
          <p:cNvPr id="11" name="Rectangle 10"/>
          <p:cNvSpPr/>
          <p:nvPr/>
        </p:nvSpPr>
        <p:spPr>
          <a:xfrm>
            <a:off x="2714624" y="85724"/>
            <a:ext cx="2933699" cy="86677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rPr>
              <a:t>External Environment</a:t>
            </a:r>
          </a:p>
          <a:p>
            <a:pPr marL="285750" indent="-285750" algn="ctr">
              <a:buFont typeface="Arial" panose="020B0604020202020204" pitchFamily="34" charset="0"/>
              <a:buChar char="•"/>
            </a:pPr>
            <a:r>
              <a:rPr lang="en-IN" sz="1400" b="1" dirty="0">
                <a:solidFill>
                  <a:srgbClr val="7030A0"/>
                </a:solidFill>
              </a:rPr>
              <a:t>Satisfaction from Stakeholders, Industries Advisor, Employers</a:t>
            </a:r>
          </a:p>
        </p:txBody>
      </p:sp>
      <p:sp>
        <p:nvSpPr>
          <p:cNvPr id="12" name="Rectangle 11"/>
          <p:cNvSpPr/>
          <p:nvPr/>
        </p:nvSpPr>
        <p:spPr>
          <a:xfrm>
            <a:off x="7543800" y="85725"/>
            <a:ext cx="2933699" cy="86677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u="sng" dirty="0">
                <a:solidFill>
                  <a:schemeClr val="tx1"/>
                </a:solidFill>
              </a:rPr>
              <a:t>Internal Environment</a:t>
            </a:r>
          </a:p>
          <a:p>
            <a:pPr marL="285750" indent="-285750" algn="ctr">
              <a:buFont typeface="Arial" panose="020B0604020202020204" pitchFamily="34" charset="0"/>
              <a:buChar char="•"/>
            </a:pPr>
            <a:r>
              <a:rPr lang="en-IN" sz="1400" b="1" dirty="0" err="1">
                <a:solidFill>
                  <a:srgbClr val="7030A0"/>
                </a:solidFill>
              </a:rPr>
              <a:t>Fullfillment</a:t>
            </a:r>
            <a:r>
              <a:rPr lang="en-IN" sz="1400" b="1" dirty="0">
                <a:solidFill>
                  <a:srgbClr val="7030A0"/>
                </a:solidFill>
              </a:rPr>
              <a:t> of vision and mission</a:t>
            </a:r>
          </a:p>
        </p:txBody>
      </p:sp>
      <p:sp>
        <p:nvSpPr>
          <p:cNvPr id="13" name="Rectangle 12"/>
          <p:cNvSpPr/>
          <p:nvPr/>
        </p:nvSpPr>
        <p:spPr>
          <a:xfrm>
            <a:off x="5286374" y="5813776"/>
            <a:ext cx="2933699" cy="88829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solidFill>
              </a:rPr>
              <a:t>Learning Outcomes</a:t>
            </a:r>
            <a:endParaRPr lang="en-IN" sz="1600" b="1" u="sng" dirty="0">
              <a:solidFill>
                <a:srgbClr val="7030A0"/>
              </a:solidFill>
            </a:endParaRPr>
          </a:p>
          <a:p>
            <a:pPr marL="285750" indent="-285750" algn="ctr">
              <a:buFont typeface="Arial" panose="020B0604020202020204" pitchFamily="34" charset="0"/>
              <a:buChar char="•"/>
            </a:pPr>
            <a:r>
              <a:rPr lang="en-IN" sz="1600" b="1" dirty="0">
                <a:solidFill>
                  <a:srgbClr val="7030A0"/>
                </a:solidFill>
              </a:rPr>
              <a:t>Course Outcomes</a:t>
            </a:r>
          </a:p>
          <a:p>
            <a:pPr algn="ctr"/>
            <a:endParaRPr lang="en-IN" b="1" u="sng" dirty="0">
              <a:solidFill>
                <a:schemeClr val="tx1"/>
              </a:solidFill>
            </a:endParaRPr>
          </a:p>
        </p:txBody>
      </p:sp>
      <p:sp>
        <p:nvSpPr>
          <p:cNvPr id="2" name="Rectangle 1"/>
          <p:cNvSpPr/>
          <p:nvPr/>
        </p:nvSpPr>
        <p:spPr>
          <a:xfrm>
            <a:off x="10937632" y="3202448"/>
            <a:ext cx="1166265" cy="621621"/>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t>Graduate</a:t>
            </a:r>
          </a:p>
        </p:txBody>
      </p:sp>
      <p:cxnSp>
        <p:nvCxnSpPr>
          <p:cNvPr id="14" name="Straight Arrow Connector 13"/>
          <p:cNvCxnSpPr>
            <a:stCxn id="4" idx="4"/>
            <a:endCxn id="4" idx="4"/>
          </p:cNvCxnSpPr>
          <p:nvPr/>
        </p:nvCxnSpPr>
        <p:spPr>
          <a:xfrm>
            <a:off x="1828800" y="419832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828800" y="4264269"/>
            <a:ext cx="1381125" cy="21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p:cNvCxnSpPr>
            <a:endCxn id="7" idx="1"/>
          </p:cNvCxnSpPr>
          <p:nvPr/>
        </p:nvCxnSpPr>
        <p:spPr>
          <a:xfrm flipV="1">
            <a:off x="4435351" y="3431564"/>
            <a:ext cx="1670172" cy="79260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3"/>
          </p:cNvCxnSpPr>
          <p:nvPr/>
        </p:nvCxnSpPr>
        <p:spPr>
          <a:xfrm flipV="1">
            <a:off x="7400923" y="3430603"/>
            <a:ext cx="634878" cy="9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893169" y="2482064"/>
            <a:ext cx="0" cy="4446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0"/>
          </p:cNvCxnSpPr>
          <p:nvPr/>
        </p:nvCxnSpPr>
        <p:spPr>
          <a:xfrm flipH="1" flipV="1">
            <a:off x="6753223" y="3936389"/>
            <a:ext cx="2" cy="26193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p:cNvCxnSpPr/>
          <p:nvPr/>
        </p:nvCxnSpPr>
        <p:spPr>
          <a:xfrm>
            <a:off x="3956538" y="952499"/>
            <a:ext cx="1896574" cy="990601"/>
          </a:xfrm>
          <a:prstGeom prst="bentConnector3">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p:cNvCxnSpPr>
            <a:stCxn id="12" idx="2"/>
          </p:cNvCxnSpPr>
          <p:nvPr/>
        </p:nvCxnSpPr>
        <p:spPr>
          <a:xfrm rot="5400000">
            <a:off x="7841090" y="764748"/>
            <a:ext cx="981808" cy="1357313"/>
          </a:xfrm>
          <a:prstGeom prst="bentConnector2">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0"/>
            <a:endCxn id="9" idx="2"/>
          </p:cNvCxnSpPr>
          <p:nvPr/>
        </p:nvCxnSpPr>
        <p:spPr>
          <a:xfrm flipV="1">
            <a:off x="6753224" y="4784114"/>
            <a:ext cx="1" cy="10296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 idx="3"/>
            <a:endCxn id="2" idx="1"/>
          </p:cNvCxnSpPr>
          <p:nvPr/>
        </p:nvCxnSpPr>
        <p:spPr>
          <a:xfrm flipV="1">
            <a:off x="10040815" y="3513259"/>
            <a:ext cx="896817" cy="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p:cNvCxnSpPr>
            <a:stCxn id="10" idx="2"/>
          </p:cNvCxnSpPr>
          <p:nvPr/>
        </p:nvCxnSpPr>
        <p:spPr>
          <a:xfrm rot="5400000">
            <a:off x="6230128" y="2286686"/>
            <a:ext cx="864576" cy="445412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039815" y="3936389"/>
            <a:ext cx="808893" cy="338554"/>
          </a:xfrm>
          <a:prstGeom prst="rect">
            <a:avLst/>
          </a:prstGeom>
          <a:noFill/>
        </p:spPr>
        <p:txBody>
          <a:bodyPr wrap="square" rtlCol="0">
            <a:spAutoFit/>
          </a:bodyPr>
          <a:lstStyle/>
          <a:p>
            <a:r>
              <a:rPr lang="en-IN" sz="1600" b="1" dirty="0"/>
              <a:t>Input</a:t>
            </a:r>
          </a:p>
        </p:txBody>
      </p:sp>
      <p:sp>
        <p:nvSpPr>
          <p:cNvPr id="80" name="TextBox 79"/>
          <p:cNvSpPr txBox="1"/>
          <p:nvPr/>
        </p:nvSpPr>
        <p:spPr>
          <a:xfrm>
            <a:off x="10040815" y="3268906"/>
            <a:ext cx="896817" cy="338554"/>
          </a:xfrm>
          <a:prstGeom prst="rect">
            <a:avLst/>
          </a:prstGeom>
          <a:noFill/>
        </p:spPr>
        <p:txBody>
          <a:bodyPr wrap="square" rtlCol="0">
            <a:spAutoFit/>
          </a:bodyPr>
          <a:lstStyle/>
          <a:p>
            <a:r>
              <a:rPr lang="en-IN" sz="1600" b="1" dirty="0"/>
              <a:t>Output</a:t>
            </a:r>
          </a:p>
        </p:txBody>
      </p:sp>
    </p:spTree>
    <p:extLst>
      <p:ext uri="{BB962C8B-B14F-4D97-AF65-F5344CB8AC3E}">
        <p14:creationId xmlns:p14="http://schemas.microsoft.com/office/powerpoint/2010/main" val="248678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Scope of the Project:</a:t>
            </a:r>
          </a:p>
        </p:txBody>
      </p:sp>
      <p:sp>
        <p:nvSpPr>
          <p:cNvPr id="3" name="Content Placeholder 2"/>
          <p:cNvSpPr>
            <a:spLocks noGrp="1"/>
          </p:cNvSpPr>
          <p:nvPr>
            <p:ph idx="1"/>
          </p:nvPr>
        </p:nvSpPr>
        <p:spPr>
          <a:xfrm>
            <a:off x="2592925" y="1639078"/>
            <a:ext cx="8915400" cy="4351176"/>
          </a:xfrm>
        </p:spPr>
        <p:txBody>
          <a:bodyPr/>
          <a:lstStyle/>
          <a:p>
            <a:r>
              <a:rPr lang="en-IN" sz="2000" b="1" dirty="0">
                <a:solidFill>
                  <a:schemeClr val="tx1"/>
                </a:solidFill>
              </a:rPr>
              <a:t>Predictive Analysis of Student Performance</a:t>
            </a:r>
          </a:p>
          <a:p>
            <a:r>
              <a:rPr lang="en-IN" sz="2000" b="1" dirty="0">
                <a:solidFill>
                  <a:schemeClr val="tx1"/>
                </a:solidFill>
              </a:rPr>
              <a:t>Finding Out At-Risk Students</a:t>
            </a:r>
          </a:p>
          <a:p>
            <a:r>
              <a:rPr lang="en-IN" sz="2000" b="1" dirty="0">
                <a:solidFill>
                  <a:schemeClr val="tx1"/>
                </a:solidFill>
              </a:rPr>
              <a:t>Data Analysis of students using AEHS(Adaptive Educational Hypermedia System) rather than LMS (Learning Management System). </a:t>
            </a:r>
          </a:p>
          <a:p>
            <a:r>
              <a:rPr lang="en-IN" sz="2000" b="1" dirty="0">
                <a:solidFill>
                  <a:schemeClr val="tx1"/>
                </a:solidFill>
              </a:rPr>
              <a:t>Personalizes Comparative Analysis of the student performance</a:t>
            </a:r>
          </a:p>
          <a:p>
            <a:r>
              <a:rPr lang="en-IN" sz="2000" b="1" dirty="0">
                <a:solidFill>
                  <a:schemeClr val="tx1"/>
                </a:solidFill>
              </a:rPr>
              <a:t>Mapping of student performance with Program outcomes and Learning Outcomes (i.e. Finding out student performance during whole course).</a:t>
            </a:r>
          </a:p>
          <a:p>
            <a:r>
              <a:rPr lang="en-IN" sz="2000" b="1" dirty="0">
                <a:solidFill>
                  <a:schemeClr val="tx1"/>
                </a:solidFill>
              </a:rPr>
              <a:t>Finding out the Accuracy of the result by comparative analysis of two or more than two algorithms.</a:t>
            </a:r>
          </a:p>
          <a:p>
            <a:endParaRPr lang="en-IN" sz="2000" b="1" dirty="0">
              <a:solidFill>
                <a:srgbClr val="7030A0"/>
              </a:solidFill>
            </a:endParaRPr>
          </a:p>
          <a:p>
            <a:endParaRPr lang="en-IN" dirty="0"/>
          </a:p>
        </p:txBody>
      </p:sp>
    </p:spTree>
    <p:extLst>
      <p:ext uri="{BB962C8B-B14F-4D97-AF65-F5344CB8AC3E}">
        <p14:creationId xmlns:p14="http://schemas.microsoft.com/office/powerpoint/2010/main" val="757318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Focused Future Work:</a:t>
            </a:r>
            <a:endParaRPr lang="en-IN" dirty="0"/>
          </a:p>
        </p:txBody>
      </p:sp>
      <p:sp>
        <p:nvSpPr>
          <p:cNvPr id="3" name="Content Placeholder 2"/>
          <p:cNvSpPr>
            <a:spLocks noGrp="1"/>
          </p:cNvSpPr>
          <p:nvPr>
            <p:ph idx="1"/>
          </p:nvPr>
        </p:nvSpPr>
        <p:spPr/>
        <p:txBody>
          <a:bodyPr/>
          <a:lstStyle/>
          <a:p>
            <a:r>
              <a:rPr lang="en-IN" b="1" dirty="0"/>
              <a:t>Prediction of the students marks from the past Records</a:t>
            </a:r>
          </a:p>
          <a:p>
            <a:r>
              <a:rPr lang="en-IN" b="1" dirty="0"/>
              <a:t>Data Analysis of Student Placement Record</a:t>
            </a:r>
          </a:p>
          <a:p>
            <a:r>
              <a:rPr lang="en-IN" b="1" dirty="0"/>
              <a:t>Frequent Pattern Analysis for Elective Subjects</a:t>
            </a:r>
          </a:p>
          <a:p>
            <a:r>
              <a:rPr lang="en-IN" b="1" dirty="0"/>
              <a:t>Comparison of the predicted result using different Machine Learning  Algorithm  </a:t>
            </a:r>
          </a:p>
          <a:p>
            <a:r>
              <a:rPr lang="en-IN" b="1" dirty="0"/>
              <a:t>Prediction of At-Risk Student</a:t>
            </a:r>
          </a:p>
          <a:p>
            <a:r>
              <a:rPr lang="en-IN" b="1" dirty="0"/>
              <a:t>Analysis of the Student Feedback </a:t>
            </a:r>
          </a:p>
          <a:p>
            <a:r>
              <a:rPr lang="en-IN" b="1" dirty="0"/>
              <a:t>Data Analysis of the  students who are completed their course after the stipulated time </a:t>
            </a:r>
          </a:p>
          <a:p>
            <a:endParaRPr lang="en-IN" dirty="0"/>
          </a:p>
        </p:txBody>
      </p:sp>
    </p:spTree>
    <p:extLst>
      <p:ext uri="{BB962C8B-B14F-4D97-AF65-F5344CB8AC3E}">
        <p14:creationId xmlns:p14="http://schemas.microsoft.com/office/powerpoint/2010/main" val="113714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References:</a:t>
            </a:r>
          </a:p>
        </p:txBody>
      </p:sp>
      <p:sp>
        <p:nvSpPr>
          <p:cNvPr id="3" name="Content Placeholder 2"/>
          <p:cNvSpPr>
            <a:spLocks noGrp="1"/>
          </p:cNvSpPr>
          <p:nvPr>
            <p:ph idx="1"/>
          </p:nvPr>
        </p:nvSpPr>
        <p:spPr>
          <a:xfrm>
            <a:off x="2589212" y="1333499"/>
            <a:ext cx="8915400" cy="5362575"/>
          </a:xfrm>
        </p:spPr>
        <p:txBody>
          <a:bodyPr>
            <a:normAutofit/>
          </a:bodyPr>
          <a:lstStyle/>
          <a:p>
            <a:pPr>
              <a:buFont typeface="Arial" panose="020B0604020202020204" pitchFamily="34" charset="0"/>
              <a:buChar char="•"/>
            </a:pPr>
            <a:r>
              <a:rPr lang="en-IN" b="1" dirty="0"/>
              <a:t>Lopez </a:t>
            </a:r>
            <a:r>
              <a:rPr lang="en-IN" b="1" dirty="0" err="1"/>
              <a:t>Guarin</a:t>
            </a:r>
            <a:r>
              <a:rPr lang="en-IN" b="1" dirty="0"/>
              <a:t>, C. E., Guzman, E. L., &amp; Gonzalez, F. A. (2015). A Model to Predict Low Academic Performance at a Specific </a:t>
            </a:r>
            <a:r>
              <a:rPr lang="en-IN" b="1" dirty="0" err="1"/>
              <a:t>Enrollment</a:t>
            </a:r>
            <a:r>
              <a:rPr lang="en-IN" b="1" dirty="0"/>
              <a:t> Using Data Mining. </a:t>
            </a:r>
            <a:r>
              <a:rPr lang="en-IN" b="1" i="1" dirty="0" err="1"/>
              <a:t>Revista</a:t>
            </a:r>
            <a:r>
              <a:rPr lang="en-IN" b="1" i="1" dirty="0"/>
              <a:t> </a:t>
            </a:r>
            <a:r>
              <a:rPr lang="en-IN" b="1" i="1" dirty="0" err="1"/>
              <a:t>Iberoamericana</a:t>
            </a:r>
            <a:r>
              <a:rPr lang="en-IN" b="1" i="1" dirty="0"/>
              <a:t> de </a:t>
            </a:r>
            <a:r>
              <a:rPr lang="en-IN" b="1" i="1" dirty="0" err="1"/>
              <a:t>Tecnologias</a:t>
            </a:r>
            <a:r>
              <a:rPr lang="en-IN" b="1" i="1" dirty="0"/>
              <a:t> Del </a:t>
            </a:r>
            <a:r>
              <a:rPr lang="en-IN" b="1" i="1" dirty="0" err="1"/>
              <a:t>Aprendizaje</a:t>
            </a:r>
            <a:r>
              <a:rPr lang="en-IN" b="1" dirty="0"/>
              <a:t>, </a:t>
            </a:r>
            <a:r>
              <a:rPr lang="en-IN" b="1" i="1" dirty="0"/>
              <a:t>10</a:t>
            </a:r>
            <a:r>
              <a:rPr lang="en-IN" b="1" dirty="0"/>
              <a:t>(3), 119–125. </a:t>
            </a:r>
          </a:p>
          <a:p>
            <a:pPr>
              <a:buFont typeface="Arial" panose="020B0604020202020204" pitchFamily="34" charset="0"/>
              <a:buChar char="•"/>
            </a:pPr>
            <a:r>
              <a:rPr lang="en-IN" b="1" dirty="0" err="1"/>
              <a:t>Dimokas</a:t>
            </a:r>
            <a:r>
              <a:rPr lang="en-IN" b="1" dirty="0"/>
              <a:t>, N., </a:t>
            </a:r>
            <a:r>
              <a:rPr lang="en-IN" b="1" dirty="0" err="1"/>
              <a:t>Mittas</a:t>
            </a:r>
            <a:r>
              <a:rPr lang="en-IN" b="1" dirty="0"/>
              <a:t>, N., </a:t>
            </a:r>
            <a:r>
              <a:rPr lang="en-IN" b="1" dirty="0" err="1"/>
              <a:t>Nanopoulos</a:t>
            </a:r>
            <a:r>
              <a:rPr lang="en-IN" b="1" dirty="0"/>
              <a:t>, A., &amp; Angelis, L. (2008). A prototype system for educational data warehousing and mining. </a:t>
            </a:r>
            <a:r>
              <a:rPr lang="en-IN" b="1" i="1" dirty="0"/>
              <a:t>Proceedings - 12th Pan-Hellenic Conference on Informatics, PCI 2008</a:t>
            </a:r>
            <a:r>
              <a:rPr lang="en-IN" b="1" dirty="0"/>
              <a:t>, 199–203.</a:t>
            </a:r>
          </a:p>
          <a:p>
            <a:pPr>
              <a:buFont typeface="Arial" panose="020B0604020202020204" pitchFamily="34" charset="0"/>
              <a:buChar char="•"/>
            </a:pPr>
            <a:r>
              <a:rPr lang="en-IN" b="1" dirty="0"/>
              <a:t>Chau, V. T. N., </a:t>
            </a:r>
            <a:r>
              <a:rPr lang="en-IN" b="1" dirty="0" err="1"/>
              <a:t>Phung</a:t>
            </a:r>
            <a:r>
              <a:rPr lang="en-IN" b="1" dirty="0"/>
              <a:t>, N. H., &amp; Tran, V. T. N. (2015). A robust and effective algorithmic framework for incomplete educational data clustering. </a:t>
            </a:r>
            <a:r>
              <a:rPr lang="en-IN" b="1" i="1" dirty="0"/>
              <a:t>Proceedings of 2015 2nd National Foundation for Science and Technology Development Conference on Information and Computer Science, NICS 2015</a:t>
            </a:r>
            <a:r>
              <a:rPr lang="en-IN" b="1" dirty="0"/>
              <a:t>, 65–70. </a:t>
            </a:r>
          </a:p>
          <a:p>
            <a:pPr>
              <a:buFont typeface="Arial" panose="020B0604020202020204" pitchFamily="34" charset="0"/>
              <a:buChar char="•"/>
            </a:pPr>
            <a:r>
              <a:rPr lang="en-IN" b="1" dirty="0"/>
              <a:t>Almeida, M. A. F., &amp; de </a:t>
            </a:r>
            <a:r>
              <a:rPr lang="en-IN" b="1" dirty="0" err="1"/>
              <a:t>Azevedo</a:t>
            </a:r>
            <a:r>
              <a:rPr lang="en-IN" b="1" dirty="0"/>
              <a:t>, F. M. (2010). A theoretical model of the Adaptive Navigation support. </a:t>
            </a:r>
            <a:r>
              <a:rPr lang="en-IN" b="1" i="1" dirty="0"/>
              <a:t>2010 International Conference on System Science and Engineering</a:t>
            </a:r>
            <a:r>
              <a:rPr lang="en-IN" b="1" dirty="0"/>
              <a:t>, 195–200. </a:t>
            </a:r>
          </a:p>
        </p:txBody>
      </p:sp>
    </p:spTree>
    <p:extLst>
      <p:ext uri="{BB962C8B-B14F-4D97-AF65-F5344CB8AC3E}">
        <p14:creationId xmlns:p14="http://schemas.microsoft.com/office/powerpoint/2010/main" val="239274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Introduction</a:t>
            </a:r>
          </a:p>
        </p:txBody>
      </p:sp>
      <p:sp>
        <p:nvSpPr>
          <p:cNvPr id="3" name="Content Placeholder 2"/>
          <p:cNvSpPr>
            <a:spLocks noGrp="1"/>
          </p:cNvSpPr>
          <p:nvPr>
            <p:ph idx="1"/>
          </p:nvPr>
        </p:nvSpPr>
        <p:spPr/>
        <p:txBody>
          <a:bodyPr/>
          <a:lstStyle/>
          <a:p>
            <a:r>
              <a:rPr lang="en-IN" sz="2000" b="1" dirty="0"/>
              <a:t>Outcome Based education:</a:t>
            </a:r>
          </a:p>
          <a:p>
            <a:endParaRPr lang="en-IN" b="1" dirty="0"/>
          </a:p>
          <a:p>
            <a:pPr marL="1085850" lvl="2" indent="-285750">
              <a:buFont typeface="Wingdings" panose="05000000000000000000" pitchFamily="2" charset="2"/>
              <a:buChar char="Ø"/>
            </a:pPr>
            <a:r>
              <a:rPr lang="en-IN" sz="2400" b="1" dirty="0">
                <a:solidFill>
                  <a:srgbClr val="7030A0"/>
                </a:solidFill>
                <a:latin typeface="Berlin Sans FB Demi" panose="020E0802020502020306" pitchFamily="34" charset="0"/>
              </a:rPr>
              <a:t>Student is expected to be able to know or able to understand specific course using Program and Learning outcomes.</a:t>
            </a:r>
          </a:p>
        </p:txBody>
      </p:sp>
      <p:sp>
        <p:nvSpPr>
          <p:cNvPr id="4" name="Oval 3"/>
          <p:cNvSpPr/>
          <p:nvPr/>
        </p:nvSpPr>
        <p:spPr>
          <a:xfrm>
            <a:off x="2969537" y="4671588"/>
            <a:ext cx="2091350" cy="1439501"/>
          </a:xfrm>
          <a:prstGeom prst="ellipse">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TEACHING</a:t>
            </a:r>
          </a:p>
        </p:txBody>
      </p:sp>
      <p:sp>
        <p:nvSpPr>
          <p:cNvPr id="5" name="Oval 4"/>
          <p:cNvSpPr/>
          <p:nvPr/>
        </p:nvSpPr>
        <p:spPr>
          <a:xfrm>
            <a:off x="8517802" y="4671587"/>
            <a:ext cx="2091350" cy="1439501"/>
          </a:xfrm>
          <a:prstGeom prst="ellipse">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LEARNING</a:t>
            </a:r>
          </a:p>
        </p:txBody>
      </p:sp>
      <p:sp>
        <p:nvSpPr>
          <p:cNvPr id="6" name="Right Arrow 5"/>
          <p:cNvSpPr/>
          <p:nvPr/>
        </p:nvSpPr>
        <p:spPr>
          <a:xfrm>
            <a:off x="5133315" y="5205743"/>
            <a:ext cx="3177766" cy="488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232556" y="4722111"/>
            <a:ext cx="2181885" cy="369332"/>
          </a:xfrm>
          <a:prstGeom prst="rect">
            <a:avLst/>
          </a:prstGeom>
          <a:noFill/>
        </p:spPr>
        <p:txBody>
          <a:bodyPr wrap="square" rtlCol="0">
            <a:spAutoFit/>
          </a:bodyPr>
          <a:lstStyle/>
          <a:p>
            <a:r>
              <a:rPr lang="en-IN" b="1" dirty="0">
                <a:latin typeface="Bodoni MT Black" panose="02070A03080606020203" pitchFamily="18" charset="0"/>
              </a:rPr>
              <a:t>OBE</a:t>
            </a:r>
          </a:p>
        </p:txBody>
      </p:sp>
    </p:spTree>
    <p:extLst>
      <p:ext uri="{BB962C8B-B14F-4D97-AF65-F5344CB8AC3E}">
        <p14:creationId xmlns:p14="http://schemas.microsoft.com/office/powerpoint/2010/main" val="130134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66" y="460480"/>
            <a:ext cx="9567512" cy="1280890"/>
          </a:xfrm>
        </p:spPr>
        <p:txBody>
          <a:bodyPr>
            <a:normAutofit/>
          </a:bodyPr>
          <a:lstStyle/>
          <a:p>
            <a:r>
              <a:rPr lang="en-IN" b="1" dirty="0">
                <a:solidFill>
                  <a:srgbClr val="C00000"/>
                </a:solidFill>
              </a:rPr>
              <a:t>Issues of Traditional Higher  Education system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566" y="2280384"/>
            <a:ext cx="9336506" cy="4229467"/>
          </a:xfrm>
          <a:prstGeom prst="rect">
            <a:avLst/>
          </a:prstGeom>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dk1"/>
            </a:solidFill>
          </a:ln>
        </p:spPr>
      </p:pic>
    </p:spTree>
    <p:extLst>
      <p:ext uri="{BB962C8B-B14F-4D97-AF65-F5344CB8AC3E}">
        <p14:creationId xmlns:p14="http://schemas.microsoft.com/office/powerpoint/2010/main" val="20163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12269"/>
            <a:ext cx="8915400" cy="5198953"/>
          </a:xfrm>
        </p:spPr>
        <p:txBody>
          <a:bodyPr>
            <a:normAutofit fontScale="92500" lnSpcReduction="10000"/>
          </a:bodyPr>
          <a:lstStyle/>
          <a:p>
            <a:r>
              <a:rPr lang="en-IN" sz="2800" b="1" dirty="0"/>
              <a:t>Drawbacks:</a:t>
            </a:r>
          </a:p>
          <a:p>
            <a:pPr marL="0" indent="0">
              <a:buNone/>
            </a:pPr>
            <a:endParaRPr lang="en-IN" sz="2800" b="1" dirty="0"/>
          </a:p>
          <a:p>
            <a:pPr marL="457200" indent="-457200">
              <a:lnSpc>
                <a:spcPct val="160000"/>
              </a:lnSpc>
              <a:buAutoNum type="arabicParenBoth"/>
            </a:pPr>
            <a:r>
              <a:rPr lang="en-IN" sz="2000" b="1" dirty="0">
                <a:solidFill>
                  <a:srgbClr val="7030A0"/>
                </a:solidFill>
              </a:rPr>
              <a:t>Teacher-centre Approach: e.g. Educational perennialism </a:t>
            </a:r>
          </a:p>
          <a:p>
            <a:pPr marL="457200" indent="-457200">
              <a:lnSpc>
                <a:spcPct val="160000"/>
              </a:lnSpc>
              <a:buAutoNum type="arabicParenBoth"/>
            </a:pPr>
            <a:r>
              <a:rPr lang="en-IN" sz="2000" b="1" dirty="0">
                <a:solidFill>
                  <a:srgbClr val="7030A0"/>
                </a:solidFill>
              </a:rPr>
              <a:t>Main Objective is to gain marks in the examinations</a:t>
            </a:r>
          </a:p>
          <a:p>
            <a:pPr marL="457200" indent="-457200">
              <a:lnSpc>
                <a:spcPct val="160000"/>
              </a:lnSpc>
              <a:buAutoNum type="arabicParenBoth"/>
            </a:pPr>
            <a:r>
              <a:rPr lang="en-IN" sz="2000" b="1" dirty="0">
                <a:solidFill>
                  <a:srgbClr val="7030A0"/>
                </a:solidFill>
              </a:rPr>
              <a:t>Teaching Method: Lecture Notes and Text Books</a:t>
            </a:r>
          </a:p>
          <a:p>
            <a:pPr marL="457200" indent="-457200">
              <a:lnSpc>
                <a:spcPct val="160000"/>
              </a:lnSpc>
              <a:buAutoNum type="arabicParenBoth"/>
            </a:pPr>
            <a:r>
              <a:rPr lang="en-IN" sz="2000" b="1" dirty="0">
                <a:solidFill>
                  <a:srgbClr val="7030A0"/>
                </a:solidFill>
              </a:rPr>
              <a:t>No attention on Social Development</a:t>
            </a:r>
          </a:p>
          <a:p>
            <a:pPr marL="457200" indent="-457200">
              <a:lnSpc>
                <a:spcPct val="160000"/>
              </a:lnSpc>
              <a:buAutoNum type="arabicParenBoth"/>
            </a:pPr>
            <a:r>
              <a:rPr lang="en-IN" sz="2000" b="1" dirty="0">
                <a:solidFill>
                  <a:srgbClr val="7030A0"/>
                </a:solidFill>
              </a:rPr>
              <a:t>Memorizations performs the basic key role in whole semester</a:t>
            </a:r>
          </a:p>
          <a:p>
            <a:pPr marL="457200" indent="-457200">
              <a:lnSpc>
                <a:spcPct val="160000"/>
              </a:lnSpc>
              <a:buAutoNum type="arabicParenBoth"/>
            </a:pPr>
            <a:r>
              <a:rPr lang="en-IN" sz="2000" b="1" dirty="0">
                <a:solidFill>
                  <a:srgbClr val="7030A0"/>
                </a:solidFill>
              </a:rPr>
              <a:t>Expectation from the student is to gain only passing grades </a:t>
            </a:r>
          </a:p>
          <a:p>
            <a:pPr marL="457200" indent="-457200">
              <a:buAutoNum type="arabicParenBoth"/>
            </a:pPr>
            <a:endParaRPr lang="en-IN" sz="2000" b="1" dirty="0">
              <a:solidFill>
                <a:srgbClr val="7030A0"/>
              </a:solidFill>
            </a:endParaRPr>
          </a:p>
          <a:p>
            <a:pPr marL="0" indent="0">
              <a:buNone/>
            </a:pPr>
            <a:r>
              <a:rPr lang="en-IN" sz="2800" b="1" dirty="0"/>
              <a:t>	</a:t>
            </a:r>
          </a:p>
        </p:txBody>
      </p:sp>
    </p:spTree>
    <p:extLst>
      <p:ext uri="{BB962C8B-B14F-4D97-AF65-F5344CB8AC3E}">
        <p14:creationId xmlns:p14="http://schemas.microsoft.com/office/powerpoint/2010/main" val="159325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solidFill>
              </a:rPr>
              <a:t>Why Outcome Based Education?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806531"/>
            <a:ext cx="8184589" cy="4861981"/>
          </a:xfrm>
          <a:prstGeom prst="rect">
            <a:avLst/>
          </a:prstGeom>
          <a:ln>
            <a:solidFill>
              <a:schemeClr val="dk1"/>
            </a:solidFill>
          </a:ln>
        </p:spPr>
      </p:pic>
    </p:spTree>
    <p:extLst>
      <p:ext uri="{BB962C8B-B14F-4D97-AF65-F5344CB8AC3E}">
        <p14:creationId xmlns:p14="http://schemas.microsoft.com/office/powerpoint/2010/main" val="387889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44893"/>
            <a:ext cx="8915400" cy="5842534"/>
          </a:xfrm>
        </p:spPr>
        <p:txBody>
          <a:bodyPr>
            <a:normAutofit fontScale="62500" lnSpcReduction="20000"/>
          </a:bodyPr>
          <a:lstStyle/>
          <a:p>
            <a:r>
              <a:rPr lang="en-IN" sz="3200" b="1" dirty="0"/>
              <a:t>Advantages:</a:t>
            </a:r>
          </a:p>
          <a:p>
            <a:pPr marL="0" indent="0">
              <a:buNone/>
            </a:pPr>
            <a:endParaRPr lang="en-IN" sz="2400" b="1" dirty="0"/>
          </a:p>
          <a:p>
            <a:pPr marL="457200" indent="-457200">
              <a:lnSpc>
                <a:spcPct val="160000"/>
              </a:lnSpc>
              <a:buAutoNum type="arabicParenBoth"/>
            </a:pPr>
            <a:r>
              <a:rPr lang="en-IN" sz="2900" b="1" dirty="0">
                <a:solidFill>
                  <a:srgbClr val="7030A0"/>
                </a:solidFill>
              </a:rPr>
              <a:t>Student-centre Approach: e.g. Educational progressivism  </a:t>
            </a:r>
          </a:p>
          <a:p>
            <a:pPr marL="457200" indent="-457200">
              <a:lnSpc>
                <a:spcPct val="160000"/>
              </a:lnSpc>
              <a:buAutoNum type="arabicParenBoth"/>
            </a:pPr>
            <a:r>
              <a:rPr lang="en-IN" sz="2900" b="1" dirty="0">
                <a:solidFill>
                  <a:srgbClr val="7030A0"/>
                </a:solidFill>
              </a:rPr>
              <a:t>Main Objective is Learning, Retention, accumulation of valuable knowledge and skills</a:t>
            </a:r>
          </a:p>
          <a:p>
            <a:pPr marL="457200" indent="-457200">
              <a:lnSpc>
                <a:spcPct val="160000"/>
              </a:lnSpc>
              <a:buAutoNum type="arabicParenBoth"/>
            </a:pPr>
            <a:r>
              <a:rPr lang="en-IN" sz="2900" b="1" dirty="0">
                <a:solidFill>
                  <a:srgbClr val="7030A0"/>
                </a:solidFill>
              </a:rPr>
              <a:t>Teaching Method: Hands-on Activities, Group Discussion </a:t>
            </a:r>
          </a:p>
          <a:p>
            <a:pPr marL="457200" indent="-457200">
              <a:lnSpc>
                <a:spcPct val="160000"/>
              </a:lnSpc>
              <a:buAutoNum type="arabicParenBoth"/>
            </a:pPr>
            <a:r>
              <a:rPr lang="en-IN" sz="2900" b="1" dirty="0">
                <a:solidFill>
                  <a:srgbClr val="7030A0"/>
                </a:solidFill>
              </a:rPr>
              <a:t>Significant attention on Social Development: e.g. Team Work, Interpersonal Relationship, Self Awareness</a:t>
            </a:r>
          </a:p>
          <a:p>
            <a:pPr marL="457200" indent="-457200">
              <a:lnSpc>
                <a:spcPct val="160000"/>
              </a:lnSpc>
              <a:buAutoNum type="arabicParenBoth"/>
            </a:pPr>
            <a:r>
              <a:rPr lang="en-IN" sz="2900" b="1" dirty="0">
                <a:solidFill>
                  <a:srgbClr val="7030A0"/>
                </a:solidFill>
              </a:rPr>
              <a:t>Creative and Innovative ideas performs the basic key role in whole semester</a:t>
            </a:r>
          </a:p>
          <a:p>
            <a:pPr marL="457200" indent="-457200">
              <a:lnSpc>
                <a:spcPct val="160000"/>
              </a:lnSpc>
              <a:buAutoNum type="arabicParenBoth"/>
            </a:pPr>
            <a:r>
              <a:rPr lang="en-IN" sz="2900" b="1" dirty="0">
                <a:solidFill>
                  <a:srgbClr val="7030A0"/>
                </a:solidFill>
              </a:rPr>
              <a:t>Expectation from the student is to gain certain level (EAC- Engineering Accreditation Council)  of  knowledge upon the completion of the course</a:t>
            </a:r>
          </a:p>
          <a:p>
            <a:pPr marL="457200" indent="-457200">
              <a:buAutoNum type="arabicParenBoth"/>
            </a:pPr>
            <a:endParaRPr lang="en-IN" b="1" dirty="0">
              <a:solidFill>
                <a:srgbClr val="7030A0"/>
              </a:solidFill>
            </a:endParaRPr>
          </a:p>
          <a:p>
            <a:pPr marL="0" indent="0">
              <a:buNone/>
            </a:pPr>
            <a:r>
              <a:rPr lang="en-IN" sz="2400" b="1" dirty="0"/>
              <a:t>	</a:t>
            </a:r>
          </a:p>
          <a:p>
            <a:endParaRPr lang="en-IN" dirty="0"/>
          </a:p>
        </p:txBody>
      </p:sp>
    </p:spTree>
    <p:extLst>
      <p:ext uri="{BB962C8B-B14F-4D97-AF65-F5344CB8AC3E}">
        <p14:creationId xmlns:p14="http://schemas.microsoft.com/office/powerpoint/2010/main" val="45129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89300"/>
            <a:ext cx="8915400" cy="1122630"/>
          </a:xfrm>
        </p:spPr>
        <p:txBody>
          <a:bodyPr>
            <a:normAutofit fontScale="92500" lnSpcReduction="20000"/>
          </a:bodyPr>
          <a:lstStyle/>
          <a:p>
            <a:r>
              <a:rPr lang="en-IN" sz="2400" b="1" u="sng" dirty="0"/>
              <a:t>Outcomes:</a:t>
            </a:r>
          </a:p>
          <a:p>
            <a:pPr lvl="2">
              <a:buFont typeface="Wingdings" panose="05000000000000000000" pitchFamily="2" charset="2"/>
              <a:buChar char="Ø"/>
            </a:pPr>
            <a:r>
              <a:rPr lang="en-IN" sz="2000" b="1" dirty="0"/>
              <a:t>	</a:t>
            </a:r>
            <a:r>
              <a:rPr lang="en-IN" sz="2400" b="1" dirty="0">
                <a:solidFill>
                  <a:srgbClr val="7030A0"/>
                </a:solidFill>
                <a:latin typeface="Berlin Sans FB Demi" panose="020E0802020502020306" pitchFamily="34" charset="0"/>
              </a:rPr>
              <a:t>Measuring student performance which are called       	Outcomes</a:t>
            </a:r>
            <a:r>
              <a:rPr lang="en-IN" sz="2000" b="1" dirty="0">
                <a:solidFill>
                  <a:srgbClr val="7030A0"/>
                </a:solidFill>
                <a:latin typeface="Berlin Sans FB Demi" panose="020E0802020502020306" pitchFamily="34" charset="0"/>
              </a:rPr>
              <a:t>.</a:t>
            </a:r>
            <a:endParaRPr lang="en-IN" sz="2000" b="1" dirty="0"/>
          </a:p>
        </p:txBody>
      </p:sp>
      <p:sp>
        <p:nvSpPr>
          <p:cNvPr id="4" name="TextBox 3"/>
          <p:cNvSpPr txBox="1"/>
          <p:nvPr/>
        </p:nvSpPr>
        <p:spPr>
          <a:xfrm>
            <a:off x="6011501" y="1535575"/>
            <a:ext cx="2752253" cy="400110"/>
          </a:xfrm>
          <a:prstGeom prst="rect">
            <a:avLst/>
          </a:prstGeom>
          <a:noFill/>
        </p:spPr>
        <p:txBody>
          <a:bodyPr wrap="square" rtlCol="0">
            <a:spAutoFit/>
          </a:bodyPr>
          <a:lstStyle/>
          <a:p>
            <a:r>
              <a:rPr lang="en-IN" sz="2000" b="1" u="sng" dirty="0">
                <a:solidFill>
                  <a:srgbClr val="C00000"/>
                </a:solidFill>
              </a:rPr>
              <a:t>Outcomes:</a:t>
            </a:r>
          </a:p>
        </p:txBody>
      </p:sp>
      <p:sp>
        <p:nvSpPr>
          <p:cNvPr id="5" name="Oval 4"/>
          <p:cNvSpPr/>
          <p:nvPr/>
        </p:nvSpPr>
        <p:spPr>
          <a:xfrm>
            <a:off x="3902044" y="2824681"/>
            <a:ext cx="2055136" cy="106830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Program Outcomes</a:t>
            </a:r>
          </a:p>
        </p:txBody>
      </p:sp>
      <p:sp>
        <p:nvSpPr>
          <p:cNvPr id="6" name="Oval 5"/>
          <p:cNvSpPr/>
          <p:nvPr/>
        </p:nvSpPr>
        <p:spPr>
          <a:xfrm>
            <a:off x="7675830" y="2824681"/>
            <a:ext cx="2055136" cy="106830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Learning Outcomes</a:t>
            </a:r>
          </a:p>
        </p:txBody>
      </p:sp>
      <p:cxnSp>
        <p:nvCxnSpPr>
          <p:cNvPr id="11" name="Straight Arrow Connector 10"/>
          <p:cNvCxnSpPr/>
          <p:nvPr/>
        </p:nvCxnSpPr>
        <p:spPr>
          <a:xfrm>
            <a:off x="6907794" y="1901228"/>
            <a:ext cx="1520982" cy="9234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698749" y="1901228"/>
            <a:ext cx="1892174" cy="9234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757236" y="4061861"/>
            <a:ext cx="2344752" cy="2666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Identifies the </a:t>
            </a:r>
            <a:r>
              <a:rPr lang="en-IN" sz="1600" b="1" dirty="0">
                <a:solidFill>
                  <a:srgbClr val="FF0000"/>
                </a:solidFill>
              </a:rPr>
              <a:t>Knowledge, Skills, Attitude (Behaviour) </a:t>
            </a:r>
            <a:r>
              <a:rPr lang="en-IN" sz="1600" b="1" dirty="0"/>
              <a:t>that student should be able to demonstrate upon the completion of the program</a:t>
            </a:r>
          </a:p>
        </p:txBody>
      </p:sp>
      <p:sp>
        <p:nvSpPr>
          <p:cNvPr id="17" name="Rounded Rectangle 16"/>
          <p:cNvSpPr/>
          <p:nvPr/>
        </p:nvSpPr>
        <p:spPr>
          <a:xfrm>
            <a:off x="7675830" y="4061861"/>
            <a:ext cx="2365607" cy="2666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t>Outcomes that are expected from certain </a:t>
            </a:r>
            <a:r>
              <a:rPr lang="en-IN" sz="1600" b="1" dirty="0">
                <a:solidFill>
                  <a:srgbClr val="FF0000"/>
                </a:solidFill>
              </a:rPr>
              <a:t>subject </a:t>
            </a:r>
            <a:r>
              <a:rPr lang="en-IN" sz="1600" b="1" dirty="0"/>
              <a:t>or </a:t>
            </a:r>
            <a:r>
              <a:rPr lang="en-IN" sz="1600" b="1" dirty="0">
                <a:solidFill>
                  <a:srgbClr val="FF0000"/>
                </a:solidFill>
              </a:rPr>
              <a:t>course</a:t>
            </a:r>
            <a:r>
              <a:rPr lang="en-IN" sz="1600" b="1" dirty="0"/>
              <a:t>  and these are assessed and evaluated through various measurement tools</a:t>
            </a:r>
            <a:r>
              <a:rPr lang="en-IN" dirty="0"/>
              <a:t>.</a:t>
            </a:r>
          </a:p>
        </p:txBody>
      </p:sp>
    </p:spTree>
    <p:extLst>
      <p:ext uri="{BB962C8B-B14F-4D97-AF65-F5344CB8AC3E}">
        <p14:creationId xmlns:p14="http://schemas.microsoft.com/office/powerpoint/2010/main" val="41207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4677" y="519764"/>
            <a:ext cx="9962147" cy="6112042"/>
          </a:xfrm>
        </p:spPr>
        <p:txBody>
          <a:bodyPr>
            <a:normAutofit/>
          </a:bodyPr>
          <a:lstStyle/>
          <a:p>
            <a:pPr>
              <a:lnSpc>
                <a:spcPct val="150000"/>
              </a:lnSpc>
            </a:pPr>
            <a:r>
              <a:rPr lang="en-IN" sz="2400" b="1" u="sng" dirty="0"/>
              <a:t>Examples of Program Outcomes:</a:t>
            </a:r>
          </a:p>
          <a:p>
            <a:pPr marL="457200" indent="-457200">
              <a:lnSpc>
                <a:spcPct val="150000"/>
              </a:lnSpc>
              <a:buAutoNum type="arabicParenBoth"/>
            </a:pPr>
            <a:r>
              <a:rPr lang="en-IN" sz="2000" b="1" dirty="0">
                <a:solidFill>
                  <a:srgbClr val="7030A0"/>
                </a:solidFill>
              </a:rPr>
              <a:t>Ability to acquire and apply the principles of science and engineering.</a:t>
            </a:r>
          </a:p>
          <a:p>
            <a:pPr marL="457200" indent="-457200">
              <a:lnSpc>
                <a:spcPct val="150000"/>
              </a:lnSpc>
              <a:buAutoNum type="arabicParenBoth"/>
            </a:pPr>
            <a:r>
              <a:rPr lang="en-IN" sz="2000" b="1" dirty="0">
                <a:solidFill>
                  <a:srgbClr val="7030A0"/>
                </a:solidFill>
              </a:rPr>
              <a:t>Ability to Communicate Effectively. </a:t>
            </a:r>
          </a:p>
          <a:p>
            <a:pPr marL="457200" indent="-457200">
              <a:lnSpc>
                <a:spcPct val="150000"/>
              </a:lnSpc>
              <a:buAutoNum type="arabicParenBoth"/>
            </a:pPr>
            <a:r>
              <a:rPr lang="en-IN" sz="2000" b="1" dirty="0">
                <a:solidFill>
                  <a:srgbClr val="7030A0"/>
                </a:solidFill>
              </a:rPr>
              <a:t>Ability to find out the Problems and find the engineering solution based on the engineering approach.</a:t>
            </a:r>
          </a:p>
          <a:p>
            <a:pPr marL="457200" indent="-457200">
              <a:lnSpc>
                <a:spcPct val="150000"/>
              </a:lnSpc>
              <a:buAutoNum type="arabicParenBoth"/>
            </a:pPr>
            <a:r>
              <a:rPr lang="en-IN" sz="2000" b="1" dirty="0">
                <a:solidFill>
                  <a:srgbClr val="7030A0"/>
                </a:solidFill>
              </a:rPr>
              <a:t>Ability to work effectively as an individual or member/leader of a group.</a:t>
            </a:r>
          </a:p>
          <a:p>
            <a:pPr marL="457200" indent="-457200">
              <a:lnSpc>
                <a:spcPct val="150000"/>
              </a:lnSpc>
              <a:buAutoNum type="arabicParenBoth"/>
            </a:pPr>
            <a:r>
              <a:rPr lang="en-IN" sz="2000" b="1" dirty="0">
                <a:solidFill>
                  <a:srgbClr val="7030A0"/>
                </a:solidFill>
              </a:rPr>
              <a:t>Capability and Enthusiasm for self improvement</a:t>
            </a:r>
          </a:p>
          <a:p>
            <a:pPr marL="457200" indent="-457200">
              <a:lnSpc>
                <a:spcPct val="150000"/>
              </a:lnSpc>
              <a:buAutoNum type="arabicParenBoth"/>
            </a:pPr>
            <a:r>
              <a:rPr lang="en-IN" sz="2000" b="1" dirty="0">
                <a:solidFill>
                  <a:srgbClr val="7030A0"/>
                </a:solidFill>
              </a:rPr>
              <a:t>Awareness of the social, cultural, global and environmental responsibilities as an engineer</a:t>
            </a:r>
          </a:p>
          <a:p>
            <a:pPr marL="457200" indent="-457200">
              <a:lnSpc>
                <a:spcPct val="150000"/>
              </a:lnSpc>
              <a:buAutoNum type="arabicParenBoth"/>
            </a:pPr>
            <a:r>
              <a:rPr lang="en-IN" sz="2000" b="1" dirty="0">
                <a:solidFill>
                  <a:srgbClr val="7030A0"/>
                </a:solidFill>
              </a:rPr>
              <a:t>Ability to be a multi-skilled engineer with good technical knowledge, management, leadership and entrepreneurial skills. </a:t>
            </a:r>
          </a:p>
          <a:p>
            <a:pPr marL="457200" indent="-457200">
              <a:lnSpc>
                <a:spcPct val="150000"/>
              </a:lnSpc>
              <a:buAutoNum type="arabicParenBoth"/>
            </a:pPr>
            <a:endParaRPr lang="en-IN" sz="2000" b="1" dirty="0">
              <a:solidFill>
                <a:srgbClr val="7030A0"/>
              </a:solidFill>
            </a:endParaRPr>
          </a:p>
        </p:txBody>
      </p:sp>
    </p:spTree>
    <p:extLst>
      <p:ext uri="{BB962C8B-B14F-4D97-AF65-F5344CB8AC3E}">
        <p14:creationId xmlns:p14="http://schemas.microsoft.com/office/powerpoint/2010/main" val="42649505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3858</TotalTime>
  <Words>2169</Words>
  <Application>Microsoft Office PowerPoint</Application>
  <PresentationFormat>Widescreen</PresentationFormat>
  <Paragraphs>322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Berlin Sans FB Demi</vt:lpstr>
      <vt:lpstr>Bodoni MT Black</vt:lpstr>
      <vt:lpstr>Century Gothic</vt:lpstr>
      <vt:lpstr>Helvetica Neue</vt:lpstr>
      <vt:lpstr>Wingdings</vt:lpstr>
      <vt:lpstr>Wingdings 3</vt:lpstr>
      <vt:lpstr>Wisp</vt:lpstr>
      <vt:lpstr>Data Analysis of Outcome Based Education for Engineering </vt:lpstr>
      <vt:lpstr>Content:</vt:lpstr>
      <vt:lpstr>Introduction</vt:lpstr>
      <vt:lpstr>Issues of Traditional Higher  Education system  </vt:lpstr>
      <vt:lpstr>PowerPoint Presentation</vt:lpstr>
      <vt:lpstr>Why Outcome Based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 </vt:lpstr>
      <vt:lpstr>PowerPoint Presentation</vt:lpstr>
      <vt:lpstr>PowerPoint Presentation</vt:lpstr>
      <vt:lpstr>PowerPoint Presentation</vt:lpstr>
      <vt:lpstr>PowerPoint Presentation</vt:lpstr>
      <vt:lpstr>PowerPoint Presentation</vt:lpstr>
      <vt:lpstr>Problem Statement:</vt:lpstr>
      <vt:lpstr>Proposed Layout:</vt:lpstr>
      <vt:lpstr>PowerPoint Presentation</vt:lpstr>
      <vt:lpstr>Scope of the Project:</vt:lpstr>
      <vt:lpstr>Focused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Outcome Based Education for Engineering</dc:title>
  <dc:creator>Neeti Joshi</dc:creator>
  <cp:lastModifiedBy>Neeti Joshi</cp:lastModifiedBy>
  <cp:revision>150</cp:revision>
  <dcterms:created xsi:type="dcterms:W3CDTF">2016-08-23T04:25:58Z</dcterms:created>
  <dcterms:modified xsi:type="dcterms:W3CDTF">2016-12-05T17:37:36Z</dcterms:modified>
</cp:coreProperties>
</file>