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3" r:id="rId12"/>
    <p:sldId id="274" r:id="rId13"/>
    <p:sldId id="267" r:id="rId14"/>
    <p:sldId id="269" r:id="rId15"/>
    <p:sldId id="270" r:id="rId16"/>
    <p:sldId id="271" r:id="rId17"/>
    <p:sldId id="272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3ABF-4016-457D-8329-D003D2C32BCD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091D0F-E638-45E6-9E3B-ACEEE2B8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18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3ABF-4016-457D-8329-D003D2C32BCD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091D0F-E638-45E6-9E3B-ACEEE2B8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3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3ABF-4016-457D-8329-D003D2C32BCD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091D0F-E638-45E6-9E3B-ACEEE2B8ACC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6010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3ABF-4016-457D-8329-D003D2C32BCD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091D0F-E638-45E6-9E3B-ACEEE2B8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547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3ABF-4016-457D-8329-D003D2C32BCD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091D0F-E638-45E6-9E3B-ACEEE2B8ACC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0541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3ABF-4016-457D-8329-D003D2C32BCD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091D0F-E638-45E6-9E3B-ACEEE2B8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78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3ABF-4016-457D-8329-D003D2C32BCD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1D0F-E638-45E6-9E3B-ACEEE2B8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349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3ABF-4016-457D-8329-D003D2C32BCD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1D0F-E638-45E6-9E3B-ACEEE2B8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26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3ABF-4016-457D-8329-D003D2C32BCD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1D0F-E638-45E6-9E3B-ACEEE2B8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35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3ABF-4016-457D-8329-D003D2C32BCD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091D0F-E638-45E6-9E3B-ACEEE2B8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59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3ABF-4016-457D-8329-D003D2C32BCD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091D0F-E638-45E6-9E3B-ACEEE2B8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56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3ABF-4016-457D-8329-D003D2C32BCD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091D0F-E638-45E6-9E3B-ACEEE2B8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2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3ABF-4016-457D-8329-D003D2C32BCD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1D0F-E638-45E6-9E3B-ACEEE2B8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50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3ABF-4016-457D-8329-D003D2C32BCD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1D0F-E638-45E6-9E3B-ACEEE2B8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71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3ABF-4016-457D-8329-D003D2C32BCD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1D0F-E638-45E6-9E3B-ACEEE2B8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21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3ABF-4016-457D-8329-D003D2C32BCD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091D0F-E638-45E6-9E3B-ACEEE2B8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67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43ABF-4016-457D-8329-D003D2C32BCD}" type="datetimeFigureOut">
              <a:rPr lang="en-IN" smtClean="0"/>
              <a:t>06-12-2016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091D0F-E638-45E6-9E3B-ACEEE2B8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49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4438" y="800100"/>
            <a:ext cx="8915399" cy="2262781"/>
          </a:xfrm>
        </p:spPr>
        <p:txBody>
          <a:bodyPr/>
          <a:lstStyle/>
          <a:p>
            <a:pPr algn="ctr"/>
            <a:r>
              <a:rPr lang="en-IN" dirty="0">
                <a:latin typeface="Berlin Sans FB Demi" panose="020E0802020502020306" pitchFamily="34" charset="0"/>
              </a:rPr>
              <a:t>Review-2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>
                <a:latin typeface="Berlin Sans FB Demi" panose="020E0802020502020306" pitchFamily="34" charset="0"/>
              </a:rPr>
              <a:t>Presented by </a:t>
            </a:r>
          </a:p>
          <a:p>
            <a:pPr algn="r"/>
            <a:r>
              <a:rPr lang="en-IN" dirty="0">
                <a:latin typeface="Berlin Sans FB Demi" panose="020E0802020502020306" pitchFamily="34" charset="0"/>
              </a:rPr>
              <a:t>Neeti Joshi (15mcei09)</a:t>
            </a:r>
          </a:p>
        </p:txBody>
      </p:sp>
    </p:spTree>
    <p:extLst>
      <p:ext uri="{BB962C8B-B14F-4D97-AF65-F5344CB8AC3E}">
        <p14:creationId xmlns:p14="http://schemas.microsoft.com/office/powerpoint/2010/main" val="816840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14475" y="624110"/>
            <a:ext cx="1048702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>
                <a:solidFill>
                  <a:srgbClr val="C00000"/>
                </a:solidFill>
                <a:latin typeface="Berlin Sans FB Demi" panose="020E0802020502020306" pitchFamily="34" charset="0"/>
              </a:rPr>
              <a:t> </a:t>
            </a: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92925" y="747935"/>
            <a:ext cx="8911687" cy="128089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448437" y="764311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u="sng" kern="0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Result</a:t>
            </a:r>
            <a:r>
              <a:rPr kumimoji="0" lang="en-IN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: </a:t>
            </a:r>
            <a:r>
              <a:rPr lang="en-IN" sz="2000" b="1" kern="0" noProof="0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Prediction of 4rth semester (Polynomial Regression)</a:t>
            </a:r>
            <a:endParaRPr kumimoji="0" lang="en-IN" sz="20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14475" y="6324660"/>
            <a:ext cx="502920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7030A0"/>
                </a:solidFill>
                <a:latin typeface="Berlin Sans FB Demi" panose="020E0802020502020306" pitchFamily="34" charset="0"/>
              </a:rPr>
              <a:t>Root Mean squared error 2.00+/-0.00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92187" y="6315105"/>
            <a:ext cx="217170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Berlin Sans FB Demi" panose="020E0802020502020306" pitchFamily="34" charset="0"/>
              </a:rPr>
              <a:t>Accuracy 40%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400175" y="123866"/>
            <a:ext cx="1048702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b="1" u="sng" dirty="0">
                <a:solidFill>
                  <a:srgbClr val="C00000"/>
                </a:solidFill>
                <a:latin typeface="Berlin Sans FB Demi" panose="020E0802020502020306" pitchFamily="34" charset="0"/>
              </a:rPr>
              <a:t>(3) Prediction of the result and comparative analysis of algorithms</a:t>
            </a:r>
            <a:br>
              <a:rPr lang="en-IN" dirty="0"/>
            </a:br>
            <a:endParaRPr lang="en-IN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1509561"/>
            <a:ext cx="5022015" cy="4605487"/>
          </a:xfrm>
          <a:ln w="25400">
            <a:solidFill>
              <a:schemeClr val="tx1"/>
            </a:solidFill>
          </a:ln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77363"/>
              </p:ext>
            </p:extLst>
          </p:nvPr>
        </p:nvGraphicFramePr>
        <p:xfrm>
          <a:off x="7612571" y="1452760"/>
          <a:ext cx="4130931" cy="4694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210">
                  <a:extLst>
                    <a:ext uri="{9D8B030D-6E8A-4147-A177-3AD203B41FA5}">
                      <a16:colId xmlns:a16="http://schemas.microsoft.com/office/drawing/2014/main" val="515165013"/>
                    </a:ext>
                  </a:extLst>
                </a:gridCol>
                <a:gridCol w="1378259">
                  <a:extLst>
                    <a:ext uri="{9D8B030D-6E8A-4147-A177-3AD203B41FA5}">
                      <a16:colId xmlns:a16="http://schemas.microsoft.com/office/drawing/2014/main" val="3632892592"/>
                    </a:ext>
                  </a:extLst>
                </a:gridCol>
                <a:gridCol w="1416462">
                  <a:extLst>
                    <a:ext uri="{9D8B030D-6E8A-4147-A177-3AD203B41FA5}">
                      <a16:colId xmlns:a16="http://schemas.microsoft.com/office/drawing/2014/main" val="4257362725"/>
                    </a:ext>
                  </a:extLst>
                </a:gridCol>
              </a:tblGrid>
              <a:tr h="1037171"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4rth(Real</a:t>
                      </a:r>
                      <a:r>
                        <a:rPr lang="en-IN" baseline="0" dirty="0">
                          <a:latin typeface="Berlin Sans FB Demi" panose="020E0802020502020306" pitchFamily="34" charset="0"/>
                        </a:rPr>
                        <a:t> Value) </a:t>
                      </a:r>
                      <a:endParaRPr lang="en-IN" dirty="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Accuracy as</a:t>
                      </a:r>
                      <a:r>
                        <a:rPr lang="en-IN" baseline="0" dirty="0">
                          <a:latin typeface="Berlin Sans FB Demi" panose="020E0802020502020306" pitchFamily="34" charset="0"/>
                        </a:rPr>
                        <a:t> per(+/-0.5)</a:t>
                      </a:r>
                      <a:endParaRPr lang="en-IN" dirty="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85818"/>
                  </a:ext>
                </a:extLst>
              </a:tr>
              <a:tr h="36251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 Demi" panose="020E0802020502020306" pitchFamily="34" charset="0"/>
                        </a:rPr>
                        <a:t>7.9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6.284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252269"/>
                  </a:ext>
                </a:extLst>
              </a:tr>
              <a:tr h="36251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 Demi" panose="020E0802020502020306" pitchFamily="34" charset="0"/>
                        </a:rPr>
                        <a:t>8.2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8.245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71212"/>
                  </a:ext>
                </a:extLst>
              </a:tr>
              <a:tr h="36251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erlin Sans FB Demi" panose="020E0802020502020306" pitchFamily="34" charset="0"/>
                        </a:rPr>
                        <a:t>7.9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10.447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66731"/>
                  </a:ext>
                </a:extLst>
              </a:tr>
              <a:tr h="36251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erlin Sans FB Demi" panose="020E0802020502020306" pitchFamily="34" charset="0"/>
                        </a:rPr>
                        <a:t>8.4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7.699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758207"/>
                  </a:ext>
                </a:extLst>
              </a:tr>
              <a:tr h="36251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 Demi" panose="020E0802020502020306" pitchFamily="34" charset="0"/>
                        </a:rPr>
                        <a:t>6.8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5.579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81078"/>
                  </a:ext>
                </a:extLst>
              </a:tr>
              <a:tr h="36251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 Demi" panose="020E0802020502020306" pitchFamily="34" charset="0"/>
                        </a:rPr>
                        <a:t>7.4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11.038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529420"/>
                  </a:ext>
                </a:extLst>
              </a:tr>
              <a:tr h="36251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erlin Sans FB Demi" panose="020E0802020502020306" pitchFamily="34" charset="0"/>
                        </a:rPr>
                        <a:t>8.7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5.378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36630"/>
                  </a:ext>
                </a:extLst>
              </a:tr>
              <a:tr h="36251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erlin Sans FB Demi" panose="020E0802020502020306" pitchFamily="34" charset="0"/>
                        </a:rPr>
                        <a:t>8.2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8.483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213854"/>
                  </a:ext>
                </a:extLst>
              </a:tr>
              <a:tr h="36251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 Demi" panose="020E0802020502020306" pitchFamily="34" charset="0"/>
                        </a:rPr>
                        <a:t>7.8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8.208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561750"/>
                  </a:ext>
                </a:extLst>
              </a:tr>
              <a:tr h="36251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 Demi" panose="020E0802020502020306" pitchFamily="34" charset="0"/>
                        </a:rPr>
                        <a:t>7.9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7.502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211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43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38275" y="936378"/>
            <a:ext cx="61150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Process: </a:t>
            </a:r>
            <a:r>
              <a:rPr lang="en-IN" sz="2000" b="1" kern="0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Neural Network</a:t>
            </a: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62075" y="3043460"/>
            <a:ext cx="1048702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62074" y="142590"/>
            <a:ext cx="10487025" cy="1280890"/>
          </a:xfrm>
        </p:spPr>
        <p:txBody>
          <a:bodyPr>
            <a:normAutofit fontScale="90000"/>
          </a:bodyPr>
          <a:lstStyle/>
          <a:p>
            <a:r>
              <a:rPr lang="en-IN" sz="2800" b="1" u="sng" dirty="0">
                <a:solidFill>
                  <a:srgbClr val="C00000"/>
                </a:solidFill>
                <a:latin typeface="Berlin Sans FB Demi" panose="020E0802020502020306" pitchFamily="34" charset="0"/>
              </a:rPr>
              <a:t>(3) Prediction of the result and comparative analysis of algorithms</a:t>
            </a:r>
            <a:br>
              <a:rPr lang="en-IN" dirty="0"/>
            </a:b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1739106"/>
            <a:ext cx="9467850" cy="3665538"/>
          </a:xfrm>
          <a:prstGeom prst="rect">
            <a:avLst/>
          </a:prstGeom>
          <a:solidFill>
            <a:schemeClr val="accent1">
              <a:tint val="20000"/>
            </a:schemeClr>
          </a:solidFill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899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14475" y="624110"/>
            <a:ext cx="1048702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erlin Sans FB Demi" panose="020E0802020502020306" pitchFamily="34" charset="0"/>
                <a:ea typeface="+mj-ea"/>
                <a:cs typeface="+mj-cs"/>
              </a:rPr>
              <a:t> 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92925" y="747935"/>
            <a:ext cx="8911687" cy="128089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Berlin Sans FB Demi" panose="020E0802020502020306" pitchFamily="34" charset="0"/>
              </a:rPr>
              <a:t>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514475" y="943615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Result: </a:t>
            </a: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Berlin Sans FB Demi" panose="020E0802020502020306" pitchFamily="34" charset="0"/>
              </a:rPr>
              <a:t>Prediction of 4rth semester (</a:t>
            </a:r>
            <a:r>
              <a:rPr lang="en-IN" sz="2000" b="1" kern="0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Neural Network</a:t>
            </a: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Berlin Sans FB Demi" panose="020E0802020502020306" pitchFamily="34" charset="0"/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4475" y="6324660"/>
            <a:ext cx="502920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Root Mean squared error 0.39+/-0.00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14978" y="6324660"/>
            <a:ext cx="217170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Accuracy </a:t>
            </a:r>
            <a:r>
              <a:rPr lang="en-IN" sz="2000" kern="0" dirty="0">
                <a:solidFill>
                  <a:srgbClr val="FF0000"/>
                </a:solidFill>
                <a:latin typeface="Berlin Sans FB Demi" panose="020E0802020502020306" pitchFamily="34" charset="0"/>
              </a:rPr>
              <a:t>8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0%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400175" y="123866"/>
            <a:ext cx="1048702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erlin Sans FB Demi" panose="020E0802020502020306" pitchFamily="34" charset="0"/>
                <a:ea typeface="+mj-ea"/>
                <a:cs typeface="+mj-cs"/>
              </a:rPr>
              <a:t>(3) Prediction of the result and comparative analysis of algorithms</a:t>
            </a:r>
            <a:b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1527145"/>
            <a:ext cx="5029200" cy="4605488"/>
          </a:xfrm>
          <a:ln w="25400">
            <a:solidFill>
              <a:schemeClr val="tx1"/>
            </a:solidFill>
          </a:ln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094769"/>
              </p:ext>
            </p:extLst>
          </p:nvPr>
        </p:nvGraphicFramePr>
        <p:xfrm>
          <a:off x="7622125" y="1539405"/>
          <a:ext cx="4130931" cy="460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210">
                  <a:extLst>
                    <a:ext uri="{9D8B030D-6E8A-4147-A177-3AD203B41FA5}">
                      <a16:colId xmlns:a16="http://schemas.microsoft.com/office/drawing/2014/main" val="515165013"/>
                    </a:ext>
                  </a:extLst>
                </a:gridCol>
                <a:gridCol w="1378259">
                  <a:extLst>
                    <a:ext uri="{9D8B030D-6E8A-4147-A177-3AD203B41FA5}">
                      <a16:colId xmlns:a16="http://schemas.microsoft.com/office/drawing/2014/main" val="3632892592"/>
                    </a:ext>
                  </a:extLst>
                </a:gridCol>
                <a:gridCol w="1416462">
                  <a:extLst>
                    <a:ext uri="{9D8B030D-6E8A-4147-A177-3AD203B41FA5}">
                      <a16:colId xmlns:a16="http://schemas.microsoft.com/office/drawing/2014/main" val="4257362725"/>
                    </a:ext>
                  </a:extLst>
                </a:gridCol>
              </a:tblGrid>
              <a:tr h="921098"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4rth(Real</a:t>
                      </a:r>
                      <a:r>
                        <a:rPr lang="en-IN" baseline="0" dirty="0">
                          <a:latin typeface="Berlin Sans FB Demi" panose="020E0802020502020306" pitchFamily="34" charset="0"/>
                        </a:rPr>
                        <a:t> Value) </a:t>
                      </a:r>
                      <a:endParaRPr lang="en-IN" dirty="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Accuracy as</a:t>
                      </a:r>
                      <a:r>
                        <a:rPr lang="en-IN" baseline="0" dirty="0">
                          <a:latin typeface="Berlin Sans FB Demi" panose="020E0802020502020306" pitchFamily="34" charset="0"/>
                        </a:rPr>
                        <a:t> per(+/-0.5)</a:t>
                      </a:r>
                      <a:endParaRPr lang="en-IN" dirty="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685818"/>
                  </a:ext>
                </a:extLst>
              </a:tr>
              <a:tr h="36843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 Demi" panose="020E0802020502020306" pitchFamily="34" charset="0"/>
                        </a:rPr>
                        <a:t>7.9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7.890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252269"/>
                  </a:ext>
                </a:extLst>
              </a:tr>
              <a:tr h="36843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 Demi" panose="020E0802020502020306" pitchFamily="34" charset="0"/>
                        </a:rPr>
                        <a:t>8.2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8.212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71212"/>
                  </a:ext>
                </a:extLst>
              </a:tr>
              <a:tr h="36843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erlin Sans FB Demi" panose="020E0802020502020306" pitchFamily="34" charset="0"/>
                        </a:rPr>
                        <a:t>7.9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7.890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66731"/>
                  </a:ext>
                </a:extLst>
              </a:tr>
              <a:tr h="36843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erlin Sans FB Demi" panose="020E0802020502020306" pitchFamily="34" charset="0"/>
                        </a:rPr>
                        <a:t>8.4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7.297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758207"/>
                  </a:ext>
                </a:extLst>
              </a:tr>
              <a:tr h="36843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 Demi" panose="020E0802020502020306" pitchFamily="34" charset="0"/>
                        </a:rPr>
                        <a:t>6.8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7.504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81078"/>
                  </a:ext>
                </a:extLst>
              </a:tr>
              <a:tr h="36843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 Demi" panose="020E0802020502020306" pitchFamily="34" charset="0"/>
                        </a:rPr>
                        <a:t>7.4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7.288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529420"/>
                  </a:ext>
                </a:extLst>
              </a:tr>
              <a:tr h="36843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erlin Sans FB Demi" panose="020E0802020502020306" pitchFamily="34" charset="0"/>
                        </a:rPr>
                        <a:t>8.7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8.743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36630"/>
                  </a:ext>
                </a:extLst>
              </a:tr>
              <a:tr h="36843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 Demi" panose="020E0802020502020306" pitchFamily="34" charset="0"/>
                        </a:rPr>
                        <a:t>8.2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8.159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213854"/>
                  </a:ext>
                </a:extLst>
              </a:tr>
              <a:tr h="36843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 Demi" panose="020E0802020502020306" pitchFamily="34" charset="0"/>
                        </a:rPr>
                        <a:t>7.8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8.146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561750"/>
                  </a:ext>
                </a:extLst>
              </a:tr>
              <a:tr h="368439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 Demi" panose="020E0802020502020306" pitchFamily="34" charset="0"/>
                        </a:rPr>
                        <a:t>7.9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7.431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erlin Sans FB Demi" panose="020E0802020502020306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211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396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95425" y="-132210"/>
            <a:ext cx="1048702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b="1" u="sng" dirty="0">
                <a:solidFill>
                  <a:srgbClr val="C00000"/>
                </a:solidFill>
                <a:latin typeface="Berlin Sans FB Demi" panose="020E0802020502020306" pitchFamily="34" charset="0"/>
              </a:rPr>
              <a:t>(4) Comparison between LMS and Adaptive LMS. </a:t>
            </a:r>
            <a:br>
              <a:rPr lang="en-IN" dirty="0"/>
            </a:b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183480" y="573083"/>
            <a:ext cx="10903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914400">
              <a:buFont typeface="Wingdings" panose="05000000000000000000" pitchFamily="2" charset="2"/>
              <a:buChar char="Ø"/>
              <a:defRPr/>
            </a:pPr>
            <a:r>
              <a:rPr lang="en-IN" sz="2000" b="1" u="sng" kern="0" dirty="0">
                <a:solidFill>
                  <a:schemeClr val="accent1"/>
                </a:solidFill>
                <a:latin typeface="Berlin Sans FB Demi" panose="020E0802020502020306" pitchFamily="34" charset="0"/>
              </a:rPr>
              <a:t>Definition</a:t>
            </a:r>
            <a:r>
              <a:rPr lang="en-IN" sz="2000" b="1" kern="0" dirty="0">
                <a:solidFill>
                  <a:srgbClr val="7030A0"/>
                </a:solidFill>
                <a:latin typeface="Berlin Sans FB Demi" panose="020E0802020502020306" pitchFamily="34" charset="0"/>
              </a:rPr>
              <a:t>: Comparison of  the student result. [Comparison between knowledge level of each subjects and knowledge level with personal characteristics of each subjects]  </a:t>
            </a:r>
          </a:p>
        </p:txBody>
      </p:sp>
      <p:sp>
        <p:nvSpPr>
          <p:cNvPr id="6" name="Rectangle 5"/>
          <p:cNvSpPr/>
          <p:nvPr/>
        </p:nvSpPr>
        <p:spPr>
          <a:xfrm>
            <a:off x="797511" y="562193"/>
            <a:ext cx="11289713" cy="707886"/>
          </a:xfrm>
          <a:prstGeom prst="rect">
            <a:avLst/>
          </a:prstGeom>
          <a:noFill/>
          <a:ln w="34925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11" y="1753868"/>
            <a:ext cx="2400508" cy="359746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642937" y="53806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algn="just" defTabSz="914400">
              <a:buFont typeface="Wingdings" panose="05000000000000000000" pitchFamily="2" charset="2"/>
              <a:buChar char="§"/>
              <a:defRPr/>
            </a:pPr>
            <a:r>
              <a:rPr lang="en-IN" b="1" kern="0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Dataset: Student Dataset</a:t>
            </a:r>
            <a:r>
              <a:rPr lang="en-IN" kern="0" dirty="0">
                <a:solidFill>
                  <a:sysClr val="windowText" lastClr="000000"/>
                </a:solidFill>
              </a:rPr>
              <a:t> </a:t>
            </a:r>
          </a:p>
          <a:p>
            <a:pPr marL="285750" lvl="0" indent="-285750" algn="just" defTabSz="914400">
              <a:buFont typeface="Wingdings" panose="05000000000000000000" pitchFamily="2" charset="2"/>
              <a:buChar char="§"/>
              <a:defRPr/>
            </a:pPr>
            <a:r>
              <a:rPr lang="en-IN" b="1" kern="0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Attributes: 4 [ Name, Subject ,Level , Result ]</a:t>
            </a:r>
          </a:p>
          <a:p>
            <a:pPr marL="285750" lvl="0" indent="-285750" algn="just" defTabSz="914400">
              <a:buFont typeface="Wingdings" panose="05000000000000000000" pitchFamily="2" charset="2"/>
              <a:buChar char="§"/>
              <a:defRPr/>
            </a:pPr>
            <a:r>
              <a:rPr lang="en-IN" b="1" kern="0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Records: 9</a:t>
            </a:r>
          </a:p>
          <a:p>
            <a:pPr marL="285750" lvl="0" indent="-285750" algn="just" defTabSz="914400">
              <a:buFont typeface="Wingdings" panose="05000000000000000000" pitchFamily="2" charset="2"/>
              <a:buChar char="§"/>
              <a:defRPr/>
            </a:pPr>
            <a:r>
              <a:rPr lang="en-IN" b="1" kern="0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Tool: Rapid Miner </a:t>
            </a:r>
          </a:p>
          <a:p>
            <a:pPr marL="285750" lvl="0" indent="-285750" algn="just" defTabSz="914400">
              <a:buFont typeface="Wingdings" panose="05000000000000000000" pitchFamily="2" charset="2"/>
              <a:buChar char="§"/>
              <a:defRPr/>
            </a:pPr>
            <a:r>
              <a:rPr lang="en-IN" b="1" kern="0" dirty="0">
                <a:solidFill>
                  <a:schemeClr val="accent1"/>
                </a:solidFill>
                <a:latin typeface="Berlin Sans FB Demi" panose="020E0802020502020306" pitchFamily="34" charset="0"/>
              </a:rPr>
              <a:t>Algorithm:</a:t>
            </a:r>
            <a:r>
              <a:rPr lang="en-IN" b="1" kern="0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 </a:t>
            </a:r>
            <a:r>
              <a:rPr lang="en-IN" b="1" kern="0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Decision Tree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53087" y="5410010"/>
            <a:ext cx="67151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defTabSz="914400">
              <a:buFont typeface="Wingdings" panose="05000000000000000000" pitchFamily="2" charset="2"/>
              <a:buChar char="§"/>
              <a:defRPr/>
            </a:pPr>
            <a:r>
              <a:rPr lang="en-IN" b="1" kern="0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Dataset: Student Dataset</a:t>
            </a:r>
            <a:r>
              <a:rPr lang="en-IN" kern="0" dirty="0">
                <a:solidFill>
                  <a:sysClr val="windowText" lastClr="000000"/>
                </a:solidFill>
              </a:rPr>
              <a:t> </a:t>
            </a:r>
          </a:p>
          <a:p>
            <a:pPr marL="285750" lvl="0" indent="-285750" algn="just" defTabSz="914400">
              <a:buFont typeface="Wingdings" panose="05000000000000000000" pitchFamily="2" charset="2"/>
              <a:buChar char="§"/>
              <a:defRPr/>
            </a:pPr>
            <a:r>
              <a:rPr lang="en-IN" b="1" kern="0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Attributes: 4 [Name, Subject ,Level , </a:t>
            </a:r>
            <a:r>
              <a:rPr lang="en-IN" b="1" kern="0" dirty="0">
                <a:solidFill>
                  <a:srgbClr val="FF0000"/>
                </a:solidFill>
                <a:latin typeface="Berlin Sans FB Demi" panose="020E0802020502020306" pitchFamily="34" charset="0"/>
              </a:rPr>
              <a:t>Habits</a:t>
            </a:r>
            <a:r>
              <a:rPr lang="en-IN" b="1" kern="0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, </a:t>
            </a:r>
            <a:r>
              <a:rPr lang="en-IN" b="1" kern="0" dirty="0">
                <a:solidFill>
                  <a:srgbClr val="FF0000"/>
                </a:solidFill>
                <a:latin typeface="Berlin Sans FB Demi" panose="020E0802020502020306" pitchFamily="34" charset="0"/>
              </a:rPr>
              <a:t>Rubrics</a:t>
            </a:r>
            <a:r>
              <a:rPr lang="en-IN" b="1" kern="0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, Result ]</a:t>
            </a:r>
          </a:p>
          <a:p>
            <a:pPr marL="285750" lvl="0" indent="-285750" algn="just" defTabSz="914400">
              <a:buFont typeface="Wingdings" panose="05000000000000000000" pitchFamily="2" charset="2"/>
              <a:buChar char="§"/>
              <a:defRPr/>
            </a:pPr>
            <a:r>
              <a:rPr lang="en-IN" b="1" kern="0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Records: 18</a:t>
            </a:r>
          </a:p>
          <a:p>
            <a:pPr marL="285750" lvl="0" indent="-285750" algn="just" defTabSz="914400">
              <a:buFont typeface="Wingdings" panose="05000000000000000000" pitchFamily="2" charset="2"/>
              <a:buChar char="§"/>
              <a:defRPr/>
            </a:pPr>
            <a:r>
              <a:rPr lang="en-IN" b="1" kern="0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Tool: Rapid Miner </a:t>
            </a:r>
          </a:p>
          <a:p>
            <a:pPr marL="285750" lvl="0" indent="-285750" algn="just" defTabSz="914400">
              <a:buFont typeface="Wingdings" panose="05000000000000000000" pitchFamily="2" charset="2"/>
              <a:buChar char="§"/>
              <a:defRPr/>
            </a:pPr>
            <a:r>
              <a:rPr lang="en-IN" b="1" kern="0" dirty="0">
                <a:solidFill>
                  <a:schemeClr val="accent1"/>
                </a:solidFill>
                <a:latin typeface="Berlin Sans FB Demi" panose="020E0802020502020306" pitchFamily="34" charset="0"/>
              </a:rPr>
              <a:t>Algorithm:</a:t>
            </a:r>
            <a:r>
              <a:rPr lang="en-IN" b="1" kern="0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 </a:t>
            </a:r>
            <a:r>
              <a:rPr lang="en-IN" b="1" kern="0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Decision Tree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1753869"/>
            <a:ext cx="6334124" cy="362680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797511" y="1355198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u="sng" dirty="0">
                <a:solidFill>
                  <a:srgbClr val="002060"/>
                </a:solidFill>
                <a:latin typeface="Berlin Sans FB Demi" panose="020E0802020502020306" pitchFamily="34" charset="0"/>
              </a:rPr>
              <a:t>LMS</a:t>
            </a:r>
            <a:r>
              <a:rPr lang="en-IN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53087" y="1332752"/>
            <a:ext cx="232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u="sng" dirty="0">
                <a:solidFill>
                  <a:srgbClr val="002060"/>
                </a:solidFill>
                <a:latin typeface="Berlin Sans FB Demi" panose="020E0802020502020306" pitchFamily="34" charset="0"/>
              </a:rPr>
              <a:t>Adaptive LMS</a:t>
            </a:r>
            <a:r>
              <a:rPr lang="en-IN" dirty="0">
                <a:solidFill>
                  <a:srgbClr val="00206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18481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5925" y="864843"/>
            <a:ext cx="4235694" cy="49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Process of LMS : </a:t>
            </a:r>
            <a:r>
              <a:rPr kumimoji="0" lang="en-IN" sz="2000" b="1" i="0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Berlin Sans FB Demi" panose="020E0802020502020306" pitchFamily="34" charset="0"/>
              </a:rPr>
              <a:t>Decision Tree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85925" y="776510"/>
            <a:ext cx="10487025" cy="6712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14474" y="118794"/>
            <a:ext cx="106775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>
                <a:solidFill>
                  <a:srgbClr val="C00000"/>
                </a:solidFill>
                <a:latin typeface="Berlin Sans FB Demi" panose="020E0802020502020306" pitchFamily="34" charset="0"/>
              </a:rPr>
              <a:t>(4) Comparison between LMS and Adaptive LMS (Conti…).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5" y="4282332"/>
            <a:ext cx="9401175" cy="248433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597886"/>
            <a:ext cx="9334500" cy="186706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666875" y="3615034"/>
            <a:ext cx="48352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Process of Adaptive LMS : </a:t>
            </a:r>
            <a:r>
              <a:rPr kumimoji="0" lang="en-IN" sz="2000" b="1" i="0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Berlin Sans FB Demi" panose="020E0802020502020306" pitchFamily="34" charset="0"/>
              </a:rPr>
              <a:t>Decision Tree </a:t>
            </a:r>
          </a:p>
        </p:txBody>
      </p:sp>
    </p:spTree>
    <p:extLst>
      <p:ext uri="{BB962C8B-B14F-4D97-AF65-F5344CB8AC3E}">
        <p14:creationId xmlns:p14="http://schemas.microsoft.com/office/powerpoint/2010/main" val="129873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7825" y="808745"/>
            <a:ext cx="2190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u="sng" kern="0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Result of LMS</a:t>
            </a:r>
            <a:r>
              <a:rPr kumimoji="0" lang="en-IN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: </a:t>
            </a:r>
            <a:endParaRPr kumimoji="0" lang="en-IN" sz="20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47825" y="110263"/>
            <a:ext cx="106775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>
                <a:solidFill>
                  <a:srgbClr val="C00000"/>
                </a:solidFill>
                <a:latin typeface="Berlin Sans FB Demi" panose="020E0802020502020306" pitchFamily="34" charset="0"/>
              </a:rPr>
              <a:t>(4) Comparison between LMS and Adaptive LMS (Conti…). 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03" y="1304926"/>
            <a:ext cx="5035160" cy="503595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3" name="Rectangle 22"/>
          <p:cNvSpPr/>
          <p:nvPr/>
        </p:nvSpPr>
        <p:spPr>
          <a:xfrm>
            <a:off x="2085974" y="6516144"/>
            <a:ext cx="485775" cy="104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3800470" y="6516143"/>
            <a:ext cx="485775" cy="104775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1509711" y="6340881"/>
            <a:ext cx="676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Berlin Sans FB Demi" panose="020E0802020502020306" pitchFamily="34" charset="0"/>
              </a:rPr>
              <a:t>Fail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8000" y="6340881"/>
            <a:ext cx="719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Berlin Sans FB Demi" panose="020E0802020502020306" pitchFamily="34" charset="0"/>
              </a:rPr>
              <a:t>Pass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7" y="1304926"/>
            <a:ext cx="6105527" cy="503595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9" name="TextBox 28"/>
          <p:cNvSpPr txBox="1"/>
          <p:nvPr/>
        </p:nvSpPr>
        <p:spPr>
          <a:xfrm>
            <a:off x="7229474" y="769149"/>
            <a:ext cx="3419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u="sng" kern="0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Result of Adaptive LMS</a:t>
            </a:r>
            <a:r>
              <a:rPr kumimoji="0" lang="en-IN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: </a:t>
            </a:r>
            <a:endParaRPr kumimoji="0" lang="en-IN" sz="20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91475" y="1665363"/>
            <a:ext cx="485775" cy="104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9586913" y="1710865"/>
            <a:ext cx="485775" cy="104775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7315199" y="1528262"/>
            <a:ext cx="67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erlin Sans FB Demi" panose="020E0802020502020306" pitchFamily="34" charset="0"/>
              </a:rPr>
              <a:t>Pass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10637" y="1526199"/>
            <a:ext cx="67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erlin Sans FB Demi" panose="020E0802020502020306" pitchFamily="34" charset="0"/>
              </a:rPr>
              <a:t>Fail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7" y="1304925"/>
            <a:ext cx="6105527" cy="503595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40" name="Rectangle 39"/>
          <p:cNvSpPr/>
          <p:nvPr/>
        </p:nvSpPr>
        <p:spPr>
          <a:xfrm>
            <a:off x="7167562" y="6540936"/>
            <a:ext cx="485775" cy="104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8815388" y="6534660"/>
            <a:ext cx="485775" cy="104775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/>
          <p:cNvSpPr txBox="1"/>
          <p:nvPr/>
        </p:nvSpPr>
        <p:spPr>
          <a:xfrm>
            <a:off x="6493666" y="6383864"/>
            <a:ext cx="67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erlin Sans FB Demi" panose="020E0802020502020306" pitchFamily="34" charset="0"/>
              </a:rPr>
              <a:t>Pass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39112" y="6383864"/>
            <a:ext cx="67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erlin Sans FB Demi" panose="020E0802020502020306" pitchFamily="34" charset="0"/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370015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327247"/>
            <a:ext cx="106775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>
                <a:solidFill>
                  <a:srgbClr val="C00000"/>
                </a:solidFill>
                <a:latin typeface="Berlin Sans FB Demi" panose="020E0802020502020306" pitchFamily="34" charset="0"/>
              </a:rPr>
              <a:t>(4) Comparison between LMS and Adaptive LMS (Conti…).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305675" y="1398717"/>
            <a:ext cx="3419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u="sng" kern="0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Result of Adaptive LMS</a:t>
            </a:r>
            <a:r>
              <a:rPr kumimoji="0" lang="en-IN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: </a:t>
            </a:r>
            <a:endParaRPr kumimoji="0" lang="en-IN" sz="20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2800" y="2185035"/>
            <a:ext cx="48196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u="sng" dirty="0">
                <a:solidFill>
                  <a:srgbClr val="C00000"/>
                </a:solidFill>
                <a:latin typeface="Berlin Sans FB Demi" panose="020E0802020502020306" pitchFamily="34" charset="0"/>
              </a:rPr>
              <a:t>Tree:   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Berlin Sans FB Demi" panose="020E0802020502020306" pitchFamily="34" charset="0"/>
              </a:rPr>
              <a:t>Rubrics = High : Fail {Fail=6, Pass=1}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Berlin Sans FB Demi" panose="020E0802020502020306" pitchFamily="34" charset="0"/>
              </a:rPr>
              <a:t>Rubrics = Low : Pass  {Fail=0, Pass=4}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Berlin Sans FB Demi" panose="020E0802020502020306" pitchFamily="34" charset="0"/>
              </a:rPr>
              <a:t>Rubrics = Medium      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Berlin Sans FB Demi" panose="020E0802020502020306" pitchFamily="34" charset="0"/>
              </a:rPr>
              <a:t>		Name= Neeti  : Fail  {Fail=1, Pass=1}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Berlin Sans FB Demi" panose="020E0802020502020306" pitchFamily="34" charset="0"/>
              </a:rPr>
              <a:t>		Name= </a:t>
            </a:r>
            <a:r>
              <a:rPr lang="en-IN" b="1" dirty="0" err="1">
                <a:latin typeface="Berlin Sans FB Demi" panose="020E0802020502020306" pitchFamily="34" charset="0"/>
              </a:rPr>
              <a:t>Ruchi</a:t>
            </a:r>
            <a:r>
              <a:rPr lang="en-IN" b="1" dirty="0">
                <a:latin typeface="Berlin Sans FB Demi" panose="020E0802020502020306" pitchFamily="34" charset="0"/>
              </a:rPr>
              <a:t>  : Pass {Fail=0, Pass=3}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Berlin Sans FB Demi" panose="020E0802020502020306" pitchFamily="34" charset="0"/>
              </a:rPr>
              <a:t>		Name= </a:t>
            </a:r>
            <a:r>
              <a:rPr lang="en-IN" b="1" dirty="0" err="1">
                <a:latin typeface="Berlin Sans FB Demi" panose="020E0802020502020306" pitchFamily="34" charset="0"/>
              </a:rPr>
              <a:t>Vidhi</a:t>
            </a:r>
            <a:r>
              <a:rPr lang="en-IN" b="1" dirty="0">
                <a:latin typeface="Berlin Sans FB Demi" panose="020E0802020502020306" pitchFamily="34" charset="0"/>
              </a:rPr>
              <a:t>  : Fail  {Fail=1, Pass=1}</a:t>
            </a:r>
          </a:p>
          <a:p>
            <a:pPr>
              <a:lnSpc>
                <a:spcPct val="150000"/>
              </a:lnSpc>
            </a:pPr>
            <a:endParaRPr lang="en-IN" b="1" dirty="0">
              <a:latin typeface="Berlin Sans FB Demi" panose="020E0802020502020306" pitchFamily="34" charset="0"/>
            </a:endParaRPr>
          </a:p>
          <a:p>
            <a:r>
              <a:rPr lang="en-IN" b="1" dirty="0">
                <a:latin typeface="Berlin Sans FB Demi" panose="020E0802020502020306" pitchFamily="34" charset="0"/>
              </a:rPr>
              <a:t>	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1111" y="2109133"/>
            <a:ext cx="4562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u="sng" dirty="0">
                <a:solidFill>
                  <a:srgbClr val="C00000"/>
                </a:solidFill>
                <a:latin typeface="Berlin Sans FB Demi" panose="020E0802020502020306" pitchFamily="34" charset="0"/>
              </a:rPr>
              <a:t>Tree:   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Berlin Sans FB Demi" panose="020E0802020502020306" pitchFamily="34" charset="0"/>
              </a:rPr>
              <a:t>Level = Advance : Pass {pass=3, Fail=0}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Berlin Sans FB Demi" panose="020E0802020502020306" pitchFamily="34" charset="0"/>
              </a:rPr>
              <a:t>Level = Average : Fail  {pass=0, Fail=3}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Berlin Sans FB Demi" panose="020E0802020502020306" pitchFamily="34" charset="0"/>
              </a:rPr>
              <a:t>Level = poor        : Fail  {pass=0, Fail=3}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7800" y="1398717"/>
            <a:ext cx="2190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u="sng" kern="0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Result of LMS</a:t>
            </a:r>
            <a:r>
              <a:rPr kumimoji="0" lang="en-IN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: </a:t>
            </a:r>
            <a:endParaRPr kumimoji="0" lang="en-IN" sz="20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2025" y="1990725"/>
            <a:ext cx="5000625" cy="411480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6829425" y="1974295"/>
            <a:ext cx="5295900" cy="4114800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687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47800" y="327247"/>
            <a:ext cx="106775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>
                <a:solidFill>
                  <a:srgbClr val="C00000"/>
                </a:solidFill>
                <a:latin typeface="Berlin Sans FB Demi" panose="020E0802020502020306" pitchFamily="34" charset="0"/>
              </a:rPr>
              <a:t>(5) Analysis of Quality of Education.</a:t>
            </a:r>
          </a:p>
          <a:p>
            <a:r>
              <a:rPr lang="en-IN" sz="2800" b="1" u="sng" dirty="0">
                <a:solidFill>
                  <a:srgbClr val="C00000"/>
                </a:solidFill>
                <a:latin typeface="Berlin Sans FB Demi" panose="020E0802020502020306" pitchFamily="34" charset="0"/>
              </a:rPr>
              <a:t> </a:t>
            </a:r>
            <a:endParaRPr lang="en-IN" b="1" dirty="0">
              <a:latin typeface="Berlin Sans FB Demi" panose="020E0802020502020306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2099" y="958188"/>
            <a:ext cx="1042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914400">
              <a:buFont typeface="Wingdings" panose="05000000000000000000" pitchFamily="2" charset="2"/>
              <a:buChar char="Ø"/>
              <a:defRPr/>
            </a:pPr>
            <a:r>
              <a:rPr lang="en-IN" b="1" u="sng" kern="0" dirty="0">
                <a:solidFill>
                  <a:schemeClr val="accent1"/>
                </a:solidFill>
                <a:latin typeface="Berlin Sans FB Demi" panose="020E0802020502020306" pitchFamily="34" charset="0"/>
              </a:rPr>
              <a:t>Definition</a:t>
            </a:r>
            <a:r>
              <a:rPr lang="en-IN" b="1" kern="0" dirty="0">
                <a:solidFill>
                  <a:srgbClr val="7030A0"/>
                </a:solidFill>
                <a:latin typeface="Berlin Sans FB Demi" panose="020E0802020502020306" pitchFamily="34" charset="0"/>
              </a:rPr>
              <a:t>: Analysis of the feedback of students to the Teaching skills of the Teachers.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099" y="1687725"/>
            <a:ext cx="4526672" cy="450352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58000" y="1687725"/>
                <a:ext cx="3705225" cy="1210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latin typeface="Berlin Sans FB Demi" panose="020E0802020502020306" pitchFamily="34" charset="0"/>
                  </a:rPr>
                  <a:t>Mean=32</a:t>
                </a:r>
              </a:p>
              <a:p>
                <a:endParaRPr lang="en-IN" b="1" dirty="0">
                  <a:latin typeface="Berlin Sans FB Demi" panose="020E0802020502020306" pitchFamily="34" charset="0"/>
                </a:endParaRPr>
              </a:p>
              <a:p>
                <a:r>
                  <a:rPr lang="en-IN" b="1" dirty="0">
                    <a:latin typeface="Berlin Sans FB Demi" panose="020E0802020502020306" pitchFamily="34" charset="0"/>
                  </a:rPr>
                  <a:t>Standard Deviation=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1" i="1" dirty="0" smtClean="0">
                                <a:latin typeface="Cambria Math" panose="02040503050406030204" pitchFamily="18" charset="0"/>
                              </a:rPr>
                              <m:t>𝜺</m:t>
                            </m:r>
                            <m:sSup>
                              <m:sSupPr>
                                <m:ctrlPr>
                                  <a:rPr lang="en-I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IN" b="1" i="0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IN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 i="1" dirty="0" smtClean="0"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IN" b="1" i="0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IN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IN" b="1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0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rad>
                  </m:oMath>
                </a14:m>
                <a:endParaRPr lang="en-IN" b="1" dirty="0">
                  <a:latin typeface="Berlin Sans FB Demi" panose="020E0802020502020306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687725"/>
                <a:ext cx="3705225" cy="1210011"/>
              </a:xfrm>
              <a:prstGeom prst="rect">
                <a:avLst/>
              </a:prstGeom>
              <a:blipFill>
                <a:blip r:embed="rId3"/>
                <a:stretch>
                  <a:fillRect l="-1316" t="-25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982075" y="2929934"/>
                <a:ext cx="1133475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latin typeface="Berlin Sans FB Demi" panose="020E0802020502020306" pitchFamily="34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IN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num>
                          <m:den>
                            <m:r>
                              <a:rPr lang="en-IN" b="1" i="0" dirty="0">
                                <a:latin typeface="Cambria Math" panose="02040503050406030204" pitchFamily="18" charset="0"/>
                              </a:rPr>
                              <m:t>𝟗</m:t>
                            </m:r>
                          </m:den>
                        </m:f>
                      </m:e>
                    </m:rad>
                  </m:oMath>
                </a14:m>
                <a:endParaRPr lang="en-IN" b="1" dirty="0">
                  <a:latin typeface="Berlin Sans FB Demi" panose="020E0802020502020306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075" y="2929934"/>
                <a:ext cx="1133475" cy="656013"/>
              </a:xfrm>
              <a:prstGeom prst="rect">
                <a:avLst/>
              </a:prstGeom>
              <a:blipFill>
                <a:blip r:embed="rId4"/>
                <a:stretch>
                  <a:fillRect l="-43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982073" y="4222430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erlin Sans FB Demi" panose="020E0802020502020306" pitchFamily="34" charset="0"/>
              </a:rPr>
              <a:t>=1.6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982074" y="3700062"/>
                <a:ext cx="1133475" cy="408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latin typeface="Berlin Sans FB Demi" panose="020E0802020502020306" pitchFamily="34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rad>
                  </m:oMath>
                </a14:m>
                <a:endParaRPr lang="en-IN" b="1" dirty="0">
                  <a:latin typeface="Berlin Sans FB Demi" panose="020E0802020502020306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074" y="3700062"/>
                <a:ext cx="1133475" cy="408253"/>
              </a:xfrm>
              <a:prstGeom prst="rect">
                <a:avLst/>
              </a:prstGeom>
              <a:blipFill>
                <a:blip r:embed="rId5"/>
                <a:stretch>
                  <a:fillRect l="-4301" t="-1493" b="-208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96050" y="5029200"/>
            <a:ext cx="5495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erlin Sans FB Demi" panose="020E0802020502020306" pitchFamily="34" charset="0"/>
              </a:rPr>
              <a:t>Result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-As the Standard Deviation value is 1.6 ( very small ) which shows the Significant feedback From the students.</a:t>
            </a:r>
          </a:p>
        </p:txBody>
      </p:sp>
    </p:spTree>
    <p:extLst>
      <p:ext uri="{BB962C8B-B14F-4D97-AF65-F5344CB8AC3E}">
        <p14:creationId xmlns:p14="http://schemas.microsoft.com/office/powerpoint/2010/main" val="464468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Berlin Sans FB Demi" panose="020E0802020502020306" pitchFamily="34" charset="0"/>
              </a:rPr>
              <a:t>Future work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2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u="sng" dirty="0">
                <a:latin typeface="Berlin Sans FB Demi" panose="020E0802020502020306" pitchFamily="34" charset="0"/>
              </a:rPr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Berlin Sans FB Demi" panose="020E0802020502020306" pitchFamily="34" charset="0"/>
              </a:rPr>
              <a:t>Find the frequent subjects which are cause of low academic performance</a:t>
            </a:r>
          </a:p>
          <a:p>
            <a:r>
              <a:rPr lang="en-IN" sz="2000" b="1" dirty="0">
                <a:latin typeface="Berlin Sans FB Demi" panose="020E0802020502020306" pitchFamily="34" charset="0"/>
              </a:rPr>
              <a:t>Discriminate the marks of at risk students</a:t>
            </a:r>
          </a:p>
          <a:p>
            <a:r>
              <a:rPr lang="en-IN" sz="2000" b="1" dirty="0">
                <a:latin typeface="Berlin Sans FB Demi" panose="020E0802020502020306" pitchFamily="34" charset="0"/>
              </a:rPr>
              <a:t>Prediction of the result and comparative analysis of algorithms</a:t>
            </a:r>
          </a:p>
          <a:p>
            <a:r>
              <a:rPr lang="en-IN" sz="2000" b="1" dirty="0">
                <a:latin typeface="Berlin Sans FB Demi" panose="020E0802020502020306" pitchFamily="34" charset="0"/>
              </a:rPr>
              <a:t>Comparison between LMS and Adaptive LMS.</a:t>
            </a:r>
          </a:p>
          <a:p>
            <a:r>
              <a:rPr lang="en-IN" sz="2000" b="1" dirty="0">
                <a:latin typeface="Berlin Sans FB Demi" panose="020E0802020502020306" pitchFamily="34" charset="0"/>
              </a:rPr>
              <a:t>Analysis of Quality of Education.</a:t>
            </a:r>
          </a:p>
        </p:txBody>
      </p:sp>
    </p:spTree>
    <p:extLst>
      <p:ext uri="{BB962C8B-B14F-4D97-AF65-F5344CB8AC3E}">
        <p14:creationId xmlns:p14="http://schemas.microsoft.com/office/powerpoint/2010/main" val="160771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992" y="624110"/>
            <a:ext cx="10583007" cy="1055221"/>
          </a:xfrm>
        </p:spPr>
        <p:txBody>
          <a:bodyPr>
            <a:normAutofit fontScale="90000"/>
          </a:bodyPr>
          <a:lstStyle/>
          <a:p>
            <a:r>
              <a:rPr lang="en-IN" sz="3100" b="1" u="sng" dirty="0">
                <a:solidFill>
                  <a:srgbClr val="C00000"/>
                </a:solidFill>
                <a:latin typeface="Berlin Sans FB Demi" panose="020E0802020502020306" pitchFamily="34" charset="0"/>
              </a:rPr>
              <a:t>(1) Find the frequent subjects which are cause of low academic performance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950" y="1964440"/>
            <a:ext cx="3820114" cy="4605036"/>
          </a:xfrm>
          <a:ln w="2857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143347" y="1964440"/>
            <a:ext cx="569946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b="1" u="sng" dirty="0">
                <a:solidFill>
                  <a:schemeClr val="accent1"/>
                </a:solidFill>
                <a:latin typeface="Berlin Sans FB Demi" panose="020E0802020502020306" pitchFamily="34" charset="0"/>
              </a:rPr>
              <a:t>Definition: </a:t>
            </a:r>
            <a:r>
              <a:rPr lang="en-IN" sz="2000" b="1" dirty="0">
                <a:solidFill>
                  <a:srgbClr val="7030A0"/>
                </a:solidFill>
                <a:latin typeface="Berlin Sans FB Demi" panose="020E0802020502020306" pitchFamily="34" charset="0"/>
              </a:rPr>
              <a:t>Analysis of the subject results. Due to which two frequent subjects (from three subject) students face failure.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sz="2000" b="1" dirty="0">
              <a:solidFill>
                <a:srgbClr val="7030A0"/>
              </a:solidFill>
              <a:latin typeface="Berlin Sans FB Demi" panose="020E0802020502020306" pitchFamily="34" charset="0"/>
            </a:endParaRPr>
          </a:p>
          <a:p>
            <a:pPr algn="just"/>
            <a:endParaRPr lang="en-IN" sz="2000" b="1" dirty="0">
              <a:solidFill>
                <a:srgbClr val="7030A0"/>
              </a:solidFill>
              <a:latin typeface="Berlin Sans FB Demi" panose="020E0802020502020306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000" b="1" dirty="0">
                <a:latin typeface="Berlin Sans FB Demi" panose="020E0802020502020306" pitchFamily="34" charset="0"/>
              </a:rPr>
              <a:t>Dataset: Student Dataset</a:t>
            </a:r>
            <a:r>
              <a:rPr lang="en-IN" sz="2000" dirty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000" b="1" dirty="0">
                <a:latin typeface="Berlin Sans FB Demi" panose="020E0802020502020306" pitchFamily="34" charset="0"/>
              </a:rPr>
              <a:t>Attributes: 4 [ Name, Maths, Science, English]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000" b="1" dirty="0">
                <a:latin typeface="Berlin Sans FB Demi" panose="020E0802020502020306" pitchFamily="34" charset="0"/>
              </a:rPr>
              <a:t>Records: 25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000" b="1" dirty="0">
                <a:latin typeface="Berlin Sans FB Demi" panose="020E0802020502020306" pitchFamily="34" charset="0"/>
              </a:rPr>
              <a:t>Missing value: None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000" b="1" dirty="0">
                <a:latin typeface="Berlin Sans FB Demi" panose="020E0802020502020306" pitchFamily="34" charset="0"/>
              </a:rPr>
              <a:t>Tool: Rapid Miner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accent1"/>
                </a:solidFill>
                <a:latin typeface="Berlin Sans FB Demi" panose="020E0802020502020306" pitchFamily="34" charset="0"/>
              </a:rPr>
              <a:t>Algorithm:</a:t>
            </a:r>
            <a:r>
              <a:rPr lang="en-IN" sz="2000" b="1" dirty="0">
                <a:latin typeface="Berlin Sans FB Demi" panose="020E0802020502020306" pitchFamily="34" charset="0"/>
              </a:rPr>
              <a:t>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Apriori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Berlin Sans FB Demi" panose="020E0802020502020306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600" b="1" dirty="0">
              <a:latin typeface="Berlin Sans FB Demi" panose="020E0802020502020306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3347" y="1964440"/>
            <a:ext cx="5801003" cy="1054985"/>
          </a:xfrm>
          <a:prstGeom prst="rect">
            <a:avLst/>
          </a:prstGeom>
          <a:noFill/>
          <a:ln w="34925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83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5" y="624110"/>
            <a:ext cx="10487025" cy="1280890"/>
          </a:xfrm>
        </p:spPr>
        <p:txBody>
          <a:bodyPr>
            <a:normAutofit fontScale="90000"/>
          </a:bodyPr>
          <a:lstStyle/>
          <a:p>
            <a:r>
              <a:rPr lang="en-IN" sz="3100" b="1" u="sng" dirty="0">
                <a:solidFill>
                  <a:srgbClr val="C00000"/>
                </a:solidFill>
                <a:latin typeface="Berlin Sans FB Demi" panose="020E0802020502020306" pitchFamily="34" charset="0"/>
              </a:rPr>
              <a:t>(1) Find the frequent subjects which are cause of low academic performance (Conti…)</a:t>
            </a:r>
            <a:br>
              <a:rPr lang="en-IN" dirty="0"/>
            </a:b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225" y="2762196"/>
            <a:ext cx="3796997" cy="403820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395002" y="2097642"/>
            <a:ext cx="3796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Berlin Sans FB Demi" panose="020E0802020502020306" pitchFamily="34" charset="0"/>
              </a:rPr>
              <a:t>Result:</a:t>
            </a:r>
            <a:r>
              <a:rPr lang="en-IN" sz="2000" b="1" dirty="0">
                <a:solidFill>
                  <a:srgbClr val="7030A0"/>
                </a:solidFill>
                <a:latin typeface="Berlin Sans FB Demi" panose="020E0802020502020306" pitchFamily="34" charset="0"/>
              </a:rPr>
              <a:t> Fail=&gt; Maths, Science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14475" y="2097642"/>
            <a:ext cx="3314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Berlin Sans FB Demi" panose="020E0802020502020306" pitchFamily="34" charset="0"/>
              </a:rPr>
              <a:t>Process: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Apriori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 Algorithm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8" y="2786260"/>
            <a:ext cx="7861040" cy="403820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804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347" y="460955"/>
            <a:ext cx="10583007" cy="1055221"/>
          </a:xfrm>
        </p:spPr>
        <p:txBody>
          <a:bodyPr>
            <a:normAutofit/>
          </a:bodyPr>
          <a:lstStyle/>
          <a:p>
            <a:r>
              <a:rPr lang="en-IN" sz="3100" b="1" u="sng" dirty="0">
                <a:solidFill>
                  <a:srgbClr val="C00000"/>
                </a:solidFill>
                <a:latin typeface="Berlin Sans FB Demi" panose="020E0802020502020306" pitchFamily="34" charset="0"/>
              </a:rPr>
              <a:t>(2) Discriminate the marks of at risk students</a:t>
            </a:r>
            <a:endParaRPr lang="en-IN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143347" y="1656060"/>
            <a:ext cx="569946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2000" b="1" i="0" u="sng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Definition: </a:t>
            </a: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Analysis of</a:t>
            </a:r>
            <a:r>
              <a:rPr kumimoji="0" lang="en-IN" sz="2000" b="1" i="0" u="none" strike="noStrike" kern="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 at risk student by discriminate in the same cluster.</a:t>
            </a:r>
            <a:endParaRPr kumimoji="0" lang="en-IN" sz="20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0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Dataset: Student Dataset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Attributes: 5 [ </a:t>
            </a:r>
            <a:r>
              <a:rPr lang="en-IN" sz="2000" b="1" kern="0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Id</a:t>
            </a: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, Maths, Science, English, Total out of 300]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Records: 25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Missing value: None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Tool: Rapid Miner 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Algorithm:</a:t>
            </a: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 </a:t>
            </a:r>
            <a:r>
              <a:rPr lang="en-IN" sz="2000" b="1" kern="0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K-Means</a:t>
            </a:r>
            <a:endParaRPr kumimoji="0" lang="en-IN" sz="20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66" y="1602509"/>
            <a:ext cx="3801983" cy="4884015"/>
          </a:xfrm>
          <a:ln w="25400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6143347" y="1602509"/>
            <a:ext cx="5801003" cy="902585"/>
          </a:xfrm>
          <a:prstGeom prst="rect">
            <a:avLst/>
          </a:prstGeom>
          <a:noFill/>
          <a:ln w="34925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68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5" y="624110"/>
            <a:ext cx="10487025" cy="1280890"/>
          </a:xfrm>
        </p:spPr>
        <p:txBody>
          <a:bodyPr>
            <a:normAutofit/>
          </a:bodyPr>
          <a:lstStyle/>
          <a:p>
            <a:r>
              <a:rPr lang="en-IN" b="1" u="sng" dirty="0">
                <a:solidFill>
                  <a:srgbClr val="C00000"/>
                </a:solidFill>
                <a:latin typeface="Berlin Sans FB Demi" panose="020E0802020502020306" pitchFamily="34" charset="0"/>
              </a:rPr>
              <a:t>(2) Discriminate the marks of at risk students </a:t>
            </a:r>
            <a:br>
              <a:rPr lang="en-IN" dirty="0"/>
            </a:b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514475" y="2097642"/>
            <a:ext cx="4235694" cy="95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Process: </a:t>
            </a:r>
            <a:r>
              <a:rPr lang="en-IN" sz="2000" b="1" kern="0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K-Means</a:t>
            </a: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Berlin Sans FB Demi" panose="020E0802020502020306" pitchFamily="34" charset="0"/>
              </a:rPr>
              <a:t> Algorithm</a:t>
            </a:r>
          </a:p>
          <a:p>
            <a:pPr lvl="0" defTabSz="914400">
              <a:lnSpc>
                <a:spcPct val="150000"/>
              </a:lnSpc>
            </a:pPr>
            <a:r>
              <a:rPr lang="en-IN" sz="2000" b="1" u="sng" kern="0" noProof="0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Clusters: </a:t>
            </a:r>
            <a:r>
              <a:rPr lang="en-IN" sz="2000" b="1" kern="0" noProof="0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5 </a:t>
            </a:r>
            <a:endParaRPr kumimoji="0" lang="en-IN" sz="20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29" y="3368989"/>
            <a:ext cx="10363716" cy="310922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788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00" y="0"/>
            <a:ext cx="9611198" cy="1280890"/>
          </a:xfrm>
        </p:spPr>
        <p:txBody>
          <a:bodyPr>
            <a:normAutofit/>
          </a:bodyPr>
          <a:lstStyle/>
          <a:p>
            <a:r>
              <a:rPr lang="en-IN" sz="2800" b="1" u="sng" dirty="0">
                <a:solidFill>
                  <a:srgbClr val="C00000"/>
                </a:solidFill>
                <a:latin typeface="Berlin Sans FB Demi" panose="020E0802020502020306" pitchFamily="34" charset="0"/>
              </a:rPr>
              <a:t>(2) Discriminate the marks of at risk students </a:t>
            </a:r>
            <a:endParaRPr lang="en-IN" sz="28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646360" y="622862"/>
            <a:ext cx="4235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u="sng" kern="0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Result</a:t>
            </a:r>
            <a:r>
              <a:rPr kumimoji="0" lang="en-IN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: </a:t>
            </a:r>
            <a:r>
              <a:rPr lang="en-IN" sz="2000" b="1" kern="0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K-Means</a:t>
            </a: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Berlin Sans FB Demi" panose="020E0802020502020306" pitchFamily="34" charset="0"/>
              </a:rPr>
              <a:t> Algorithm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818156"/>
              </p:ext>
            </p:extLst>
          </p:nvPr>
        </p:nvGraphicFramePr>
        <p:xfrm>
          <a:off x="4733924" y="4826476"/>
          <a:ext cx="7296152" cy="1879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967">
                  <a:extLst>
                    <a:ext uri="{9D8B030D-6E8A-4147-A177-3AD203B41FA5}">
                      <a16:colId xmlns:a16="http://schemas.microsoft.com/office/drawing/2014/main" val="760398309"/>
                    </a:ext>
                  </a:extLst>
                </a:gridCol>
                <a:gridCol w="1215637">
                  <a:extLst>
                    <a:ext uri="{9D8B030D-6E8A-4147-A177-3AD203B41FA5}">
                      <a16:colId xmlns:a16="http://schemas.microsoft.com/office/drawing/2014/main" val="4271989569"/>
                    </a:ext>
                  </a:extLst>
                </a:gridCol>
                <a:gridCol w="1215637">
                  <a:extLst>
                    <a:ext uri="{9D8B030D-6E8A-4147-A177-3AD203B41FA5}">
                      <a16:colId xmlns:a16="http://schemas.microsoft.com/office/drawing/2014/main" val="3451379432"/>
                    </a:ext>
                  </a:extLst>
                </a:gridCol>
                <a:gridCol w="1215637">
                  <a:extLst>
                    <a:ext uri="{9D8B030D-6E8A-4147-A177-3AD203B41FA5}">
                      <a16:colId xmlns:a16="http://schemas.microsoft.com/office/drawing/2014/main" val="2421172028"/>
                    </a:ext>
                  </a:extLst>
                </a:gridCol>
                <a:gridCol w="1215637">
                  <a:extLst>
                    <a:ext uri="{9D8B030D-6E8A-4147-A177-3AD203B41FA5}">
                      <a16:colId xmlns:a16="http://schemas.microsoft.com/office/drawing/2014/main" val="2289390039"/>
                    </a:ext>
                  </a:extLst>
                </a:gridCol>
                <a:gridCol w="1215637">
                  <a:extLst>
                    <a:ext uri="{9D8B030D-6E8A-4147-A177-3AD203B41FA5}">
                      <a16:colId xmlns:a16="http://schemas.microsoft.com/office/drawing/2014/main" val="2482169346"/>
                    </a:ext>
                  </a:extLst>
                </a:gridCol>
              </a:tblGrid>
              <a:tr h="469781"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Berlin Sans FB Demi" panose="020E0802020502020306" pitchFamily="34" charset="0"/>
                        </a:rPr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Berlin Sans FB Demi" panose="020E0802020502020306" pitchFamily="34" charset="0"/>
                        </a:rPr>
                        <a:t>Cluster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Berlin Sans FB Demi" panose="020E0802020502020306" pitchFamily="34" charset="0"/>
                        </a:rPr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Berlin Sans FB Demi" panose="020E0802020502020306" pitchFamily="34" charset="0"/>
                        </a:rPr>
                        <a:t>Cluster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Berlin Sans FB Demi" panose="020E0802020502020306" pitchFamily="34" charset="0"/>
                        </a:rPr>
                        <a:t>Cluster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Berlin Sans FB Demi" panose="020E0802020502020306" pitchFamily="34" charset="0"/>
                        </a:rPr>
                        <a:t>Cluster</a:t>
                      </a:r>
                      <a:r>
                        <a:rPr lang="en-IN" sz="1600" b="0" baseline="0" dirty="0">
                          <a:latin typeface="Berlin Sans FB Demi" panose="020E0802020502020306" pitchFamily="34" charset="0"/>
                        </a:rPr>
                        <a:t> 4 </a:t>
                      </a:r>
                      <a:endParaRPr lang="en-IN" sz="1600" b="0" dirty="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545898"/>
                  </a:ext>
                </a:extLst>
              </a:tr>
              <a:tr h="469781"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Berlin Sans FB Demi" panose="020E0802020502020306" pitchFamily="34" charset="0"/>
                        </a:rPr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Berlin Sans FB Demi" panose="020E0802020502020306" pitchFamily="34" charset="0"/>
                        </a:rPr>
                        <a:t>21.67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Berlin Sans FB Demi" panose="020E0802020502020306" pitchFamily="34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Berlin Sans FB Demi" panose="020E0802020502020306" pitchFamily="34" charset="0"/>
                        </a:rPr>
                        <a:t>41.20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Berlin Sans FB Demi" panose="020E0802020502020306" pitchFamily="34" charset="0"/>
                        </a:rPr>
                        <a:t>82.18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Berlin Sans FB Demi" panose="020E0802020502020306" pitchFamily="34" charset="0"/>
                        </a:rPr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700132"/>
                  </a:ext>
                </a:extLst>
              </a:tr>
              <a:tr h="469781"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Berlin Sans FB Demi" panose="020E0802020502020306" pitchFamily="34" charset="0"/>
                        </a:rPr>
                        <a:t>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Berlin Sans FB Demi" panose="020E0802020502020306" pitchFamily="34" charset="0"/>
                        </a:rPr>
                        <a:t>21.33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Berlin Sans FB Demi" panose="020E0802020502020306" pitchFamily="34" charset="0"/>
                        </a:rPr>
                        <a:t>47.50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Berlin Sans FB Demi" panose="020E0802020502020306" pitchFamily="34" charset="0"/>
                        </a:rPr>
                        <a:t>80.40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Berlin Sans FB Demi" panose="020E0802020502020306" pitchFamily="34" charset="0"/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Berlin Sans FB Demi" panose="020E0802020502020306" pitchFamily="34" charset="0"/>
                        </a:rPr>
                        <a:t>23.50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02431"/>
                  </a:ext>
                </a:extLst>
              </a:tr>
              <a:tr h="469781"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Berlin Sans FB Demi" panose="020E0802020502020306" pitchFamily="34" charset="0"/>
                        </a:rPr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Berlin Sans FB Demi" panose="020E0802020502020306" pitchFamily="34" charset="0"/>
                        </a:rPr>
                        <a:t>16.33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Berlin Sans FB Demi" panose="020E0802020502020306" pitchFamily="34" charset="0"/>
                        </a:rPr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Berlin Sans FB Demi" panose="020E0802020502020306" pitchFamily="34" charset="0"/>
                        </a:rPr>
                        <a:t>50.40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Berlin Sans FB Demi" panose="020E0802020502020306" pitchFamily="34" charset="0"/>
                        </a:rPr>
                        <a:t>76.55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Berlin Sans FB Demi" panose="020E0802020502020306" pitchFamily="34" charset="0"/>
                        </a:rPr>
                        <a:t>75.75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20658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29151" y="1239451"/>
            <a:ext cx="7562850" cy="2754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solidFill>
                  <a:schemeClr val="accent6">
                    <a:lumMod val="50000"/>
                  </a:schemeClr>
                </a:solidFill>
                <a:latin typeface="Berlin Sans FB Demi" panose="020E0802020502020306" pitchFamily="34" charset="0"/>
              </a:rPr>
              <a:t>Cluster Model:</a:t>
            </a:r>
          </a:p>
          <a:p>
            <a:endParaRPr lang="en-IN" b="1" dirty="0">
              <a:solidFill>
                <a:srgbClr val="7030A0"/>
              </a:solidFill>
              <a:latin typeface="Berlin Sans FB Demi" panose="020E0802020502020306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u="sng" dirty="0">
                <a:latin typeface="Berlin Sans FB Demi" panose="020E0802020502020306" pitchFamily="34" charset="0"/>
              </a:rPr>
              <a:t>Cluster 0-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3 </a:t>
            </a:r>
            <a:r>
              <a:rPr lang="en-IN" b="1" dirty="0">
                <a:solidFill>
                  <a:srgbClr val="7030A0"/>
                </a:solidFill>
                <a:latin typeface="Berlin Sans FB Demi" panose="020E0802020502020306" pitchFamily="34" charset="0"/>
              </a:rPr>
              <a:t>[id-1001,1003,1019] -----</a:t>
            </a:r>
            <a:r>
              <a:rPr lang="en-IN" b="1" dirty="0">
                <a:solidFill>
                  <a:srgbClr val="7030A0"/>
                </a:solidFill>
                <a:latin typeface="Berlin Sans FB Demi" panose="020E0802020502020306" pitchFamily="34" charset="0"/>
                <a:sym typeface="Wingdings" panose="05000000000000000000" pitchFamily="2" charset="2"/>
              </a:rPr>
              <a:t> &gt; </a:t>
            </a:r>
            <a:r>
              <a:rPr lang="en-IN" b="1" dirty="0">
                <a:solidFill>
                  <a:srgbClr val="FF0000"/>
                </a:solidFill>
                <a:latin typeface="Berlin Sans FB Demi" panose="020E0802020502020306" pitchFamily="34" charset="0"/>
                <a:sym typeface="Wingdings" panose="05000000000000000000" pitchFamily="2" charset="2"/>
              </a:rPr>
              <a:t>At Risk</a:t>
            </a:r>
            <a:endParaRPr lang="en-IN" b="1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u="sng" dirty="0">
                <a:latin typeface="Berlin Sans FB Demi" panose="020E0802020502020306" pitchFamily="34" charset="0"/>
              </a:rPr>
              <a:t>Cluster 1- 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2 </a:t>
            </a:r>
            <a:r>
              <a:rPr lang="en-IN" b="1" dirty="0">
                <a:solidFill>
                  <a:srgbClr val="7030A0"/>
                </a:solidFill>
                <a:latin typeface="Berlin Sans FB Demi" panose="020E0802020502020306" pitchFamily="34" charset="0"/>
              </a:rPr>
              <a:t>[id-1018,1020]</a:t>
            </a:r>
          </a:p>
          <a:p>
            <a:pPr>
              <a:lnSpc>
                <a:spcPct val="150000"/>
              </a:lnSpc>
            </a:pPr>
            <a:r>
              <a:rPr lang="en-IN" b="1" u="sng" dirty="0">
                <a:latin typeface="Berlin Sans FB Demi" panose="020E0802020502020306" pitchFamily="34" charset="0"/>
              </a:rPr>
              <a:t>Cluster 2-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5 </a:t>
            </a:r>
            <a:r>
              <a:rPr lang="en-IN" b="1" dirty="0">
                <a:solidFill>
                  <a:srgbClr val="7030A0"/>
                </a:solidFill>
                <a:latin typeface="Berlin Sans FB Demi" panose="020E0802020502020306" pitchFamily="34" charset="0"/>
              </a:rPr>
              <a:t>[id-1002,1006,1011,1012,1024]</a:t>
            </a:r>
          </a:p>
          <a:p>
            <a:pPr>
              <a:lnSpc>
                <a:spcPct val="150000"/>
              </a:lnSpc>
            </a:pPr>
            <a:r>
              <a:rPr lang="en-IN" b="1" u="sng" dirty="0">
                <a:latin typeface="Berlin Sans FB Demi" panose="020E0802020502020306" pitchFamily="34" charset="0"/>
              </a:rPr>
              <a:t>Cluster 3-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11 </a:t>
            </a:r>
            <a:r>
              <a:rPr lang="en-IN" b="1" dirty="0">
                <a:solidFill>
                  <a:srgbClr val="7030A0"/>
                </a:solidFill>
                <a:latin typeface="Berlin Sans FB Demi" panose="020E0802020502020306" pitchFamily="34" charset="0"/>
              </a:rPr>
              <a:t>[id-1004,1005,1008,1009,1010,1015,1016,1021,1022,1023,1025]</a:t>
            </a:r>
          </a:p>
          <a:p>
            <a:pPr>
              <a:lnSpc>
                <a:spcPct val="150000"/>
              </a:lnSpc>
            </a:pPr>
            <a:r>
              <a:rPr lang="en-IN" b="1" u="sng" dirty="0">
                <a:latin typeface="Berlin Sans FB Demi" panose="020E0802020502020306" pitchFamily="34" charset="0"/>
              </a:rPr>
              <a:t>Cluster 4-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4 </a:t>
            </a:r>
            <a:r>
              <a:rPr lang="en-IN" b="1" dirty="0">
                <a:solidFill>
                  <a:srgbClr val="7030A0"/>
                </a:solidFill>
                <a:latin typeface="Berlin Sans FB Demi" panose="020E0802020502020306" pitchFamily="34" charset="0"/>
              </a:rPr>
              <a:t>[id-1007,1013,1014,1017]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1239451"/>
            <a:ext cx="4333876" cy="5577110"/>
          </a:xfrm>
          <a:ln w="25400"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4574931" y="4092466"/>
            <a:ext cx="261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accent6">
                    <a:lumMod val="50000"/>
                  </a:schemeClr>
                </a:solidFill>
                <a:latin typeface="Berlin Sans FB Demi" panose="020E0802020502020306" pitchFamily="34" charset="0"/>
              </a:rPr>
              <a:t>Centroid values 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29151" y="4743450"/>
            <a:ext cx="7486649" cy="207311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13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740" y="600343"/>
            <a:ext cx="10487025" cy="1280890"/>
          </a:xfrm>
        </p:spPr>
        <p:txBody>
          <a:bodyPr>
            <a:normAutofit fontScale="90000"/>
          </a:bodyPr>
          <a:lstStyle/>
          <a:p>
            <a:r>
              <a:rPr lang="en-IN" sz="2800" b="1" u="sng" dirty="0">
                <a:solidFill>
                  <a:srgbClr val="C00000"/>
                </a:solidFill>
                <a:latin typeface="Berlin Sans FB Demi" panose="020E0802020502020306" pitchFamily="34" charset="0"/>
              </a:rPr>
              <a:t>(3) Prediction of the result and comparative analysis of algorithms</a:t>
            </a:r>
            <a:br>
              <a:rPr lang="en-IN" dirty="0"/>
            </a:b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333847" y="1621909"/>
            <a:ext cx="5858153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2000" b="1" i="0" u="sng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Definition</a:t>
            </a:r>
            <a:r>
              <a:rPr kumimoji="0" lang="en-IN" sz="2000" b="1" i="0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:</a:t>
            </a:r>
            <a:r>
              <a:rPr kumimoji="0" lang="en-IN" sz="2000" b="1" i="0" strike="noStrike" kern="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 Predict the SPI result of 4</a:t>
            </a:r>
            <a:r>
              <a:rPr kumimoji="0" lang="en-IN" sz="2000" b="1" i="0" strike="noStrike" kern="0" cap="none" spc="0" normalizeH="0" baseline="30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th</a:t>
            </a:r>
            <a:r>
              <a:rPr kumimoji="0" lang="en-IN" sz="2000" b="1" i="0" strike="noStrike" kern="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 semester from 1</a:t>
            </a:r>
            <a:r>
              <a:rPr kumimoji="0" lang="en-IN" sz="2000" b="1" i="0" strike="noStrike" kern="0" cap="none" spc="0" normalizeH="0" baseline="30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st</a:t>
            </a:r>
            <a:r>
              <a:rPr kumimoji="0" lang="en-IN" sz="2000" b="1" i="0" strike="noStrike" kern="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,2</a:t>
            </a:r>
            <a:r>
              <a:rPr kumimoji="0" lang="en-IN" sz="2000" b="1" i="0" strike="noStrike" kern="0" cap="none" spc="0" normalizeH="0" baseline="30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nd</a:t>
            </a:r>
            <a:r>
              <a:rPr kumimoji="0" lang="en-IN" sz="2000" b="1" i="0" strike="noStrike" kern="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 and 3</a:t>
            </a:r>
            <a:r>
              <a:rPr kumimoji="0" lang="en-IN" sz="2000" b="1" i="0" strike="noStrike" kern="0" cap="none" spc="0" normalizeH="0" baseline="30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rd</a:t>
            </a:r>
            <a:r>
              <a:rPr kumimoji="0" lang="en-IN" sz="2000" b="1" i="0" strike="noStrike" kern="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 semester SPI and determine</a:t>
            </a:r>
            <a:r>
              <a:rPr lang="en-IN" sz="2000" b="1" kern="0" dirty="0">
                <a:solidFill>
                  <a:srgbClr val="7030A0"/>
                </a:solidFill>
                <a:latin typeface="Berlin Sans FB Demi" panose="020E0802020502020306" pitchFamily="34" charset="0"/>
              </a:rPr>
              <a:t> which algorithm is more accurate, Polynomial Regression or Neural Network</a:t>
            </a:r>
            <a:r>
              <a:rPr kumimoji="0" lang="en-IN" sz="2000" b="1" i="0" strike="noStrike" kern="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 ?</a:t>
            </a:r>
            <a:endParaRPr kumimoji="0" lang="en-IN" sz="2000" b="1" i="0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0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Dataset: Student Dataset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Test Dataset Attributes: 4 [ </a:t>
            </a:r>
            <a:r>
              <a:rPr lang="en-IN" sz="2000" b="1" kern="0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Id</a:t>
            </a: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, 1</a:t>
            </a:r>
            <a:r>
              <a:rPr kumimoji="0" lang="en-IN" sz="2000" b="1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st</a:t>
            </a: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 ,2</a:t>
            </a:r>
            <a:r>
              <a:rPr kumimoji="0" lang="en-IN" sz="2000" b="1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nd</a:t>
            </a: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 , 3</a:t>
            </a:r>
            <a:r>
              <a:rPr kumimoji="0" lang="en-IN" sz="2000" b="1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rd</a:t>
            </a: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 ]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IN" sz="2000" b="1" kern="0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Train Dataset Attributes: 5 [Id, 1</a:t>
            </a:r>
            <a:r>
              <a:rPr lang="en-IN" sz="2000" b="1" kern="0" baseline="30000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st</a:t>
            </a:r>
            <a:r>
              <a:rPr lang="en-IN" sz="2000" b="1" kern="0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 ,2</a:t>
            </a:r>
            <a:r>
              <a:rPr lang="en-IN" sz="2000" b="1" kern="0" baseline="30000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nd</a:t>
            </a:r>
            <a:r>
              <a:rPr lang="en-IN" sz="2000" b="1" kern="0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 ,3</a:t>
            </a:r>
            <a:r>
              <a:rPr lang="en-IN" sz="2000" b="1" kern="0" baseline="30000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rd</a:t>
            </a:r>
            <a:r>
              <a:rPr lang="en-IN" sz="2000" b="1" kern="0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 , 4</a:t>
            </a:r>
            <a:r>
              <a:rPr lang="en-IN" sz="2000" b="1" kern="0" baseline="30000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th</a:t>
            </a:r>
            <a:r>
              <a:rPr lang="en-IN" sz="2000" b="1" kern="0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 ]</a:t>
            </a:r>
            <a:endParaRPr kumimoji="0" lang="en-IN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Records: </a:t>
            </a:r>
            <a:r>
              <a:rPr lang="en-IN" sz="2000" b="1" kern="0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10</a:t>
            </a:r>
            <a:endParaRPr kumimoji="0" lang="en-IN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Missing value: None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Tool: Rapid Miner 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Algorithm:</a:t>
            </a: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 </a:t>
            </a:r>
            <a:r>
              <a:rPr lang="en-IN" sz="2000" b="1" kern="0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Polynomial Regression</a:t>
            </a:r>
          </a:p>
          <a:p>
            <a:pPr marL="285750" indent="-285750" algn="just" defTabSz="914400">
              <a:buFont typeface="Wingdings" panose="05000000000000000000" pitchFamily="2" charset="2"/>
              <a:buChar char="§"/>
              <a:defRPr/>
            </a:pPr>
            <a:r>
              <a:rPr lang="en-IN" sz="2000" b="1" kern="0" dirty="0">
                <a:solidFill>
                  <a:schemeClr val="accent1"/>
                </a:solidFill>
                <a:latin typeface="Berlin Sans FB Demi" panose="020E0802020502020306" pitchFamily="34" charset="0"/>
              </a:rPr>
              <a:t>Algorithm:</a:t>
            </a:r>
            <a:r>
              <a:rPr lang="en-IN" sz="2000" b="1" kern="0" dirty="0">
                <a:solidFill>
                  <a:sysClr val="windowText" lastClr="000000"/>
                </a:solidFill>
                <a:latin typeface="Berlin Sans FB Demi" panose="020E0802020502020306" pitchFamily="34" charset="0"/>
              </a:rPr>
              <a:t> </a:t>
            </a:r>
            <a:r>
              <a:rPr lang="en-IN" sz="2000" b="1" kern="0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Neural Network</a:t>
            </a:r>
          </a:p>
          <a:p>
            <a:pPr marL="285750" indent="-285750" algn="just" defTabSz="914400">
              <a:buFont typeface="Wingdings" panose="05000000000000000000" pitchFamily="2" charset="2"/>
              <a:buChar char="§"/>
              <a:defRPr/>
            </a:pPr>
            <a:endParaRPr lang="en-IN" sz="2000" b="1" kern="0" dirty="0">
              <a:solidFill>
                <a:schemeClr val="accent6">
                  <a:lumMod val="75000"/>
                </a:schemeClr>
              </a:solidFill>
              <a:latin typeface="Berlin Sans FB Demi" panose="020E0802020502020306" pitchFamily="34" charset="0"/>
            </a:endParaRP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IN" sz="2000" b="1" kern="0" dirty="0">
              <a:solidFill>
                <a:schemeClr val="accent6">
                  <a:lumMod val="75000"/>
                </a:schemeClr>
              </a:solidFill>
              <a:latin typeface="Berlin Sans FB Demi" panose="020E0802020502020306" pitchFamily="34" charset="0"/>
            </a:endParaRP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20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2501" y="1528377"/>
            <a:ext cx="5925989" cy="1493052"/>
          </a:xfrm>
          <a:prstGeom prst="rect">
            <a:avLst/>
          </a:prstGeom>
          <a:noFill/>
          <a:ln w="34925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01" y="2173788"/>
            <a:ext cx="3086367" cy="416986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28" y="2173788"/>
            <a:ext cx="2469094" cy="416986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79928" y="1511901"/>
            <a:ext cx="2469094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u="sng" dirty="0">
                <a:solidFill>
                  <a:schemeClr val="accent6">
                    <a:lumMod val="50000"/>
                  </a:schemeClr>
                </a:solidFill>
                <a:latin typeface="Berlin Sans FB Demi" panose="020E0802020502020306" pitchFamily="34" charset="0"/>
              </a:rPr>
              <a:t>Test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IN" u="sng" dirty="0">
                <a:solidFill>
                  <a:schemeClr val="accent6">
                    <a:lumMod val="50000"/>
                  </a:schemeClr>
                </a:solidFill>
                <a:latin typeface="Berlin Sans FB Demi" panose="020E0802020502020306" pitchFamily="34" charset="0"/>
              </a:rPr>
              <a:t>Dataset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28405" y="1511901"/>
            <a:ext cx="296096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u="sng" dirty="0">
                <a:solidFill>
                  <a:schemeClr val="accent6">
                    <a:lumMod val="50000"/>
                  </a:schemeClr>
                </a:solidFill>
                <a:latin typeface="Berlin Sans FB Demi" panose="020E0802020502020306" pitchFamily="34" charset="0"/>
              </a:rPr>
              <a:t>Train Dataset</a:t>
            </a:r>
          </a:p>
        </p:txBody>
      </p:sp>
    </p:spTree>
    <p:extLst>
      <p:ext uri="{BB962C8B-B14F-4D97-AF65-F5344CB8AC3E}">
        <p14:creationId xmlns:p14="http://schemas.microsoft.com/office/powerpoint/2010/main" val="1208142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38275" y="936378"/>
            <a:ext cx="61150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erlin Sans FB Demi" panose="020E0802020502020306" pitchFamily="34" charset="0"/>
              </a:rPr>
              <a:t>Process: </a:t>
            </a:r>
            <a:r>
              <a:rPr lang="en-IN" sz="2000" b="1" kern="0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Polynomial Regression </a:t>
            </a:r>
            <a:endParaRPr kumimoji="0" lang="en-IN" sz="20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Berlin Sans FB Demi" panose="020E0802020502020306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62075" y="3043460"/>
            <a:ext cx="1048702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62074" y="142590"/>
            <a:ext cx="10487025" cy="1280890"/>
          </a:xfrm>
        </p:spPr>
        <p:txBody>
          <a:bodyPr>
            <a:normAutofit fontScale="90000"/>
          </a:bodyPr>
          <a:lstStyle/>
          <a:p>
            <a:r>
              <a:rPr lang="en-IN" sz="2800" b="1" u="sng" dirty="0">
                <a:solidFill>
                  <a:srgbClr val="C00000"/>
                </a:solidFill>
                <a:latin typeface="Berlin Sans FB Demi" panose="020E0802020502020306" pitchFamily="34" charset="0"/>
              </a:rPr>
              <a:t>(3) Prediction of the result and comparative analysis of algorithms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775" y="1960087"/>
            <a:ext cx="9365349" cy="364267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9662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1610</TotalTime>
  <Words>888</Words>
  <Application>Microsoft Office PowerPoint</Application>
  <PresentationFormat>Widescreen</PresentationFormat>
  <Paragraphs>221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Berlin Sans FB Demi</vt:lpstr>
      <vt:lpstr>Cambria Math</vt:lpstr>
      <vt:lpstr>Century Gothic</vt:lpstr>
      <vt:lpstr>Wingdings</vt:lpstr>
      <vt:lpstr>Wingdings 3</vt:lpstr>
      <vt:lpstr>Wisp</vt:lpstr>
      <vt:lpstr>Review-2</vt:lpstr>
      <vt:lpstr>Contents:</vt:lpstr>
      <vt:lpstr>(1) Find the frequent subjects which are cause of low academic performance </vt:lpstr>
      <vt:lpstr>(1) Find the frequent subjects which are cause of low academic performance (Conti…) </vt:lpstr>
      <vt:lpstr>(2) Discriminate the marks of at risk students</vt:lpstr>
      <vt:lpstr>(2) Discriminate the marks of at risk students  </vt:lpstr>
      <vt:lpstr>(2) Discriminate the marks of at risk students </vt:lpstr>
      <vt:lpstr>(3) Prediction of the result and comparative analysis of algorithms </vt:lpstr>
      <vt:lpstr>(3) Prediction of the result and comparative analysis of algorithms </vt:lpstr>
      <vt:lpstr> </vt:lpstr>
      <vt:lpstr>(3) Prediction of the result and comparative analysis of algorithms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Review-2</dc:title>
  <dc:creator>Neeti Joshi</dc:creator>
  <cp:lastModifiedBy>Neeti Joshi</cp:lastModifiedBy>
  <cp:revision>64</cp:revision>
  <dcterms:created xsi:type="dcterms:W3CDTF">2016-11-16T04:53:15Z</dcterms:created>
  <dcterms:modified xsi:type="dcterms:W3CDTF">2016-12-06T09:56:51Z</dcterms:modified>
</cp:coreProperties>
</file>