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3" r:id="rId17"/>
    <p:sldId id="271" r:id="rId18"/>
    <p:sldId id="274" r:id="rId19"/>
    <p:sldId id="272"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C925C13-A27D-49D8-B862-61ECDB9C61D6}"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1921289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925C13-A27D-49D8-B862-61ECDB9C61D6}"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312250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925C13-A27D-49D8-B862-61ECDB9C61D6}"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119117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925C13-A27D-49D8-B862-61ECDB9C61D6}"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178596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925C13-A27D-49D8-B862-61ECDB9C61D6}"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416136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C925C13-A27D-49D8-B862-61ECDB9C61D6}" type="datetimeFigureOut">
              <a:rPr lang="en-IN" smtClean="0"/>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201332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C925C13-A27D-49D8-B862-61ECDB9C61D6}" type="datetimeFigureOut">
              <a:rPr lang="en-IN" smtClean="0"/>
              <a:t>08-05-2017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660956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C925C13-A27D-49D8-B862-61ECDB9C61D6}" type="datetimeFigureOut">
              <a:rPr lang="en-IN" smtClean="0"/>
              <a:t>08-05-2017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267845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25C13-A27D-49D8-B862-61ECDB9C61D6}" type="datetimeFigureOut">
              <a:rPr lang="en-IN" smtClean="0"/>
              <a:t>08-05-2017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213237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925C13-A27D-49D8-B862-61ECDB9C61D6}" type="datetimeFigureOut">
              <a:rPr lang="en-IN" smtClean="0"/>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34889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925C13-A27D-49D8-B862-61ECDB9C61D6}" type="datetimeFigureOut">
              <a:rPr lang="en-IN" smtClean="0"/>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0398BC-0BE6-4940-9D21-6E914EA25633}" type="slidenum">
              <a:rPr lang="en-IN" smtClean="0"/>
              <a:t>‹#›</a:t>
            </a:fld>
            <a:endParaRPr lang="en-IN"/>
          </a:p>
        </p:txBody>
      </p:sp>
    </p:spTree>
    <p:extLst>
      <p:ext uri="{BB962C8B-B14F-4D97-AF65-F5344CB8AC3E}">
        <p14:creationId xmlns:p14="http://schemas.microsoft.com/office/powerpoint/2010/main" val="331654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25C13-A27D-49D8-B862-61ECDB9C61D6}" type="datetimeFigureOut">
              <a:rPr lang="en-IN" smtClean="0"/>
              <a:t>08-05-2017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398BC-0BE6-4940-9D21-6E914EA25633}" type="slidenum">
              <a:rPr lang="en-IN" smtClean="0"/>
              <a:t>‹#›</a:t>
            </a:fld>
            <a:endParaRPr lang="en-IN"/>
          </a:p>
        </p:txBody>
      </p:sp>
    </p:spTree>
    <p:extLst>
      <p:ext uri="{BB962C8B-B14F-4D97-AF65-F5344CB8AC3E}">
        <p14:creationId xmlns:p14="http://schemas.microsoft.com/office/powerpoint/2010/main" val="118579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rchive.ics.uci.edu/ml/datasets/Student+Performa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65811" y="254097"/>
            <a:ext cx="10855104" cy="22627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u="sng" dirty="0">
                <a:solidFill>
                  <a:schemeClr val="accent1">
                    <a:lumMod val="75000"/>
                  </a:schemeClr>
                </a:solidFill>
                <a:latin typeface="Berlin Sans FB Demi" panose="020E0802020502020306" pitchFamily="34" charset="0"/>
              </a:rPr>
              <a:t>Data Analysis in Outcome Based Education  </a:t>
            </a:r>
          </a:p>
        </p:txBody>
      </p:sp>
      <p:sp>
        <p:nvSpPr>
          <p:cNvPr id="5" name="Subtitle 2"/>
          <p:cNvSpPr txBox="1">
            <a:spLocks/>
          </p:cNvSpPr>
          <p:nvPr/>
        </p:nvSpPr>
        <p:spPr>
          <a:xfrm>
            <a:off x="3257851" y="2902885"/>
            <a:ext cx="6182136" cy="344584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chemeClr val="bg2">
                    <a:lumMod val="25000"/>
                  </a:schemeClr>
                </a:solidFill>
                <a:latin typeface="Arial Black" panose="020B0A04020102020204" pitchFamily="34" charset="0"/>
              </a:rPr>
              <a:t>Presented by</a:t>
            </a:r>
          </a:p>
          <a:p>
            <a:r>
              <a:rPr lang="en-IN" b="1" dirty="0">
                <a:solidFill>
                  <a:schemeClr val="bg2">
                    <a:lumMod val="25000"/>
                  </a:schemeClr>
                </a:solidFill>
                <a:latin typeface="Arial Black" panose="020B0A04020102020204" pitchFamily="34" charset="0"/>
              </a:rPr>
              <a:t>Neeti Joshi</a:t>
            </a:r>
          </a:p>
          <a:p>
            <a:r>
              <a:rPr lang="en-IN" b="1" dirty="0">
                <a:solidFill>
                  <a:schemeClr val="bg2">
                    <a:lumMod val="25000"/>
                  </a:schemeClr>
                </a:solidFill>
                <a:latin typeface="Arial Black" panose="020B0A04020102020204" pitchFamily="34" charset="0"/>
              </a:rPr>
              <a:t>15MCEI09</a:t>
            </a:r>
          </a:p>
          <a:p>
            <a:endParaRPr lang="en-IN" b="1" dirty="0">
              <a:solidFill>
                <a:schemeClr val="bg2">
                  <a:lumMod val="25000"/>
                </a:schemeClr>
              </a:solidFill>
              <a:latin typeface="Arial Black" panose="020B0A04020102020204" pitchFamily="34" charset="0"/>
            </a:endParaRPr>
          </a:p>
          <a:p>
            <a:r>
              <a:rPr lang="en-IN" b="1" dirty="0">
                <a:solidFill>
                  <a:schemeClr val="bg2">
                    <a:lumMod val="25000"/>
                  </a:schemeClr>
                </a:solidFill>
                <a:latin typeface="Arial Black" panose="020B0A04020102020204" pitchFamily="34" charset="0"/>
              </a:rPr>
              <a:t>Under the Guidance of </a:t>
            </a:r>
          </a:p>
          <a:p>
            <a:r>
              <a:rPr lang="en-IN" b="1" dirty="0" err="1">
                <a:solidFill>
                  <a:schemeClr val="bg2">
                    <a:lumMod val="25000"/>
                  </a:schemeClr>
                </a:solidFill>
                <a:latin typeface="Arial Black" panose="020B0A04020102020204" pitchFamily="34" charset="0"/>
              </a:rPr>
              <a:t>Dr.</a:t>
            </a:r>
            <a:r>
              <a:rPr lang="en-IN" b="1" dirty="0">
                <a:solidFill>
                  <a:schemeClr val="bg2">
                    <a:lumMod val="25000"/>
                  </a:schemeClr>
                </a:solidFill>
                <a:latin typeface="Arial Black" panose="020B0A04020102020204" pitchFamily="34" charset="0"/>
              </a:rPr>
              <a:t> Sanjay Garg, </a:t>
            </a:r>
            <a:r>
              <a:rPr lang="en-IN" b="1" dirty="0" err="1">
                <a:solidFill>
                  <a:schemeClr val="bg2">
                    <a:lumMod val="25000"/>
                  </a:schemeClr>
                </a:solidFill>
                <a:latin typeface="Arial Black" panose="020B0A04020102020204" pitchFamily="34" charset="0"/>
              </a:rPr>
              <a:t>Dr.</a:t>
            </a:r>
            <a:r>
              <a:rPr lang="en-IN" b="1" dirty="0">
                <a:solidFill>
                  <a:schemeClr val="bg2">
                    <a:lumMod val="25000"/>
                  </a:schemeClr>
                </a:solidFill>
                <a:latin typeface="Arial Black" panose="020B0A04020102020204" pitchFamily="34" charset="0"/>
              </a:rPr>
              <a:t> Priyanka Sharma</a:t>
            </a:r>
          </a:p>
          <a:p>
            <a:r>
              <a:rPr lang="en-IN" b="1" dirty="0">
                <a:solidFill>
                  <a:schemeClr val="bg2">
                    <a:lumMod val="25000"/>
                  </a:schemeClr>
                </a:solidFill>
                <a:latin typeface="Arial Black" panose="020B0A04020102020204" pitchFamily="34" charset="0"/>
              </a:rPr>
              <a:t>Professor, Dept. of CE</a:t>
            </a:r>
          </a:p>
          <a:p>
            <a:r>
              <a:rPr lang="en-IN" b="1" dirty="0">
                <a:solidFill>
                  <a:schemeClr val="bg2">
                    <a:lumMod val="25000"/>
                  </a:schemeClr>
                </a:solidFill>
                <a:latin typeface="Arial Black" panose="020B0A04020102020204" pitchFamily="34" charset="0"/>
              </a:rPr>
              <a:t>Nirma University</a:t>
            </a:r>
          </a:p>
        </p:txBody>
      </p:sp>
    </p:spTree>
    <p:extLst>
      <p:ext uri="{BB962C8B-B14F-4D97-AF65-F5344CB8AC3E}">
        <p14:creationId xmlns:p14="http://schemas.microsoft.com/office/powerpoint/2010/main" val="216010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299" y="0"/>
            <a:ext cx="11896531" cy="6932644"/>
          </a:xfrm>
        </p:spPr>
        <p:txBody>
          <a:bodyPr>
            <a:normAutofit fontScale="55000" lnSpcReduction="20000"/>
          </a:bodyPr>
          <a:lstStyle/>
          <a:p>
            <a:pPr marL="0" indent="0">
              <a:lnSpc>
                <a:spcPct val="170000"/>
              </a:lnSpc>
              <a:buNone/>
            </a:pPr>
            <a:r>
              <a:rPr lang="en-IN" sz="4000" b="1" u="sng" dirty="0">
                <a:solidFill>
                  <a:schemeClr val="accent5">
                    <a:lumMod val="75000"/>
                  </a:schemeClr>
                </a:solidFill>
              </a:rPr>
              <a:t>Attributes Information:</a:t>
            </a:r>
          </a:p>
          <a:p>
            <a:pPr>
              <a:lnSpc>
                <a:spcPct val="170000"/>
              </a:lnSpc>
            </a:pPr>
            <a:r>
              <a:rPr lang="en-IN" sz="3200" b="1" dirty="0">
                <a:solidFill>
                  <a:schemeClr val="accent6">
                    <a:lumMod val="75000"/>
                  </a:schemeClr>
                </a:solidFill>
              </a:rPr>
              <a:t>Demographic Data-</a:t>
            </a:r>
          </a:p>
          <a:p>
            <a:pPr marL="457200" indent="-457200">
              <a:lnSpc>
                <a:spcPct val="170000"/>
              </a:lnSpc>
              <a:buFont typeface="+mj-lt"/>
              <a:buAutoNum type="arabicPeriod"/>
            </a:pPr>
            <a:r>
              <a:rPr lang="en-IN" sz="2900" b="1" dirty="0">
                <a:solidFill>
                  <a:srgbClr val="C00000"/>
                </a:solidFill>
              </a:rPr>
              <a:t>school - </a:t>
            </a:r>
            <a:r>
              <a:rPr lang="en-IN" sz="2900" b="1" dirty="0"/>
              <a:t>student's school (binary: 'GP' - Gabriel Pereira or 'MS' - </a:t>
            </a:r>
            <a:r>
              <a:rPr lang="en-IN" sz="2900" b="1" dirty="0" err="1"/>
              <a:t>Mousinho</a:t>
            </a:r>
            <a:r>
              <a:rPr lang="en-IN" sz="2900" b="1" dirty="0"/>
              <a:t> da </a:t>
            </a:r>
            <a:r>
              <a:rPr lang="en-IN" sz="2900" b="1" dirty="0" err="1"/>
              <a:t>Silveira</a:t>
            </a:r>
            <a:r>
              <a:rPr lang="en-IN" sz="2900" b="1" dirty="0"/>
              <a:t>) </a:t>
            </a:r>
          </a:p>
          <a:p>
            <a:pPr marL="457200" indent="-457200">
              <a:lnSpc>
                <a:spcPct val="170000"/>
              </a:lnSpc>
              <a:buFont typeface="+mj-lt"/>
              <a:buAutoNum type="arabicPeriod"/>
            </a:pPr>
            <a:r>
              <a:rPr lang="en-IN" sz="2900" b="1" dirty="0">
                <a:solidFill>
                  <a:srgbClr val="C00000"/>
                </a:solidFill>
              </a:rPr>
              <a:t>sex - </a:t>
            </a:r>
            <a:r>
              <a:rPr lang="en-IN" sz="2900" b="1" dirty="0"/>
              <a:t>student's sex (binary: 'F' - female or 'M' - male) </a:t>
            </a:r>
          </a:p>
          <a:p>
            <a:pPr marL="457200" indent="-457200">
              <a:lnSpc>
                <a:spcPct val="170000"/>
              </a:lnSpc>
              <a:buFont typeface="+mj-lt"/>
              <a:buAutoNum type="arabicPeriod"/>
            </a:pPr>
            <a:r>
              <a:rPr lang="en-IN" sz="2900" b="1" dirty="0">
                <a:solidFill>
                  <a:srgbClr val="C00000"/>
                </a:solidFill>
              </a:rPr>
              <a:t>age - </a:t>
            </a:r>
            <a:r>
              <a:rPr lang="en-IN" sz="2900" b="1" dirty="0"/>
              <a:t>student's age (numeric: from 15 to 22) </a:t>
            </a:r>
          </a:p>
          <a:p>
            <a:pPr marL="457200" indent="-457200">
              <a:lnSpc>
                <a:spcPct val="170000"/>
              </a:lnSpc>
              <a:buFont typeface="+mj-lt"/>
              <a:buAutoNum type="arabicPeriod"/>
            </a:pPr>
            <a:r>
              <a:rPr lang="en-IN" sz="2900" b="1" dirty="0">
                <a:solidFill>
                  <a:srgbClr val="C00000"/>
                </a:solidFill>
              </a:rPr>
              <a:t>address - </a:t>
            </a:r>
            <a:r>
              <a:rPr lang="en-IN" sz="2900" b="1" dirty="0"/>
              <a:t>student's home address type (binary: 'U' - urban or 'R' - rural) </a:t>
            </a:r>
          </a:p>
          <a:p>
            <a:pPr marL="457200" indent="-457200">
              <a:lnSpc>
                <a:spcPct val="170000"/>
              </a:lnSpc>
              <a:buFont typeface="+mj-lt"/>
              <a:buAutoNum type="arabicPeriod"/>
            </a:pPr>
            <a:r>
              <a:rPr lang="en-IN" sz="2900" b="1" dirty="0" err="1">
                <a:solidFill>
                  <a:srgbClr val="C00000"/>
                </a:solidFill>
              </a:rPr>
              <a:t>famsize</a:t>
            </a:r>
            <a:r>
              <a:rPr lang="en-IN" sz="2900" b="1" dirty="0">
                <a:solidFill>
                  <a:srgbClr val="C00000"/>
                </a:solidFill>
              </a:rPr>
              <a:t> - </a:t>
            </a:r>
            <a:r>
              <a:rPr lang="en-IN" sz="2900" b="1" dirty="0"/>
              <a:t>family size (binary: 'LE3' - less or equal to 3 or 'GT3' - greater than 3) </a:t>
            </a:r>
          </a:p>
          <a:p>
            <a:pPr marL="457200" indent="-457200">
              <a:lnSpc>
                <a:spcPct val="170000"/>
              </a:lnSpc>
              <a:buFont typeface="+mj-lt"/>
              <a:buAutoNum type="arabicPeriod"/>
            </a:pPr>
            <a:r>
              <a:rPr lang="en-IN" sz="2900" b="1" dirty="0" err="1">
                <a:solidFill>
                  <a:srgbClr val="C00000"/>
                </a:solidFill>
              </a:rPr>
              <a:t>Pstatus</a:t>
            </a:r>
            <a:r>
              <a:rPr lang="en-IN" sz="2900" b="1" dirty="0">
                <a:solidFill>
                  <a:srgbClr val="C00000"/>
                </a:solidFill>
              </a:rPr>
              <a:t> - </a:t>
            </a:r>
            <a:r>
              <a:rPr lang="en-IN" sz="2900" b="1" dirty="0"/>
              <a:t>parent's cohabitation status (binary: 'T' - living together or 'A' - apart) </a:t>
            </a:r>
          </a:p>
          <a:p>
            <a:pPr marL="457200" indent="-457200">
              <a:lnSpc>
                <a:spcPct val="170000"/>
              </a:lnSpc>
              <a:buFont typeface="+mj-lt"/>
              <a:buAutoNum type="arabicPeriod"/>
            </a:pPr>
            <a:r>
              <a:rPr lang="en-IN" sz="2900" b="1" dirty="0" err="1">
                <a:solidFill>
                  <a:srgbClr val="C00000"/>
                </a:solidFill>
              </a:rPr>
              <a:t>Medu</a:t>
            </a:r>
            <a:r>
              <a:rPr lang="en-IN" sz="2900" b="1" dirty="0">
                <a:solidFill>
                  <a:srgbClr val="C00000"/>
                </a:solidFill>
              </a:rPr>
              <a:t> - </a:t>
            </a:r>
            <a:r>
              <a:rPr lang="en-IN" sz="2900" b="1" dirty="0"/>
              <a:t>mother's education (numeric: 0 - none, 1 - primary education (4th grade), 2 - 5th to 9th grade, 3 - secondary education or 4 - higher education) </a:t>
            </a:r>
          </a:p>
          <a:p>
            <a:pPr marL="457200" indent="-457200">
              <a:lnSpc>
                <a:spcPct val="170000"/>
              </a:lnSpc>
              <a:buFont typeface="+mj-lt"/>
              <a:buAutoNum type="arabicPeriod"/>
            </a:pPr>
            <a:r>
              <a:rPr lang="en-IN" sz="2900" b="1" dirty="0" err="1">
                <a:solidFill>
                  <a:srgbClr val="C00000"/>
                </a:solidFill>
              </a:rPr>
              <a:t>Fedu</a:t>
            </a:r>
            <a:r>
              <a:rPr lang="en-IN" sz="2900" b="1" dirty="0">
                <a:solidFill>
                  <a:srgbClr val="C00000"/>
                </a:solidFill>
              </a:rPr>
              <a:t> - </a:t>
            </a:r>
            <a:r>
              <a:rPr lang="en-IN" sz="2900" b="1" dirty="0"/>
              <a:t>father's education (numeric: 0 - none, 1 - primary education (4th grade), 2 - 5th to 9th grade, 3 - secondary education or 4 - higher education) </a:t>
            </a:r>
          </a:p>
          <a:p>
            <a:pPr marL="457200" indent="-457200">
              <a:lnSpc>
                <a:spcPct val="170000"/>
              </a:lnSpc>
              <a:buFont typeface="+mj-lt"/>
              <a:buAutoNum type="arabicPeriod"/>
            </a:pPr>
            <a:r>
              <a:rPr lang="en-IN" sz="2900" b="1" dirty="0" err="1">
                <a:solidFill>
                  <a:srgbClr val="C00000"/>
                </a:solidFill>
              </a:rPr>
              <a:t>Mjob</a:t>
            </a:r>
            <a:r>
              <a:rPr lang="en-IN" sz="2900" b="1" dirty="0">
                <a:solidFill>
                  <a:srgbClr val="C00000"/>
                </a:solidFill>
              </a:rPr>
              <a:t> - </a:t>
            </a:r>
            <a:r>
              <a:rPr lang="en-IN" sz="2900" b="1" dirty="0"/>
              <a:t>mother's job (nominal: 'teacher', 'health' care related, civil 'services' (e.g. administrative or police), '</a:t>
            </a:r>
            <a:r>
              <a:rPr lang="en-IN" sz="2900" b="1" dirty="0" err="1"/>
              <a:t>at_home</a:t>
            </a:r>
            <a:r>
              <a:rPr lang="en-IN" sz="2900" b="1" dirty="0"/>
              <a:t>' or 'other') </a:t>
            </a:r>
          </a:p>
          <a:p>
            <a:pPr marL="457200" indent="-457200">
              <a:lnSpc>
                <a:spcPct val="170000"/>
              </a:lnSpc>
              <a:buFont typeface="+mj-lt"/>
              <a:buAutoNum type="arabicPeriod"/>
            </a:pPr>
            <a:r>
              <a:rPr lang="en-IN" sz="2900" b="1" dirty="0" err="1">
                <a:solidFill>
                  <a:srgbClr val="C00000"/>
                </a:solidFill>
              </a:rPr>
              <a:t>Fjob</a:t>
            </a:r>
            <a:r>
              <a:rPr lang="en-IN" sz="2900" b="1" dirty="0">
                <a:solidFill>
                  <a:srgbClr val="C00000"/>
                </a:solidFill>
              </a:rPr>
              <a:t> - </a:t>
            </a:r>
            <a:r>
              <a:rPr lang="en-IN" sz="2900" b="1" dirty="0"/>
              <a:t>father's job (nominal: 'teacher', 'health' care related, civil 'services' (e.g. administrative or police), '</a:t>
            </a:r>
            <a:r>
              <a:rPr lang="en-IN" sz="2900" b="1" dirty="0" err="1"/>
              <a:t>at_home</a:t>
            </a:r>
            <a:r>
              <a:rPr lang="en-IN" sz="2900" b="1" dirty="0"/>
              <a:t>' or 'other') </a:t>
            </a:r>
          </a:p>
        </p:txBody>
      </p:sp>
    </p:spTree>
    <p:extLst>
      <p:ext uri="{BB962C8B-B14F-4D97-AF65-F5344CB8AC3E}">
        <p14:creationId xmlns:p14="http://schemas.microsoft.com/office/powerpoint/2010/main" val="178101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396" y="267412"/>
            <a:ext cx="11870094" cy="6497281"/>
          </a:xfrm>
        </p:spPr>
        <p:txBody>
          <a:bodyPr>
            <a:normAutofit fontScale="70000" lnSpcReduction="20000"/>
          </a:bodyPr>
          <a:lstStyle/>
          <a:p>
            <a:pPr marL="342900" lvl="0" indent="-342900">
              <a:lnSpc>
                <a:spcPct val="170000"/>
              </a:lnSpc>
              <a:buFont typeface="+mj-lt"/>
              <a:buAutoNum type="arabicPeriod" startAt="11"/>
            </a:pPr>
            <a:r>
              <a:rPr lang="en-IN" sz="2400" b="1" dirty="0">
                <a:solidFill>
                  <a:srgbClr val="C00000"/>
                </a:solidFill>
              </a:rPr>
              <a:t> reason - </a:t>
            </a:r>
            <a:r>
              <a:rPr lang="en-IN" sz="2400" b="1" dirty="0">
                <a:solidFill>
                  <a:prstClr val="black"/>
                </a:solidFill>
              </a:rPr>
              <a:t>reason to choose this school (nominal: close to 'home', school 'reputation', 'course' preference or 'other') </a:t>
            </a:r>
          </a:p>
          <a:p>
            <a:pPr marL="342900" lvl="0" indent="-342900">
              <a:lnSpc>
                <a:spcPct val="170000"/>
              </a:lnSpc>
              <a:buFont typeface="+mj-lt"/>
              <a:buAutoNum type="arabicPeriod" startAt="11"/>
            </a:pPr>
            <a:r>
              <a:rPr lang="en-IN" sz="2400" b="1" dirty="0">
                <a:solidFill>
                  <a:srgbClr val="C00000"/>
                </a:solidFill>
              </a:rPr>
              <a:t>guardian - </a:t>
            </a:r>
            <a:r>
              <a:rPr lang="en-IN" sz="2400" b="1" dirty="0">
                <a:solidFill>
                  <a:prstClr val="black"/>
                </a:solidFill>
              </a:rPr>
              <a:t>student's guardian (nominal: 'mother', 'father' or 'other')</a:t>
            </a:r>
          </a:p>
          <a:p>
            <a:pPr marL="342900" lvl="0" indent="-342900">
              <a:lnSpc>
                <a:spcPct val="170000"/>
              </a:lnSpc>
              <a:buFont typeface="+mj-lt"/>
              <a:buAutoNum type="arabicPeriod" startAt="11"/>
            </a:pPr>
            <a:r>
              <a:rPr lang="en-IN" sz="2400" b="1" dirty="0" err="1">
                <a:solidFill>
                  <a:srgbClr val="C00000"/>
                </a:solidFill>
              </a:rPr>
              <a:t>traveltime</a:t>
            </a:r>
            <a:r>
              <a:rPr lang="en-IN" sz="2400" b="1" dirty="0">
                <a:solidFill>
                  <a:srgbClr val="C00000"/>
                </a:solidFill>
              </a:rPr>
              <a:t> - </a:t>
            </a:r>
            <a:r>
              <a:rPr lang="en-IN" sz="2400" b="1" dirty="0">
                <a:solidFill>
                  <a:prstClr val="black"/>
                </a:solidFill>
              </a:rPr>
              <a:t>home to school travel time (numeric: 1 - &lt;15 min., 2 - 15 to 30 min., 3 - 30 min. to 1 hour, or 4 - &gt;1 hour) </a:t>
            </a:r>
          </a:p>
          <a:p>
            <a:pPr marL="342900" lvl="0" indent="-342900">
              <a:lnSpc>
                <a:spcPct val="170000"/>
              </a:lnSpc>
              <a:buFont typeface="+mj-lt"/>
              <a:buAutoNum type="arabicPeriod" startAt="11"/>
            </a:pPr>
            <a:r>
              <a:rPr lang="en-IN" sz="2400" b="1" dirty="0" err="1">
                <a:solidFill>
                  <a:srgbClr val="C00000"/>
                </a:solidFill>
              </a:rPr>
              <a:t>studytime</a:t>
            </a:r>
            <a:r>
              <a:rPr lang="en-IN" sz="2400" b="1" dirty="0">
                <a:solidFill>
                  <a:srgbClr val="C00000"/>
                </a:solidFill>
              </a:rPr>
              <a:t> - </a:t>
            </a:r>
            <a:r>
              <a:rPr lang="en-IN" sz="2400" b="1" dirty="0">
                <a:solidFill>
                  <a:prstClr val="black"/>
                </a:solidFill>
              </a:rPr>
              <a:t>weekly study time (numeric: 1 - &lt;2 hours, 2 - 2 to 5 hours, 3 - 5 to 10 hours, or 4 - &gt;10 hours) </a:t>
            </a:r>
          </a:p>
          <a:p>
            <a:pPr marL="342900" lvl="0" indent="-342900">
              <a:lnSpc>
                <a:spcPct val="170000"/>
              </a:lnSpc>
              <a:buFont typeface="+mj-lt"/>
              <a:buAutoNum type="arabicPeriod" startAt="11"/>
            </a:pPr>
            <a:r>
              <a:rPr lang="en-IN" sz="2400" b="1" dirty="0">
                <a:solidFill>
                  <a:srgbClr val="C00000"/>
                </a:solidFill>
              </a:rPr>
              <a:t>failures - </a:t>
            </a:r>
            <a:r>
              <a:rPr lang="en-IN" sz="2400" b="1" dirty="0">
                <a:solidFill>
                  <a:prstClr val="black"/>
                </a:solidFill>
              </a:rPr>
              <a:t>number of past class failures (numeric: n if 1&lt;=n&lt;3, else 4) </a:t>
            </a:r>
          </a:p>
          <a:p>
            <a:pPr marL="342900" lvl="0" indent="-342900">
              <a:lnSpc>
                <a:spcPct val="170000"/>
              </a:lnSpc>
              <a:buFont typeface="+mj-lt"/>
              <a:buAutoNum type="arabicPeriod" startAt="11"/>
            </a:pPr>
            <a:r>
              <a:rPr lang="en-IN" sz="2400" b="1" dirty="0">
                <a:solidFill>
                  <a:srgbClr val="C00000"/>
                </a:solidFill>
              </a:rPr>
              <a:t> </a:t>
            </a:r>
            <a:r>
              <a:rPr lang="en-IN" sz="2400" b="1" dirty="0" err="1">
                <a:solidFill>
                  <a:srgbClr val="C00000"/>
                </a:solidFill>
              </a:rPr>
              <a:t>schoolsup</a:t>
            </a:r>
            <a:r>
              <a:rPr lang="en-IN" sz="2400" b="1" dirty="0">
                <a:solidFill>
                  <a:srgbClr val="C00000"/>
                </a:solidFill>
              </a:rPr>
              <a:t> - </a:t>
            </a:r>
            <a:r>
              <a:rPr lang="en-IN" sz="2400" b="1" dirty="0"/>
              <a:t>extra educational support (binary: yes or no) </a:t>
            </a:r>
          </a:p>
          <a:p>
            <a:pPr marL="342900" lvl="0" indent="-342900">
              <a:lnSpc>
                <a:spcPct val="170000"/>
              </a:lnSpc>
              <a:buFont typeface="+mj-lt"/>
              <a:buAutoNum type="arabicPeriod" startAt="11"/>
            </a:pPr>
            <a:r>
              <a:rPr lang="en-IN" sz="2400" b="1" dirty="0" err="1">
                <a:solidFill>
                  <a:srgbClr val="C00000"/>
                </a:solidFill>
              </a:rPr>
              <a:t>famsup</a:t>
            </a:r>
            <a:r>
              <a:rPr lang="en-IN" sz="2400" b="1" dirty="0">
                <a:solidFill>
                  <a:srgbClr val="C00000"/>
                </a:solidFill>
              </a:rPr>
              <a:t> - </a:t>
            </a:r>
            <a:r>
              <a:rPr lang="en-IN" sz="2400" b="1" dirty="0"/>
              <a:t>family educational support (binary: yes or no) </a:t>
            </a:r>
          </a:p>
          <a:p>
            <a:pPr marL="342900" lvl="0" indent="-342900">
              <a:lnSpc>
                <a:spcPct val="170000"/>
              </a:lnSpc>
              <a:buFont typeface="+mj-lt"/>
              <a:buAutoNum type="arabicPeriod" startAt="11"/>
            </a:pPr>
            <a:r>
              <a:rPr lang="en-IN" sz="2400" b="1" dirty="0">
                <a:solidFill>
                  <a:srgbClr val="C00000"/>
                </a:solidFill>
              </a:rPr>
              <a:t>paid - </a:t>
            </a:r>
            <a:r>
              <a:rPr lang="en-IN" sz="2400" b="1" dirty="0"/>
              <a:t>extra paid classes within the course subject (Maths) (binary: yes or no) </a:t>
            </a:r>
          </a:p>
          <a:p>
            <a:pPr lvl="0">
              <a:lnSpc>
                <a:spcPct val="170000"/>
              </a:lnSpc>
            </a:pPr>
            <a:r>
              <a:rPr lang="en-IN" sz="2900" b="1" dirty="0">
                <a:solidFill>
                  <a:schemeClr val="accent6">
                    <a:lumMod val="75000"/>
                  </a:schemeClr>
                </a:solidFill>
              </a:rPr>
              <a:t>Personal Data-</a:t>
            </a:r>
          </a:p>
          <a:p>
            <a:pPr marL="0" lvl="0" indent="0">
              <a:lnSpc>
                <a:spcPct val="170000"/>
              </a:lnSpc>
              <a:buNone/>
            </a:pPr>
            <a:r>
              <a:rPr lang="en-IN" sz="2400" b="1" dirty="0">
                <a:solidFill>
                  <a:srgbClr val="C00000"/>
                </a:solidFill>
              </a:rPr>
              <a:t>19. activities - </a:t>
            </a:r>
            <a:r>
              <a:rPr lang="en-IN" sz="2400" b="1" dirty="0"/>
              <a:t>extra-curricular activities (binary: yes or no) </a:t>
            </a:r>
          </a:p>
          <a:p>
            <a:pPr marL="0" lvl="0" indent="0">
              <a:lnSpc>
                <a:spcPct val="170000"/>
              </a:lnSpc>
              <a:buNone/>
            </a:pPr>
            <a:r>
              <a:rPr lang="en-IN" sz="2400" b="1" dirty="0">
                <a:solidFill>
                  <a:srgbClr val="C00000"/>
                </a:solidFill>
              </a:rPr>
              <a:t>20. nursery - </a:t>
            </a:r>
            <a:r>
              <a:rPr lang="en-IN" sz="2400" b="1" dirty="0"/>
              <a:t>attended nursery school (binary: yes or no) </a:t>
            </a:r>
          </a:p>
          <a:p>
            <a:pPr marL="0" lvl="0" indent="0">
              <a:lnSpc>
                <a:spcPct val="170000"/>
              </a:lnSpc>
              <a:buNone/>
            </a:pPr>
            <a:r>
              <a:rPr lang="en-IN" sz="2400" b="1" dirty="0">
                <a:solidFill>
                  <a:srgbClr val="C00000"/>
                </a:solidFill>
              </a:rPr>
              <a:t>21. higher - </a:t>
            </a:r>
            <a:r>
              <a:rPr lang="en-IN" sz="2400" b="1" dirty="0"/>
              <a:t>wants to take higher education (binary: yes or no) </a:t>
            </a:r>
            <a:endParaRPr lang="en-IN" sz="2400" b="1" dirty="0">
              <a:solidFill>
                <a:prstClr val="black"/>
              </a:solidFill>
            </a:endParaRPr>
          </a:p>
          <a:p>
            <a:endParaRPr lang="en-IN" dirty="0"/>
          </a:p>
        </p:txBody>
      </p:sp>
    </p:spTree>
    <p:extLst>
      <p:ext uri="{BB962C8B-B14F-4D97-AF65-F5344CB8AC3E}">
        <p14:creationId xmlns:p14="http://schemas.microsoft.com/office/powerpoint/2010/main" val="2654607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40204" y="326572"/>
            <a:ext cx="10515600" cy="6652726"/>
          </a:xfrm>
        </p:spPr>
        <p:txBody>
          <a:bodyPr>
            <a:normAutofit fontScale="85000" lnSpcReduction="20000"/>
          </a:bodyPr>
          <a:lstStyle/>
          <a:p>
            <a:pPr marL="514350" lvl="0" indent="-514350">
              <a:lnSpc>
                <a:spcPct val="170000"/>
              </a:lnSpc>
              <a:buFont typeface="+mj-lt"/>
              <a:buAutoNum type="arabicPeriod" startAt="22"/>
            </a:pPr>
            <a:r>
              <a:rPr lang="en-IN" sz="1900" b="1" dirty="0">
                <a:solidFill>
                  <a:srgbClr val="C00000"/>
                </a:solidFill>
              </a:rPr>
              <a:t>internet - </a:t>
            </a:r>
            <a:r>
              <a:rPr lang="en-IN" sz="1900" b="1" dirty="0"/>
              <a:t>Internet access at home (binary: yes or no) </a:t>
            </a:r>
          </a:p>
          <a:p>
            <a:pPr marL="514350" lvl="0" indent="-514350">
              <a:lnSpc>
                <a:spcPct val="170000"/>
              </a:lnSpc>
              <a:buFont typeface="+mj-lt"/>
              <a:buAutoNum type="arabicPeriod" startAt="22"/>
            </a:pPr>
            <a:r>
              <a:rPr lang="en-IN" sz="1900" b="1" dirty="0">
                <a:solidFill>
                  <a:srgbClr val="C00000"/>
                </a:solidFill>
              </a:rPr>
              <a:t>romantic - </a:t>
            </a:r>
            <a:r>
              <a:rPr lang="en-IN" sz="1900" b="1" dirty="0"/>
              <a:t>with a romantic relationship (binary: yes or no) </a:t>
            </a:r>
          </a:p>
          <a:p>
            <a:pPr marL="514350" lvl="0" indent="-514350">
              <a:lnSpc>
                <a:spcPct val="170000"/>
              </a:lnSpc>
              <a:buFont typeface="+mj-lt"/>
              <a:buAutoNum type="arabicPeriod" startAt="22"/>
            </a:pPr>
            <a:r>
              <a:rPr lang="en-IN" sz="1900" b="1" dirty="0" err="1">
                <a:solidFill>
                  <a:srgbClr val="C00000"/>
                </a:solidFill>
              </a:rPr>
              <a:t>famrel</a:t>
            </a:r>
            <a:r>
              <a:rPr lang="en-IN" sz="1900" b="1" dirty="0">
                <a:solidFill>
                  <a:srgbClr val="C00000"/>
                </a:solidFill>
              </a:rPr>
              <a:t> - </a:t>
            </a:r>
            <a:r>
              <a:rPr lang="en-IN" sz="1900" b="1" dirty="0"/>
              <a:t>quality of family relationships (numeric: from 1 - very bad to 5 - excellent) </a:t>
            </a:r>
          </a:p>
          <a:p>
            <a:pPr marL="514350" lvl="0" indent="-514350">
              <a:lnSpc>
                <a:spcPct val="170000"/>
              </a:lnSpc>
              <a:buFont typeface="+mj-lt"/>
              <a:buAutoNum type="arabicPeriod" startAt="22"/>
            </a:pPr>
            <a:r>
              <a:rPr lang="en-IN" sz="1900" b="1" dirty="0" err="1">
                <a:solidFill>
                  <a:srgbClr val="C00000"/>
                </a:solidFill>
              </a:rPr>
              <a:t>freetime</a:t>
            </a:r>
            <a:r>
              <a:rPr lang="en-IN" sz="1900" b="1" dirty="0">
                <a:solidFill>
                  <a:srgbClr val="C00000"/>
                </a:solidFill>
              </a:rPr>
              <a:t> - </a:t>
            </a:r>
            <a:r>
              <a:rPr lang="en-IN" sz="1900" b="1" dirty="0"/>
              <a:t>free time after school (numeric: from 1 - very low to 5 - very high) </a:t>
            </a:r>
          </a:p>
          <a:p>
            <a:pPr marL="514350" lvl="0" indent="-514350">
              <a:lnSpc>
                <a:spcPct val="170000"/>
              </a:lnSpc>
              <a:buFont typeface="+mj-lt"/>
              <a:buAutoNum type="arabicPeriod" startAt="22"/>
            </a:pPr>
            <a:r>
              <a:rPr lang="en-IN" sz="1900" b="1" dirty="0" err="1">
                <a:solidFill>
                  <a:srgbClr val="C00000"/>
                </a:solidFill>
              </a:rPr>
              <a:t>goout</a:t>
            </a:r>
            <a:r>
              <a:rPr lang="en-IN" sz="1900" b="1" dirty="0">
                <a:solidFill>
                  <a:srgbClr val="C00000"/>
                </a:solidFill>
              </a:rPr>
              <a:t> - </a:t>
            </a:r>
            <a:r>
              <a:rPr lang="en-IN" sz="1900" b="1" dirty="0"/>
              <a:t>going out with friends (numeric: from 1 - very low to 5 - very high)</a:t>
            </a:r>
          </a:p>
          <a:p>
            <a:pPr marL="514350" lvl="0" indent="-514350">
              <a:lnSpc>
                <a:spcPct val="170000"/>
              </a:lnSpc>
              <a:buFont typeface="+mj-lt"/>
              <a:buAutoNum type="arabicPeriod" startAt="22"/>
            </a:pPr>
            <a:r>
              <a:rPr lang="en-IN" sz="1900" b="1" dirty="0" err="1">
                <a:solidFill>
                  <a:srgbClr val="C00000"/>
                </a:solidFill>
              </a:rPr>
              <a:t>Dalc</a:t>
            </a:r>
            <a:r>
              <a:rPr lang="en-IN" sz="1900" b="1" dirty="0">
                <a:solidFill>
                  <a:srgbClr val="C00000"/>
                </a:solidFill>
              </a:rPr>
              <a:t> - </a:t>
            </a:r>
            <a:r>
              <a:rPr lang="en-IN" sz="1900" b="1" dirty="0"/>
              <a:t>workday alcohol consumption (numeric: from 1 - very low to 5 - very high) </a:t>
            </a:r>
          </a:p>
          <a:p>
            <a:pPr marL="514350" lvl="0" indent="-514350">
              <a:lnSpc>
                <a:spcPct val="170000"/>
              </a:lnSpc>
              <a:buFont typeface="+mj-lt"/>
              <a:buAutoNum type="arabicPeriod" startAt="22"/>
            </a:pPr>
            <a:r>
              <a:rPr lang="en-IN" sz="1900" b="1" dirty="0" err="1">
                <a:solidFill>
                  <a:srgbClr val="C00000"/>
                </a:solidFill>
              </a:rPr>
              <a:t>Walc</a:t>
            </a:r>
            <a:r>
              <a:rPr lang="en-IN" sz="1900" b="1" dirty="0">
                <a:solidFill>
                  <a:srgbClr val="C00000"/>
                </a:solidFill>
              </a:rPr>
              <a:t> - </a:t>
            </a:r>
            <a:r>
              <a:rPr lang="en-IN" sz="1900" b="1" dirty="0"/>
              <a:t>weekend alcohol consumption (numeric: from 1 - very low to 5 - very high)</a:t>
            </a:r>
          </a:p>
          <a:p>
            <a:pPr marL="514350" lvl="0" indent="-514350">
              <a:lnSpc>
                <a:spcPct val="170000"/>
              </a:lnSpc>
              <a:buFont typeface="+mj-lt"/>
              <a:buAutoNum type="arabicPeriod" startAt="22"/>
            </a:pPr>
            <a:r>
              <a:rPr lang="en-IN" sz="1900" b="1" dirty="0">
                <a:solidFill>
                  <a:srgbClr val="C00000"/>
                </a:solidFill>
              </a:rPr>
              <a:t>health - </a:t>
            </a:r>
            <a:r>
              <a:rPr lang="en-IN" sz="1900" b="1" dirty="0"/>
              <a:t>current health status (numeric: from 1 - very bad to 5 - very good)</a:t>
            </a:r>
          </a:p>
          <a:p>
            <a:pPr marL="514350" lvl="0" indent="-514350">
              <a:lnSpc>
                <a:spcPct val="170000"/>
              </a:lnSpc>
              <a:buFont typeface="+mj-lt"/>
              <a:buAutoNum type="arabicPeriod" startAt="22"/>
            </a:pPr>
            <a:r>
              <a:rPr lang="en-IN" sz="1900" b="1" dirty="0">
                <a:solidFill>
                  <a:srgbClr val="C00000"/>
                </a:solidFill>
              </a:rPr>
              <a:t>absences - </a:t>
            </a:r>
            <a:r>
              <a:rPr lang="en-IN" sz="1900" b="1" dirty="0"/>
              <a:t>number of school absences (numeric: from 0 to 93) </a:t>
            </a:r>
          </a:p>
          <a:p>
            <a:pPr marL="0" lvl="0" indent="0">
              <a:lnSpc>
                <a:spcPct val="170000"/>
              </a:lnSpc>
              <a:buNone/>
            </a:pPr>
            <a:r>
              <a:rPr lang="en-IN" sz="1900" b="1" dirty="0">
                <a:solidFill>
                  <a:schemeClr val="accent6">
                    <a:lumMod val="75000"/>
                  </a:schemeClr>
                </a:solidFill>
              </a:rPr>
              <a:t>Academic Information-</a:t>
            </a:r>
          </a:p>
          <a:p>
            <a:pPr marL="342900" lvl="0" indent="-342900">
              <a:lnSpc>
                <a:spcPct val="170000"/>
              </a:lnSpc>
              <a:buFont typeface="+mj-lt"/>
              <a:buAutoNum type="arabicPeriod" startAt="31"/>
            </a:pPr>
            <a:r>
              <a:rPr lang="en-IN" sz="1900" b="1" dirty="0">
                <a:solidFill>
                  <a:srgbClr val="C00000"/>
                </a:solidFill>
              </a:rPr>
              <a:t> G1 - </a:t>
            </a:r>
            <a:r>
              <a:rPr lang="en-IN" sz="1900" b="1" dirty="0"/>
              <a:t>first period grade (numeric: from 0 to 20) </a:t>
            </a:r>
          </a:p>
          <a:p>
            <a:pPr marL="342900" lvl="0" indent="-342900">
              <a:lnSpc>
                <a:spcPct val="170000"/>
              </a:lnSpc>
              <a:buFont typeface="+mj-lt"/>
              <a:buAutoNum type="arabicPeriod" startAt="31"/>
            </a:pPr>
            <a:r>
              <a:rPr lang="en-IN" sz="1900" b="1" dirty="0">
                <a:solidFill>
                  <a:srgbClr val="C00000"/>
                </a:solidFill>
              </a:rPr>
              <a:t> G2 - </a:t>
            </a:r>
            <a:r>
              <a:rPr lang="en-IN" sz="1900" b="1" dirty="0"/>
              <a:t>second period grade (numeric: from 0 to 20) </a:t>
            </a:r>
          </a:p>
          <a:p>
            <a:pPr marL="342900" lvl="0" indent="-342900">
              <a:lnSpc>
                <a:spcPct val="170000"/>
              </a:lnSpc>
              <a:buFont typeface="+mj-lt"/>
              <a:buAutoNum type="arabicPeriod" startAt="31"/>
            </a:pPr>
            <a:r>
              <a:rPr lang="en-IN" sz="1900" b="1" dirty="0">
                <a:solidFill>
                  <a:srgbClr val="C00000"/>
                </a:solidFill>
              </a:rPr>
              <a:t> G3 - </a:t>
            </a:r>
            <a:r>
              <a:rPr lang="en-IN" sz="1900" b="1" dirty="0"/>
              <a:t>final grade (numeric: from 0 to 20, output target)</a:t>
            </a:r>
            <a:endParaRPr lang="en-IN" sz="1900" b="1" dirty="0">
              <a:solidFill>
                <a:schemeClr val="accent6">
                  <a:lumMod val="75000"/>
                </a:schemeClr>
              </a:solidFill>
            </a:endParaRPr>
          </a:p>
          <a:p>
            <a:pPr marL="0" lvl="0" indent="0">
              <a:lnSpc>
                <a:spcPct val="170000"/>
              </a:lnSpc>
              <a:buNone/>
            </a:pPr>
            <a:endParaRPr lang="en-IN" b="1" dirty="0">
              <a:solidFill>
                <a:schemeClr val="accent6">
                  <a:lumMod val="75000"/>
                </a:schemeClr>
              </a:solidFill>
            </a:endParaRPr>
          </a:p>
        </p:txBody>
      </p:sp>
    </p:spTree>
    <p:extLst>
      <p:ext uri="{BB962C8B-B14F-4D97-AF65-F5344CB8AC3E}">
        <p14:creationId xmlns:p14="http://schemas.microsoft.com/office/powerpoint/2010/main" val="179464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3935"/>
            <a:ext cx="10515600" cy="6254686"/>
          </a:xfrm>
        </p:spPr>
        <p:txBody>
          <a:bodyPr>
            <a:normAutofit fontScale="92500"/>
          </a:bodyPr>
          <a:lstStyle/>
          <a:p>
            <a:pPr marL="0" indent="0">
              <a:buNone/>
            </a:pPr>
            <a:r>
              <a:rPr lang="en-IN" b="1" u="sng" dirty="0">
                <a:solidFill>
                  <a:schemeClr val="accent6">
                    <a:lumMod val="50000"/>
                  </a:schemeClr>
                </a:solidFill>
              </a:rPr>
              <a:t>Data Selection and transformation:</a:t>
            </a:r>
          </a:p>
          <a:p>
            <a:pPr>
              <a:lnSpc>
                <a:spcPct val="150000"/>
              </a:lnSpc>
            </a:pPr>
            <a:r>
              <a:rPr lang="en-IN" sz="2400" b="1" dirty="0">
                <a:solidFill>
                  <a:schemeClr val="accent5">
                    <a:lumMod val="75000"/>
                  </a:schemeClr>
                </a:solidFill>
              </a:rPr>
              <a:t>Data set contains the categorical attributes.</a:t>
            </a:r>
          </a:p>
          <a:p>
            <a:pPr>
              <a:lnSpc>
                <a:spcPct val="150000"/>
              </a:lnSpc>
            </a:pPr>
            <a:r>
              <a:rPr lang="en-IN" sz="2400" b="1" dirty="0">
                <a:solidFill>
                  <a:schemeClr val="accent5">
                    <a:lumMod val="75000"/>
                  </a:schemeClr>
                </a:solidFill>
              </a:rPr>
              <a:t>Label Attribute: G3 (Final Grade Marks)</a:t>
            </a:r>
          </a:p>
          <a:p>
            <a:pPr>
              <a:lnSpc>
                <a:spcPct val="150000"/>
              </a:lnSpc>
            </a:pPr>
            <a:r>
              <a:rPr lang="en-IN" sz="2400" b="1" dirty="0">
                <a:solidFill>
                  <a:schemeClr val="accent5">
                    <a:lumMod val="75000"/>
                  </a:schemeClr>
                </a:solidFill>
              </a:rPr>
              <a:t>Decision tree and Naïve Based Classifier algorithm will use categorical attributes.</a:t>
            </a:r>
          </a:p>
          <a:p>
            <a:pPr>
              <a:lnSpc>
                <a:spcPct val="150000"/>
              </a:lnSpc>
            </a:pPr>
            <a:r>
              <a:rPr lang="en-IN" sz="2400" b="1" dirty="0">
                <a:solidFill>
                  <a:schemeClr val="accent5">
                    <a:lumMod val="75000"/>
                  </a:schemeClr>
                </a:solidFill>
              </a:rPr>
              <a:t>Artificial neural network algorithm will use numerical attributes. </a:t>
            </a:r>
          </a:p>
          <a:p>
            <a:pPr marL="0" indent="0">
              <a:lnSpc>
                <a:spcPct val="150000"/>
              </a:lnSpc>
              <a:buNone/>
            </a:pPr>
            <a:r>
              <a:rPr lang="en-IN" sz="2400" b="1" dirty="0">
                <a:solidFill>
                  <a:schemeClr val="accent5">
                    <a:lumMod val="75000"/>
                  </a:schemeClr>
                </a:solidFill>
              </a:rPr>
              <a:t>	Categorical ------------------ &gt; Numerical</a:t>
            </a:r>
          </a:p>
          <a:p>
            <a:pPr marL="0" indent="0">
              <a:lnSpc>
                <a:spcPct val="150000"/>
              </a:lnSpc>
              <a:buNone/>
            </a:pPr>
            <a:r>
              <a:rPr lang="en-IN" sz="2400" b="1" dirty="0">
                <a:solidFill>
                  <a:schemeClr val="accent5">
                    <a:lumMod val="75000"/>
                  </a:schemeClr>
                </a:solidFill>
              </a:rPr>
              <a:t>	“yes” -------------------------- &gt; 1</a:t>
            </a:r>
          </a:p>
          <a:p>
            <a:pPr marL="0" indent="0">
              <a:lnSpc>
                <a:spcPct val="150000"/>
              </a:lnSpc>
              <a:buNone/>
            </a:pPr>
            <a:r>
              <a:rPr lang="en-IN" sz="2400" b="1" dirty="0">
                <a:solidFill>
                  <a:schemeClr val="accent5">
                    <a:lumMod val="75000"/>
                  </a:schemeClr>
                </a:solidFill>
              </a:rPr>
              <a:t>	“No” -------------------------- &gt; 0</a:t>
            </a:r>
          </a:p>
          <a:p>
            <a:pPr marL="0" indent="0">
              <a:lnSpc>
                <a:spcPct val="150000"/>
              </a:lnSpc>
              <a:buNone/>
            </a:pPr>
            <a:r>
              <a:rPr lang="en-IN" sz="2400" b="1" dirty="0">
                <a:solidFill>
                  <a:schemeClr val="accent5">
                    <a:lumMod val="75000"/>
                  </a:schemeClr>
                </a:solidFill>
              </a:rPr>
              <a:t>	</a:t>
            </a:r>
          </a:p>
          <a:p>
            <a:pPr marL="0" indent="0">
              <a:lnSpc>
                <a:spcPct val="150000"/>
              </a:lnSpc>
              <a:buNone/>
            </a:pPr>
            <a:r>
              <a:rPr lang="en-IN" sz="2400" b="1" dirty="0">
                <a:solidFill>
                  <a:schemeClr val="accent5">
                    <a:lumMod val="75000"/>
                  </a:schemeClr>
                </a:solidFill>
              </a:rPr>
              <a:t>	</a:t>
            </a:r>
          </a:p>
          <a:p>
            <a:pPr marL="0" indent="0">
              <a:buNone/>
            </a:pPr>
            <a:endParaRPr lang="en-IN" sz="2400" b="1" dirty="0">
              <a:solidFill>
                <a:schemeClr val="accent5">
                  <a:lumMod val="75000"/>
                </a:schemeClr>
              </a:solidFill>
            </a:endParaRPr>
          </a:p>
          <a:p>
            <a:endParaRPr lang="en-IN" sz="2400" b="1" dirty="0">
              <a:solidFill>
                <a:schemeClr val="accent5">
                  <a:lumMod val="75000"/>
                </a:schemeClr>
              </a:solidFill>
            </a:endParaRPr>
          </a:p>
          <a:p>
            <a:endParaRPr lang="en-IN" sz="2400" b="1" dirty="0">
              <a:solidFill>
                <a:schemeClr val="accent5">
                  <a:lumMod val="75000"/>
                </a:schemeClr>
              </a:solidFill>
            </a:endParaRPr>
          </a:p>
          <a:p>
            <a:pPr marL="0" indent="0">
              <a:buNone/>
            </a:pPr>
            <a:endParaRPr lang="en-IN" sz="2400" b="1" dirty="0">
              <a:solidFill>
                <a:schemeClr val="accent5">
                  <a:lumMod val="75000"/>
                </a:schemeClr>
              </a:solidFill>
            </a:endParaRPr>
          </a:p>
          <a:p>
            <a:endParaRPr lang="en-IN" sz="2400" b="1" dirty="0">
              <a:solidFill>
                <a:schemeClr val="accent5">
                  <a:lumMod val="75000"/>
                </a:schemeClr>
              </a:solidFill>
            </a:endParaRPr>
          </a:p>
          <a:p>
            <a:pPr marL="0" indent="0">
              <a:buNone/>
            </a:pPr>
            <a:endParaRPr lang="en-IN" b="1" u="sng" dirty="0">
              <a:solidFill>
                <a:schemeClr val="accent6">
                  <a:lumMod val="50000"/>
                </a:schemeClr>
              </a:solidFill>
            </a:endParaRPr>
          </a:p>
          <a:p>
            <a:pPr marL="0" indent="0">
              <a:buNone/>
            </a:pPr>
            <a:endParaRPr lang="en-IN" b="1" u="sng" dirty="0">
              <a:solidFill>
                <a:schemeClr val="accent6">
                  <a:lumMod val="50000"/>
                </a:schemeClr>
              </a:solidFill>
            </a:endParaRPr>
          </a:p>
          <a:p>
            <a:pPr marL="0" indent="0">
              <a:buNone/>
            </a:pPr>
            <a:endParaRPr lang="en-IN" b="1" u="sng" dirty="0">
              <a:solidFill>
                <a:schemeClr val="accent6">
                  <a:lumMod val="50000"/>
                </a:schemeClr>
              </a:solidFill>
            </a:endParaRPr>
          </a:p>
        </p:txBody>
      </p:sp>
    </p:spTree>
    <p:extLst>
      <p:ext uri="{BB962C8B-B14F-4D97-AF65-F5344CB8AC3E}">
        <p14:creationId xmlns:p14="http://schemas.microsoft.com/office/powerpoint/2010/main" val="944925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70248" y="582855"/>
            <a:ext cx="10515600" cy="5953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u="sng" dirty="0">
                <a:solidFill>
                  <a:schemeClr val="accent6">
                    <a:lumMod val="50000"/>
                  </a:schemeClr>
                </a:solidFill>
              </a:rPr>
              <a:t>Implementation Model:</a:t>
            </a:r>
          </a:p>
          <a:p>
            <a:endParaRPr lang="en-IN" sz="2400" b="1" dirty="0">
              <a:solidFill>
                <a:schemeClr val="accent5">
                  <a:lumMod val="75000"/>
                </a:schemeClr>
              </a:solidFill>
            </a:endParaRPr>
          </a:p>
          <a:p>
            <a:r>
              <a:rPr lang="en-IN" sz="2400" b="1" dirty="0">
                <a:solidFill>
                  <a:schemeClr val="accent5">
                    <a:lumMod val="75000"/>
                  </a:schemeClr>
                </a:solidFill>
              </a:rPr>
              <a:t>Tool: </a:t>
            </a:r>
            <a:r>
              <a:rPr lang="en-IN" sz="2400" b="1" dirty="0"/>
              <a:t>Rapid Miner</a:t>
            </a:r>
          </a:p>
          <a:p>
            <a:r>
              <a:rPr lang="en-IN" sz="2400" b="1" dirty="0">
                <a:solidFill>
                  <a:schemeClr val="accent5">
                    <a:lumMod val="75000"/>
                  </a:schemeClr>
                </a:solidFill>
              </a:rPr>
              <a:t>Model:  </a:t>
            </a:r>
            <a:r>
              <a:rPr lang="en-IN" sz="2400" b="1" dirty="0"/>
              <a:t>Decision Tree</a:t>
            </a:r>
          </a:p>
          <a:p>
            <a:endParaRPr lang="en-IN" sz="2400" b="1" dirty="0"/>
          </a:p>
          <a:p>
            <a:endParaRPr lang="en-IN" sz="2400" b="1" dirty="0"/>
          </a:p>
          <a:p>
            <a:endParaRPr lang="en-IN" sz="2400" b="1" dirty="0">
              <a:solidFill>
                <a:schemeClr val="accent5">
                  <a:lumMod val="75000"/>
                </a:schemeClr>
              </a:solidFill>
            </a:endParaRPr>
          </a:p>
          <a:p>
            <a:endParaRPr lang="en-IN" sz="2400" b="1" dirty="0">
              <a:solidFill>
                <a:schemeClr val="accent5">
                  <a:lumMod val="75000"/>
                </a:schemeClr>
              </a:solidFill>
            </a:endParaRPr>
          </a:p>
          <a:p>
            <a:pPr marL="0" indent="0">
              <a:buFont typeface="Arial" panose="020B0604020202020204" pitchFamily="34" charset="0"/>
              <a:buNone/>
            </a:pPr>
            <a:endParaRPr lang="en-IN" b="1" u="sng" dirty="0">
              <a:solidFill>
                <a:schemeClr val="accent6">
                  <a:lumMod val="50000"/>
                </a:schemeClr>
              </a:solidFill>
            </a:endParaRPr>
          </a:p>
          <a:p>
            <a:pPr marL="0" indent="0">
              <a:buFont typeface="Arial" panose="020B0604020202020204" pitchFamily="34" charset="0"/>
              <a:buNone/>
            </a:pPr>
            <a:endParaRPr lang="en-IN" b="1" u="sng" dirty="0">
              <a:solidFill>
                <a:schemeClr val="accent6">
                  <a:lumMod val="50000"/>
                </a:schemeClr>
              </a:solidFill>
            </a:endParaRPr>
          </a:p>
          <a:p>
            <a:pPr marL="0" indent="0">
              <a:buFont typeface="Arial" panose="020B0604020202020204" pitchFamily="34" charset="0"/>
              <a:buNone/>
            </a:pPr>
            <a:endParaRPr lang="en-IN" b="1" u="sng" dirty="0">
              <a:solidFill>
                <a:schemeClr val="accent6">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734" y="2577829"/>
            <a:ext cx="9556231" cy="3358553"/>
          </a:xfrm>
          <a:prstGeom prst="rect">
            <a:avLst/>
          </a:prstGeom>
          <a:solidFill>
            <a:schemeClr val="bg1"/>
          </a:solidFill>
          <a:ln w="34925">
            <a:solidFill>
              <a:schemeClr val="tx1"/>
            </a:solidFill>
          </a:ln>
        </p:spPr>
      </p:pic>
    </p:spTree>
    <p:extLst>
      <p:ext uri="{BB962C8B-B14F-4D97-AF65-F5344CB8AC3E}">
        <p14:creationId xmlns:p14="http://schemas.microsoft.com/office/powerpoint/2010/main" val="280830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600" y="154253"/>
            <a:ext cx="10515600" cy="6105395"/>
          </a:xfrm>
        </p:spPr>
        <p:txBody>
          <a:bodyPr/>
          <a:lstStyle/>
          <a:p>
            <a:r>
              <a:rPr lang="en-IN" b="1" u="sng" dirty="0">
                <a:solidFill>
                  <a:schemeClr val="accent6">
                    <a:lumMod val="50000"/>
                  </a:schemeClr>
                </a:solidFill>
              </a:rPr>
              <a:t>Performance Analysis: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24044173"/>
              </p:ext>
            </p:extLst>
          </p:nvPr>
        </p:nvGraphicFramePr>
        <p:xfrm>
          <a:off x="107600" y="1060530"/>
          <a:ext cx="11977397" cy="5690465"/>
        </p:xfrm>
        <a:graphic>
          <a:graphicData uri="http://schemas.openxmlformats.org/drawingml/2006/table">
            <a:tbl>
              <a:tblPr firstRow="1" bandRow="1">
                <a:tableStyleId>{5940675A-B579-460E-94D1-54222C63F5DA}</a:tableStyleId>
              </a:tblPr>
              <a:tblGrid>
                <a:gridCol w="2090851">
                  <a:extLst>
                    <a:ext uri="{9D8B030D-6E8A-4147-A177-3AD203B41FA5}">
                      <a16:colId xmlns:a16="http://schemas.microsoft.com/office/drawing/2014/main" val="1832037584"/>
                    </a:ext>
                  </a:extLst>
                </a:gridCol>
                <a:gridCol w="1780162">
                  <a:extLst>
                    <a:ext uri="{9D8B030D-6E8A-4147-A177-3AD203B41FA5}">
                      <a16:colId xmlns:a16="http://schemas.microsoft.com/office/drawing/2014/main" val="3421365380"/>
                    </a:ext>
                  </a:extLst>
                </a:gridCol>
                <a:gridCol w="1741251">
                  <a:extLst>
                    <a:ext uri="{9D8B030D-6E8A-4147-A177-3AD203B41FA5}">
                      <a16:colId xmlns:a16="http://schemas.microsoft.com/office/drawing/2014/main" val="2929771142"/>
                    </a:ext>
                  </a:extLst>
                </a:gridCol>
                <a:gridCol w="1527242">
                  <a:extLst>
                    <a:ext uri="{9D8B030D-6E8A-4147-A177-3AD203B41FA5}">
                      <a16:colId xmlns:a16="http://schemas.microsoft.com/office/drawing/2014/main" val="3165606493"/>
                    </a:ext>
                  </a:extLst>
                </a:gridCol>
                <a:gridCol w="1624520">
                  <a:extLst>
                    <a:ext uri="{9D8B030D-6E8A-4147-A177-3AD203B41FA5}">
                      <a16:colId xmlns:a16="http://schemas.microsoft.com/office/drawing/2014/main" val="3840028195"/>
                    </a:ext>
                  </a:extLst>
                </a:gridCol>
                <a:gridCol w="1586911">
                  <a:extLst>
                    <a:ext uri="{9D8B030D-6E8A-4147-A177-3AD203B41FA5}">
                      <a16:colId xmlns:a16="http://schemas.microsoft.com/office/drawing/2014/main" val="2405100738"/>
                    </a:ext>
                  </a:extLst>
                </a:gridCol>
                <a:gridCol w="1626460">
                  <a:extLst>
                    <a:ext uri="{9D8B030D-6E8A-4147-A177-3AD203B41FA5}">
                      <a16:colId xmlns:a16="http://schemas.microsoft.com/office/drawing/2014/main" val="836604014"/>
                    </a:ext>
                  </a:extLst>
                </a:gridCol>
              </a:tblGrid>
              <a:tr h="686951">
                <a:tc rowSpan="2">
                  <a:txBody>
                    <a:bodyPr/>
                    <a:lstStyle/>
                    <a:p>
                      <a:pPr algn="ctr"/>
                      <a:endParaRPr lang="en-IN" b="1" dirty="0"/>
                    </a:p>
                  </a:txBody>
                  <a:tcPr anchor="ctr">
                    <a:solidFill>
                      <a:schemeClr val="accent3">
                        <a:lumMod val="40000"/>
                        <a:lumOff val="60000"/>
                      </a:schemeClr>
                    </a:solidFill>
                  </a:tcPr>
                </a:tc>
                <a:tc gridSpan="2">
                  <a:txBody>
                    <a:bodyPr/>
                    <a:lstStyle/>
                    <a:p>
                      <a:pPr algn="ctr"/>
                      <a:r>
                        <a:rPr lang="en-IN" b="1" u="sng" dirty="0">
                          <a:solidFill>
                            <a:srgbClr val="7030A0"/>
                          </a:solidFill>
                        </a:rPr>
                        <a:t>Decision Tree</a:t>
                      </a:r>
                    </a:p>
                  </a:txBody>
                  <a:tcPr anchor="ctr">
                    <a:solidFill>
                      <a:srgbClr val="FFFFCC"/>
                    </a:solidFill>
                  </a:tcPr>
                </a:tc>
                <a:tc hMerge="1">
                  <a:txBody>
                    <a:bodyPr/>
                    <a:lstStyle/>
                    <a:p>
                      <a:endParaRPr lang="en-IN" dirty="0"/>
                    </a:p>
                  </a:txBody>
                  <a:tcPr/>
                </a:tc>
                <a:tc gridSpan="2">
                  <a:txBody>
                    <a:bodyPr/>
                    <a:lstStyle/>
                    <a:p>
                      <a:pPr algn="ctr"/>
                      <a:r>
                        <a:rPr lang="en-IN" b="1" u="sng" dirty="0">
                          <a:solidFill>
                            <a:srgbClr val="7030A0"/>
                          </a:solidFill>
                        </a:rPr>
                        <a:t>Naive Base Classifier</a:t>
                      </a:r>
                    </a:p>
                  </a:txBody>
                  <a:tcPr anchor="ctr">
                    <a:solidFill>
                      <a:schemeClr val="accent2">
                        <a:lumMod val="20000"/>
                        <a:lumOff val="80000"/>
                      </a:schemeClr>
                    </a:solidFill>
                  </a:tcPr>
                </a:tc>
                <a:tc hMerge="1">
                  <a:txBody>
                    <a:bodyPr/>
                    <a:lstStyle/>
                    <a:p>
                      <a:endParaRPr lang="en-IN" dirty="0"/>
                    </a:p>
                  </a:txBody>
                  <a:tcPr/>
                </a:tc>
                <a:tc gridSpan="2">
                  <a:txBody>
                    <a:bodyPr/>
                    <a:lstStyle/>
                    <a:p>
                      <a:pPr algn="ctr"/>
                      <a:r>
                        <a:rPr lang="en-IN" b="1" u="sng" dirty="0">
                          <a:solidFill>
                            <a:srgbClr val="7030A0"/>
                          </a:solidFill>
                        </a:rPr>
                        <a:t>Artificial Neural Network </a:t>
                      </a:r>
                    </a:p>
                  </a:txBody>
                  <a:tcPr anchor="ctr">
                    <a:solidFill>
                      <a:schemeClr val="accent5">
                        <a:lumMod val="20000"/>
                        <a:lumOff val="80000"/>
                      </a:schemeClr>
                    </a:solidFill>
                  </a:tcPr>
                </a:tc>
                <a:tc hMerge="1">
                  <a:txBody>
                    <a:bodyPr/>
                    <a:lstStyle/>
                    <a:p>
                      <a:endParaRPr lang="en-IN" dirty="0"/>
                    </a:p>
                  </a:txBody>
                  <a:tcPr/>
                </a:tc>
                <a:extLst>
                  <a:ext uri="{0D108BD9-81ED-4DB2-BD59-A6C34878D82A}">
                    <a16:rowId xmlns:a16="http://schemas.microsoft.com/office/drawing/2014/main" val="1149680865"/>
                  </a:ext>
                </a:extLst>
              </a:tr>
              <a:tr h="990360">
                <a:tc vMerge="1">
                  <a:txBody>
                    <a:bodyPr/>
                    <a:lstStyle/>
                    <a:p>
                      <a:endParaRPr lang="en-IN" dirty="0"/>
                    </a:p>
                  </a:txBody>
                  <a:tcPr/>
                </a:tc>
                <a:tc>
                  <a:txBody>
                    <a:bodyPr/>
                    <a:lstStyle/>
                    <a:p>
                      <a:pPr algn="ctr"/>
                      <a:r>
                        <a:rPr lang="en-IN" b="1" dirty="0"/>
                        <a:t>Behavioural Prediction (%)</a:t>
                      </a:r>
                    </a:p>
                  </a:txBody>
                  <a:tcPr anchor="ctr">
                    <a:solidFill>
                      <a:srgbClr val="FFFFCC"/>
                    </a:solidFill>
                  </a:tcPr>
                </a:tc>
                <a:tc>
                  <a:txBody>
                    <a:bodyPr/>
                    <a:lstStyle/>
                    <a:p>
                      <a:pPr algn="ctr"/>
                      <a:r>
                        <a:rPr lang="en-IN" b="1" dirty="0"/>
                        <a:t>Nonbehavioral Prediction(%)</a:t>
                      </a:r>
                    </a:p>
                  </a:txBody>
                  <a:tcPr anchor="ctr">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Behavioural Prediction(%)</a:t>
                      </a:r>
                    </a:p>
                    <a:p>
                      <a:pPr algn="ctr"/>
                      <a:endParaRPr lang="en-IN" b="1" dirty="0"/>
                    </a:p>
                  </a:txBody>
                  <a:tcPr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Nonbehavioral Prediction(%)</a:t>
                      </a:r>
                    </a:p>
                    <a:p>
                      <a:pPr algn="ctr"/>
                      <a:endParaRPr lang="en-IN" b="1" dirty="0"/>
                    </a:p>
                  </a:txBody>
                  <a:tcPr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Behavioural Prediction </a:t>
                      </a:r>
                    </a:p>
                    <a:p>
                      <a:pPr algn="ctr"/>
                      <a:endParaRPr lang="en-IN" b="1" dirty="0"/>
                    </a:p>
                  </a:txBody>
                  <a:tcPr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Nonbehavioral Prediction</a:t>
                      </a:r>
                    </a:p>
                    <a:p>
                      <a:pPr algn="ctr"/>
                      <a:endParaRPr lang="en-IN" b="1" dirty="0"/>
                    </a:p>
                  </a:txBody>
                  <a:tcPr anchor="ctr">
                    <a:solidFill>
                      <a:schemeClr val="accent5">
                        <a:lumMod val="20000"/>
                        <a:lumOff val="80000"/>
                      </a:schemeClr>
                    </a:solidFill>
                  </a:tcPr>
                </a:tc>
                <a:extLst>
                  <a:ext uri="{0D108BD9-81ED-4DB2-BD59-A6C34878D82A}">
                    <a16:rowId xmlns:a16="http://schemas.microsoft.com/office/drawing/2014/main" val="576489815"/>
                  </a:ext>
                </a:extLst>
              </a:tr>
              <a:tr h="686951">
                <a:tc>
                  <a:txBody>
                    <a:bodyPr/>
                    <a:lstStyle/>
                    <a:p>
                      <a:pPr algn="ctr"/>
                      <a:r>
                        <a:rPr lang="en-IN" b="1" dirty="0"/>
                        <a:t>Accuracy</a:t>
                      </a:r>
                    </a:p>
                  </a:txBody>
                  <a:tcPr anchor="ctr">
                    <a:solidFill>
                      <a:schemeClr val="accent3">
                        <a:lumMod val="40000"/>
                        <a:lumOff val="60000"/>
                      </a:schemeClr>
                    </a:solidFill>
                  </a:tcPr>
                </a:tc>
                <a:tc>
                  <a:txBody>
                    <a:bodyPr/>
                    <a:lstStyle/>
                    <a:p>
                      <a:pPr algn="ctr"/>
                      <a:r>
                        <a:rPr lang="en-IN" b="1" dirty="0">
                          <a:solidFill>
                            <a:schemeClr val="accent6">
                              <a:lumMod val="50000"/>
                            </a:schemeClr>
                          </a:solidFill>
                        </a:rPr>
                        <a:t>69.62</a:t>
                      </a:r>
                    </a:p>
                  </a:txBody>
                  <a:tcPr anchor="ctr">
                    <a:solidFill>
                      <a:srgbClr val="FFFFCC"/>
                    </a:solidFill>
                  </a:tcPr>
                </a:tc>
                <a:tc>
                  <a:txBody>
                    <a:bodyPr/>
                    <a:lstStyle/>
                    <a:p>
                      <a:pPr algn="ctr"/>
                      <a:r>
                        <a:rPr lang="en-IN" b="1" dirty="0">
                          <a:solidFill>
                            <a:schemeClr val="accent6">
                              <a:lumMod val="50000"/>
                            </a:schemeClr>
                          </a:solidFill>
                        </a:rPr>
                        <a:t>72.66</a:t>
                      </a:r>
                    </a:p>
                  </a:txBody>
                  <a:tcPr anchor="ctr">
                    <a:solidFill>
                      <a:srgbClr val="FFFFCC"/>
                    </a:solidFill>
                  </a:tcPr>
                </a:tc>
                <a:tc>
                  <a:txBody>
                    <a:bodyPr/>
                    <a:lstStyle/>
                    <a:p>
                      <a:pPr algn="ctr"/>
                      <a:r>
                        <a:rPr lang="en-IN" b="1" dirty="0">
                          <a:solidFill>
                            <a:schemeClr val="accent6">
                              <a:lumMod val="50000"/>
                            </a:schemeClr>
                          </a:solidFill>
                        </a:rPr>
                        <a:t>84.05</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70.13</a:t>
                      </a:r>
                    </a:p>
                  </a:txBody>
                  <a:tcPr anchor="ctr">
                    <a:solidFill>
                      <a:schemeClr val="accent2">
                        <a:lumMod val="20000"/>
                        <a:lumOff val="80000"/>
                      </a:schemeClr>
                    </a:solidFill>
                  </a:tcPr>
                </a:tc>
                <a:tc>
                  <a:txBody>
                    <a:bodyPr/>
                    <a:lstStyle/>
                    <a:p>
                      <a:pPr algn="ctr"/>
                      <a:r>
                        <a:rPr lang="en-IN" b="1" u="sng" dirty="0">
                          <a:solidFill>
                            <a:srgbClr val="FF0000"/>
                          </a:solidFill>
                          <a:highlight>
                            <a:srgbClr val="FFFF00"/>
                          </a:highlight>
                        </a:rPr>
                        <a:t>86.58</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80.51</a:t>
                      </a:r>
                    </a:p>
                  </a:txBody>
                  <a:tcPr anchor="ctr">
                    <a:solidFill>
                      <a:schemeClr val="accent5">
                        <a:lumMod val="20000"/>
                        <a:lumOff val="80000"/>
                      </a:schemeClr>
                    </a:solidFill>
                  </a:tcPr>
                </a:tc>
                <a:extLst>
                  <a:ext uri="{0D108BD9-81ED-4DB2-BD59-A6C34878D82A}">
                    <a16:rowId xmlns:a16="http://schemas.microsoft.com/office/drawing/2014/main" val="3345841950"/>
                  </a:ext>
                </a:extLst>
              </a:tr>
              <a:tr h="766606">
                <a:tc>
                  <a:txBody>
                    <a:bodyPr/>
                    <a:lstStyle/>
                    <a:p>
                      <a:pPr algn="ctr"/>
                      <a:r>
                        <a:rPr lang="en-IN" b="1" dirty="0"/>
                        <a:t>Classification error</a:t>
                      </a:r>
                    </a:p>
                  </a:txBody>
                  <a:tcPr anchor="ctr">
                    <a:solidFill>
                      <a:schemeClr val="accent3">
                        <a:lumMod val="40000"/>
                        <a:lumOff val="60000"/>
                      </a:schemeClr>
                    </a:solidFill>
                  </a:tcPr>
                </a:tc>
                <a:tc>
                  <a:txBody>
                    <a:bodyPr/>
                    <a:lstStyle/>
                    <a:p>
                      <a:pPr algn="ctr"/>
                      <a:r>
                        <a:rPr lang="en-IN" b="1" dirty="0">
                          <a:solidFill>
                            <a:schemeClr val="accent6">
                              <a:lumMod val="50000"/>
                            </a:schemeClr>
                          </a:solidFill>
                        </a:rPr>
                        <a:t>30.38</a:t>
                      </a:r>
                    </a:p>
                  </a:txBody>
                  <a:tcPr anchor="ctr">
                    <a:solidFill>
                      <a:srgbClr val="FFFFCC"/>
                    </a:solidFill>
                  </a:tcPr>
                </a:tc>
                <a:tc>
                  <a:txBody>
                    <a:bodyPr/>
                    <a:lstStyle/>
                    <a:p>
                      <a:pPr algn="ctr"/>
                      <a:r>
                        <a:rPr lang="en-IN" b="1" dirty="0">
                          <a:solidFill>
                            <a:schemeClr val="accent6">
                              <a:lumMod val="50000"/>
                            </a:schemeClr>
                          </a:solidFill>
                        </a:rPr>
                        <a:t>27.34</a:t>
                      </a:r>
                    </a:p>
                  </a:txBody>
                  <a:tcPr anchor="ctr">
                    <a:solidFill>
                      <a:srgbClr val="FFFFCC"/>
                    </a:solidFill>
                  </a:tcPr>
                </a:tc>
                <a:tc>
                  <a:txBody>
                    <a:bodyPr/>
                    <a:lstStyle/>
                    <a:p>
                      <a:pPr algn="ctr"/>
                      <a:r>
                        <a:rPr lang="en-IN" b="1" dirty="0">
                          <a:solidFill>
                            <a:schemeClr val="accent6">
                              <a:lumMod val="50000"/>
                            </a:schemeClr>
                          </a:solidFill>
                        </a:rPr>
                        <a:t>15.95</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29.87</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13.42</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19.49</a:t>
                      </a:r>
                    </a:p>
                  </a:txBody>
                  <a:tcPr anchor="ctr">
                    <a:solidFill>
                      <a:schemeClr val="accent5">
                        <a:lumMod val="20000"/>
                        <a:lumOff val="80000"/>
                      </a:schemeClr>
                    </a:solidFill>
                  </a:tcPr>
                </a:tc>
                <a:extLst>
                  <a:ext uri="{0D108BD9-81ED-4DB2-BD59-A6C34878D82A}">
                    <a16:rowId xmlns:a16="http://schemas.microsoft.com/office/drawing/2014/main" val="3517119369"/>
                  </a:ext>
                </a:extLst>
              </a:tr>
              <a:tr h="686951">
                <a:tc>
                  <a:txBody>
                    <a:bodyPr/>
                    <a:lstStyle/>
                    <a:p>
                      <a:pPr algn="ctr"/>
                      <a:r>
                        <a:rPr lang="en-IN" b="1" dirty="0"/>
                        <a:t>Absolute Error</a:t>
                      </a:r>
                    </a:p>
                  </a:txBody>
                  <a:tcPr anchor="ctr">
                    <a:solidFill>
                      <a:schemeClr val="accent3">
                        <a:lumMod val="40000"/>
                        <a:lumOff val="60000"/>
                      </a:schemeClr>
                    </a:solidFill>
                  </a:tcPr>
                </a:tc>
                <a:tc>
                  <a:txBody>
                    <a:bodyPr/>
                    <a:lstStyle/>
                    <a:p>
                      <a:pPr algn="ctr"/>
                      <a:r>
                        <a:rPr lang="en-IN" b="1" dirty="0">
                          <a:solidFill>
                            <a:schemeClr val="accent6">
                              <a:lumMod val="50000"/>
                            </a:schemeClr>
                          </a:solidFill>
                        </a:rPr>
                        <a:t>0.38+/-0.27</a:t>
                      </a:r>
                    </a:p>
                  </a:txBody>
                  <a:tcPr anchor="ctr">
                    <a:solidFill>
                      <a:srgbClr val="FFFFCC"/>
                    </a:solidFill>
                  </a:tcPr>
                </a:tc>
                <a:tc>
                  <a:txBody>
                    <a:bodyPr/>
                    <a:lstStyle/>
                    <a:p>
                      <a:pPr algn="ctr"/>
                      <a:r>
                        <a:rPr lang="en-IN" b="1" dirty="0">
                          <a:solidFill>
                            <a:schemeClr val="accent6">
                              <a:lumMod val="50000"/>
                            </a:schemeClr>
                          </a:solidFill>
                        </a:rPr>
                        <a:t>0.33+/-0.29</a:t>
                      </a:r>
                    </a:p>
                  </a:txBody>
                  <a:tcPr anchor="ctr">
                    <a:solidFill>
                      <a:srgbClr val="FFFFCC"/>
                    </a:solidFill>
                  </a:tcPr>
                </a:tc>
                <a:tc>
                  <a:txBody>
                    <a:bodyPr/>
                    <a:lstStyle/>
                    <a:p>
                      <a:pPr algn="ctr"/>
                      <a:r>
                        <a:rPr lang="en-IN" b="1" dirty="0">
                          <a:solidFill>
                            <a:schemeClr val="accent6">
                              <a:lumMod val="50000"/>
                            </a:schemeClr>
                          </a:solidFill>
                        </a:rPr>
                        <a:t>0.22+/-10.29</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0.35+/-0.35</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0.19+/-0.32</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0.30+/-10.34</a:t>
                      </a:r>
                    </a:p>
                  </a:txBody>
                  <a:tcPr anchor="ctr">
                    <a:solidFill>
                      <a:schemeClr val="accent5">
                        <a:lumMod val="20000"/>
                        <a:lumOff val="80000"/>
                      </a:schemeClr>
                    </a:solidFill>
                  </a:tcPr>
                </a:tc>
                <a:extLst>
                  <a:ext uri="{0D108BD9-81ED-4DB2-BD59-A6C34878D82A}">
                    <a16:rowId xmlns:a16="http://schemas.microsoft.com/office/drawing/2014/main" val="2187074785"/>
                  </a:ext>
                </a:extLst>
              </a:tr>
              <a:tr h="686951">
                <a:tc>
                  <a:txBody>
                    <a:bodyPr/>
                    <a:lstStyle/>
                    <a:p>
                      <a:pPr algn="ctr"/>
                      <a:r>
                        <a:rPr lang="en-IN" b="1" dirty="0"/>
                        <a:t>Relative Error</a:t>
                      </a:r>
                    </a:p>
                  </a:txBody>
                  <a:tcPr anchor="ctr">
                    <a:solidFill>
                      <a:schemeClr val="accent3">
                        <a:lumMod val="40000"/>
                        <a:lumOff val="60000"/>
                      </a:schemeClr>
                    </a:solidFill>
                  </a:tcPr>
                </a:tc>
                <a:tc>
                  <a:txBody>
                    <a:bodyPr/>
                    <a:lstStyle/>
                    <a:p>
                      <a:pPr algn="ctr"/>
                      <a:r>
                        <a:rPr lang="en-IN" b="1" dirty="0">
                          <a:solidFill>
                            <a:schemeClr val="accent6">
                              <a:lumMod val="50000"/>
                            </a:schemeClr>
                          </a:solidFill>
                        </a:rPr>
                        <a:t>37.98+/26.71</a:t>
                      </a:r>
                    </a:p>
                  </a:txBody>
                  <a:tcPr anchor="ctr">
                    <a:solidFill>
                      <a:srgbClr val="FFFFCC"/>
                    </a:solidFill>
                  </a:tcPr>
                </a:tc>
                <a:tc>
                  <a:txBody>
                    <a:bodyPr/>
                    <a:lstStyle/>
                    <a:p>
                      <a:pPr algn="ctr"/>
                      <a:r>
                        <a:rPr lang="en-IN" b="1" dirty="0">
                          <a:solidFill>
                            <a:schemeClr val="accent6">
                              <a:lumMod val="50000"/>
                            </a:schemeClr>
                          </a:solidFill>
                        </a:rPr>
                        <a:t>33.37+/-29.15</a:t>
                      </a:r>
                    </a:p>
                  </a:txBody>
                  <a:tcPr anchor="ctr">
                    <a:solidFill>
                      <a:srgbClr val="FFFFCC"/>
                    </a:solidFill>
                  </a:tcPr>
                </a:tc>
                <a:tc>
                  <a:txBody>
                    <a:bodyPr/>
                    <a:lstStyle/>
                    <a:p>
                      <a:pPr algn="ctr"/>
                      <a:r>
                        <a:rPr lang="en-IN" b="1" dirty="0">
                          <a:solidFill>
                            <a:schemeClr val="accent6">
                              <a:lumMod val="50000"/>
                            </a:schemeClr>
                          </a:solidFill>
                        </a:rPr>
                        <a:t>21.68+/-29.00</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34.64+/-34.99</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18.55+/-31.86</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30.14+/-34.13</a:t>
                      </a:r>
                    </a:p>
                  </a:txBody>
                  <a:tcPr anchor="ctr">
                    <a:solidFill>
                      <a:schemeClr val="accent5">
                        <a:lumMod val="20000"/>
                        <a:lumOff val="80000"/>
                      </a:schemeClr>
                    </a:solidFill>
                  </a:tcPr>
                </a:tc>
                <a:extLst>
                  <a:ext uri="{0D108BD9-81ED-4DB2-BD59-A6C34878D82A}">
                    <a16:rowId xmlns:a16="http://schemas.microsoft.com/office/drawing/2014/main" val="3633946764"/>
                  </a:ext>
                </a:extLst>
              </a:tr>
              <a:tr h="1185695">
                <a:tc>
                  <a:txBody>
                    <a:bodyPr/>
                    <a:lstStyle/>
                    <a:p>
                      <a:pPr algn="ctr"/>
                      <a:r>
                        <a:rPr lang="en-IN" b="1" dirty="0"/>
                        <a:t>Root mean Squared Error</a:t>
                      </a:r>
                    </a:p>
                  </a:txBody>
                  <a:tcPr anchor="ctr">
                    <a:solidFill>
                      <a:schemeClr val="accent3">
                        <a:lumMod val="40000"/>
                        <a:lumOff val="60000"/>
                      </a:schemeClr>
                    </a:solidFill>
                  </a:tcPr>
                </a:tc>
                <a:tc>
                  <a:txBody>
                    <a:bodyPr/>
                    <a:lstStyle/>
                    <a:p>
                      <a:pPr algn="ctr"/>
                      <a:r>
                        <a:rPr lang="en-IN" b="1" dirty="0">
                          <a:solidFill>
                            <a:schemeClr val="accent6">
                              <a:lumMod val="50000"/>
                            </a:schemeClr>
                          </a:solidFill>
                        </a:rPr>
                        <a:t>0.46+/0.00</a:t>
                      </a:r>
                    </a:p>
                  </a:txBody>
                  <a:tcPr anchor="ctr">
                    <a:solidFill>
                      <a:srgbClr val="FFFFCC"/>
                    </a:solidFill>
                  </a:tcPr>
                </a:tc>
                <a:tc>
                  <a:txBody>
                    <a:bodyPr/>
                    <a:lstStyle/>
                    <a:p>
                      <a:pPr algn="ctr"/>
                      <a:r>
                        <a:rPr lang="en-IN" b="1" dirty="0">
                          <a:solidFill>
                            <a:schemeClr val="accent6">
                              <a:lumMod val="50000"/>
                            </a:schemeClr>
                          </a:solidFill>
                        </a:rPr>
                        <a:t>0.44+/-0.00</a:t>
                      </a:r>
                    </a:p>
                  </a:txBody>
                  <a:tcPr anchor="ctr">
                    <a:solidFill>
                      <a:srgbClr val="FFFFCC"/>
                    </a:solidFill>
                  </a:tcPr>
                </a:tc>
                <a:tc>
                  <a:txBody>
                    <a:bodyPr/>
                    <a:lstStyle/>
                    <a:p>
                      <a:pPr algn="ctr"/>
                      <a:r>
                        <a:rPr lang="en-IN" b="1" dirty="0">
                          <a:solidFill>
                            <a:schemeClr val="accent6">
                              <a:lumMod val="50000"/>
                            </a:schemeClr>
                          </a:solidFill>
                        </a:rPr>
                        <a:t>0.37+/-0.00</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0.49+/-0.00</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0.37+/-0.00</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0.46+/-0.00</a:t>
                      </a:r>
                    </a:p>
                  </a:txBody>
                  <a:tcPr anchor="ctr">
                    <a:solidFill>
                      <a:schemeClr val="accent5">
                        <a:lumMod val="20000"/>
                        <a:lumOff val="80000"/>
                      </a:schemeClr>
                    </a:solidFill>
                  </a:tcPr>
                </a:tc>
                <a:extLst>
                  <a:ext uri="{0D108BD9-81ED-4DB2-BD59-A6C34878D82A}">
                    <a16:rowId xmlns:a16="http://schemas.microsoft.com/office/drawing/2014/main" val="1053027901"/>
                  </a:ext>
                </a:extLst>
              </a:tr>
            </a:tbl>
          </a:graphicData>
        </a:graphic>
      </p:graphicFrame>
    </p:spTree>
    <p:extLst>
      <p:ext uri="{BB962C8B-B14F-4D97-AF65-F5344CB8AC3E}">
        <p14:creationId xmlns:p14="http://schemas.microsoft.com/office/powerpoint/2010/main" val="4144407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198" y="174502"/>
            <a:ext cx="10515600" cy="5836495"/>
          </a:xfrm>
        </p:spPr>
        <p:txBody>
          <a:bodyPr/>
          <a:lstStyle/>
          <a:p>
            <a:r>
              <a:rPr lang="en-IN" b="1" u="sng" dirty="0">
                <a:solidFill>
                  <a:schemeClr val="accent6">
                    <a:lumMod val="50000"/>
                  </a:schemeClr>
                </a:solidFill>
              </a:rPr>
              <a:t>Predicted Values of first 10 students:</a:t>
            </a:r>
          </a:p>
          <a:p>
            <a:pPr marL="0" indent="0">
              <a:buNone/>
            </a:pPr>
            <a:endParaRPr lang="en-IN" b="1" u="sng" dirty="0">
              <a:solidFill>
                <a:schemeClr val="accent6">
                  <a:lumMod val="50000"/>
                </a:schemeClr>
              </a:solidFill>
            </a:endParaRPr>
          </a:p>
          <a:p>
            <a:pPr marL="0" indent="0">
              <a:buNone/>
            </a:pPr>
            <a:endParaRPr lang="en-IN" b="1" u="sng" dirty="0"/>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29510977"/>
              </p:ext>
            </p:extLst>
          </p:nvPr>
        </p:nvGraphicFramePr>
        <p:xfrm>
          <a:off x="251133" y="848734"/>
          <a:ext cx="11577332" cy="5477064"/>
        </p:xfrm>
        <a:graphic>
          <a:graphicData uri="http://schemas.openxmlformats.org/drawingml/2006/table">
            <a:tbl>
              <a:tblPr firstRow="1" bandRow="1">
                <a:tableStyleId>{5940675A-B579-460E-94D1-54222C63F5DA}</a:tableStyleId>
              </a:tblPr>
              <a:tblGrid>
                <a:gridCol w="592516">
                  <a:extLst>
                    <a:ext uri="{9D8B030D-6E8A-4147-A177-3AD203B41FA5}">
                      <a16:colId xmlns:a16="http://schemas.microsoft.com/office/drawing/2014/main" val="127909919"/>
                    </a:ext>
                  </a:extLst>
                </a:gridCol>
                <a:gridCol w="497205">
                  <a:extLst>
                    <a:ext uri="{9D8B030D-6E8A-4147-A177-3AD203B41FA5}">
                      <a16:colId xmlns:a16="http://schemas.microsoft.com/office/drawing/2014/main" val="1736141108"/>
                    </a:ext>
                  </a:extLst>
                </a:gridCol>
                <a:gridCol w="513184">
                  <a:extLst>
                    <a:ext uri="{9D8B030D-6E8A-4147-A177-3AD203B41FA5}">
                      <a16:colId xmlns:a16="http://schemas.microsoft.com/office/drawing/2014/main" val="3251858424"/>
                    </a:ext>
                  </a:extLst>
                </a:gridCol>
                <a:gridCol w="569167">
                  <a:extLst>
                    <a:ext uri="{9D8B030D-6E8A-4147-A177-3AD203B41FA5}">
                      <a16:colId xmlns:a16="http://schemas.microsoft.com/office/drawing/2014/main" val="1450024975"/>
                    </a:ext>
                  </a:extLst>
                </a:gridCol>
                <a:gridCol w="1408923">
                  <a:extLst>
                    <a:ext uri="{9D8B030D-6E8A-4147-A177-3AD203B41FA5}">
                      <a16:colId xmlns:a16="http://schemas.microsoft.com/office/drawing/2014/main" val="1185814813"/>
                    </a:ext>
                  </a:extLst>
                </a:gridCol>
                <a:gridCol w="1763485">
                  <a:extLst>
                    <a:ext uri="{9D8B030D-6E8A-4147-A177-3AD203B41FA5}">
                      <a16:colId xmlns:a16="http://schemas.microsoft.com/office/drawing/2014/main" val="3992848279"/>
                    </a:ext>
                  </a:extLst>
                </a:gridCol>
                <a:gridCol w="1483568">
                  <a:extLst>
                    <a:ext uri="{9D8B030D-6E8A-4147-A177-3AD203B41FA5}">
                      <a16:colId xmlns:a16="http://schemas.microsoft.com/office/drawing/2014/main" val="1324897123"/>
                    </a:ext>
                  </a:extLst>
                </a:gridCol>
                <a:gridCol w="1651518">
                  <a:extLst>
                    <a:ext uri="{9D8B030D-6E8A-4147-A177-3AD203B41FA5}">
                      <a16:colId xmlns:a16="http://schemas.microsoft.com/office/drawing/2014/main" val="653639871"/>
                    </a:ext>
                  </a:extLst>
                </a:gridCol>
                <a:gridCol w="1436914">
                  <a:extLst>
                    <a:ext uri="{9D8B030D-6E8A-4147-A177-3AD203B41FA5}">
                      <a16:colId xmlns:a16="http://schemas.microsoft.com/office/drawing/2014/main" val="11697097"/>
                    </a:ext>
                  </a:extLst>
                </a:gridCol>
                <a:gridCol w="1660852">
                  <a:extLst>
                    <a:ext uri="{9D8B030D-6E8A-4147-A177-3AD203B41FA5}">
                      <a16:colId xmlns:a16="http://schemas.microsoft.com/office/drawing/2014/main" val="1948899558"/>
                    </a:ext>
                  </a:extLst>
                </a:gridCol>
              </a:tblGrid>
              <a:tr h="499520">
                <a:tc rowSpan="2">
                  <a:txBody>
                    <a:bodyPr/>
                    <a:lstStyle/>
                    <a:p>
                      <a:r>
                        <a:rPr lang="en-IN" b="1" dirty="0"/>
                        <a:t>NO</a:t>
                      </a:r>
                    </a:p>
                  </a:txBody>
                  <a:tcPr anchor="ctr">
                    <a:solidFill>
                      <a:schemeClr val="accent3">
                        <a:lumMod val="60000"/>
                        <a:lumOff val="40000"/>
                      </a:schemeClr>
                    </a:solidFill>
                  </a:tcPr>
                </a:tc>
                <a:tc rowSpan="2">
                  <a:txBody>
                    <a:bodyPr/>
                    <a:lstStyle/>
                    <a:p>
                      <a:r>
                        <a:rPr lang="en-IN" b="1" dirty="0"/>
                        <a:t>G1</a:t>
                      </a:r>
                    </a:p>
                  </a:txBody>
                  <a:tcPr anchor="ctr">
                    <a:solidFill>
                      <a:schemeClr val="accent3">
                        <a:lumMod val="60000"/>
                        <a:lumOff val="40000"/>
                      </a:schemeClr>
                    </a:solidFill>
                  </a:tcPr>
                </a:tc>
                <a:tc rowSpan="2">
                  <a:txBody>
                    <a:bodyPr/>
                    <a:lstStyle/>
                    <a:p>
                      <a:r>
                        <a:rPr lang="en-IN" b="1" dirty="0"/>
                        <a:t>G2</a:t>
                      </a:r>
                    </a:p>
                  </a:txBody>
                  <a:tcPr anchor="ctr">
                    <a:solidFill>
                      <a:schemeClr val="accent3">
                        <a:lumMod val="60000"/>
                        <a:lumOff val="40000"/>
                      </a:schemeClr>
                    </a:solidFill>
                  </a:tcPr>
                </a:tc>
                <a:tc rowSpan="2">
                  <a:txBody>
                    <a:bodyPr/>
                    <a:lstStyle/>
                    <a:p>
                      <a:r>
                        <a:rPr lang="en-IN" b="1" dirty="0"/>
                        <a:t>G3</a:t>
                      </a:r>
                    </a:p>
                  </a:txBody>
                  <a:tcPr anchor="ctr">
                    <a:solidFill>
                      <a:schemeClr val="accent3">
                        <a:lumMod val="60000"/>
                        <a:lumOff val="40000"/>
                      </a:schemeClr>
                    </a:solidFill>
                  </a:tcPr>
                </a:tc>
                <a:tc gridSpan="2">
                  <a:txBody>
                    <a:bodyPr/>
                    <a:lstStyle/>
                    <a:p>
                      <a:pPr algn="ctr"/>
                      <a:r>
                        <a:rPr lang="en-IN" b="1" u="sng" dirty="0">
                          <a:solidFill>
                            <a:schemeClr val="accent5">
                              <a:lumMod val="50000"/>
                            </a:schemeClr>
                          </a:solidFill>
                        </a:rPr>
                        <a:t>Decision Tree</a:t>
                      </a:r>
                    </a:p>
                  </a:txBody>
                  <a:tcPr anchor="ctr">
                    <a:solidFill>
                      <a:schemeClr val="accent4">
                        <a:lumMod val="20000"/>
                        <a:lumOff val="80000"/>
                      </a:schemeClr>
                    </a:solidFill>
                  </a:tcPr>
                </a:tc>
                <a:tc hMerge="1">
                  <a:txBody>
                    <a:bodyPr/>
                    <a:lstStyle/>
                    <a:p>
                      <a:endParaRPr lang="en-IN" dirty="0"/>
                    </a:p>
                  </a:txBody>
                  <a:tcPr/>
                </a:tc>
                <a:tc gridSpan="2">
                  <a:txBody>
                    <a:bodyPr/>
                    <a:lstStyle/>
                    <a:p>
                      <a:pPr algn="ctr"/>
                      <a:r>
                        <a:rPr lang="en-IN" b="1" u="sng" dirty="0">
                          <a:solidFill>
                            <a:schemeClr val="accent5">
                              <a:lumMod val="50000"/>
                            </a:schemeClr>
                          </a:solidFill>
                        </a:rPr>
                        <a:t>Naïve Based Classifier </a:t>
                      </a:r>
                    </a:p>
                  </a:txBody>
                  <a:tcPr anchor="ctr">
                    <a:solidFill>
                      <a:schemeClr val="accent2">
                        <a:lumMod val="20000"/>
                        <a:lumOff val="80000"/>
                      </a:schemeClr>
                    </a:solidFill>
                  </a:tcPr>
                </a:tc>
                <a:tc hMerge="1">
                  <a:txBody>
                    <a:bodyPr/>
                    <a:lstStyle/>
                    <a:p>
                      <a:endParaRPr lang="en-IN" dirty="0"/>
                    </a:p>
                  </a:txBody>
                  <a:tcPr/>
                </a:tc>
                <a:tc gridSpan="2">
                  <a:txBody>
                    <a:bodyPr/>
                    <a:lstStyle/>
                    <a:p>
                      <a:pPr algn="ctr"/>
                      <a:r>
                        <a:rPr lang="en-IN" b="1" u="sng" dirty="0">
                          <a:solidFill>
                            <a:schemeClr val="accent5">
                              <a:lumMod val="50000"/>
                            </a:schemeClr>
                          </a:solidFill>
                        </a:rPr>
                        <a:t>Artificial Neural Network</a:t>
                      </a:r>
                    </a:p>
                  </a:txBody>
                  <a:tcPr anchor="ctr">
                    <a:solidFill>
                      <a:schemeClr val="accent5">
                        <a:lumMod val="20000"/>
                        <a:lumOff val="80000"/>
                      </a:schemeClr>
                    </a:solidFill>
                  </a:tcPr>
                </a:tc>
                <a:tc hMerge="1">
                  <a:txBody>
                    <a:bodyPr/>
                    <a:lstStyle/>
                    <a:p>
                      <a:endParaRPr lang="en-IN" dirty="0"/>
                    </a:p>
                  </a:txBody>
                  <a:tcPr/>
                </a:tc>
                <a:extLst>
                  <a:ext uri="{0D108BD9-81ED-4DB2-BD59-A6C34878D82A}">
                    <a16:rowId xmlns:a16="http://schemas.microsoft.com/office/drawing/2014/main" val="2240780848"/>
                  </a:ext>
                </a:extLst>
              </a:tr>
              <a:tr h="452504">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a:txBody>
                    <a:bodyPr/>
                    <a:lstStyle/>
                    <a:p>
                      <a:r>
                        <a:rPr lang="en-IN" b="1" dirty="0"/>
                        <a:t>Behavioural</a:t>
                      </a:r>
                      <a:endParaRPr lang="en-IN" dirty="0"/>
                    </a:p>
                  </a:txBody>
                  <a:tcPr anchor="ctr">
                    <a:solidFill>
                      <a:schemeClr val="accent4">
                        <a:lumMod val="20000"/>
                        <a:lumOff val="80000"/>
                      </a:schemeClr>
                    </a:solidFill>
                  </a:tcPr>
                </a:tc>
                <a:tc>
                  <a:txBody>
                    <a:bodyPr/>
                    <a:lstStyle/>
                    <a:p>
                      <a:r>
                        <a:rPr lang="en-IN" b="1" dirty="0"/>
                        <a:t>Nonbehavioral</a:t>
                      </a:r>
                      <a:endParaRPr lang="en-IN" dirty="0"/>
                    </a:p>
                  </a:txBody>
                  <a:tcPr anchor="ctr">
                    <a:solidFill>
                      <a:schemeClr val="accent4">
                        <a:lumMod val="20000"/>
                        <a:lumOff val="80000"/>
                      </a:schemeClr>
                    </a:solidFill>
                  </a:tcPr>
                </a:tc>
                <a:tc>
                  <a:txBody>
                    <a:bodyPr/>
                    <a:lstStyle/>
                    <a:p>
                      <a:r>
                        <a:rPr lang="en-IN" b="1" dirty="0"/>
                        <a:t>Behavioural</a:t>
                      </a:r>
                      <a:endParaRPr lang="en-IN" dirty="0"/>
                    </a:p>
                  </a:txBody>
                  <a:tcPr anchor="ctr">
                    <a:solidFill>
                      <a:schemeClr val="accent2">
                        <a:lumMod val="20000"/>
                        <a:lumOff val="80000"/>
                      </a:schemeClr>
                    </a:solidFill>
                  </a:tcPr>
                </a:tc>
                <a:tc>
                  <a:txBody>
                    <a:bodyPr/>
                    <a:lstStyle/>
                    <a:p>
                      <a:r>
                        <a:rPr lang="en-IN" b="1" dirty="0"/>
                        <a:t>Nonbehavioral</a:t>
                      </a:r>
                      <a:endParaRPr lang="en-IN" dirty="0"/>
                    </a:p>
                  </a:txBody>
                  <a:tcPr anchor="ctr">
                    <a:solidFill>
                      <a:schemeClr val="accent2">
                        <a:lumMod val="20000"/>
                        <a:lumOff val="80000"/>
                      </a:schemeClr>
                    </a:solidFill>
                  </a:tcPr>
                </a:tc>
                <a:tc>
                  <a:txBody>
                    <a:bodyPr/>
                    <a:lstStyle/>
                    <a:p>
                      <a:pPr algn="ctr"/>
                      <a:r>
                        <a:rPr lang="en-IN" b="1" dirty="0"/>
                        <a:t>Behavioural</a:t>
                      </a:r>
                      <a:endParaRPr lang="en-IN" dirty="0"/>
                    </a:p>
                  </a:txBody>
                  <a:tcPr anchor="ctr">
                    <a:solidFill>
                      <a:schemeClr val="accent5">
                        <a:lumMod val="20000"/>
                        <a:lumOff val="80000"/>
                      </a:schemeClr>
                    </a:solidFill>
                  </a:tcPr>
                </a:tc>
                <a:tc>
                  <a:txBody>
                    <a:bodyPr/>
                    <a:lstStyle/>
                    <a:p>
                      <a:r>
                        <a:rPr lang="en-IN" b="1" dirty="0"/>
                        <a:t>Nonbehavioral</a:t>
                      </a:r>
                      <a:endParaRPr lang="en-IN" dirty="0"/>
                    </a:p>
                  </a:txBody>
                  <a:tcPr anchor="ctr">
                    <a:solidFill>
                      <a:schemeClr val="accent5">
                        <a:lumMod val="20000"/>
                        <a:lumOff val="80000"/>
                      </a:schemeClr>
                    </a:solidFill>
                  </a:tcPr>
                </a:tc>
                <a:extLst>
                  <a:ext uri="{0D108BD9-81ED-4DB2-BD59-A6C34878D82A}">
                    <a16:rowId xmlns:a16="http://schemas.microsoft.com/office/drawing/2014/main" val="403016642"/>
                  </a:ext>
                </a:extLst>
              </a:tr>
              <a:tr h="452504">
                <a:tc>
                  <a:txBody>
                    <a:bodyPr/>
                    <a:lstStyle/>
                    <a:p>
                      <a:r>
                        <a:rPr lang="en-IN" b="1" dirty="0"/>
                        <a:t>1</a:t>
                      </a:r>
                    </a:p>
                  </a:txBody>
                  <a:tcPr anchor="ctr">
                    <a:solidFill>
                      <a:schemeClr val="accent3">
                        <a:lumMod val="60000"/>
                        <a:lumOff val="40000"/>
                      </a:schemeClr>
                    </a:solidFill>
                  </a:tcPr>
                </a:tc>
                <a:tc>
                  <a:txBody>
                    <a:bodyPr/>
                    <a:lstStyle/>
                    <a:p>
                      <a:pPr algn="ctr"/>
                      <a:r>
                        <a:rPr lang="en-IN" b="1" dirty="0"/>
                        <a:t>5</a:t>
                      </a:r>
                    </a:p>
                  </a:txBody>
                  <a:tcPr anchor="ctr">
                    <a:solidFill>
                      <a:schemeClr val="accent3">
                        <a:lumMod val="60000"/>
                        <a:lumOff val="40000"/>
                      </a:schemeClr>
                    </a:solidFill>
                  </a:tcPr>
                </a:tc>
                <a:tc>
                  <a:txBody>
                    <a:bodyPr/>
                    <a:lstStyle/>
                    <a:p>
                      <a:pPr algn="ctr"/>
                      <a:r>
                        <a:rPr lang="en-IN" b="1" dirty="0"/>
                        <a:t>6</a:t>
                      </a:r>
                    </a:p>
                  </a:txBody>
                  <a:tcPr anchor="ctr">
                    <a:solidFill>
                      <a:schemeClr val="accent3">
                        <a:lumMod val="60000"/>
                        <a:lumOff val="40000"/>
                      </a:schemeClr>
                    </a:solidFill>
                  </a:tcPr>
                </a:tc>
                <a:tc>
                  <a:txBody>
                    <a:bodyPr/>
                    <a:lstStyle/>
                    <a:p>
                      <a:pPr algn="ctr"/>
                      <a:r>
                        <a:rPr lang="en-IN" b="1" dirty="0"/>
                        <a:t>6</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6</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5">
                        <a:lumMod val="20000"/>
                        <a:lumOff val="80000"/>
                      </a:schemeClr>
                    </a:solidFill>
                  </a:tcPr>
                </a:tc>
                <a:extLst>
                  <a:ext uri="{0D108BD9-81ED-4DB2-BD59-A6C34878D82A}">
                    <a16:rowId xmlns:a16="http://schemas.microsoft.com/office/drawing/2014/main" val="3793013286"/>
                  </a:ext>
                </a:extLst>
              </a:tr>
              <a:tr h="452504">
                <a:tc>
                  <a:txBody>
                    <a:bodyPr/>
                    <a:lstStyle/>
                    <a:p>
                      <a:r>
                        <a:rPr lang="en-IN" b="1" dirty="0"/>
                        <a:t>2</a:t>
                      </a:r>
                    </a:p>
                  </a:txBody>
                  <a:tcPr anchor="ctr">
                    <a:solidFill>
                      <a:schemeClr val="accent3">
                        <a:lumMod val="60000"/>
                        <a:lumOff val="40000"/>
                      </a:schemeClr>
                    </a:solidFill>
                  </a:tcPr>
                </a:tc>
                <a:tc>
                  <a:txBody>
                    <a:bodyPr/>
                    <a:lstStyle/>
                    <a:p>
                      <a:pPr algn="ctr"/>
                      <a:r>
                        <a:rPr lang="en-IN" b="1"/>
                        <a:t>5</a:t>
                      </a:r>
                    </a:p>
                  </a:txBody>
                  <a:tcPr anchor="ctr">
                    <a:solidFill>
                      <a:schemeClr val="accent3">
                        <a:lumMod val="60000"/>
                        <a:lumOff val="40000"/>
                      </a:schemeClr>
                    </a:solidFill>
                  </a:tcPr>
                </a:tc>
                <a:tc>
                  <a:txBody>
                    <a:bodyPr/>
                    <a:lstStyle/>
                    <a:p>
                      <a:pPr algn="ctr"/>
                      <a:r>
                        <a:rPr lang="en-IN" b="1" dirty="0"/>
                        <a:t>5</a:t>
                      </a:r>
                    </a:p>
                  </a:txBody>
                  <a:tcPr anchor="ctr">
                    <a:solidFill>
                      <a:schemeClr val="accent3">
                        <a:lumMod val="60000"/>
                        <a:lumOff val="40000"/>
                      </a:schemeClr>
                    </a:solidFill>
                  </a:tcPr>
                </a:tc>
                <a:tc>
                  <a:txBody>
                    <a:bodyPr/>
                    <a:lstStyle/>
                    <a:p>
                      <a:pPr algn="ctr"/>
                      <a:r>
                        <a:rPr lang="en-IN" b="1" dirty="0"/>
                        <a:t>6</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6</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4">
                        <a:lumMod val="20000"/>
                        <a:lumOff val="80000"/>
                      </a:schemeClr>
                    </a:solidFill>
                  </a:tcPr>
                </a:tc>
                <a:tc>
                  <a:txBody>
                    <a:bodyPr/>
                    <a:lstStyle/>
                    <a:p>
                      <a:pPr algn="ctr"/>
                      <a:r>
                        <a:rPr lang="en-IN" b="1">
                          <a:solidFill>
                            <a:schemeClr val="accent6">
                              <a:lumMod val="50000"/>
                            </a:schemeClr>
                          </a:solidFill>
                        </a:rPr>
                        <a:t>6</a:t>
                      </a:r>
                    </a:p>
                  </a:txBody>
                  <a:tcPr anchor="ctr">
                    <a:solidFill>
                      <a:schemeClr val="accent2">
                        <a:lumMod val="20000"/>
                        <a:lumOff val="80000"/>
                      </a:schemeClr>
                    </a:solidFill>
                  </a:tcPr>
                </a:tc>
                <a:tc>
                  <a:txBody>
                    <a:bodyPr/>
                    <a:lstStyle/>
                    <a:p>
                      <a:pPr algn="ctr"/>
                      <a:r>
                        <a:rPr lang="en-IN" b="1">
                          <a:solidFill>
                            <a:schemeClr val="accent6">
                              <a:lumMod val="50000"/>
                            </a:schemeClr>
                          </a:solidFill>
                        </a:rPr>
                        <a:t>6</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5">
                        <a:lumMod val="20000"/>
                        <a:lumOff val="80000"/>
                      </a:schemeClr>
                    </a:solidFill>
                  </a:tcPr>
                </a:tc>
                <a:tc>
                  <a:txBody>
                    <a:bodyPr/>
                    <a:lstStyle/>
                    <a:p>
                      <a:pPr algn="ctr"/>
                      <a:r>
                        <a:rPr lang="en-IN" b="1">
                          <a:solidFill>
                            <a:schemeClr val="accent6">
                              <a:lumMod val="50000"/>
                            </a:schemeClr>
                          </a:solidFill>
                        </a:rPr>
                        <a:t>6</a:t>
                      </a:r>
                    </a:p>
                  </a:txBody>
                  <a:tcPr anchor="ctr">
                    <a:solidFill>
                      <a:schemeClr val="accent5">
                        <a:lumMod val="20000"/>
                        <a:lumOff val="80000"/>
                      </a:schemeClr>
                    </a:solidFill>
                  </a:tcPr>
                </a:tc>
                <a:extLst>
                  <a:ext uri="{0D108BD9-81ED-4DB2-BD59-A6C34878D82A}">
                    <a16:rowId xmlns:a16="http://schemas.microsoft.com/office/drawing/2014/main" val="2432017937"/>
                  </a:ext>
                </a:extLst>
              </a:tr>
              <a:tr h="452504">
                <a:tc>
                  <a:txBody>
                    <a:bodyPr/>
                    <a:lstStyle/>
                    <a:p>
                      <a:r>
                        <a:rPr lang="en-IN" b="1" dirty="0"/>
                        <a:t>3</a:t>
                      </a:r>
                    </a:p>
                  </a:txBody>
                  <a:tcPr anchor="ctr">
                    <a:solidFill>
                      <a:schemeClr val="accent3">
                        <a:lumMod val="60000"/>
                        <a:lumOff val="40000"/>
                      </a:schemeClr>
                    </a:solidFill>
                  </a:tcPr>
                </a:tc>
                <a:tc>
                  <a:txBody>
                    <a:bodyPr/>
                    <a:lstStyle/>
                    <a:p>
                      <a:pPr algn="ctr"/>
                      <a:r>
                        <a:rPr lang="en-IN" b="1" dirty="0"/>
                        <a:t>7</a:t>
                      </a:r>
                    </a:p>
                  </a:txBody>
                  <a:tcPr anchor="ctr">
                    <a:solidFill>
                      <a:schemeClr val="accent3">
                        <a:lumMod val="60000"/>
                        <a:lumOff val="40000"/>
                      </a:schemeClr>
                    </a:solidFill>
                  </a:tcPr>
                </a:tc>
                <a:tc>
                  <a:txBody>
                    <a:bodyPr/>
                    <a:lstStyle/>
                    <a:p>
                      <a:pPr algn="ctr"/>
                      <a:r>
                        <a:rPr lang="en-IN" b="1" dirty="0"/>
                        <a:t>8</a:t>
                      </a:r>
                    </a:p>
                  </a:txBody>
                  <a:tcPr anchor="ctr">
                    <a:solidFill>
                      <a:schemeClr val="accent3">
                        <a:lumMod val="60000"/>
                        <a:lumOff val="40000"/>
                      </a:schemeClr>
                    </a:solidFill>
                  </a:tcPr>
                </a:tc>
                <a:tc>
                  <a:txBody>
                    <a:bodyPr/>
                    <a:lstStyle/>
                    <a:p>
                      <a:pPr algn="ctr"/>
                      <a:r>
                        <a:rPr lang="en-IN" b="1" dirty="0"/>
                        <a:t>10</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10</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10</a:t>
                      </a:r>
                    </a:p>
                  </a:txBody>
                  <a:tcPr anchor="ctr">
                    <a:solidFill>
                      <a:schemeClr val="accent4">
                        <a:lumMod val="20000"/>
                        <a:lumOff val="80000"/>
                      </a:schemeClr>
                    </a:solidFill>
                  </a:tcPr>
                </a:tc>
                <a:tc>
                  <a:txBody>
                    <a:bodyPr/>
                    <a:lstStyle/>
                    <a:p>
                      <a:pPr algn="ctr"/>
                      <a:r>
                        <a:rPr lang="en-IN" b="1">
                          <a:solidFill>
                            <a:schemeClr val="accent6">
                              <a:lumMod val="50000"/>
                            </a:schemeClr>
                          </a:solidFill>
                        </a:rPr>
                        <a:t>8</a:t>
                      </a:r>
                    </a:p>
                  </a:txBody>
                  <a:tcPr anchor="ctr">
                    <a:solidFill>
                      <a:schemeClr val="accent2">
                        <a:lumMod val="20000"/>
                        <a:lumOff val="80000"/>
                      </a:schemeClr>
                    </a:solidFill>
                  </a:tcPr>
                </a:tc>
                <a:tc>
                  <a:txBody>
                    <a:bodyPr/>
                    <a:lstStyle/>
                    <a:p>
                      <a:pPr algn="ctr"/>
                      <a:r>
                        <a:rPr lang="en-IN" b="1">
                          <a:solidFill>
                            <a:schemeClr val="accent6">
                              <a:lumMod val="50000"/>
                            </a:schemeClr>
                          </a:solidFill>
                        </a:rPr>
                        <a:t>10</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10</a:t>
                      </a:r>
                    </a:p>
                  </a:txBody>
                  <a:tcPr anchor="ctr">
                    <a:solidFill>
                      <a:schemeClr val="accent5">
                        <a:lumMod val="20000"/>
                        <a:lumOff val="80000"/>
                      </a:schemeClr>
                    </a:solidFill>
                  </a:tcPr>
                </a:tc>
                <a:tc>
                  <a:txBody>
                    <a:bodyPr/>
                    <a:lstStyle/>
                    <a:p>
                      <a:pPr algn="ctr"/>
                      <a:r>
                        <a:rPr lang="en-IN" b="1">
                          <a:solidFill>
                            <a:schemeClr val="accent6">
                              <a:lumMod val="50000"/>
                            </a:schemeClr>
                          </a:solidFill>
                        </a:rPr>
                        <a:t>6</a:t>
                      </a:r>
                    </a:p>
                  </a:txBody>
                  <a:tcPr anchor="ctr">
                    <a:solidFill>
                      <a:schemeClr val="accent5">
                        <a:lumMod val="20000"/>
                        <a:lumOff val="80000"/>
                      </a:schemeClr>
                    </a:solidFill>
                  </a:tcPr>
                </a:tc>
                <a:extLst>
                  <a:ext uri="{0D108BD9-81ED-4DB2-BD59-A6C34878D82A}">
                    <a16:rowId xmlns:a16="http://schemas.microsoft.com/office/drawing/2014/main" val="3641543663"/>
                  </a:ext>
                </a:extLst>
              </a:tr>
              <a:tr h="452504">
                <a:tc>
                  <a:txBody>
                    <a:bodyPr/>
                    <a:lstStyle/>
                    <a:p>
                      <a:r>
                        <a:rPr lang="en-IN" b="1" dirty="0"/>
                        <a:t>4</a:t>
                      </a:r>
                    </a:p>
                  </a:txBody>
                  <a:tcPr anchor="ctr">
                    <a:solidFill>
                      <a:schemeClr val="accent3">
                        <a:lumMod val="60000"/>
                        <a:lumOff val="40000"/>
                      </a:schemeClr>
                    </a:solidFill>
                  </a:tcPr>
                </a:tc>
                <a:tc>
                  <a:txBody>
                    <a:bodyPr/>
                    <a:lstStyle/>
                    <a:p>
                      <a:pPr algn="ctr"/>
                      <a:r>
                        <a:rPr lang="en-IN" b="1"/>
                        <a:t>15</a:t>
                      </a:r>
                    </a:p>
                  </a:txBody>
                  <a:tcPr anchor="ctr">
                    <a:solidFill>
                      <a:schemeClr val="accent3">
                        <a:lumMod val="60000"/>
                        <a:lumOff val="40000"/>
                      </a:schemeClr>
                    </a:solidFill>
                  </a:tcPr>
                </a:tc>
                <a:tc>
                  <a:txBody>
                    <a:bodyPr/>
                    <a:lstStyle/>
                    <a:p>
                      <a:pPr algn="ctr"/>
                      <a:r>
                        <a:rPr lang="en-IN" b="1" dirty="0"/>
                        <a:t>14</a:t>
                      </a:r>
                    </a:p>
                  </a:txBody>
                  <a:tcPr anchor="ctr">
                    <a:solidFill>
                      <a:schemeClr val="accent3">
                        <a:lumMod val="60000"/>
                        <a:lumOff val="40000"/>
                      </a:schemeClr>
                    </a:solidFill>
                  </a:tcPr>
                </a:tc>
                <a:tc>
                  <a:txBody>
                    <a:bodyPr/>
                    <a:lstStyle/>
                    <a:p>
                      <a:pPr algn="ctr"/>
                      <a:r>
                        <a:rPr lang="en-IN" b="1" dirty="0"/>
                        <a:t>15</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14</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14</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5">
                        <a:lumMod val="20000"/>
                        <a:lumOff val="80000"/>
                      </a:schemeClr>
                    </a:solidFill>
                  </a:tcPr>
                </a:tc>
                <a:tc>
                  <a:txBody>
                    <a:bodyPr/>
                    <a:lstStyle/>
                    <a:p>
                      <a:pPr algn="ctr"/>
                      <a:r>
                        <a:rPr lang="en-IN" b="1">
                          <a:solidFill>
                            <a:schemeClr val="accent6">
                              <a:lumMod val="50000"/>
                            </a:schemeClr>
                          </a:solidFill>
                        </a:rPr>
                        <a:t>15</a:t>
                      </a:r>
                    </a:p>
                  </a:txBody>
                  <a:tcPr anchor="ctr">
                    <a:solidFill>
                      <a:schemeClr val="accent5">
                        <a:lumMod val="20000"/>
                        <a:lumOff val="80000"/>
                      </a:schemeClr>
                    </a:solidFill>
                  </a:tcPr>
                </a:tc>
                <a:extLst>
                  <a:ext uri="{0D108BD9-81ED-4DB2-BD59-A6C34878D82A}">
                    <a16:rowId xmlns:a16="http://schemas.microsoft.com/office/drawing/2014/main" val="2667355937"/>
                  </a:ext>
                </a:extLst>
              </a:tr>
              <a:tr h="452504">
                <a:tc>
                  <a:txBody>
                    <a:bodyPr/>
                    <a:lstStyle/>
                    <a:p>
                      <a:r>
                        <a:rPr lang="en-IN" b="1" dirty="0"/>
                        <a:t>5</a:t>
                      </a:r>
                    </a:p>
                  </a:txBody>
                  <a:tcPr anchor="ctr">
                    <a:solidFill>
                      <a:schemeClr val="accent3">
                        <a:lumMod val="60000"/>
                        <a:lumOff val="40000"/>
                      </a:schemeClr>
                    </a:solidFill>
                  </a:tcPr>
                </a:tc>
                <a:tc>
                  <a:txBody>
                    <a:bodyPr/>
                    <a:lstStyle/>
                    <a:p>
                      <a:pPr algn="ctr"/>
                      <a:r>
                        <a:rPr lang="en-IN" b="1" dirty="0"/>
                        <a:t>6</a:t>
                      </a:r>
                    </a:p>
                  </a:txBody>
                  <a:tcPr anchor="ctr">
                    <a:solidFill>
                      <a:schemeClr val="accent3">
                        <a:lumMod val="60000"/>
                        <a:lumOff val="40000"/>
                      </a:schemeClr>
                    </a:solidFill>
                  </a:tcPr>
                </a:tc>
                <a:tc>
                  <a:txBody>
                    <a:bodyPr/>
                    <a:lstStyle/>
                    <a:p>
                      <a:pPr algn="ctr"/>
                      <a:r>
                        <a:rPr lang="en-IN" b="1" dirty="0"/>
                        <a:t>10</a:t>
                      </a:r>
                    </a:p>
                  </a:txBody>
                  <a:tcPr anchor="ctr">
                    <a:solidFill>
                      <a:schemeClr val="accent3">
                        <a:lumMod val="60000"/>
                        <a:lumOff val="40000"/>
                      </a:schemeClr>
                    </a:solidFill>
                  </a:tcPr>
                </a:tc>
                <a:tc>
                  <a:txBody>
                    <a:bodyPr/>
                    <a:lstStyle/>
                    <a:p>
                      <a:pPr algn="ctr"/>
                      <a:r>
                        <a:rPr lang="en-IN" b="1" dirty="0"/>
                        <a:t>10</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10</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10</a:t>
                      </a:r>
                    </a:p>
                  </a:txBody>
                  <a:tcPr anchor="ctr">
                    <a:solidFill>
                      <a:schemeClr val="accent4">
                        <a:lumMod val="20000"/>
                        <a:lumOff val="80000"/>
                      </a:schemeClr>
                    </a:solidFill>
                  </a:tcPr>
                </a:tc>
                <a:tc>
                  <a:txBody>
                    <a:bodyPr/>
                    <a:lstStyle/>
                    <a:p>
                      <a:pPr algn="ctr"/>
                      <a:r>
                        <a:rPr lang="en-IN" b="1">
                          <a:solidFill>
                            <a:schemeClr val="accent6">
                              <a:lumMod val="50000"/>
                            </a:schemeClr>
                          </a:solidFill>
                        </a:rPr>
                        <a:t>10</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10</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10</a:t>
                      </a:r>
                    </a:p>
                  </a:txBody>
                  <a:tcPr anchor="ctr">
                    <a:solidFill>
                      <a:schemeClr val="accent5">
                        <a:lumMod val="20000"/>
                        <a:lumOff val="80000"/>
                      </a:schemeClr>
                    </a:solidFill>
                  </a:tcPr>
                </a:tc>
                <a:tc>
                  <a:txBody>
                    <a:bodyPr/>
                    <a:lstStyle/>
                    <a:p>
                      <a:pPr algn="ctr"/>
                      <a:r>
                        <a:rPr lang="en-IN" b="1">
                          <a:solidFill>
                            <a:schemeClr val="accent6">
                              <a:lumMod val="50000"/>
                            </a:schemeClr>
                          </a:solidFill>
                        </a:rPr>
                        <a:t>10</a:t>
                      </a:r>
                    </a:p>
                  </a:txBody>
                  <a:tcPr anchor="ctr">
                    <a:solidFill>
                      <a:schemeClr val="accent5">
                        <a:lumMod val="20000"/>
                        <a:lumOff val="80000"/>
                      </a:schemeClr>
                    </a:solidFill>
                  </a:tcPr>
                </a:tc>
                <a:extLst>
                  <a:ext uri="{0D108BD9-81ED-4DB2-BD59-A6C34878D82A}">
                    <a16:rowId xmlns:a16="http://schemas.microsoft.com/office/drawing/2014/main" val="4216001371"/>
                  </a:ext>
                </a:extLst>
              </a:tr>
              <a:tr h="452504">
                <a:tc>
                  <a:txBody>
                    <a:bodyPr/>
                    <a:lstStyle/>
                    <a:p>
                      <a:r>
                        <a:rPr lang="en-IN" b="1" dirty="0"/>
                        <a:t>6</a:t>
                      </a:r>
                    </a:p>
                  </a:txBody>
                  <a:tcPr anchor="ctr">
                    <a:solidFill>
                      <a:schemeClr val="accent3">
                        <a:lumMod val="60000"/>
                        <a:lumOff val="40000"/>
                      </a:schemeClr>
                    </a:solidFill>
                  </a:tcPr>
                </a:tc>
                <a:tc>
                  <a:txBody>
                    <a:bodyPr/>
                    <a:lstStyle/>
                    <a:p>
                      <a:pPr algn="ctr"/>
                      <a:r>
                        <a:rPr lang="en-IN" b="1"/>
                        <a:t>15</a:t>
                      </a:r>
                    </a:p>
                  </a:txBody>
                  <a:tcPr anchor="ctr">
                    <a:solidFill>
                      <a:schemeClr val="accent3">
                        <a:lumMod val="60000"/>
                        <a:lumOff val="40000"/>
                      </a:schemeClr>
                    </a:solidFill>
                  </a:tcPr>
                </a:tc>
                <a:tc>
                  <a:txBody>
                    <a:bodyPr/>
                    <a:lstStyle/>
                    <a:p>
                      <a:pPr algn="ctr"/>
                      <a:r>
                        <a:rPr lang="en-IN" b="1" dirty="0"/>
                        <a:t>15</a:t>
                      </a:r>
                    </a:p>
                  </a:txBody>
                  <a:tcPr anchor="ctr">
                    <a:solidFill>
                      <a:schemeClr val="accent3">
                        <a:lumMod val="60000"/>
                        <a:lumOff val="40000"/>
                      </a:schemeClr>
                    </a:solidFill>
                  </a:tcPr>
                </a:tc>
                <a:tc>
                  <a:txBody>
                    <a:bodyPr/>
                    <a:lstStyle/>
                    <a:p>
                      <a:pPr algn="ctr"/>
                      <a:r>
                        <a:rPr lang="en-IN" b="1" dirty="0"/>
                        <a:t>15</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15</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5">
                        <a:lumMod val="20000"/>
                        <a:lumOff val="80000"/>
                      </a:schemeClr>
                    </a:solidFill>
                  </a:tcPr>
                </a:tc>
                <a:extLst>
                  <a:ext uri="{0D108BD9-81ED-4DB2-BD59-A6C34878D82A}">
                    <a16:rowId xmlns:a16="http://schemas.microsoft.com/office/drawing/2014/main" val="4046766861"/>
                  </a:ext>
                </a:extLst>
              </a:tr>
              <a:tr h="452504">
                <a:tc>
                  <a:txBody>
                    <a:bodyPr/>
                    <a:lstStyle/>
                    <a:p>
                      <a:r>
                        <a:rPr lang="en-IN" b="1" dirty="0"/>
                        <a:t>7</a:t>
                      </a:r>
                    </a:p>
                  </a:txBody>
                  <a:tcPr anchor="ctr">
                    <a:solidFill>
                      <a:schemeClr val="accent3">
                        <a:lumMod val="60000"/>
                        <a:lumOff val="40000"/>
                      </a:schemeClr>
                    </a:solidFill>
                  </a:tcPr>
                </a:tc>
                <a:tc>
                  <a:txBody>
                    <a:bodyPr/>
                    <a:lstStyle/>
                    <a:p>
                      <a:pPr algn="ctr"/>
                      <a:r>
                        <a:rPr lang="en-IN" b="1"/>
                        <a:t>12</a:t>
                      </a:r>
                    </a:p>
                  </a:txBody>
                  <a:tcPr anchor="ctr">
                    <a:solidFill>
                      <a:schemeClr val="accent3">
                        <a:lumMod val="60000"/>
                        <a:lumOff val="40000"/>
                      </a:schemeClr>
                    </a:solidFill>
                  </a:tcPr>
                </a:tc>
                <a:tc>
                  <a:txBody>
                    <a:bodyPr/>
                    <a:lstStyle/>
                    <a:p>
                      <a:pPr algn="ctr"/>
                      <a:r>
                        <a:rPr lang="en-IN" b="1" dirty="0"/>
                        <a:t>12</a:t>
                      </a:r>
                    </a:p>
                  </a:txBody>
                  <a:tcPr anchor="ctr">
                    <a:solidFill>
                      <a:schemeClr val="accent3">
                        <a:lumMod val="60000"/>
                        <a:lumOff val="40000"/>
                      </a:schemeClr>
                    </a:solidFill>
                  </a:tcPr>
                </a:tc>
                <a:tc>
                  <a:txBody>
                    <a:bodyPr/>
                    <a:lstStyle/>
                    <a:p>
                      <a:pPr algn="ctr"/>
                      <a:r>
                        <a:rPr lang="en-IN" b="1" dirty="0"/>
                        <a:t>11</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11</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11</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12</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12</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11</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11</a:t>
                      </a:r>
                    </a:p>
                  </a:txBody>
                  <a:tcPr anchor="ctr">
                    <a:solidFill>
                      <a:schemeClr val="accent5">
                        <a:lumMod val="20000"/>
                        <a:lumOff val="80000"/>
                      </a:schemeClr>
                    </a:solidFill>
                  </a:tcPr>
                </a:tc>
                <a:extLst>
                  <a:ext uri="{0D108BD9-81ED-4DB2-BD59-A6C34878D82A}">
                    <a16:rowId xmlns:a16="http://schemas.microsoft.com/office/drawing/2014/main" val="4208702183"/>
                  </a:ext>
                </a:extLst>
              </a:tr>
              <a:tr h="452504">
                <a:tc>
                  <a:txBody>
                    <a:bodyPr/>
                    <a:lstStyle/>
                    <a:p>
                      <a:r>
                        <a:rPr lang="en-IN" b="1" dirty="0"/>
                        <a:t>8</a:t>
                      </a:r>
                    </a:p>
                  </a:txBody>
                  <a:tcPr anchor="ctr">
                    <a:solidFill>
                      <a:schemeClr val="accent3">
                        <a:lumMod val="60000"/>
                        <a:lumOff val="40000"/>
                      </a:schemeClr>
                    </a:solidFill>
                  </a:tcPr>
                </a:tc>
                <a:tc>
                  <a:txBody>
                    <a:bodyPr/>
                    <a:lstStyle/>
                    <a:p>
                      <a:pPr algn="ctr"/>
                      <a:r>
                        <a:rPr lang="en-IN" b="1"/>
                        <a:t>6</a:t>
                      </a:r>
                    </a:p>
                  </a:txBody>
                  <a:tcPr anchor="ctr">
                    <a:solidFill>
                      <a:schemeClr val="accent3">
                        <a:lumMod val="60000"/>
                        <a:lumOff val="40000"/>
                      </a:schemeClr>
                    </a:solidFill>
                  </a:tcPr>
                </a:tc>
                <a:tc>
                  <a:txBody>
                    <a:bodyPr/>
                    <a:lstStyle/>
                    <a:p>
                      <a:pPr algn="ctr"/>
                      <a:r>
                        <a:rPr lang="en-IN" b="1" dirty="0"/>
                        <a:t>5</a:t>
                      </a:r>
                    </a:p>
                  </a:txBody>
                  <a:tcPr anchor="ctr">
                    <a:solidFill>
                      <a:schemeClr val="accent3">
                        <a:lumMod val="60000"/>
                        <a:lumOff val="40000"/>
                      </a:schemeClr>
                    </a:solidFill>
                  </a:tcPr>
                </a:tc>
                <a:tc>
                  <a:txBody>
                    <a:bodyPr/>
                    <a:lstStyle/>
                    <a:p>
                      <a:pPr algn="ctr"/>
                      <a:r>
                        <a:rPr lang="en-IN" b="1" dirty="0"/>
                        <a:t>6</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6</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4">
                        <a:lumMod val="20000"/>
                        <a:lumOff val="80000"/>
                      </a:schemeClr>
                    </a:solidFill>
                  </a:tcPr>
                </a:tc>
                <a:tc>
                  <a:txBody>
                    <a:bodyPr/>
                    <a:lstStyle/>
                    <a:p>
                      <a:pPr algn="ctr"/>
                      <a:r>
                        <a:rPr lang="en-IN" b="1">
                          <a:solidFill>
                            <a:schemeClr val="accent6">
                              <a:lumMod val="50000"/>
                            </a:schemeClr>
                          </a:solidFill>
                        </a:rPr>
                        <a:t>6</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6</a:t>
                      </a:r>
                    </a:p>
                  </a:txBody>
                  <a:tcPr anchor="ctr">
                    <a:solidFill>
                      <a:schemeClr val="accent5">
                        <a:lumMod val="20000"/>
                        <a:lumOff val="80000"/>
                      </a:schemeClr>
                    </a:solidFill>
                  </a:tcPr>
                </a:tc>
                <a:extLst>
                  <a:ext uri="{0D108BD9-81ED-4DB2-BD59-A6C34878D82A}">
                    <a16:rowId xmlns:a16="http://schemas.microsoft.com/office/drawing/2014/main" val="2803959838"/>
                  </a:ext>
                </a:extLst>
              </a:tr>
              <a:tr h="452504">
                <a:tc>
                  <a:txBody>
                    <a:bodyPr/>
                    <a:lstStyle/>
                    <a:p>
                      <a:r>
                        <a:rPr lang="en-IN" b="1" dirty="0"/>
                        <a:t>9</a:t>
                      </a:r>
                    </a:p>
                  </a:txBody>
                  <a:tcPr anchor="ctr">
                    <a:solidFill>
                      <a:schemeClr val="accent3">
                        <a:lumMod val="60000"/>
                        <a:lumOff val="40000"/>
                      </a:schemeClr>
                    </a:solidFill>
                  </a:tcPr>
                </a:tc>
                <a:tc>
                  <a:txBody>
                    <a:bodyPr/>
                    <a:lstStyle/>
                    <a:p>
                      <a:pPr algn="ctr"/>
                      <a:r>
                        <a:rPr lang="en-IN" b="1" dirty="0"/>
                        <a:t>16</a:t>
                      </a:r>
                    </a:p>
                  </a:txBody>
                  <a:tcPr anchor="ctr">
                    <a:solidFill>
                      <a:schemeClr val="accent3">
                        <a:lumMod val="60000"/>
                        <a:lumOff val="40000"/>
                      </a:schemeClr>
                    </a:solidFill>
                  </a:tcPr>
                </a:tc>
                <a:tc>
                  <a:txBody>
                    <a:bodyPr/>
                    <a:lstStyle/>
                    <a:p>
                      <a:pPr algn="ctr"/>
                      <a:r>
                        <a:rPr lang="en-IN" b="1"/>
                        <a:t>18</a:t>
                      </a:r>
                    </a:p>
                  </a:txBody>
                  <a:tcPr anchor="ctr">
                    <a:solidFill>
                      <a:schemeClr val="accent3">
                        <a:lumMod val="60000"/>
                        <a:lumOff val="40000"/>
                      </a:schemeClr>
                    </a:solidFill>
                  </a:tcPr>
                </a:tc>
                <a:tc>
                  <a:txBody>
                    <a:bodyPr/>
                    <a:lstStyle/>
                    <a:p>
                      <a:pPr algn="ctr"/>
                      <a:r>
                        <a:rPr lang="en-IN" b="1" dirty="0"/>
                        <a:t>19</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19</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19</a:t>
                      </a:r>
                    </a:p>
                  </a:txBody>
                  <a:tcPr anchor="ctr">
                    <a:solidFill>
                      <a:schemeClr val="accent4">
                        <a:lumMod val="20000"/>
                        <a:lumOff val="80000"/>
                      </a:schemeClr>
                    </a:solidFill>
                  </a:tcPr>
                </a:tc>
                <a:tc>
                  <a:txBody>
                    <a:bodyPr/>
                    <a:lstStyle/>
                    <a:p>
                      <a:pPr algn="ctr"/>
                      <a:r>
                        <a:rPr lang="en-IN" b="1">
                          <a:solidFill>
                            <a:schemeClr val="accent6">
                              <a:lumMod val="50000"/>
                            </a:schemeClr>
                          </a:solidFill>
                        </a:rPr>
                        <a:t>19</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19</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19</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19</a:t>
                      </a:r>
                    </a:p>
                  </a:txBody>
                  <a:tcPr anchor="ctr">
                    <a:solidFill>
                      <a:schemeClr val="accent5">
                        <a:lumMod val="20000"/>
                        <a:lumOff val="80000"/>
                      </a:schemeClr>
                    </a:solidFill>
                  </a:tcPr>
                </a:tc>
                <a:extLst>
                  <a:ext uri="{0D108BD9-81ED-4DB2-BD59-A6C34878D82A}">
                    <a16:rowId xmlns:a16="http://schemas.microsoft.com/office/drawing/2014/main" val="1063196081"/>
                  </a:ext>
                </a:extLst>
              </a:tr>
              <a:tr h="452504">
                <a:tc>
                  <a:txBody>
                    <a:bodyPr/>
                    <a:lstStyle/>
                    <a:p>
                      <a:r>
                        <a:rPr lang="en-IN" b="1" dirty="0"/>
                        <a:t>10</a:t>
                      </a:r>
                    </a:p>
                  </a:txBody>
                  <a:tcPr anchor="ctr">
                    <a:solidFill>
                      <a:schemeClr val="accent3">
                        <a:lumMod val="60000"/>
                        <a:lumOff val="40000"/>
                      </a:schemeClr>
                    </a:solidFill>
                  </a:tcPr>
                </a:tc>
                <a:tc>
                  <a:txBody>
                    <a:bodyPr/>
                    <a:lstStyle/>
                    <a:p>
                      <a:pPr algn="ctr"/>
                      <a:r>
                        <a:rPr lang="en-IN" b="1" dirty="0"/>
                        <a:t>14</a:t>
                      </a:r>
                    </a:p>
                  </a:txBody>
                  <a:tcPr anchor="ctr">
                    <a:solidFill>
                      <a:schemeClr val="accent3">
                        <a:lumMod val="60000"/>
                        <a:lumOff val="40000"/>
                      </a:schemeClr>
                    </a:solidFill>
                  </a:tcPr>
                </a:tc>
                <a:tc>
                  <a:txBody>
                    <a:bodyPr/>
                    <a:lstStyle/>
                    <a:p>
                      <a:pPr algn="ctr"/>
                      <a:r>
                        <a:rPr lang="en-IN" b="1" dirty="0"/>
                        <a:t>15</a:t>
                      </a:r>
                    </a:p>
                  </a:txBody>
                  <a:tcPr anchor="ctr">
                    <a:solidFill>
                      <a:schemeClr val="accent3">
                        <a:lumMod val="60000"/>
                        <a:lumOff val="40000"/>
                      </a:schemeClr>
                    </a:solidFill>
                  </a:tcPr>
                </a:tc>
                <a:tc>
                  <a:txBody>
                    <a:bodyPr/>
                    <a:lstStyle/>
                    <a:p>
                      <a:pPr algn="ctr"/>
                      <a:r>
                        <a:rPr lang="en-IN" b="1" dirty="0"/>
                        <a:t>15</a:t>
                      </a:r>
                    </a:p>
                  </a:txBody>
                  <a:tcPr anchor="ctr">
                    <a:solidFill>
                      <a:schemeClr val="accent3">
                        <a:lumMod val="60000"/>
                        <a:lumOff val="40000"/>
                      </a:schemeClr>
                    </a:solidFill>
                  </a:tcPr>
                </a:tc>
                <a:tc>
                  <a:txBody>
                    <a:bodyPr/>
                    <a:lstStyle/>
                    <a:p>
                      <a:pPr algn="ctr"/>
                      <a:r>
                        <a:rPr lang="en-IN" b="1" dirty="0">
                          <a:solidFill>
                            <a:schemeClr val="accent6">
                              <a:lumMod val="50000"/>
                            </a:schemeClr>
                          </a:solidFill>
                        </a:rPr>
                        <a:t>15</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4">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2">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5">
                        <a:lumMod val="20000"/>
                        <a:lumOff val="80000"/>
                      </a:schemeClr>
                    </a:solidFill>
                  </a:tcPr>
                </a:tc>
                <a:tc>
                  <a:txBody>
                    <a:bodyPr/>
                    <a:lstStyle/>
                    <a:p>
                      <a:pPr algn="ctr"/>
                      <a:r>
                        <a:rPr lang="en-IN" b="1" dirty="0">
                          <a:solidFill>
                            <a:schemeClr val="accent6">
                              <a:lumMod val="50000"/>
                            </a:schemeClr>
                          </a:solidFill>
                        </a:rPr>
                        <a:t>15</a:t>
                      </a:r>
                    </a:p>
                  </a:txBody>
                  <a:tcPr anchor="ctr">
                    <a:solidFill>
                      <a:schemeClr val="accent5">
                        <a:lumMod val="20000"/>
                        <a:lumOff val="80000"/>
                      </a:schemeClr>
                    </a:solidFill>
                  </a:tcPr>
                </a:tc>
                <a:extLst>
                  <a:ext uri="{0D108BD9-81ED-4DB2-BD59-A6C34878D82A}">
                    <a16:rowId xmlns:a16="http://schemas.microsoft.com/office/drawing/2014/main" val="4026510597"/>
                  </a:ext>
                </a:extLst>
              </a:tr>
            </a:tbl>
          </a:graphicData>
        </a:graphic>
      </p:graphicFrame>
    </p:spTree>
    <p:extLst>
      <p:ext uri="{BB962C8B-B14F-4D97-AF65-F5344CB8AC3E}">
        <p14:creationId xmlns:p14="http://schemas.microsoft.com/office/powerpoint/2010/main" val="411139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2311" y="196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Arial Black" panose="020B0A04020102020204" pitchFamily="34" charset="0"/>
              </a:rPr>
              <a:t>Conclusion:</a:t>
            </a:r>
          </a:p>
        </p:txBody>
      </p:sp>
      <p:pic>
        <p:nvPicPr>
          <p:cNvPr id="29" name="Picture 28"/>
          <p:cNvPicPr>
            <a:picLocks noChangeAspect="1"/>
          </p:cNvPicPr>
          <p:nvPr/>
        </p:nvPicPr>
        <p:blipFill>
          <a:blip r:embed="rId2"/>
          <a:stretch>
            <a:fillRect/>
          </a:stretch>
        </p:blipFill>
        <p:spPr>
          <a:xfrm>
            <a:off x="572311" y="1780162"/>
            <a:ext cx="8247228" cy="4013949"/>
          </a:xfrm>
          <a:prstGeom prst="rect">
            <a:avLst/>
          </a:prstGeom>
        </p:spPr>
      </p:pic>
      <p:sp>
        <p:nvSpPr>
          <p:cNvPr id="30" name="Speech Bubble: Oval 29"/>
          <p:cNvSpPr/>
          <p:nvPr/>
        </p:nvSpPr>
        <p:spPr>
          <a:xfrm>
            <a:off x="9435830" y="4328809"/>
            <a:ext cx="2509736" cy="826851"/>
          </a:xfrm>
          <a:prstGeom prst="wedgeEllipseCallout">
            <a:avLst>
              <a:gd name="adj1" fmla="val -87887"/>
              <a:gd name="adj2" fmla="val -18677"/>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Artificial Neural Network</a:t>
            </a:r>
          </a:p>
        </p:txBody>
      </p:sp>
      <p:sp>
        <p:nvSpPr>
          <p:cNvPr id="31" name="Speech Bubble: Oval 30"/>
          <p:cNvSpPr/>
          <p:nvPr/>
        </p:nvSpPr>
        <p:spPr>
          <a:xfrm>
            <a:off x="9559047" y="196513"/>
            <a:ext cx="2509736" cy="1780163"/>
          </a:xfrm>
          <a:prstGeom prst="wedgeEllipseCallout">
            <a:avLst>
              <a:gd name="adj1" fmla="val -90601"/>
              <a:gd name="adj2" fmla="val 62639"/>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t>More Accurate prediction using behavioural analysis (86.58%)</a:t>
            </a:r>
          </a:p>
        </p:txBody>
      </p:sp>
    </p:spTree>
    <p:extLst>
      <p:ext uri="{BB962C8B-B14F-4D97-AF65-F5344CB8AC3E}">
        <p14:creationId xmlns:p14="http://schemas.microsoft.com/office/powerpoint/2010/main" val="1840352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IN" b="1" dirty="0">
                <a:solidFill>
                  <a:schemeClr val="accent5">
                    <a:lumMod val="75000"/>
                  </a:schemeClr>
                </a:solidFill>
              </a:rPr>
              <a:t>Finding out the predictive behaviour of the student which will be most impactful in the study.</a:t>
            </a:r>
          </a:p>
        </p:txBody>
      </p:sp>
      <p:sp>
        <p:nvSpPr>
          <p:cNvPr id="5"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Arial Black" panose="020B0A04020102020204" pitchFamily="34" charset="0"/>
              </a:rPr>
              <a:t>Future Work:</a:t>
            </a:r>
          </a:p>
        </p:txBody>
      </p:sp>
      <p:pic>
        <p:nvPicPr>
          <p:cNvPr id="6" name="Picture 5"/>
          <p:cNvPicPr>
            <a:picLocks noChangeAspect="1"/>
          </p:cNvPicPr>
          <p:nvPr/>
        </p:nvPicPr>
        <p:blipFill>
          <a:blip r:embed="rId2"/>
          <a:stretch>
            <a:fillRect/>
          </a:stretch>
        </p:blipFill>
        <p:spPr>
          <a:xfrm>
            <a:off x="980873" y="3686783"/>
            <a:ext cx="8247228" cy="2729898"/>
          </a:xfrm>
          <a:prstGeom prst="rect">
            <a:avLst/>
          </a:prstGeom>
        </p:spPr>
      </p:pic>
      <p:sp>
        <p:nvSpPr>
          <p:cNvPr id="7" name="Speech Bubble: Oval 6"/>
          <p:cNvSpPr/>
          <p:nvPr/>
        </p:nvSpPr>
        <p:spPr>
          <a:xfrm>
            <a:off x="10042113" y="3458876"/>
            <a:ext cx="1831828" cy="1842201"/>
          </a:xfrm>
          <a:prstGeom prst="wedgeEllipseCallout">
            <a:avLst>
              <a:gd name="adj1" fmla="val -106028"/>
              <a:gd name="adj2" fmla="val 816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a:stretch>
            <a:fillRect/>
          </a:stretch>
        </p:blipFill>
        <p:spPr>
          <a:xfrm>
            <a:off x="10330239" y="3872204"/>
            <a:ext cx="1166234" cy="1166234"/>
          </a:xfrm>
          <a:prstGeom prst="rect">
            <a:avLst/>
          </a:prstGeom>
        </p:spPr>
      </p:pic>
    </p:spTree>
    <p:extLst>
      <p:ext uri="{BB962C8B-B14F-4D97-AF65-F5344CB8AC3E}">
        <p14:creationId xmlns:p14="http://schemas.microsoft.com/office/powerpoint/2010/main" val="301456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95" y="1215956"/>
            <a:ext cx="11965020" cy="5515583"/>
          </a:xfrm>
        </p:spPr>
        <p:txBody>
          <a:bodyPr>
            <a:normAutofit fontScale="92500" lnSpcReduction="10000"/>
          </a:bodyPr>
          <a:lstStyle/>
          <a:p>
            <a:pPr>
              <a:lnSpc>
                <a:spcPct val="150000"/>
              </a:lnSpc>
            </a:pPr>
            <a:r>
              <a:rPr lang="en-IN" sz="2200" dirty="0">
                <a:hlinkClick r:id="rId2"/>
              </a:rPr>
              <a:t>https://archive.ics.uci.edu/ml/datasets/Student+Performance</a:t>
            </a:r>
            <a:endParaRPr lang="en-IN" sz="2200" dirty="0"/>
          </a:p>
          <a:p>
            <a:pPr>
              <a:lnSpc>
                <a:spcPct val="150000"/>
              </a:lnSpc>
            </a:pPr>
            <a:r>
              <a:rPr lang="en-IN" sz="2200" b="1" dirty="0"/>
              <a:t>Lopez </a:t>
            </a:r>
            <a:r>
              <a:rPr lang="en-IN" sz="2200" b="1" dirty="0" err="1"/>
              <a:t>Guarin</a:t>
            </a:r>
            <a:r>
              <a:rPr lang="en-IN" sz="2200" b="1" dirty="0"/>
              <a:t>, C. E., Guzman, E. L., &amp; Gonzalez, F. A. (2015). A Model to Predict Low Academic Performance at a Specific </a:t>
            </a:r>
            <a:r>
              <a:rPr lang="en-IN" sz="2200" b="1" dirty="0" err="1"/>
              <a:t>Enrollment</a:t>
            </a:r>
            <a:r>
              <a:rPr lang="en-IN" sz="2200" b="1" dirty="0"/>
              <a:t> Using Data Mining. </a:t>
            </a:r>
            <a:r>
              <a:rPr lang="en-IN" sz="2200" b="1" i="1" dirty="0" err="1"/>
              <a:t>Revista</a:t>
            </a:r>
            <a:r>
              <a:rPr lang="en-IN" sz="2200" b="1" i="1" dirty="0"/>
              <a:t> </a:t>
            </a:r>
            <a:r>
              <a:rPr lang="en-IN" sz="2200" b="1" i="1" dirty="0" err="1"/>
              <a:t>Iberoamericana</a:t>
            </a:r>
            <a:r>
              <a:rPr lang="en-IN" sz="2200" b="1" i="1" dirty="0"/>
              <a:t> de </a:t>
            </a:r>
            <a:r>
              <a:rPr lang="en-IN" sz="2200" b="1" i="1" dirty="0" err="1"/>
              <a:t>Tecnologias</a:t>
            </a:r>
            <a:r>
              <a:rPr lang="en-IN" sz="2200" b="1" i="1" dirty="0"/>
              <a:t> Del </a:t>
            </a:r>
            <a:r>
              <a:rPr lang="en-IN" sz="2200" b="1" i="1" dirty="0" err="1"/>
              <a:t>Aprendizaje</a:t>
            </a:r>
            <a:r>
              <a:rPr lang="en-IN" sz="2200" b="1" dirty="0"/>
              <a:t>, </a:t>
            </a:r>
            <a:r>
              <a:rPr lang="en-IN" sz="2200" b="1" i="1" dirty="0"/>
              <a:t>10</a:t>
            </a:r>
            <a:r>
              <a:rPr lang="en-IN" sz="2200" b="1" dirty="0"/>
              <a:t>(3), 119–125. </a:t>
            </a:r>
          </a:p>
          <a:p>
            <a:pPr>
              <a:lnSpc>
                <a:spcPct val="150000"/>
              </a:lnSpc>
            </a:pPr>
            <a:r>
              <a:rPr lang="en-IN" sz="2200" b="1" dirty="0" err="1"/>
              <a:t>Dimokas</a:t>
            </a:r>
            <a:r>
              <a:rPr lang="en-IN" sz="2200" b="1" dirty="0"/>
              <a:t>, N., </a:t>
            </a:r>
            <a:r>
              <a:rPr lang="en-IN" sz="2200" b="1" dirty="0" err="1"/>
              <a:t>Mittas</a:t>
            </a:r>
            <a:r>
              <a:rPr lang="en-IN" sz="2200" b="1" dirty="0"/>
              <a:t>, N., </a:t>
            </a:r>
            <a:r>
              <a:rPr lang="en-IN" sz="2200" b="1" dirty="0" err="1"/>
              <a:t>Nanopoulos</a:t>
            </a:r>
            <a:r>
              <a:rPr lang="en-IN" sz="2200" b="1" dirty="0"/>
              <a:t>, A., &amp; Angelis, L. (2008). A prototype system for educational data warehousing and mining. </a:t>
            </a:r>
            <a:r>
              <a:rPr lang="en-IN" sz="2200" b="1" i="1" dirty="0"/>
              <a:t>Proceedings - 12th Pan-Hellenic Conference on Informatics, PCI 2008</a:t>
            </a:r>
            <a:r>
              <a:rPr lang="en-IN" sz="2200" b="1" dirty="0"/>
              <a:t>, 199–203.</a:t>
            </a:r>
          </a:p>
          <a:p>
            <a:pPr>
              <a:lnSpc>
                <a:spcPct val="150000"/>
              </a:lnSpc>
            </a:pPr>
            <a:r>
              <a:rPr lang="en-IN" sz="2200" b="1" dirty="0"/>
              <a:t>Chau, V. T. N., Phung, N. H., &amp; Tran, V. T. N. (2015). A robust and effective algorithmic framework for incomplete educational data clustering. </a:t>
            </a:r>
            <a:r>
              <a:rPr lang="en-IN" sz="2200" b="1" i="1" dirty="0"/>
              <a:t>Proceedings of 2015 2nd National Foundation for Science and Technology Development Conference on Information and Computer Science, NICS 2015</a:t>
            </a:r>
            <a:r>
              <a:rPr lang="en-IN" sz="2200" b="1" dirty="0"/>
              <a:t>, 65–70. </a:t>
            </a:r>
          </a:p>
          <a:p>
            <a:pPr>
              <a:lnSpc>
                <a:spcPct val="150000"/>
              </a:lnSpc>
            </a:pPr>
            <a:r>
              <a:rPr lang="en-IN" sz="2200" b="1" dirty="0"/>
              <a:t>Almeida, M. A. F., &amp; de </a:t>
            </a:r>
            <a:r>
              <a:rPr lang="en-IN" sz="2200" b="1" dirty="0" err="1"/>
              <a:t>Azevedo</a:t>
            </a:r>
            <a:r>
              <a:rPr lang="en-IN" sz="2200" b="1" dirty="0"/>
              <a:t>, F. M. (2010). A theoretical model of the Adaptive Navigation support. </a:t>
            </a:r>
            <a:r>
              <a:rPr lang="en-IN" sz="2200" b="1" i="1" dirty="0"/>
              <a:t>2010 International Conference on System Science and Engineering</a:t>
            </a:r>
            <a:r>
              <a:rPr lang="en-IN" sz="2200" b="1" dirty="0"/>
              <a:t>, 195–200. </a:t>
            </a:r>
          </a:p>
          <a:p>
            <a:endParaRPr lang="en-IN" dirty="0"/>
          </a:p>
        </p:txBody>
      </p:sp>
      <p:sp>
        <p:nvSpPr>
          <p:cNvPr id="4" name="Title 1"/>
          <p:cNvSpPr txBox="1">
            <a:spLocks/>
          </p:cNvSpPr>
          <p:nvPr/>
        </p:nvSpPr>
        <p:spPr>
          <a:xfrm>
            <a:off x="144294" y="-1096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Arial Black" panose="020B0A04020102020204" pitchFamily="34" charset="0"/>
              </a:rPr>
              <a:t>References:</a:t>
            </a:r>
          </a:p>
        </p:txBody>
      </p:sp>
    </p:spTree>
    <p:extLst>
      <p:ext uri="{BB962C8B-B14F-4D97-AF65-F5344CB8AC3E}">
        <p14:creationId xmlns:p14="http://schemas.microsoft.com/office/powerpoint/2010/main" val="3752278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876"/>
            <a:ext cx="10515600" cy="1325563"/>
          </a:xfrm>
        </p:spPr>
        <p:txBody>
          <a:bodyPr/>
          <a:lstStyle/>
          <a:p>
            <a:r>
              <a:rPr lang="en-IN" b="1" dirty="0">
                <a:latin typeface="Arial Black" panose="020B0A04020102020204" pitchFamily="34" charset="0"/>
              </a:rPr>
              <a:t>Agenda</a:t>
            </a:r>
          </a:p>
        </p:txBody>
      </p:sp>
      <p:sp>
        <p:nvSpPr>
          <p:cNvPr id="3" name="Content Placeholder 2"/>
          <p:cNvSpPr>
            <a:spLocks noGrp="1"/>
          </p:cNvSpPr>
          <p:nvPr>
            <p:ph idx="1"/>
          </p:nvPr>
        </p:nvSpPr>
        <p:spPr>
          <a:xfrm>
            <a:off x="838200" y="1296954"/>
            <a:ext cx="10515600" cy="5663780"/>
          </a:xfrm>
        </p:spPr>
        <p:txBody>
          <a:bodyPr>
            <a:normAutofit fontScale="92500" lnSpcReduction="20000"/>
          </a:bodyPr>
          <a:lstStyle/>
          <a:p>
            <a:pPr>
              <a:buFont typeface="Wingdings" panose="05000000000000000000" pitchFamily="2" charset="2"/>
              <a:buChar char="ü"/>
            </a:pPr>
            <a:r>
              <a:rPr lang="en-IN" b="1" dirty="0">
                <a:solidFill>
                  <a:schemeClr val="accent1">
                    <a:lumMod val="75000"/>
                  </a:schemeClr>
                </a:solidFill>
              </a:rPr>
              <a:t> Introduction</a:t>
            </a:r>
          </a:p>
          <a:p>
            <a:pPr lvl="2">
              <a:buFont typeface="Wingdings" panose="05000000000000000000" pitchFamily="2" charset="2"/>
              <a:buChar char="§"/>
            </a:pPr>
            <a:r>
              <a:rPr lang="en-IN" dirty="0">
                <a:solidFill>
                  <a:schemeClr val="accent1">
                    <a:lumMod val="75000"/>
                  </a:schemeClr>
                </a:solidFill>
              </a:rPr>
              <a:t>Outcome Based Education (OBE)</a:t>
            </a:r>
          </a:p>
          <a:p>
            <a:pPr lvl="2">
              <a:buFont typeface="Wingdings" panose="05000000000000000000" pitchFamily="2" charset="2"/>
              <a:buChar char="§"/>
            </a:pPr>
            <a:r>
              <a:rPr lang="en-IN" dirty="0">
                <a:solidFill>
                  <a:schemeClr val="accent1">
                    <a:lumMod val="75000"/>
                  </a:schemeClr>
                </a:solidFill>
              </a:rPr>
              <a:t>OBE Implementation using Learning Management System (LMS)</a:t>
            </a:r>
          </a:p>
          <a:p>
            <a:pPr lvl="2">
              <a:buFont typeface="Wingdings" panose="05000000000000000000" pitchFamily="2" charset="2"/>
              <a:buChar char="§"/>
            </a:pPr>
            <a:r>
              <a:rPr lang="en-IN" dirty="0">
                <a:solidFill>
                  <a:schemeClr val="accent1">
                    <a:lumMod val="75000"/>
                  </a:schemeClr>
                </a:solidFill>
              </a:rPr>
              <a:t>Machine Learning in Outcome Based Education</a:t>
            </a:r>
          </a:p>
          <a:p>
            <a:pPr>
              <a:lnSpc>
                <a:spcPct val="110000"/>
              </a:lnSpc>
              <a:buFont typeface="Wingdings" panose="05000000000000000000" pitchFamily="2" charset="2"/>
              <a:buChar char="ü"/>
            </a:pPr>
            <a:r>
              <a:rPr lang="en-IN" b="1" dirty="0">
                <a:solidFill>
                  <a:schemeClr val="accent1">
                    <a:lumMod val="75000"/>
                  </a:schemeClr>
                </a:solidFill>
              </a:rPr>
              <a:t> Objective</a:t>
            </a:r>
          </a:p>
          <a:p>
            <a:pPr>
              <a:lnSpc>
                <a:spcPct val="110000"/>
              </a:lnSpc>
              <a:buFont typeface="Wingdings" panose="05000000000000000000" pitchFamily="2" charset="2"/>
              <a:buChar char="ü"/>
            </a:pPr>
            <a:r>
              <a:rPr lang="en-IN" dirty="0">
                <a:solidFill>
                  <a:schemeClr val="accent1">
                    <a:lumMod val="75000"/>
                  </a:schemeClr>
                </a:solidFill>
              </a:rPr>
              <a:t> </a:t>
            </a:r>
            <a:r>
              <a:rPr lang="en-IN" b="1" dirty="0">
                <a:solidFill>
                  <a:schemeClr val="accent1">
                    <a:lumMod val="75000"/>
                  </a:schemeClr>
                </a:solidFill>
              </a:rPr>
              <a:t>Proposed Work</a:t>
            </a:r>
          </a:p>
          <a:p>
            <a:pPr>
              <a:lnSpc>
                <a:spcPct val="110000"/>
              </a:lnSpc>
              <a:buFont typeface="Wingdings" panose="05000000000000000000" pitchFamily="2" charset="2"/>
              <a:buChar char="ü"/>
            </a:pPr>
            <a:r>
              <a:rPr lang="en-IN" b="1" dirty="0">
                <a:solidFill>
                  <a:schemeClr val="accent1">
                    <a:lumMod val="75000"/>
                  </a:schemeClr>
                </a:solidFill>
              </a:rPr>
              <a:t> Implementation</a:t>
            </a:r>
          </a:p>
          <a:p>
            <a:pPr lvl="2">
              <a:buFont typeface="Wingdings" panose="05000000000000000000" pitchFamily="2" charset="2"/>
              <a:buChar char="§"/>
            </a:pPr>
            <a:r>
              <a:rPr lang="en-IN" dirty="0">
                <a:solidFill>
                  <a:schemeClr val="accent1">
                    <a:lumMod val="75000"/>
                  </a:schemeClr>
                </a:solidFill>
              </a:rPr>
              <a:t>Problem statement</a:t>
            </a:r>
          </a:p>
          <a:p>
            <a:pPr lvl="2">
              <a:buFont typeface="Wingdings" panose="05000000000000000000" pitchFamily="2" charset="2"/>
              <a:buChar char="§"/>
            </a:pPr>
            <a:r>
              <a:rPr lang="en-IN" dirty="0">
                <a:solidFill>
                  <a:schemeClr val="accent1">
                    <a:lumMod val="75000"/>
                  </a:schemeClr>
                </a:solidFill>
              </a:rPr>
              <a:t>Data Collection and preparation</a:t>
            </a:r>
          </a:p>
          <a:p>
            <a:pPr lvl="2">
              <a:buFont typeface="Wingdings" panose="05000000000000000000" pitchFamily="2" charset="2"/>
              <a:buChar char="§"/>
            </a:pPr>
            <a:r>
              <a:rPr lang="en-IN" dirty="0">
                <a:solidFill>
                  <a:schemeClr val="accent1">
                    <a:lumMod val="75000"/>
                  </a:schemeClr>
                </a:solidFill>
              </a:rPr>
              <a:t>Data Selection and Transformation</a:t>
            </a:r>
          </a:p>
          <a:p>
            <a:pPr lvl="2">
              <a:buFont typeface="Wingdings" panose="05000000000000000000" pitchFamily="2" charset="2"/>
              <a:buChar char="§"/>
            </a:pPr>
            <a:r>
              <a:rPr lang="en-IN" dirty="0">
                <a:solidFill>
                  <a:schemeClr val="accent1">
                    <a:lumMod val="75000"/>
                  </a:schemeClr>
                </a:solidFill>
              </a:rPr>
              <a:t>Implementation Model</a:t>
            </a:r>
          </a:p>
          <a:p>
            <a:pPr lvl="2">
              <a:buFont typeface="Wingdings" panose="05000000000000000000" pitchFamily="2" charset="2"/>
              <a:buChar char="§"/>
            </a:pPr>
            <a:r>
              <a:rPr lang="en-IN" dirty="0">
                <a:solidFill>
                  <a:schemeClr val="accent1">
                    <a:lumMod val="75000"/>
                  </a:schemeClr>
                </a:solidFill>
              </a:rPr>
              <a:t>Performance Analysis</a:t>
            </a:r>
          </a:p>
          <a:p>
            <a:pPr>
              <a:buFont typeface="Wingdings" panose="05000000000000000000" pitchFamily="2" charset="2"/>
              <a:buChar char="ü"/>
            </a:pPr>
            <a:r>
              <a:rPr lang="en-IN" b="1" dirty="0">
                <a:solidFill>
                  <a:schemeClr val="accent1">
                    <a:lumMod val="75000"/>
                  </a:schemeClr>
                </a:solidFill>
              </a:rPr>
              <a:t> Conclusion </a:t>
            </a:r>
          </a:p>
          <a:p>
            <a:pPr>
              <a:buFont typeface="Wingdings" panose="05000000000000000000" pitchFamily="2" charset="2"/>
              <a:buChar char="ü"/>
            </a:pPr>
            <a:r>
              <a:rPr lang="en-IN" b="1" dirty="0">
                <a:solidFill>
                  <a:schemeClr val="accent1">
                    <a:lumMod val="75000"/>
                  </a:schemeClr>
                </a:solidFill>
              </a:rPr>
              <a:t> Future work </a:t>
            </a:r>
          </a:p>
          <a:p>
            <a:pPr>
              <a:buFont typeface="Wingdings" panose="05000000000000000000" pitchFamily="2" charset="2"/>
              <a:buChar char="ü"/>
            </a:pPr>
            <a:r>
              <a:rPr lang="en-IN" b="1" dirty="0">
                <a:solidFill>
                  <a:schemeClr val="accent1">
                    <a:lumMod val="75000"/>
                  </a:schemeClr>
                </a:solidFill>
              </a:rPr>
              <a:t> References</a:t>
            </a:r>
          </a:p>
          <a:p>
            <a:pPr marL="0" indent="0">
              <a:buNone/>
            </a:pPr>
            <a:endParaRPr lang="en-IN" dirty="0">
              <a:solidFill>
                <a:schemeClr val="accent1">
                  <a:lumMod val="75000"/>
                </a:schemeClr>
              </a:solidFill>
            </a:endParaRPr>
          </a:p>
        </p:txBody>
      </p:sp>
    </p:spTree>
    <p:extLst>
      <p:ext uri="{BB962C8B-B14F-4D97-AF65-F5344CB8AC3E}">
        <p14:creationId xmlns:p14="http://schemas.microsoft.com/office/powerpoint/2010/main" val="3580531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383" y="697216"/>
            <a:ext cx="10515600" cy="4351338"/>
          </a:xfrm>
        </p:spPr>
        <p:txBody>
          <a:bodyPr anchor="ctr">
            <a:normAutofit/>
          </a:bodyPr>
          <a:lstStyle/>
          <a:p>
            <a:pPr marL="0" indent="0" algn="ctr">
              <a:buNone/>
            </a:pPr>
            <a:r>
              <a:rPr lang="en-IN" sz="8800" b="1" dirty="0"/>
              <a:t>Thank You</a:t>
            </a:r>
          </a:p>
        </p:txBody>
      </p:sp>
    </p:spTree>
    <p:extLst>
      <p:ext uri="{BB962C8B-B14F-4D97-AF65-F5344CB8AC3E}">
        <p14:creationId xmlns:p14="http://schemas.microsoft.com/office/powerpoint/2010/main" val="4167301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2071"/>
            <a:ext cx="8911687" cy="1280890"/>
          </a:xfrm>
        </p:spPr>
        <p:txBody>
          <a:bodyPr/>
          <a:lstStyle/>
          <a:p>
            <a:r>
              <a:rPr lang="en-IN" dirty="0">
                <a:latin typeface="Arial Black" panose="020B0A04020102020204" pitchFamily="34" charset="0"/>
                <a:cs typeface="Arial" panose="020B0604020202020204" pitchFamily="34" charset="0"/>
              </a:rPr>
              <a:t>Literature Review: </a:t>
            </a:r>
          </a:p>
        </p:txBody>
      </p:sp>
      <p:graphicFrame>
        <p:nvGraphicFramePr>
          <p:cNvPr id="4" name="Table 3"/>
          <p:cNvGraphicFramePr>
            <a:graphicFrameLocks noGrp="1"/>
          </p:cNvGraphicFramePr>
          <p:nvPr>
            <p:extLst/>
          </p:nvPr>
        </p:nvGraphicFramePr>
        <p:xfrm>
          <a:off x="1" y="886408"/>
          <a:ext cx="12192000" cy="5971592"/>
        </p:xfrm>
        <a:graphic>
          <a:graphicData uri="http://schemas.openxmlformats.org/drawingml/2006/table">
            <a:tbl>
              <a:tblPr firstRow="1" bandRow="1">
                <a:tableStyleId>{5C22544A-7EE6-4342-B048-85BDC9FD1C3A}</a:tableStyleId>
              </a:tblPr>
              <a:tblGrid>
                <a:gridCol w="557812">
                  <a:extLst>
                    <a:ext uri="{9D8B030D-6E8A-4147-A177-3AD203B41FA5}">
                      <a16:colId xmlns:a16="http://schemas.microsoft.com/office/drawing/2014/main" val="20000"/>
                    </a:ext>
                  </a:extLst>
                </a:gridCol>
                <a:gridCol w="2499474">
                  <a:extLst>
                    <a:ext uri="{9D8B030D-6E8A-4147-A177-3AD203B41FA5}">
                      <a16:colId xmlns:a16="http://schemas.microsoft.com/office/drawing/2014/main" val="20001"/>
                    </a:ext>
                  </a:extLst>
                </a:gridCol>
                <a:gridCol w="1612908">
                  <a:extLst>
                    <a:ext uri="{9D8B030D-6E8A-4147-A177-3AD203B41FA5}">
                      <a16:colId xmlns:a16="http://schemas.microsoft.com/office/drawing/2014/main" val="20002"/>
                    </a:ext>
                  </a:extLst>
                </a:gridCol>
                <a:gridCol w="1004062">
                  <a:extLst>
                    <a:ext uri="{9D8B030D-6E8A-4147-A177-3AD203B41FA5}">
                      <a16:colId xmlns:a16="http://schemas.microsoft.com/office/drawing/2014/main" val="20003"/>
                    </a:ext>
                  </a:extLst>
                </a:gridCol>
                <a:gridCol w="1014744">
                  <a:extLst>
                    <a:ext uri="{9D8B030D-6E8A-4147-A177-3AD203B41FA5}">
                      <a16:colId xmlns:a16="http://schemas.microsoft.com/office/drawing/2014/main" val="20004"/>
                    </a:ext>
                  </a:extLst>
                </a:gridCol>
                <a:gridCol w="3628449">
                  <a:extLst>
                    <a:ext uri="{9D8B030D-6E8A-4147-A177-3AD203B41FA5}">
                      <a16:colId xmlns:a16="http://schemas.microsoft.com/office/drawing/2014/main" val="20005"/>
                    </a:ext>
                  </a:extLst>
                </a:gridCol>
                <a:gridCol w="1874551">
                  <a:extLst>
                    <a:ext uri="{9D8B030D-6E8A-4147-A177-3AD203B41FA5}">
                      <a16:colId xmlns:a16="http://schemas.microsoft.com/office/drawing/2014/main" val="20006"/>
                    </a:ext>
                  </a:extLst>
                </a:gridCol>
              </a:tblGrid>
              <a:tr h="830768">
                <a:tc>
                  <a:txBody>
                    <a:bodyPr/>
                    <a:lstStyle/>
                    <a:p>
                      <a:r>
                        <a:rPr lang="en-IN" dirty="0">
                          <a:solidFill>
                            <a:schemeClr val="tx1"/>
                          </a:solidFill>
                          <a:latin typeface="Arial Black" panose="020B0A04020102020204" pitchFamily="34" charset="0"/>
                        </a:rPr>
                        <a:t>No</a:t>
                      </a:r>
                    </a:p>
                  </a:txBody>
                  <a:tcPr/>
                </a:tc>
                <a:tc>
                  <a:txBody>
                    <a:bodyPr/>
                    <a:lstStyle/>
                    <a:p>
                      <a:r>
                        <a:rPr lang="en-IN" dirty="0">
                          <a:solidFill>
                            <a:schemeClr val="tx1"/>
                          </a:solidFill>
                          <a:latin typeface="Arial Black" panose="020B0A04020102020204" pitchFamily="34" charset="0"/>
                        </a:rPr>
                        <a:t>Title</a:t>
                      </a:r>
                    </a:p>
                  </a:txBody>
                  <a:tcPr/>
                </a:tc>
                <a:tc>
                  <a:txBody>
                    <a:bodyPr/>
                    <a:lstStyle/>
                    <a:p>
                      <a:r>
                        <a:rPr lang="en-IN" dirty="0">
                          <a:solidFill>
                            <a:schemeClr val="tx1"/>
                          </a:solidFill>
                          <a:latin typeface="Arial Black" panose="020B0A04020102020204" pitchFamily="34" charset="0"/>
                        </a:rPr>
                        <a:t>Author</a:t>
                      </a:r>
                    </a:p>
                  </a:txBody>
                  <a:tcPr/>
                </a:tc>
                <a:tc>
                  <a:txBody>
                    <a:bodyPr/>
                    <a:lstStyle/>
                    <a:p>
                      <a:r>
                        <a:rPr lang="en-IN" dirty="0">
                          <a:solidFill>
                            <a:schemeClr val="tx1"/>
                          </a:solidFill>
                          <a:latin typeface="Arial Black" panose="020B0A04020102020204" pitchFamily="34" charset="0"/>
                        </a:rPr>
                        <a:t>Year</a:t>
                      </a:r>
                    </a:p>
                  </a:txBody>
                  <a:tcPr/>
                </a:tc>
                <a:tc>
                  <a:txBody>
                    <a:bodyPr/>
                    <a:lstStyle/>
                    <a:p>
                      <a:r>
                        <a:rPr lang="en-IN" dirty="0">
                          <a:solidFill>
                            <a:schemeClr val="tx1"/>
                          </a:solidFill>
                          <a:latin typeface="Arial Black" panose="020B0A04020102020204" pitchFamily="34" charset="0"/>
                        </a:rPr>
                        <a:t>Publication</a:t>
                      </a:r>
                    </a:p>
                  </a:txBody>
                  <a:tcPr/>
                </a:tc>
                <a:tc>
                  <a:txBody>
                    <a:bodyPr/>
                    <a:lstStyle/>
                    <a:p>
                      <a:r>
                        <a:rPr lang="en-IN" dirty="0">
                          <a:solidFill>
                            <a:schemeClr val="tx1"/>
                          </a:solidFill>
                          <a:latin typeface="Arial Black" panose="020B0A04020102020204" pitchFamily="34" charset="0"/>
                        </a:rPr>
                        <a:t>Crux of the Paper</a:t>
                      </a:r>
                    </a:p>
                  </a:txBody>
                  <a:tcPr/>
                </a:tc>
                <a:tc>
                  <a:txBody>
                    <a:bodyPr/>
                    <a:lstStyle/>
                    <a:p>
                      <a:r>
                        <a:rPr lang="en-IN" dirty="0">
                          <a:solidFill>
                            <a:schemeClr val="tx1"/>
                          </a:solidFill>
                          <a:latin typeface="Arial Black" panose="020B0A04020102020204" pitchFamily="34" charset="0"/>
                        </a:rPr>
                        <a:t>Conclusion</a:t>
                      </a:r>
                    </a:p>
                  </a:txBody>
                  <a:tcPr/>
                </a:tc>
                <a:extLst>
                  <a:ext uri="{0D108BD9-81ED-4DB2-BD59-A6C34878D82A}">
                    <a16:rowId xmlns:a16="http://schemas.microsoft.com/office/drawing/2014/main" val="10000"/>
                  </a:ext>
                </a:extLst>
              </a:tr>
              <a:tr h="5140824">
                <a:tc>
                  <a:txBody>
                    <a:bodyPr/>
                    <a:lstStyle/>
                    <a:p>
                      <a:pPr algn="ctr"/>
                      <a:r>
                        <a:rPr lang="en-IN" sz="1400" dirty="0">
                          <a:latin typeface="Arial Black" panose="020B0A04020102020204" pitchFamily="34" charset="0"/>
                        </a:rPr>
                        <a:t>1</a:t>
                      </a:r>
                    </a:p>
                  </a:txBody>
                  <a:tcPr anchor="ctr"/>
                </a:tc>
                <a:tc>
                  <a:txBody>
                    <a:bodyPr/>
                    <a:lstStyle/>
                    <a:p>
                      <a:pPr algn="ctr"/>
                      <a:r>
                        <a:rPr lang="en-IN" sz="1400" b="0" dirty="0">
                          <a:latin typeface="Arial Black" panose="020B0A04020102020204" pitchFamily="34" charset="0"/>
                        </a:rPr>
                        <a:t>A Big Data Approach for classification and prediction of student result using Map Reduce</a:t>
                      </a:r>
                    </a:p>
                  </a:txBody>
                  <a:tcPr anchor="ctr"/>
                </a:tc>
                <a:tc>
                  <a:txBody>
                    <a:bodyPr/>
                    <a:lstStyle/>
                    <a:p>
                      <a:pPr algn="ctr"/>
                      <a:r>
                        <a:rPr lang="en-IN" sz="1400" dirty="0" err="1">
                          <a:latin typeface="Arial" panose="020B0604020202020204" pitchFamily="34" charset="0"/>
                          <a:cs typeface="Arial" panose="020B0604020202020204" pitchFamily="34" charset="0"/>
                        </a:rPr>
                        <a:t>Midhun</a:t>
                      </a:r>
                      <a:r>
                        <a:rPr lang="en-IN" sz="1400" dirty="0">
                          <a:latin typeface="Arial" panose="020B0604020202020204" pitchFamily="34" charset="0"/>
                          <a:cs typeface="Arial" panose="020B0604020202020204" pitchFamily="34" charset="0"/>
                        </a:rPr>
                        <a:t> Mohan M G &amp; </a:t>
                      </a:r>
                      <a:r>
                        <a:rPr lang="en-IN" sz="1400" dirty="0" err="1">
                          <a:latin typeface="Arial" panose="020B0604020202020204" pitchFamily="34" charset="0"/>
                          <a:cs typeface="Arial" panose="020B0604020202020204" pitchFamily="34" charset="0"/>
                        </a:rPr>
                        <a:t>Siju</a:t>
                      </a:r>
                      <a:r>
                        <a:rPr lang="en-IN" sz="1400" dirty="0">
                          <a:latin typeface="Arial" panose="020B0604020202020204" pitchFamily="34" charset="0"/>
                          <a:cs typeface="Arial" panose="020B0604020202020204" pitchFamily="34" charset="0"/>
                        </a:rPr>
                        <a:t> K Augustin</a:t>
                      </a:r>
                    </a:p>
                  </a:txBody>
                  <a:tcPr anchor="ctr"/>
                </a:tc>
                <a:tc>
                  <a:txBody>
                    <a:bodyPr/>
                    <a:lstStyle/>
                    <a:p>
                      <a:pPr algn="ctr"/>
                      <a:r>
                        <a:rPr lang="en-IN" sz="1400" dirty="0">
                          <a:latin typeface="Arial" panose="020B0604020202020204" pitchFamily="34" charset="0"/>
                          <a:cs typeface="Arial" panose="020B0604020202020204" pitchFamily="34" charset="0"/>
                        </a:rPr>
                        <a:t>2015</a:t>
                      </a: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IEEE Recent Advances in Intelligent Computational Systems (RAICS)</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Algorithm: </a:t>
                      </a:r>
                      <a:r>
                        <a:rPr lang="en-IN" sz="1400" b="0" dirty="0">
                          <a:latin typeface="Arial" panose="020B0604020202020204" pitchFamily="34" charset="0"/>
                          <a:cs typeface="Arial" panose="020B0604020202020204" pitchFamily="34" charset="0"/>
                        </a:rPr>
                        <a:t>K- means Map Reduce</a:t>
                      </a:r>
                      <a:r>
                        <a:rPr lang="en-IN" sz="1400" b="0" baseline="0" dirty="0">
                          <a:latin typeface="Arial" panose="020B0604020202020204" pitchFamily="34" charset="0"/>
                          <a:cs typeface="Arial" panose="020B0604020202020204" pitchFamily="34" charset="0"/>
                        </a:rPr>
                        <a:t> Algorithm, Multi </a:t>
                      </a:r>
                      <a:r>
                        <a:rPr lang="en-IN" sz="1400" b="0" baseline="0" dirty="0" err="1">
                          <a:latin typeface="Arial" panose="020B0604020202020204" pitchFamily="34" charset="0"/>
                          <a:cs typeface="Arial" panose="020B0604020202020204" pitchFamily="34" charset="0"/>
                        </a:rPr>
                        <a:t>linaer</a:t>
                      </a:r>
                      <a:r>
                        <a:rPr lang="en-IN" sz="1400" b="0" baseline="0" dirty="0">
                          <a:latin typeface="Arial" panose="020B0604020202020204" pitchFamily="34" charset="0"/>
                          <a:cs typeface="Arial" panose="020B0604020202020204" pitchFamily="34" charset="0"/>
                        </a:rPr>
                        <a:t> Regression Algorithm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Characteristics: </a:t>
                      </a:r>
                      <a:r>
                        <a:rPr lang="en-IN" sz="1400" b="1" dirty="0">
                          <a:latin typeface="Arial" panose="020B0604020202020204" pitchFamily="34" charset="0"/>
                          <a:cs typeface="Arial" panose="020B0604020202020204" pitchFamily="34" charset="0"/>
                        </a:rPr>
                        <a:t>(1) </a:t>
                      </a:r>
                      <a:r>
                        <a:rPr lang="en-IN" sz="1400" dirty="0">
                          <a:latin typeface="Arial" panose="020B0604020202020204" pitchFamily="34" charset="0"/>
                          <a:cs typeface="Arial" panose="020B0604020202020204" pitchFamily="34" charset="0"/>
                        </a:rPr>
                        <a:t>Identifying academically at risk student               </a:t>
                      </a:r>
                      <a:r>
                        <a:rPr lang="en-IN" sz="1400" b="1" dirty="0">
                          <a:latin typeface="Arial" panose="020B0604020202020204" pitchFamily="34" charset="0"/>
                          <a:cs typeface="Arial" panose="020B0604020202020204" pitchFamily="34" charset="0"/>
                        </a:rPr>
                        <a:t>(2) </a:t>
                      </a:r>
                      <a:r>
                        <a:rPr lang="en-IN" sz="1400" dirty="0">
                          <a:latin typeface="Arial" panose="020B0604020202020204" pitchFamily="34" charset="0"/>
                          <a:cs typeface="Arial" panose="020B0604020202020204" pitchFamily="34" charset="0"/>
                        </a:rPr>
                        <a:t>Predictive Analysis of student result.</a:t>
                      </a:r>
                    </a:p>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Input: </a:t>
                      </a:r>
                      <a:r>
                        <a:rPr lang="en-IN" sz="1400" b="0" dirty="0">
                          <a:latin typeface="Arial" panose="020B0604020202020204" pitchFamily="34" charset="0"/>
                          <a:cs typeface="Arial" panose="020B0604020202020204" pitchFamily="34" charset="0"/>
                        </a:rPr>
                        <a:t>Dataset</a:t>
                      </a:r>
                      <a:r>
                        <a:rPr lang="en-IN" sz="1400" b="0" baseline="0" dirty="0">
                          <a:latin typeface="Arial" panose="020B0604020202020204" pitchFamily="34" charset="0"/>
                          <a:cs typeface="Arial" panose="020B0604020202020204" pitchFamily="34" charset="0"/>
                        </a:rPr>
                        <a:t> of CBSC </a:t>
                      </a:r>
                      <a:r>
                        <a:rPr lang="en-IN" sz="1400" b="0" dirty="0">
                          <a:latin typeface="Arial" panose="020B0604020202020204" pitchFamily="34" charset="0"/>
                          <a:cs typeface="Arial" panose="020B0604020202020204" pitchFamily="34" charset="0"/>
                        </a:rPr>
                        <a:t>Student</a:t>
                      </a:r>
                      <a:r>
                        <a:rPr lang="en-IN" sz="1400" b="0" baseline="0" dirty="0">
                          <a:latin typeface="Arial" panose="020B0604020202020204" pitchFamily="34" charset="0"/>
                          <a:cs typeface="Arial" panose="020B0604020202020204" pitchFamily="34" charset="0"/>
                        </a:rPr>
                        <a:t> of 10</a:t>
                      </a:r>
                      <a:r>
                        <a:rPr lang="en-IN" sz="1400" b="0" baseline="30000" dirty="0">
                          <a:latin typeface="Arial" panose="020B0604020202020204" pitchFamily="34" charset="0"/>
                          <a:cs typeface="Arial" panose="020B0604020202020204" pitchFamily="34" charset="0"/>
                        </a:rPr>
                        <a:t>th</a:t>
                      </a:r>
                      <a:r>
                        <a:rPr lang="en-IN" sz="1400" b="0" baseline="0" dirty="0">
                          <a:latin typeface="Arial" panose="020B0604020202020204" pitchFamily="34" charset="0"/>
                          <a:cs typeface="Arial" panose="020B0604020202020204" pitchFamily="34" charset="0"/>
                        </a:rPr>
                        <a:t> class</a:t>
                      </a:r>
                      <a:endParaRPr lang="en-IN" sz="1400" b="1"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Result:</a:t>
                      </a:r>
                      <a:r>
                        <a:rPr lang="en-IN" sz="1400" b="1" baseline="0" dirty="0">
                          <a:latin typeface="Arial" panose="020B0604020202020204" pitchFamily="34" charset="0"/>
                          <a:cs typeface="Arial" panose="020B0604020202020204" pitchFamily="34" charset="0"/>
                        </a:rPr>
                        <a:t> (1)</a:t>
                      </a:r>
                      <a:r>
                        <a:rPr lang="en-IN" sz="1400" b="0" baseline="0" dirty="0">
                          <a:latin typeface="Arial" panose="020B0604020202020204" pitchFamily="34" charset="0"/>
                          <a:cs typeface="Arial" panose="020B0604020202020204" pitchFamily="34" charset="0"/>
                        </a:rPr>
                        <a:t>There are 6 clusters of students which have similar marks by which we can defined at risk student </a:t>
                      </a:r>
                      <a:r>
                        <a:rPr lang="en-IN" sz="1400" b="1" baseline="0" dirty="0">
                          <a:latin typeface="Arial" panose="020B0604020202020204" pitchFamily="34" charset="0"/>
                          <a:cs typeface="Arial" panose="020B0604020202020204" pitchFamily="34" charset="0"/>
                        </a:rPr>
                        <a:t>(2) </a:t>
                      </a:r>
                      <a:r>
                        <a:rPr lang="en-IN" sz="1400" b="0" baseline="0" dirty="0">
                          <a:latin typeface="Arial" panose="020B0604020202020204" pitchFamily="34" charset="0"/>
                          <a:cs typeface="Arial" panose="020B0604020202020204" pitchFamily="34" charset="0"/>
                        </a:rPr>
                        <a:t>From GP1, GP2, GP3 the GP4 has predicted  </a:t>
                      </a:r>
                      <a:endParaRPr lang="en-IN" sz="1400" b="1" baseline="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Here the Learning Analytics and Predictive Analysis is</a:t>
                      </a:r>
                      <a:r>
                        <a:rPr lang="en-IN" sz="1400" baseline="0" dirty="0">
                          <a:latin typeface="Arial" panose="020B0604020202020204" pitchFamily="34" charset="0"/>
                          <a:cs typeface="Arial" panose="020B0604020202020204" pitchFamily="34" charset="0"/>
                        </a:rPr>
                        <a:t> used</a:t>
                      </a:r>
                      <a:r>
                        <a:rPr lang="en-IN" sz="1400" dirty="0">
                          <a:latin typeface="Arial" panose="020B0604020202020204" pitchFamily="34" charset="0"/>
                          <a:cs typeface="Arial" panose="020B0604020202020204" pitchFamily="34" charset="0"/>
                        </a:rPr>
                        <a:t> to identify academically at risk students which helps who need special attention  to enhance student learning outcomes.</a:t>
                      </a:r>
                    </a:p>
                    <a:p>
                      <a:pPr algn="ct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388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 y="-9332"/>
          <a:ext cx="12192000" cy="6867331"/>
        </p:xfrm>
        <a:graphic>
          <a:graphicData uri="http://schemas.openxmlformats.org/drawingml/2006/table">
            <a:tbl>
              <a:tblPr firstRow="1" bandRow="1">
                <a:tableStyleId>{5C22544A-7EE6-4342-B048-85BDC9FD1C3A}</a:tableStyleId>
              </a:tblPr>
              <a:tblGrid>
                <a:gridCol w="557812">
                  <a:extLst>
                    <a:ext uri="{9D8B030D-6E8A-4147-A177-3AD203B41FA5}">
                      <a16:colId xmlns:a16="http://schemas.microsoft.com/office/drawing/2014/main" val="20000"/>
                    </a:ext>
                  </a:extLst>
                </a:gridCol>
                <a:gridCol w="2499474">
                  <a:extLst>
                    <a:ext uri="{9D8B030D-6E8A-4147-A177-3AD203B41FA5}">
                      <a16:colId xmlns:a16="http://schemas.microsoft.com/office/drawing/2014/main" val="20001"/>
                    </a:ext>
                  </a:extLst>
                </a:gridCol>
                <a:gridCol w="1612908">
                  <a:extLst>
                    <a:ext uri="{9D8B030D-6E8A-4147-A177-3AD203B41FA5}">
                      <a16:colId xmlns:a16="http://schemas.microsoft.com/office/drawing/2014/main" val="20002"/>
                    </a:ext>
                  </a:extLst>
                </a:gridCol>
                <a:gridCol w="784033">
                  <a:extLst>
                    <a:ext uri="{9D8B030D-6E8A-4147-A177-3AD203B41FA5}">
                      <a16:colId xmlns:a16="http://schemas.microsoft.com/office/drawing/2014/main" val="20003"/>
                    </a:ext>
                  </a:extLst>
                </a:gridCol>
                <a:gridCol w="1234773">
                  <a:extLst>
                    <a:ext uri="{9D8B030D-6E8A-4147-A177-3AD203B41FA5}">
                      <a16:colId xmlns:a16="http://schemas.microsoft.com/office/drawing/2014/main" val="20004"/>
                    </a:ext>
                  </a:extLst>
                </a:gridCol>
                <a:gridCol w="3628449">
                  <a:extLst>
                    <a:ext uri="{9D8B030D-6E8A-4147-A177-3AD203B41FA5}">
                      <a16:colId xmlns:a16="http://schemas.microsoft.com/office/drawing/2014/main" val="20005"/>
                    </a:ext>
                  </a:extLst>
                </a:gridCol>
                <a:gridCol w="1874551">
                  <a:extLst>
                    <a:ext uri="{9D8B030D-6E8A-4147-A177-3AD203B41FA5}">
                      <a16:colId xmlns:a16="http://schemas.microsoft.com/office/drawing/2014/main" val="20006"/>
                    </a:ext>
                  </a:extLst>
                </a:gridCol>
              </a:tblGrid>
              <a:tr h="955383">
                <a:tc>
                  <a:txBody>
                    <a:bodyPr/>
                    <a:lstStyle/>
                    <a:p>
                      <a:r>
                        <a:rPr lang="en-IN" dirty="0">
                          <a:solidFill>
                            <a:schemeClr val="tx1"/>
                          </a:solidFill>
                          <a:latin typeface="Arial Black" panose="020B0A04020102020204" pitchFamily="34" charset="0"/>
                        </a:rPr>
                        <a:t>No</a:t>
                      </a:r>
                    </a:p>
                  </a:txBody>
                  <a:tcPr/>
                </a:tc>
                <a:tc>
                  <a:txBody>
                    <a:bodyPr/>
                    <a:lstStyle/>
                    <a:p>
                      <a:r>
                        <a:rPr lang="en-IN" dirty="0">
                          <a:solidFill>
                            <a:schemeClr val="tx1"/>
                          </a:solidFill>
                          <a:latin typeface="Arial Black" panose="020B0A04020102020204" pitchFamily="34" charset="0"/>
                        </a:rPr>
                        <a:t>Title</a:t>
                      </a:r>
                    </a:p>
                  </a:txBody>
                  <a:tcPr/>
                </a:tc>
                <a:tc>
                  <a:txBody>
                    <a:bodyPr/>
                    <a:lstStyle/>
                    <a:p>
                      <a:r>
                        <a:rPr lang="en-IN" dirty="0">
                          <a:solidFill>
                            <a:schemeClr val="tx1"/>
                          </a:solidFill>
                          <a:latin typeface="Arial Black" panose="020B0A04020102020204" pitchFamily="34" charset="0"/>
                        </a:rPr>
                        <a:t>Author</a:t>
                      </a:r>
                    </a:p>
                  </a:txBody>
                  <a:tcPr/>
                </a:tc>
                <a:tc>
                  <a:txBody>
                    <a:bodyPr/>
                    <a:lstStyle/>
                    <a:p>
                      <a:r>
                        <a:rPr lang="en-IN" dirty="0">
                          <a:solidFill>
                            <a:schemeClr val="tx1"/>
                          </a:solidFill>
                          <a:latin typeface="Arial Black" panose="020B0A04020102020204" pitchFamily="34" charset="0"/>
                        </a:rPr>
                        <a:t>Year</a:t>
                      </a:r>
                    </a:p>
                  </a:txBody>
                  <a:tcPr/>
                </a:tc>
                <a:tc>
                  <a:txBody>
                    <a:bodyPr/>
                    <a:lstStyle/>
                    <a:p>
                      <a:r>
                        <a:rPr lang="en-IN" dirty="0">
                          <a:solidFill>
                            <a:schemeClr val="tx1"/>
                          </a:solidFill>
                          <a:latin typeface="Arial Black" panose="020B0A04020102020204" pitchFamily="34" charset="0"/>
                        </a:rPr>
                        <a:t>Publication</a:t>
                      </a:r>
                    </a:p>
                  </a:txBody>
                  <a:tcPr/>
                </a:tc>
                <a:tc>
                  <a:txBody>
                    <a:bodyPr/>
                    <a:lstStyle/>
                    <a:p>
                      <a:r>
                        <a:rPr lang="en-IN" dirty="0">
                          <a:solidFill>
                            <a:schemeClr val="tx1"/>
                          </a:solidFill>
                          <a:latin typeface="Arial Black" panose="020B0A04020102020204" pitchFamily="34" charset="0"/>
                        </a:rPr>
                        <a:t>Crux of the Paper</a:t>
                      </a:r>
                    </a:p>
                  </a:txBody>
                  <a:tcPr/>
                </a:tc>
                <a:tc>
                  <a:txBody>
                    <a:bodyPr/>
                    <a:lstStyle/>
                    <a:p>
                      <a:r>
                        <a:rPr lang="en-IN" dirty="0">
                          <a:solidFill>
                            <a:schemeClr val="tx1"/>
                          </a:solidFill>
                          <a:latin typeface="Arial Black" panose="020B0A04020102020204" pitchFamily="34" charset="0"/>
                        </a:rPr>
                        <a:t>Conclusion</a:t>
                      </a:r>
                    </a:p>
                  </a:txBody>
                  <a:tcPr/>
                </a:tc>
                <a:extLst>
                  <a:ext uri="{0D108BD9-81ED-4DB2-BD59-A6C34878D82A}">
                    <a16:rowId xmlns:a16="http://schemas.microsoft.com/office/drawing/2014/main" val="10000"/>
                  </a:ext>
                </a:extLst>
              </a:tr>
              <a:tr h="5911948">
                <a:tc>
                  <a:txBody>
                    <a:bodyPr/>
                    <a:lstStyle/>
                    <a:p>
                      <a:pPr algn="ctr"/>
                      <a:r>
                        <a:rPr lang="en-IN" sz="1400" dirty="0">
                          <a:latin typeface="Arial Black" panose="020B0A04020102020204" pitchFamily="34" charset="0"/>
                        </a:rPr>
                        <a:t>2</a:t>
                      </a:r>
                    </a:p>
                  </a:txBody>
                  <a:tcPr anchor="ctr"/>
                </a:tc>
                <a:tc>
                  <a:txBody>
                    <a:bodyPr/>
                    <a:lstStyle/>
                    <a:p>
                      <a:pPr algn="ctr"/>
                      <a:r>
                        <a:rPr lang="en-IN" sz="1400" b="0" dirty="0">
                          <a:latin typeface="Arial Black" panose="020B0A04020102020204" pitchFamily="34" charset="0"/>
                        </a:rPr>
                        <a:t>A Prototype System for Educational Data Warehousing and Mining</a:t>
                      </a:r>
                    </a:p>
                  </a:txBody>
                  <a:tcPr anchor="ctr"/>
                </a:tc>
                <a:tc>
                  <a:txBody>
                    <a:bodyPr/>
                    <a:lstStyle/>
                    <a:p>
                      <a:pPr algn="ctr"/>
                      <a:r>
                        <a:rPr lang="en-IN" sz="1400" dirty="0" err="1">
                          <a:latin typeface="Arial" panose="020B0604020202020204" pitchFamily="34" charset="0"/>
                          <a:cs typeface="Arial" panose="020B0604020202020204" pitchFamily="34" charset="0"/>
                        </a:rPr>
                        <a:t>Nikolaos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Dimokas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Nikolaos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Mittas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Alexandros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Nanopoulos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Lefteris</a:t>
                      </a:r>
                      <a:r>
                        <a:rPr lang="en-IN" sz="1400" dirty="0">
                          <a:latin typeface="Arial" panose="020B0604020202020204" pitchFamily="34" charset="0"/>
                          <a:cs typeface="Arial" panose="020B0604020202020204" pitchFamily="34" charset="0"/>
                        </a:rPr>
                        <a:t> Angelis</a:t>
                      </a: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2008</a:t>
                      </a: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a:latin typeface="Arial" panose="020B0604020202020204" pitchFamily="34" charset="0"/>
                          <a:cs typeface="Arial" panose="020B0604020202020204" pitchFamily="34" charset="0"/>
                        </a:rPr>
                        <a:t>IEEE Panhellenic Conference on Informatics</a:t>
                      </a:r>
                      <a:endParaRPr lang="en-IN" sz="1400"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Algorithm: </a:t>
                      </a:r>
                      <a:r>
                        <a:rPr lang="en-IN" sz="1400" b="0" dirty="0">
                          <a:latin typeface="Arial" panose="020B0604020202020204" pitchFamily="34" charset="0"/>
                          <a:cs typeface="Arial" panose="020B0604020202020204" pitchFamily="34" charset="0"/>
                        </a:rPr>
                        <a:t>Cross Tabulation</a:t>
                      </a:r>
                      <a:r>
                        <a:rPr lang="en-IN" sz="1400" b="0" baseline="0" dirty="0">
                          <a:latin typeface="Arial" panose="020B0604020202020204" pitchFamily="34" charset="0"/>
                          <a:cs typeface="Arial" panose="020B0604020202020204" pitchFamily="34" charset="0"/>
                        </a:rPr>
                        <a:t> Method, Pearson Correlation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Characteristic</a:t>
                      </a:r>
                      <a:r>
                        <a:rPr lang="en-IN" sz="1400" b="0" baseline="0" dirty="0">
                          <a:latin typeface="Arial" panose="020B0604020202020204" pitchFamily="34" charset="0"/>
                          <a:cs typeface="Arial" panose="020B0604020202020204" pitchFamily="34" charset="0"/>
                        </a:rPr>
                        <a:t>: Goal: </a:t>
                      </a:r>
                      <a:r>
                        <a:rPr lang="en-IN" sz="1400" b="1" baseline="0" dirty="0">
                          <a:latin typeface="Arial" panose="020B0604020202020204" pitchFamily="34" charset="0"/>
                          <a:cs typeface="Arial" panose="020B0604020202020204" pitchFamily="34" charset="0"/>
                        </a:rPr>
                        <a:t>(1)</a:t>
                      </a:r>
                      <a:r>
                        <a:rPr lang="en-IN" sz="1400" b="1"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find the students who have failed to complete their studies in stipulated time </a:t>
                      </a:r>
                      <a:r>
                        <a:rPr lang="en-IN" sz="1400" b="1" dirty="0">
                          <a:latin typeface="Arial" panose="020B0604020202020204" pitchFamily="34" charset="0"/>
                          <a:cs typeface="Arial" panose="020B0604020202020204" pitchFamily="34" charset="0"/>
                        </a:rPr>
                        <a:t>(2) </a:t>
                      </a:r>
                      <a:r>
                        <a:rPr lang="en-IN" sz="1400" dirty="0">
                          <a:latin typeface="Arial" panose="020B0604020202020204" pitchFamily="34" charset="0"/>
                          <a:cs typeface="Arial" panose="020B0604020202020204" pitchFamily="34" charset="0"/>
                        </a:rPr>
                        <a:t>find out who have completed their study more faster. OLAP and</a:t>
                      </a:r>
                      <a:r>
                        <a:rPr lang="en-IN" sz="1400" baseline="0" dirty="0">
                          <a:latin typeface="Arial" panose="020B0604020202020204" pitchFamily="34" charset="0"/>
                          <a:cs typeface="Arial" panose="020B0604020202020204" pitchFamily="34" charset="0"/>
                        </a:rPr>
                        <a:t> statistical  operations are used to find the useful knowledge</a:t>
                      </a:r>
                      <a:endParaRPr lang="en-IN" sz="1400" b="1"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 </a:t>
                      </a:r>
                      <a:r>
                        <a:rPr lang="en-IN" sz="1400" b="0" baseline="0" dirty="0">
                          <a:latin typeface="Arial" panose="020B0604020202020204" pitchFamily="34" charset="0"/>
                          <a:cs typeface="Arial" panose="020B0604020202020204" pitchFamily="34" charset="0"/>
                        </a:rPr>
                        <a:t>Dataset of 1184  Greek students</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Result: (1) </a:t>
                      </a:r>
                      <a:r>
                        <a:rPr lang="en-IN" sz="1400" dirty="0">
                          <a:latin typeface="Arial" panose="020B0604020202020204" pitchFamily="34" charset="0"/>
                          <a:cs typeface="Arial" panose="020B0604020202020204" pitchFamily="34" charset="0"/>
                        </a:rPr>
                        <a:t>As per the Duration curve analysis the Female will complete their studies earlier than male. </a:t>
                      </a:r>
                      <a:r>
                        <a:rPr lang="en-IN" sz="1400" b="1" dirty="0">
                          <a:latin typeface="Arial" panose="020B0604020202020204" pitchFamily="34" charset="0"/>
                          <a:cs typeface="Arial" panose="020B0604020202020204" pitchFamily="34" charset="0"/>
                        </a:rPr>
                        <a:t>(2) </a:t>
                      </a:r>
                      <a:r>
                        <a:rPr lang="en-IN" sz="1400" dirty="0">
                          <a:latin typeface="Arial" panose="020B0604020202020204" pitchFamily="34" charset="0"/>
                          <a:cs typeface="Arial" panose="020B0604020202020204" pitchFamily="34" charset="0"/>
                        </a:rPr>
                        <a:t>58% students have complete their studies after 4 years.</a:t>
                      </a: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By statistical analysis we can find out the relationship between 2 variables.` </a:t>
                      </a:r>
                    </a:p>
                    <a:p>
                      <a:pPr algn="ct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07429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nvPr>
        </p:nvGraphicFramePr>
        <p:xfrm>
          <a:off x="1" y="-9332"/>
          <a:ext cx="12192000" cy="6867332"/>
        </p:xfrm>
        <a:graphic>
          <a:graphicData uri="http://schemas.openxmlformats.org/drawingml/2006/table">
            <a:tbl>
              <a:tblPr firstRow="1" bandRow="1">
                <a:tableStyleId>{5C22544A-7EE6-4342-B048-85BDC9FD1C3A}</a:tableStyleId>
              </a:tblPr>
              <a:tblGrid>
                <a:gridCol w="557812">
                  <a:extLst>
                    <a:ext uri="{9D8B030D-6E8A-4147-A177-3AD203B41FA5}">
                      <a16:colId xmlns:a16="http://schemas.microsoft.com/office/drawing/2014/main" val="20000"/>
                    </a:ext>
                  </a:extLst>
                </a:gridCol>
                <a:gridCol w="2499474">
                  <a:extLst>
                    <a:ext uri="{9D8B030D-6E8A-4147-A177-3AD203B41FA5}">
                      <a16:colId xmlns:a16="http://schemas.microsoft.com/office/drawing/2014/main" val="20001"/>
                    </a:ext>
                  </a:extLst>
                </a:gridCol>
                <a:gridCol w="1612908">
                  <a:extLst>
                    <a:ext uri="{9D8B030D-6E8A-4147-A177-3AD203B41FA5}">
                      <a16:colId xmlns:a16="http://schemas.microsoft.com/office/drawing/2014/main" val="20002"/>
                    </a:ext>
                  </a:extLst>
                </a:gridCol>
                <a:gridCol w="784702">
                  <a:extLst>
                    <a:ext uri="{9D8B030D-6E8A-4147-A177-3AD203B41FA5}">
                      <a16:colId xmlns:a16="http://schemas.microsoft.com/office/drawing/2014/main" val="20003"/>
                    </a:ext>
                  </a:extLst>
                </a:gridCol>
                <a:gridCol w="1277999">
                  <a:extLst>
                    <a:ext uri="{9D8B030D-6E8A-4147-A177-3AD203B41FA5}">
                      <a16:colId xmlns:a16="http://schemas.microsoft.com/office/drawing/2014/main" val="20004"/>
                    </a:ext>
                  </a:extLst>
                </a:gridCol>
                <a:gridCol w="3673062">
                  <a:extLst>
                    <a:ext uri="{9D8B030D-6E8A-4147-A177-3AD203B41FA5}">
                      <a16:colId xmlns:a16="http://schemas.microsoft.com/office/drawing/2014/main" val="20005"/>
                    </a:ext>
                  </a:extLst>
                </a:gridCol>
                <a:gridCol w="1786043">
                  <a:extLst>
                    <a:ext uri="{9D8B030D-6E8A-4147-A177-3AD203B41FA5}">
                      <a16:colId xmlns:a16="http://schemas.microsoft.com/office/drawing/2014/main" val="20006"/>
                    </a:ext>
                  </a:extLst>
                </a:gridCol>
              </a:tblGrid>
              <a:tr h="905116">
                <a:tc>
                  <a:txBody>
                    <a:bodyPr/>
                    <a:lstStyle/>
                    <a:p>
                      <a:r>
                        <a:rPr lang="en-IN" dirty="0">
                          <a:solidFill>
                            <a:schemeClr val="tx1"/>
                          </a:solidFill>
                          <a:latin typeface="Arial Black" panose="020B0A04020102020204" pitchFamily="34" charset="0"/>
                        </a:rPr>
                        <a:t>No</a:t>
                      </a:r>
                    </a:p>
                  </a:txBody>
                  <a:tcPr/>
                </a:tc>
                <a:tc>
                  <a:txBody>
                    <a:bodyPr/>
                    <a:lstStyle/>
                    <a:p>
                      <a:r>
                        <a:rPr lang="en-IN" dirty="0">
                          <a:solidFill>
                            <a:schemeClr val="tx1"/>
                          </a:solidFill>
                          <a:latin typeface="Arial Black" panose="020B0A04020102020204" pitchFamily="34" charset="0"/>
                        </a:rPr>
                        <a:t>Title</a:t>
                      </a:r>
                    </a:p>
                  </a:txBody>
                  <a:tcPr/>
                </a:tc>
                <a:tc>
                  <a:txBody>
                    <a:bodyPr/>
                    <a:lstStyle/>
                    <a:p>
                      <a:r>
                        <a:rPr lang="en-IN" dirty="0">
                          <a:solidFill>
                            <a:schemeClr val="tx1"/>
                          </a:solidFill>
                          <a:latin typeface="Arial Black" panose="020B0A04020102020204" pitchFamily="34" charset="0"/>
                        </a:rPr>
                        <a:t>Author</a:t>
                      </a:r>
                    </a:p>
                  </a:txBody>
                  <a:tcPr/>
                </a:tc>
                <a:tc>
                  <a:txBody>
                    <a:bodyPr/>
                    <a:lstStyle/>
                    <a:p>
                      <a:r>
                        <a:rPr lang="en-IN" dirty="0">
                          <a:solidFill>
                            <a:schemeClr val="tx1"/>
                          </a:solidFill>
                          <a:latin typeface="Arial Black" panose="020B0A04020102020204" pitchFamily="34" charset="0"/>
                        </a:rPr>
                        <a:t>Year</a:t>
                      </a:r>
                    </a:p>
                  </a:txBody>
                  <a:tcPr/>
                </a:tc>
                <a:tc>
                  <a:txBody>
                    <a:bodyPr/>
                    <a:lstStyle/>
                    <a:p>
                      <a:r>
                        <a:rPr lang="en-IN" dirty="0">
                          <a:solidFill>
                            <a:schemeClr val="tx1"/>
                          </a:solidFill>
                          <a:latin typeface="Arial Black" panose="020B0A04020102020204" pitchFamily="34" charset="0"/>
                        </a:rPr>
                        <a:t>Publication</a:t>
                      </a:r>
                    </a:p>
                  </a:txBody>
                  <a:tcPr/>
                </a:tc>
                <a:tc>
                  <a:txBody>
                    <a:bodyPr/>
                    <a:lstStyle/>
                    <a:p>
                      <a:r>
                        <a:rPr lang="en-IN" dirty="0">
                          <a:solidFill>
                            <a:schemeClr val="tx1"/>
                          </a:solidFill>
                          <a:latin typeface="Arial Black" panose="020B0A04020102020204" pitchFamily="34" charset="0"/>
                        </a:rPr>
                        <a:t>Crux of the Paper</a:t>
                      </a:r>
                    </a:p>
                  </a:txBody>
                  <a:tcPr/>
                </a:tc>
                <a:tc>
                  <a:txBody>
                    <a:bodyPr/>
                    <a:lstStyle/>
                    <a:p>
                      <a:r>
                        <a:rPr lang="en-IN" dirty="0">
                          <a:solidFill>
                            <a:schemeClr val="tx1"/>
                          </a:solidFill>
                          <a:latin typeface="Arial Black" panose="020B0A04020102020204" pitchFamily="34" charset="0"/>
                        </a:rPr>
                        <a:t>Conclusion</a:t>
                      </a:r>
                    </a:p>
                  </a:txBody>
                  <a:tcPr/>
                </a:tc>
                <a:extLst>
                  <a:ext uri="{0D108BD9-81ED-4DB2-BD59-A6C34878D82A}">
                    <a16:rowId xmlns:a16="http://schemas.microsoft.com/office/drawing/2014/main" val="10000"/>
                  </a:ext>
                </a:extLst>
              </a:tr>
              <a:tr h="2021671">
                <a:tc>
                  <a:txBody>
                    <a:bodyPr/>
                    <a:lstStyle/>
                    <a:p>
                      <a:pPr algn="ctr"/>
                      <a:r>
                        <a:rPr lang="en-IN" sz="1400" dirty="0">
                          <a:latin typeface="Arial Black" panose="020B0A04020102020204" pitchFamily="34" charset="0"/>
                        </a:rPr>
                        <a:t>3</a:t>
                      </a:r>
                    </a:p>
                  </a:txBody>
                  <a:tcPr anchor="ctr"/>
                </a:tc>
                <a:tc>
                  <a:txBody>
                    <a:bodyPr/>
                    <a:lstStyle/>
                    <a:p>
                      <a:pPr algn="ctr"/>
                      <a:r>
                        <a:rPr lang="en-IN" sz="1400" b="0" dirty="0">
                          <a:latin typeface="Arial Black" panose="020B0A04020102020204" pitchFamily="34" charset="0"/>
                        </a:rPr>
                        <a:t>Comparing LMS and AEHS-Challenges for improvement with exploitation of Data Mining</a:t>
                      </a:r>
                    </a:p>
                  </a:txBody>
                  <a:tcPr anchor="ctr"/>
                </a:tc>
                <a:tc>
                  <a:txBody>
                    <a:bodyPr/>
                    <a:lstStyle/>
                    <a:p>
                      <a:pPr algn="ctr"/>
                      <a:r>
                        <a:rPr lang="en-IN" sz="1400" dirty="0" err="1">
                          <a:latin typeface="Arial" panose="020B0604020202020204" pitchFamily="34" charset="0"/>
                          <a:cs typeface="Arial" panose="020B0604020202020204" pitchFamily="34" charset="0"/>
                        </a:rPr>
                        <a:t>Ioannis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Karagiannis</a:t>
                      </a:r>
                      <a:r>
                        <a:rPr lang="en-IN" sz="1400" dirty="0">
                          <a:latin typeface="Arial" panose="020B0604020202020204" pitchFamily="34" charset="0"/>
                          <a:cs typeface="Arial" panose="020B0604020202020204" pitchFamily="34" charset="0"/>
                        </a:rPr>
                        <a:t>, Maya </a:t>
                      </a:r>
                      <a:r>
                        <a:rPr lang="en-IN" sz="1400" dirty="0" err="1">
                          <a:latin typeface="Arial" panose="020B0604020202020204" pitchFamily="34" charset="0"/>
                          <a:cs typeface="Arial" panose="020B0604020202020204" pitchFamily="34" charset="0"/>
                        </a:rPr>
                        <a:t>Satratzemi</a:t>
                      </a:r>
                      <a:endParaRPr lang="en-IN" sz="1400" dirty="0">
                        <a:latin typeface="Arial" panose="020B0604020202020204" pitchFamily="34" charset="0"/>
                        <a:cs typeface="Arial" panose="020B0604020202020204" pitchFamily="34" charset="0"/>
                      </a:endParaRP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2014</a:t>
                      </a:r>
                    </a:p>
                  </a:txBody>
                  <a:tcPr anchor="ctr"/>
                </a:tc>
                <a:tc>
                  <a:txBody>
                    <a:bodyPr/>
                    <a:lstStyle/>
                    <a:p>
                      <a:pPr algn="ctr"/>
                      <a:r>
                        <a:rPr lang="en-IN" sz="1400" dirty="0">
                          <a:latin typeface="Arial" panose="020B0604020202020204" pitchFamily="34" charset="0"/>
                          <a:cs typeface="Arial" panose="020B0604020202020204" pitchFamily="34" charset="0"/>
                        </a:rPr>
                        <a:t>IEEE 14th International Conference on Advanced Learning Technologies</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Characteristics:</a:t>
                      </a:r>
                      <a:r>
                        <a:rPr lang="en-IN" sz="1400" b="1" baseline="0" dirty="0">
                          <a:latin typeface="Arial" panose="020B0604020202020204" pitchFamily="34" charset="0"/>
                          <a:cs typeface="Arial" panose="020B0604020202020204" pitchFamily="34" charset="0"/>
                        </a:rPr>
                        <a:t>  </a:t>
                      </a:r>
                      <a:r>
                        <a:rPr lang="en-IN" sz="1400" b="0" baseline="0" dirty="0">
                          <a:latin typeface="Arial" panose="020B0604020202020204" pitchFamily="34" charset="0"/>
                          <a:cs typeface="Arial" panose="020B0604020202020204" pitchFamily="34" charset="0"/>
                        </a:rPr>
                        <a:t>C</a:t>
                      </a:r>
                      <a:r>
                        <a:rPr lang="en-IN" sz="1400" dirty="0">
                          <a:latin typeface="Arial" panose="020B0604020202020204" pitchFamily="34" charset="0"/>
                          <a:cs typeface="Arial" panose="020B0604020202020204" pitchFamily="34" charset="0"/>
                        </a:rPr>
                        <a:t>ompression between two system. That is LMS Adaptive Educational Hyper (Learning Management System) and AEHS (Adaptive Educational Hypermedia System). In LMS the Student's characteristics(knowledge level, goals, Learning style) is totally ignored.</a:t>
                      </a:r>
                    </a:p>
                    <a:p>
                      <a:pPr algn="just"/>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AEHS gives more accurate result as compare to LMS</a:t>
                      </a:r>
                    </a:p>
                    <a:p>
                      <a:pPr algn="ct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940545">
                <a:tc>
                  <a:txBody>
                    <a:bodyPr/>
                    <a:lstStyle/>
                    <a:p>
                      <a:pPr algn="ctr"/>
                      <a:r>
                        <a:rPr lang="en-IN" sz="1400" dirty="0">
                          <a:latin typeface="Arial Black" panose="020B0A04020102020204" pitchFamily="34" charset="0"/>
                        </a:rPr>
                        <a:t>4</a:t>
                      </a:r>
                    </a:p>
                  </a:txBody>
                  <a:tcPr anchor="ctr"/>
                </a:tc>
                <a:tc>
                  <a:txBody>
                    <a:bodyPr/>
                    <a:lstStyle/>
                    <a:p>
                      <a:pPr algn="ctr"/>
                      <a:r>
                        <a:rPr lang="en-IN" sz="1400" b="0" dirty="0">
                          <a:latin typeface="Arial Black" panose="020B0A04020102020204" pitchFamily="34" charset="0"/>
                        </a:rPr>
                        <a:t>A Model to Predict Low Academic Performance</a:t>
                      </a:r>
                    </a:p>
                    <a:p>
                      <a:pPr algn="ctr"/>
                      <a:r>
                        <a:rPr lang="en-IN" sz="1400" b="0" dirty="0">
                          <a:latin typeface="Arial Black" panose="020B0A04020102020204" pitchFamily="34" charset="0"/>
                        </a:rPr>
                        <a:t>at a Specific Enrolment Using Data Mining</a:t>
                      </a:r>
                    </a:p>
                  </a:txBody>
                  <a:tcPr anchor="ctr"/>
                </a:tc>
                <a:tc>
                  <a:txBody>
                    <a:bodyPr/>
                    <a:lstStyle/>
                    <a:p>
                      <a:pPr algn="ctr"/>
                      <a:r>
                        <a:rPr lang="es-ES" sz="1400" dirty="0">
                          <a:latin typeface="Arial" panose="020B0604020202020204" pitchFamily="34" charset="0"/>
                          <a:cs typeface="Arial" panose="020B0604020202020204" pitchFamily="34" charset="0"/>
                        </a:rPr>
                        <a:t>Camilo Ernesto López Guarín, Elizabeth León Guzmán, and Fabio A. González</a:t>
                      </a: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2015</a:t>
                      </a:r>
                    </a:p>
                  </a:txBody>
                  <a:tcPr anchor="ctr"/>
                </a:tc>
                <a:tc>
                  <a:txBody>
                    <a:bodyPr/>
                    <a:lstStyle/>
                    <a:p>
                      <a:pPr algn="ctr"/>
                      <a:r>
                        <a:rPr lang="en-IN" sz="1400" dirty="0">
                          <a:latin typeface="Arial" panose="020B0604020202020204" pitchFamily="34" charset="0"/>
                          <a:cs typeface="Arial" panose="020B0604020202020204" pitchFamily="34" charset="0"/>
                        </a:rPr>
                        <a:t>IEEE REVISTA IBEROAMERICANA DE TECNOLOGIAS DEL APRENDIZAJE, VOL. 10</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Algorithm:  </a:t>
                      </a:r>
                      <a:r>
                        <a:rPr lang="en-IN" sz="1400" b="0" dirty="0">
                          <a:latin typeface="Arial" panose="020B0604020202020204" pitchFamily="34" charset="0"/>
                          <a:cs typeface="Arial" panose="020B0604020202020204" pitchFamily="34" charset="0"/>
                        </a:rPr>
                        <a:t>Naïve Based Classifier,  Decision Tree</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Characteristics : </a:t>
                      </a:r>
                      <a:r>
                        <a:rPr lang="en-IN" sz="1400" b="0" baseline="0" dirty="0">
                          <a:latin typeface="Arial" panose="020B0604020202020204" pitchFamily="34" charset="0"/>
                          <a:cs typeface="Arial" panose="020B0604020202020204" pitchFamily="34" charset="0"/>
                        </a:rPr>
                        <a:t>Goal</a:t>
                      </a:r>
                      <a:r>
                        <a:rPr lang="en-IN" sz="1400" b="1" baseline="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The main aim</a:t>
                      </a:r>
                      <a:r>
                        <a:rPr lang="en-IN" sz="1400" baseline="0" dirty="0">
                          <a:latin typeface="Arial" panose="020B0604020202020204" pitchFamily="34" charset="0"/>
                          <a:cs typeface="Arial" panose="020B0604020202020204" pitchFamily="34" charset="0"/>
                        </a:rPr>
                        <a:t> is to find out the students who have blocks and have low academic performance.</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a:t>
                      </a:r>
                      <a:r>
                        <a:rPr lang="en-IN" sz="1400" b="0" baseline="0" dirty="0">
                          <a:latin typeface="Arial" panose="020B0604020202020204" pitchFamily="34" charset="0"/>
                          <a:cs typeface="Arial" panose="020B0604020202020204" pitchFamily="34" charset="0"/>
                        </a:rPr>
                        <a:t> (1) Initial Academic Information (2) Demographic and Scio-Economic Information (3) Academic Potential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Result: </a:t>
                      </a:r>
                      <a:r>
                        <a:rPr lang="en-IN" sz="1400" baseline="0" dirty="0">
                          <a:latin typeface="Arial" panose="020B0604020202020204" pitchFamily="34" charset="0"/>
                          <a:cs typeface="Arial" panose="020B0604020202020204" pitchFamily="34" charset="0"/>
                        </a:rPr>
                        <a:t>(1) Poor Maths and Social science leads to loose in academics (2) Younger students (age: 23-28) have poor academic record</a:t>
                      </a:r>
                      <a:endParaRPr lang="en-IN" sz="140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The Naïve</a:t>
                      </a:r>
                      <a:r>
                        <a:rPr lang="en-IN" sz="1400" baseline="0" dirty="0">
                          <a:latin typeface="Arial" panose="020B0604020202020204" pitchFamily="34" charset="0"/>
                          <a:cs typeface="Arial" panose="020B0604020202020204" pitchFamily="34" charset="0"/>
                        </a:rPr>
                        <a:t> based classifier Algorithm gives more accuracy. The accuracy of classifier improved when the academic data was added</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6001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nvPr>
        </p:nvGraphicFramePr>
        <p:xfrm>
          <a:off x="1" y="1"/>
          <a:ext cx="12192000" cy="6847779"/>
        </p:xfrm>
        <a:graphic>
          <a:graphicData uri="http://schemas.openxmlformats.org/drawingml/2006/table">
            <a:tbl>
              <a:tblPr firstRow="1" bandRow="1">
                <a:tableStyleId>{5C22544A-7EE6-4342-B048-85BDC9FD1C3A}</a:tableStyleId>
              </a:tblPr>
              <a:tblGrid>
                <a:gridCol w="557812">
                  <a:extLst>
                    <a:ext uri="{9D8B030D-6E8A-4147-A177-3AD203B41FA5}">
                      <a16:colId xmlns:a16="http://schemas.microsoft.com/office/drawing/2014/main" val="20000"/>
                    </a:ext>
                  </a:extLst>
                </a:gridCol>
                <a:gridCol w="2499474">
                  <a:extLst>
                    <a:ext uri="{9D8B030D-6E8A-4147-A177-3AD203B41FA5}">
                      <a16:colId xmlns:a16="http://schemas.microsoft.com/office/drawing/2014/main" val="20001"/>
                    </a:ext>
                  </a:extLst>
                </a:gridCol>
                <a:gridCol w="1081745">
                  <a:extLst>
                    <a:ext uri="{9D8B030D-6E8A-4147-A177-3AD203B41FA5}">
                      <a16:colId xmlns:a16="http://schemas.microsoft.com/office/drawing/2014/main" val="20002"/>
                    </a:ext>
                  </a:extLst>
                </a:gridCol>
                <a:gridCol w="833066">
                  <a:extLst>
                    <a:ext uri="{9D8B030D-6E8A-4147-A177-3AD203B41FA5}">
                      <a16:colId xmlns:a16="http://schemas.microsoft.com/office/drawing/2014/main" val="20003"/>
                    </a:ext>
                  </a:extLst>
                </a:gridCol>
                <a:gridCol w="1022399">
                  <a:extLst>
                    <a:ext uri="{9D8B030D-6E8A-4147-A177-3AD203B41FA5}">
                      <a16:colId xmlns:a16="http://schemas.microsoft.com/office/drawing/2014/main" val="20004"/>
                    </a:ext>
                  </a:extLst>
                </a:gridCol>
                <a:gridCol w="3774101">
                  <a:extLst>
                    <a:ext uri="{9D8B030D-6E8A-4147-A177-3AD203B41FA5}">
                      <a16:colId xmlns:a16="http://schemas.microsoft.com/office/drawing/2014/main" val="20005"/>
                    </a:ext>
                  </a:extLst>
                </a:gridCol>
                <a:gridCol w="2423403">
                  <a:extLst>
                    <a:ext uri="{9D8B030D-6E8A-4147-A177-3AD203B41FA5}">
                      <a16:colId xmlns:a16="http://schemas.microsoft.com/office/drawing/2014/main" val="20006"/>
                    </a:ext>
                  </a:extLst>
                </a:gridCol>
              </a:tblGrid>
              <a:tr h="704064">
                <a:tc>
                  <a:txBody>
                    <a:bodyPr/>
                    <a:lstStyle/>
                    <a:p>
                      <a:r>
                        <a:rPr lang="en-IN" dirty="0">
                          <a:solidFill>
                            <a:schemeClr val="tx1"/>
                          </a:solidFill>
                          <a:latin typeface="Arial Black" panose="020B0A04020102020204" pitchFamily="34" charset="0"/>
                        </a:rPr>
                        <a:t>No</a:t>
                      </a:r>
                    </a:p>
                  </a:txBody>
                  <a:tcPr/>
                </a:tc>
                <a:tc>
                  <a:txBody>
                    <a:bodyPr/>
                    <a:lstStyle/>
                    <a:p>
                      <a:r>
                        <a:rPr lang="en-IN" dirty="0">
                          <a:solidFill>
                            <a:schemeClr val="tx1"/>
                          </a:solidFill>
                          <a:latin typeface="Arial Black" panose="020B0A04020102020204" pitchFamily="34" charset="0"/>
                        </a:rPr>
                        <a:t>Title</a:t>
                      </a:r>
                    </a:p>
                  </a:txBody>
                  <a:tcPr/>
                </a:tc>
                <a:tc>
                  <a:txBody>
                    <a:bodyPr/>
                    <a:lstStyle/>
                    <a:p>
                      <a:r>
                        <a:rPr lang="en-IN" dirty="0">
                          <a:solidFill>
                            <a:schemeClr val="tx1"/>
                          </a:solidFill>
                          <a:latin typeface="Arial Black" panose="020B0A04020102020204" pitchFamily="34" charset="0"/>
                        </a:rPr>
                        <a:t>Author</a:t>
                      </a:r>
                    </a:p>
                  </a:txBody>
                  <a:tcPr/>
                </a:tc>
                <a:tc>
                  <a:txBody>
                    <a:bodyPr/>
                    <a:lstStyle/>
                    <a:p>
                      <a:r>
                        <a:rPr lang="en-IN" dirty="0">
                          <a:solidFill>
                            <a:schemeClr val="tx1"/>
                          </a:solidFill>
                          <a:latin typeface="Arial Black" panose="020B0A04020102020204" pitchFamily="34" charset="0"/>
                        </a:rPr>
                        <a:t>Year</a:t>
                      </a:r>
                    </a:p>
                  </a:txBody>
                  <a:tcPr/>
                </a:tc>
                <a:tc>
                  <a:txBody>
                    <a:bodyPr/>
                    <a:lstStyle/>
                    <a:p>
                      <a:r>
                        <a:rPr lang="en-IN" dirty="0">
                          <a:solidFill>
                            <a:schemeClr val="tx1"/>
                          </a:solidFill>
                          <a:latin typeface="Arial Black" panose="020B0A04020102020204" pitchFamily="34" charset="0"/>
                        </a:rPr>
                        <a:t>Publication</a:t>
                      </a:r>
                    </a:p>
                  </a:txBody>
                  <a:tcPr/>
                </a:tc>
                <a:tc>
                  <a:txBody>
                    <a:bodyPr/>
                    <a:lstStyle/>
                    <a:p>
                      <a:pPr algn="l"/>
                      <a:r>
                        <a:rPr lang="en-IN" dirty="0">
                          <a:solidFill>
                            <a:schemeClr val="tx1"/>
                          </a:solidFill>
                          <a:latin typeface="Arial Black" panose="020B0A04020102020204" pitchFamily="34" charset="0"/>
                        </a:rPr>
                        <a:t>Crux of the Paper</a:t>
                      </a:r>
                    </a:p>
                  </a:txBody>
                  <a:tcPr/>
                </a:tc>
                <a:tc>
                  <a:txBody>
                    <a:bodyPr/>
                    <a:lstStyle/>
                    <a:p>
                      <a:r>
                        <a:rPr lang="en-IN" dirty="0">
                          <a:solidFill>
                            <a:schemeClr val="tx1"/>
                          </a:solidFill>
                          <a:latin typeface="Arial Black" panose="020B0A04020102020204" pitchFamily="34" charset="0"/>
                        </a:rPr>
                        <a:t>Conclusion</a:t>
                      </a:r>
                    </a:p>
                  </a:txBody>
                  <a:tcPr/>
                </a:tc>
                <a:extLst>
                  <a:ext uri="{0D108BD9-81ED-4DB2-BD59-A6C34878D82A}">
                    <a16:rowId xmlns:a16="http://schemas.microsoft.com/office/drawing/2014/main" val="10000"/>
                  </a:ext>
                </a:extLst>
              </a:tr>
              <a:tr h="3023387">
                <a:tc>
                  <a:txBody>
                    <a:bodyPr/>
                    <a:lstStyle/>
                    <a:p>
                      <a:pPr algn="ctr"/>
                      <a:r>
                        <a:rPr lang="en-IN" sz="1400" dirty="0">
                          <a:latin typeface="Arial Black" panose="020B0A04020102020204" pitchFamily="34" charset="0"/>
                        </a:rPr>
                        <a:t>5</a:t>
                      </a:r>
                    </a:p>
                  </a:txBody>
                  <a:tcPr anchor="ctr"/>
                </a:tc>
                <a:tc>
                  <a:txBody>
                    <a:bodyPr/>
                    <a:lstStyle/>
                    <a:p>
                      <a:pPr algn="ctr"/>
                      <a:r>
                        <a:rPr lang="en-IN" sz="1400" b="0" dirty="0">
                          <a:latin typeface="Arial Black" panose="020B0A04020102020204" pitchFamily="34" charset="0"/>
                        </a:rPr>
                        <a:t>A robust and effective algorithmic framework for</a:t>
                      </a:r>
                    </a:p>
                    <a:p>
                      <a:pPr algn="ctr"/>
                      <a:r>
                        <a:rPr lang="en-IN" sz="1400" b="0" dirty="0">
                          <a:latin typeface="Arial Black" panose="020B0A04020102020204" pitchFamily="34" charset="0"/>
                        </a:rPr>
                        <a:t>incomplete educational data clustering</a:t>
                      </a:r>
                    </a:p>
                  </a:txBody>
                  <a:tcPr anchor="ctr"/>
                </a:tc>
                <a:tc>
                  <a:txBody>
                    <a:bodyPr/>
                    <a:lstStyle/>
                    <a:p>
                      <a:pPr algn="ctr"/>
                      <a:r>
                        <a:rPr lang="en-IN" sz="1400" dirty="0">
                          <a:latin typeface="Arial" panose="020B0604020202020204" pitchFamily="34" charset="0"/>
                          <a:cs typeface="Arial" panose="020B0604020202020204" pitchFamily="34" charset="0"/>
                        </a:rPr>
                        <a:t>Vo </a:t>
                      </a:r>
                      <a:r>
                        <a:rPr lang="en-IN" sz="1400" dirty="0" err="1">
                          <a:latin typeface="Arial" panose="020B0604020202020204" pitchFamily="34" charset="0"/>
                          <a:cs typeface="Arial" panose="020B0604020202020204" pitchFamily="34" charset="0"/>
                        </a:rPr>
                        <a:t>Thi</a:t>
                      </a:r>
                      <a:r>
                        <a:rPr lang="en-IN" sz="1400" dirty="0">
                          <a:latin typeface="Arial" panose="020B0604020202020204" pitchFamily="34" charset="0"/>
                          <a:cs typeface="Arial" panose="020B0604020202020204" pitchFamily="34" charset="0"/>
                        </a:rPr>
                        <a:t> Ngoc </a:t>
                      </a:r>
                      <a:r>
                        <a:rPr lang="en-IN" sz="1400" dirty="0" err="1">
                          <a:latin typeface="Arial" panose="020B0604020202020204" pitchFamily="34" charset="0"/>
                          <a:cs typeface="Arial" panose="020B0604020202020204" pitchFamily="34" charset="0"/>
                        </a:rPr>
                        <a:t>Chau</a:t>
                      </a:r>
                      <a:r>
                        <a:rPr lang="en-IN" sz="1400" dirty="0">
                          <a:latin typeface="Arial" panose="020B0604020202020204" pitchFamily="34" charset="0"/>
                          <a:cs typeface="Arial" panose="020B0604020202020204" pitchFamily="34" charset="0"/>
                        </a:rPr>
                        <a:t>, Nguyen Hua </a:t>
                      </a:r>
                      <a:r>
                        <a:rPr lang="en-IN" sz="1400" dirty="0" err="1">
                          <a:latin typeface="Arial" panose="020B0604020202020204" pitchFamily="34" charset="0"/>
                          <a:cs typeface="Arial" panose="020B0604020202020204" pitchFamily="34" charset="0"/>
                        </a:rPr>
                        <a:t>Phung</a:t>
                      </a:r>
                      <a:r>
                        <a:rPr lang="en-IN" sz="1400" dirty="0">
                          <a:latin typeface="Arial" panose="020B0604020202020204" pitchFamily="34" charset="0"/>
                          <a:cs typeface="Arial" panose="020B0604020202020204" pitchFamily="34" charset="0"/>
                        </a:rPr>
                        <a:t>, Vo </a:t>
                      </a:r>
                      <a:r>
                        <a:rPr lang="en-IN" sz="1400" dirty="0" err="1">
                          <a:latin typeface="Arial" panose="020B0604020202020204" pitchFamily="34" charset="0"/>
                          <a:cs typeface="Arial" panose="020B0604020202020204" pitchFamily="34" charset="0"/>
                        </a:rPr>
                        <a:t>Thi</a:t>
                      </a:r>
                      <a:r>
                        <a:rPr lang="en-IN" sz="1400" dirty="0">
                          <a:latin typeface="Arial" panose="020B0604020202020204" pitchFamily="34" charset="0"/>
                          <a:cs typeface="Arial" panose="020B0604020202020204" pitchFamily="34" charset="0"/>
                        </a:rPr>
                        <a:t> Ngoc Tran</a:t>
                      </a:r>
                    </a:p>
                  </a:txBody>
                  <a:tcPr anchor="ctr"/>
                </a:tc>
                <a:tc>
                  <a:txBody>
                    <a:bodyPr/>
                    <a:lstStyle/>
                    <a:p>
                      <a:pPr algn="ctr"/>
                      <a:r>
                        <a:rPr lang="en-IN" sz="1400" dirty="0">
                          <a:latin typeface="Arial" panose="020B0604020202020204" pitchFamily="34" charset="0"/>
                          <a:cs typeface="Arial" panose="020B0604020202020204" pitchFamily="34" charset="0"/>
                        </a:rPr>
                        <a:t>2015</a:t>
                      </a:r>
                    </a:p>
                  </a:txBody>
                  <a:tcPr anchor="ctr"/>
                </a:tc>
                <a:tc>
                  <a:txBody>
                    <a:bodyPr/>
                    <a:lstStyle/>
                    <a:p>
                      <a:pPr algn="ctr"/>
                      <a:r>
                        <a:rPr lang="en-IN" sz="1400" dirty="0">
                          <a:latin typeface="Arial" panose="020B0604020202020204" pitchFamily="34" charset="0"/>
                          <a:cs typeface="Arial" panose="020B0604020202020204" pitchFamily="34" charset="0"/>
                        </a:rPr>
                        <a:t>IEEE</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Characteristics</a:t>
                      </a:r>
                      <a:r>
                        <a:rPr lang="en-IN" sz="1400" dirty="0">
                          <a:latin typeface="Arial" panose="020B0604020202020204" pitchFamily="34" charset="0"/>
                          <a:cs typeface="Arial" panose="020B0604020202020204" pitchFamily="34" charset="0"/>
                        </a:rPr>
                        <a:t>: Goal:</a:t>
                      </a:r>
                      <a:r>
                        <a:rPr lang="en-IN" sz="1400" baseline="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 Main</a:t>
                      </a:r>
                      <a:r>
                        <a:rPr lang="en-IN" sz="1400" baseline="0" dirty="0">
                          <a:latin typeface="Arial" panose="020B0604020202020204" pitchFamily="34" charset="0"/>
                          <a:cs typeface="Arial" panose="020B0604020202020204" pitchFamily="34" charset="0"/>
                        </a:rPr>
                        <a:t> aim is grouping of the students on the basis of learning behaviour, skills, performance, Preference. The robust algorithm is developed for incomplete dataset</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Algorithm : </a:t>
                      </a:r>
                      <a:r>
                        <a:rPr lang="en-IN" sz="1400" b="0" baseline="0" dirty="0">
                          <a:latin typeface="Arial" panose="020B0604020202020204" pitchFamily="34" charset="0"/>
                          <a:cs typeface="Arial" panose="020B0604020202020204" pitchFamily="34" charset="0"/>
                        </a:rPr>
                        <a:t>(1) K means (2) SOM (3) OCFSCM (4) NPFSCM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 </a:t>
                      </a:r>
                      <a:r>
                        <a:rPr lang="en-IN" sz="1400" b="0" baseline="0" dirty="0">
                          <a:latin typeface="Arial" panose="020B0604020202020204" pitchFamily="34" charset="0"/>
                          <a:cs typeface="Arial" panose="020B0604020202020204" pitchFamily="34" charset="0"/>
                        </a:rPr>
                        <a:t>(1) D: Incomplete Dataset (2) K: number of clusters (3) Threshold. Output: (1) C: Number of clusters (2) D: Complete Dataset.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Result : </a:t>
                      </a:r>
                      <a:r>
                        <a:rPr lang="en-IN" sz="1400" b="0" baseline="0" dirty="0">
                          <a:latin typeface="Arial" panose="020B0604020202020204" pitchFamily="34" charset="0"/>
                          <a:cs typeface="Arial" panose="020B0604020202020204" pitchFamily="34" charset="0"/>
                        </a:rPr>
                        <a:t>K-means and SOM algorithm are used as robust algorithm for incomplete dataset.</a:t>
                      </a:r>
                      <a:endParaRPr lang="en-IN" sz="1400" b="1"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K-means and SOM algorithm are more robust</a:t>
                      </a:r>
                      <a:r>
                        <a:rPr lang="en-IN" sz="1400" baseline="0" dirty="0">
                          <a:latin typeface="Arial" panose="020B0604020202020204" pitchFamily="34" charset="0"/>
                          <a:cs typeface="Arial" panose="020B0604020202020204" pitchFamily="34" charset="0"/>
                        </a:rPr>
                        <a:t> for dataset which are more than 50% incomplete. K-means is hard version of OCFSCM and SOM is hard version on NPFSCM </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065235">
                <a:tc>
                  <a:txBody>
                    <a:bodyPr/>
                    <a:lstStyle/>
                    <a:p>
                      <a:pPr algn="ctr"/>
                      <a:r>
                        <a:rPr lang="en-IN" sz="1400" dirty="0">
                          <a:latin typeface="Arial Black" panose="020B0A04020102020204" pitchFamily="34" charset="0"/>
                        </a:rPr>
                        <a:t>6</a:t>
                      </a:r>
                    </a:p>
                  </a:txBody>
                  <a:tcPr anchor="ctr"/>
                </a:tc>
                <a:tc>
                  <a:txBody>
                    <a:bodyPr/>
                    <a:lstStyle/>
                    <a:p>
                      <a:pPr algn="ctr"/>
                      <a:endParaRPr lang="en-IN" sz="1400" b="0" dirty="0">
                        <a:latin typeface="Arial Black" panose="020B0A04020102020204" pitchFamily="34" charset="0"/>
                      </a:endParaRPr>
                    </a:p>
                    <a:p>
                      <a:pPr algn="ctr"/>
                      <a:r>
                        <a:rPr lang="en-IN" sz="1400" b="0" dirty="0">
                          <a:solidFill>
                            <a:schemeClr val="tx1"/>
                          </a:solidFill>
                          <a:latin typeface="Arial Black" panose="020B0A04020102020204" pitchFamily="34" charset="0"/>
                        </a:rPr>
                        <a:t>Implementation and Results of a Revised ABET Assessment Process</a:t>
                      </a:r>
                    </a:p>
                  </a:txBody>
                  <a:tcPr anchor="ctr"/>
                </a:tc>
                <a:tc>
                  <a:txBody>
                    <a:bodyPr/>
                    <a:lstStyle/>
                    <a:p>
                      <a:pPr algn="ctr"/>
                      <a:r>
                        <a:rPr lang="en-IN" sz="1400" dirty="0" err="1">
                          <a:latin typeface="Arial" panose="020B0604020202020204" pitchFamily="34" charset="0"/>
                          <a:cs typeface="Arial" panose="020B0604020202020204" pitchFamily="34" charset="0"/>
                        </a:rPr>
                        <a:t>Dr.</a:t>
                      </a:r>
                      <a:r>
                        <a:rPr lang="en-IN" sz="1400" dirty="0">
                          <a:latin typeface="Arial" panose="020B0604020202020204" pitchFamily="34" charset="0"/>
                          <a:cs typeface="Arial" panose="020B0604020202020204" pitchFamily="34" charset="0"/>
                        </a:rPr>
                        <a:t> Diane T. Rover, Iowa State University</a:t>
                      </a:r>
                    </a:p>
                  </a:txBody>
                  <a:tcPr anchor="ctr"/>
                </a:tc>
                <a:tc>
                  <a:txBody>
                    <a:bodyPr/>
                    <a:lstStyle/>
                    <a:p>
                      <a:pPr algn="ctr"/>
                      <a:r>
                        <a:rPr lang="en-IN" sz="1400" dirty="0">
                          <a:latin typeface="Arial" panose="020B0604020202020204" pitchFamily="34" charset="0"/>
                          <a:cs typeface="Arial" panose="020B0604020202020204" pitchFamily="34" charset="0"/>
                        </a:rPr>
                        <a:t>2013</a:t>
                      </a:r>
                    </a:p>
                  </a:txBody>
                  <a:tcPr anchor="ctr"/>
                </a:tc>
                <a:tc>
                  <a:txBody>
                    <a:bodyPr/>
                    <a:lstStyle/>
                    <a:p>
                      <a:pPr algn="ctr"/>
                      <a:r>
                        <a:rPr lang="en-IN" sz="1400" dirty="0">
                          <a:latin typeface="Arial" panose="020B0604020202020204" pitchFamily="34" charset="0"/>
                          <a:cs typeface="Arial" panose="020B0604020202020204" pitchFamily="34" charset="0"/>
                        </a:rPr>
                        <a:t>ASEE</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Characteristics: </a:t>
                      </a:r>
                      <a:r>
                        <a:rPr lang="en-IN" sz="1400" dirty="0">
                          <a:latin typeface="Arial" panose="020B0604020202020204" pitchFamily="34" charset="0"/>
                          <a:cs typeface="Arial" panose="020B0604020202020204" pitchFamily="34" charset="0"/>
                        </a:rPr>
                        <a:t>This paper includes ABET</a:t>
                      </a:r>
                      <a:r>
                        <a:rPr lang="en-IN" sz="1400" baseline="0" dirty="0">
                          <a:latin typeface="Arial" panose="020B0604020202020204" pitchFamily="34" charset="0"/>
                          <a:cs typeface="Arial" panose="020B0604020202020204" pitchFamily="34" charset="0"/>
                        </a:rPr>
                        <a:t> assessment process at different levels. The objectives and Quality Indicators/ Rubrics of the institute are provided.</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 </a:t>
                      </a:r>
                      <a:r>
                        <a:rPr lang="en-IN" sz="1400" baseline="0" dirty="0">
                          <a:latin typeface="Arial" panose="020B0604020202020204" pitchFamily="34" charset="0"/>
                          <a:cs typeface="Arial" panose="020B0604020202020204" pitchFamily="34" charset="0"/>
                        </a:rPr>
                        <a:t>The student Performance and Teacher performance are mapped with the objectives and they are classified into the different classes as per the Rubrics.</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Result: </a:t>
                      </a:r>
                      <a:r>
                        <a:rPr lang="en-IN" sz="1400" baseline="0" dirty="0">
                          <a:latin typeface="Arial" panose="020B0604020202020204" pitchFamily="34" charset="0"/>
                          <a:cs typeface="Arial" panose="020B0604020202020204" pitchFamily="34" charset="0"/>
                        </a:rPr>
                        <a:t>Hierarchical assessment reduce the effort and it is effective</a:t>
                      </a:r>
                    </a:p>
                  </a:txBody>
                  <a:tcPr anchor="ctr"/>
                </a:tc>
                <a:tc>
                  <a:txBody>
                    <a:bodyPr/>
                    <a:lstStyle/>
                    <a:p>
                      <a:pPr algn="l"/>
                      <a:r>
                        <a:rPr lang="en-IN" sz="1400" dirty="0">
                          <a:latin typeface="Arial" panose="020B0604020202020204" pitchFamily="34" charset="0"/>
                          <a:cs typeface="Arial" panose="020B0604020202020204" pitchFamily="34" charset="0"/>
                        </a:rPr>
                        <a:t>Having a small committee of faculty knowledgeable about the accreditation process adds significantly to the quality of assessment results. </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67639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nvPr>
        </p:nvGraphicFramePr>
        <p:xfrm>
          <a:off x="0" y="19552"/>
          <a:ext cx="12089363" cy="6792686"/>
        </p:xfrm>
        <a:graphic>
          <a:graphicData uri="http://schemas.openxmlformats.org/drawingml/2006/table">
            <a:tbl>
              <a:tblPr firstRow="1" bandRow="1">
                <a:tableStyleId>{5C22544A-7EE6-4342-B048-85BDC9FD1C3A}</a:tableStyleId>
              </a:tblPr>
              <a:tblGrid>
                <a:gridCol w="553116">
                  <a:extLst>
                    <a:ext uri="{9D8B030D-6E8A-4147-A177-3AD203B41FA5}">
                      <a16:colId xmlns:a16="http://schemas.microsoft.com/office/drawing/2014/main" val="20000"/>
                    </a:ext>
                  </a:extLst>
                </a:gridCol>
                <a:gridCol w="2478433">
                  <a:extLst>
                    <a:ext uri="{9D8B030D-6E8A-4147-A177-3AD203B41FA5}">
                      <a16:colId xmlns:a16="http://schemas.microsoft.com/office/drawing/2014/main" val="20001"/>
                    </a:ext>
                  </a:extLst>
                </a:gridCol>
                <a:gridCol w="1072638">
                  <a:extLst>
                    <a:ext uri="{9D8B030D-6E8A-4147-A177-3AD203B41FA5}">
                      <a16:colId xmlns:a16="http://schemas.microsoft.com/office/drawing/2014/main" val="20002"/>
                    </a:ext>
                  </a:extLst>
                </a:gridCol>
                <a:gridCol w="826053">
                  <a:extLst>
                    <a:ext uri="{9D8B030D-6E8A-4147-A177-3AD203B41FA5}">
                      <a16:colId xmlns:a16="http://schemas.microsoft.com/office/drawing/2014/main" val="20003"/>
                    </a:ext>
                  </a:extLst>
                </a:gridCol>
                <a:gridCol w="1013792">
                  <a:extLst>
                    <a:ext uri="{9D8B030D-6E8A-4147-A177-3AD203B41FA5}">
                      <a16:colId xmlns:a16="http://schemas.microsoft.com/office/drawing/2014/main" val="20004"/>
                    </a:ext>
                  </a:extLst>
                </a:gridCol>
                <a:gridCol w="3589069">
                  <a:extLst>
                    <a:ext uri="{9D8B030D-6E8A-4147-A177-3AD203B41FA5}">
                      <a16:colId xmlns:a16="http://schemas.microsoft.com/office/drawing/2014/main" val="20005"/>
                    </a:ext>
                  </a:extLst>
                </a:gridCol>
                <a:gridCol w="2556262">
                  <a:extLst>
                    <a:ext uri="{9D8B030D-6E8A-4147-A177-3AD203B41FA5}">
                      <a16:colId xmlns:a16="http://schemas.microsoft.com/office/drawing/2014/main" val="20006"/>
                    </a:ext>
                  </a:extLst>
                </a:gridCol>
              </a:tblGrid>
              <a:tr h="704064">
                <a:tc>
                  <a:txBody>
                    <a:bodyPr/>
                    <a:lstStyle/>
                    <a:p>
                      <a:r>
                        <a:rPr lang="en-IN" dirty="0">
                          <a:solidFill>
                            <a:schemeClr val="tx1"/>
                          </a:solidFill>
                          <a:latin typeface="Arial Black" panose="020B0A04020102020204" pitchFamily="34" charset="0"/>
                        </a:rPr>
                        <a:t>No</a:t>
                      </a:r>
                    </a:p>
                  </a:txBody>
                  <a:tcPr/>
                </a:tc>
                <a:tc>
                  <a:txBody>
                    <a:bodyPr/>
                    <a:lstStyle/>
                    <a:p>
                      <a:r>
                        <a:rPr lang="en-IN" dirty="0">
                          <a:solidFill>
                            <a:schemeClr val="tx1"/>
                          </a:solidFill>
                          <a:latin typeface="Arial Black" panose="020B0A04020102020204" pitchFamily="34" charset="0"/>
                        </a:rPr>
                        <a:t>Title</a:t>
                      </a:r>
                    </a:p>
                  </a:txBody>
                  <a:tcPr/>
                </a:tc>
                <a:tc>
                  <a:txBody>
                    <a:bodyPr/>
                    <a:lstStyle/>
                    <a:p>
                      <a:r>
                        <a:rPr lang="en-IN" dirty="0">
                          <a:solidFill>
                            <a:schemeClr val="tx1"/>
                          </a:solidFill>
                          <a:latin typeface="Arial Black" panose="020B0A04020102020204" pitchFamily="34" charset="0"/>
                        </a:rPr>
                        <a:t>Author</a:t>
                      </a:r>
                    </a:p>
                  </a:txBody>
                  <a:tcPr/>
                </a:tc>
                <a:tc>
                  <a:txBody>
                    <a:bodyPr/>
                    <a:lstStyle/>
                    <a:p>
                      <a:r>
                        <a:rPr lang="en-IN" dirty="0">
                          <a:solidFill>
                            <a:schemeClr val="tx1"/>
                          </a:solidFill>
                          <a:latin typeface="Arial Black" panose="020B0A04020102020204" pitchFamily="34" charset="0"/>
                        </a:rPr>
                        <a:t>Year</a:t>
                      </a:r>
                    </a:p>
                  </a:txBody>
                  <a:tcPr/>
                </a:tc>
                <a:tc>
                  <a:txBody>
                    <a:bodyPr/>
                    <a:lstStyle/>
                    <a:p>
                      <a:r>
                        <a:rPr lang="en-IN" dirty="0">
                          <a:solidFill>
                            <a:schemeClr val="tx1"/>
                          </a:solidFill>
                          <a:latin typeface="Arial Black" panose="020B0A04020102020204" pitchFamily="34" charset="0"/>
                        </a:rPr>
                        <a:t>Publication</a:t>
                      </a:r>
                    </a:p>
                  </a:txBody>
                  <a:tcPr/>
                </a:tc>
                <a:tc>
                  <a:txBody>
                    <a:bodyPr/>
                    <a:lstStyle/>
                    <a:p>
                      <a:r>
                        <a:rPr lang="en-IN" dirty="0">
                          <a:solidFill>
                            <a:schemeClr val="tx1"/>
                          </a:solidFill>
                          <a:latin typeface="Arial Black" panose="020B0A04020102020204" pitchFamily="34" charset="0"/>
                        </a:rPr>
                        <a:t>Crux of the Paper</a:t>
                      </a:r>
                    </a:p>
                  </a:txBody>
                  <a:tcPr/>
                </a:tc>
                <a:tc>
                  <a:txBody>
                    <a:bodyPr/>
                    <a:lstStyle/>
                    <a:p>
                      <a:r>
                        <a:rPr lang="en-IN" dirty="0">
                          <a:solidFill>
                            <a:schemeClr val="tx1"/>
                          </a:solidFill>
                          <a:latin typeface="Arial Black" panose="020B0A04020102020204" pitchFamily="34" charset="0"/>
                        </a:rPr>
                        <a:t>Conclusion</a:t>
                      </a:r>
                    </a:p>
                  </a:txBody>
                  <a:tcPr/>
                </a:tc>
                <a:extLst>
                  <a:ext uri="{0D108BD9-81ED-4DB2-BD59-A6C34878D82A}">
                    <a16:rowId xmlns:a16="http://schemas.microsoft.com/office/drawing/2014/main" val="10000"/>
                  </a:ext>
                </a:extLst>
              </a:tr>
              <a:tr h="3023387">
                <a:tc>
                  <a:txBody>
                    <a:bodyPr/>
                    <a:lstStyle/>
                    <a:p>
                      <a:pPr algn="ctr"/>
                      <a:r>
                        <a:rPr lang="en-IN" sz="1400" dirty="0">
                          <a:latin typeface="Arial Black" panose="020B0A04020102020204" pitchFamily="34" charset="0"/>
                        </a:rPr>
                        <a:t>7</a:t>
                      </a:r>
                    </a:p>
                  </a:txBody>
                  <a:tcPr anchor="ctr"/>
                </a:tc>
                <a:tc>
                  <a:txBody>
                    <a:bodyPr/>
                    <a:lstStyle/>
                    <a:p>
                      <a:pPr algn="ctr"/>
                      <a:r>
                        <a:rPr lang="en-IN" sz="1400" b="0" dirty="0">
                          <a:solidFill>
                            <a:schemeClr val="tx1"/>
                          </a:solidFill>
                          <a:latin typeface="Arial Black" panose="020B0A04020102020204" pitchFamily="34" charset="0"/>
                        </a:rPr>
                        <a:t>Educational data mining: A survey from 1995 to 2005</a:t>
                      </a:r>
                    </a:p>
                  </a:txBody>
                  <a:tcPr anchor="ctr"/>
                </a:tc>
                <a:tc>
                  <a:txBody>
                    <a:bodyPr/>
                    <a:lstStyle/>
                    <a:p>
                      <a:pPr algn="ctr"/>
                      <a:r>
                        <a:rPr lang="en-IN" sz="1400" dirty="0">
                          <a:latin typeface="Arial" panose="020B0604020202020204" pitchFamily="34" charset="0"/>
                          <a:cs typeface="Arial" panose="020B0604020202020204" pitchFamily="34" charset="0"/>
                        </a:rPr>
                        <a:t>C. Romero, S. Ventura</a:t>
                      </a:r>
                    </a:p>
                  </a:txBody>
                  <a:tcPr anchor="ctr"/>
                </a:tc>
                <a:tc>
                  <a:txBody>
                    <a:bodyPr/>
                    <a:lstStyle/>
                    <a:p>
                      <a:pPr algn="ctr"/>
                      <a:r>
                        <a:rPr lang="en-IN" sz="1400" dirty="0">
                          <a:latin typeface="Arial" panose="020B0604020202020204" pitchFamily="34" charset="0"/>
                          <a:cs typeface="Arial" panose="020B0604020202020204" pitchFamily="34" charset="0"/>
                        </a:rPr>
                        <a:t>2007</a:t>
                      </a:r>
                    </a:p>
                  </a:txBody>
                  <a:tcPr anchor="ctr"/>
                </a:tc>
                <a:tc>
                  <a:txBody>
                    <a:bodyPr/>
                    <a:lstStyle/>
                    <a:p>
                      <a:pPr algn="ctr"/>
                      <a:r>
                        <a:rPr lang="en-IN" sz="1400" dirty="0">
                          <a:latin typeface="Arial" panose="020B0604020202020204" pitchFamily="34" charset="0"/>
                          <a:cs typeface="Arial" panose="020B0604020202020204" pitchFamily="34" charset="0"/>
                        </a:rPr>
                        <a:t>IEEE</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Characteristics: </a:t>
                      </a:r>
                      <a:r>
                        <a:rPr lang="en-IN" sz="1400" b="0" dirty="0">
                          <a:latin typeface="Arial" panose="020B0604020202020204" pitchFamily="34" charset="0"/>
                          <a:cs typeface="Arial" panose="020B0604020202020204" pitchFamily="34" charset="0"/>
                        </a:rPr>
                        <a:t>This</a:t>
                      </a:r>
                      <a:r>
                        <a:rPr lang="en-IN" sz="1400" b="0" baseline="0" dirty="0">
                          <a:latin typeface="Arial" panose="020B0604020202020204" pitchFamily="34" charset="0"/>
                          <a:cs typeface="Arial" panose="020B0604020202020204" pitchFamily="34" charset="0"/>
                        </a:rPr>
                        <a:t> paper represent the survey of data mining Application. e.g. Traditional Education System, Distant Learning Education System. And the survey of Data Mining Techniques  </a:t>
                      </a:r>
                      <a:endParaRPr lang="en-IN" sz="1400" b="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By</a:t>
                      </a:r>
                      <a:r>
                        <a:rPr lang="en-IN" sz="1400" baseline="0" dirty="0">
                          <a:latin typeface="Arial" panose="020B0604020202020204" pitchFamily="34" charset="0"/>
                          <a:cs typeface="Arial" panose="020B0604020202020204" pitchFamily="34" charset="0"/>
                        </a:rPr>
                        <a:t> using different data mining algorithm and techniques we can do the predictive analysis, comparative analysis and Find the individual performance of the student.</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065235">
                <a:tc>
                  <a:txBody>
                    <a:bodyPr/>
                    <a:lstStyle/>
                    <a:p>
                      <a:pPr algn="ctr"/>
                      <a:r>
                        <a:rPr lang="en-IN" sz="1400" dirty="0">
                          <a:latin typeface="Arial Black" panose="020B0A04020102020204" pitchFamily="34" charset="0"/>
                        </a:rPr>
                        <a:t>8</a:t>
                      </a:r>
                    </a:p>
                  </a:txBody>
                  <a:tcPr anchor="ctr"/>
                </a:tc>
                <a:tc>
                  <a:txBody>
                    <a:bodyPr/>
                    <a:lstStyle/>
                    <a:p>
                      <a:pPr algn="ctr"/>
                      <a:r>
                        <a:rPr lang="en-IN" sz="1400" b="0" dirty="0">
                          <a:latin typeface="Arial Black" panose="020B0A04020102020204" pitchFamily="34" charset="0"/>
                        </a:rPr>
                        <a:t>Increasing Quality of Education Using Educational</a:t>
                      </a:r>
                    </a:p>
                    <a:p>
                      <a:pPr algn="ctr"/>
                      <a:r>
                        <a:rPr lang="en-IN" sz="1400" b="0" dirty="0">
                          <a:latin typeface="Arial Black" panose="020B0A04020102020204" pitchFamily="34" charset="0"/>
                        </a:rPr>
                        <a:t>Data Mining</a:t>
                      </a:r>
                    </a:p>
                  </a:txBody>
                  <a:tcPr anchor="ctr"/>
                </a:tc>
                <a:tc>
                  <a:txBody>
                    <a:bodyPr/>
                    <a:lstStyle/>
                    <a:p>
                      <a:pPr algn="ctr"/>
                      <a:r>
                        <a:rPr lang="en-IN" sz="1400" dirty="0" err="1">
                          <a:latin typeface="Arial" panose="020B0604020202020204" pitchFamily="34" charset="0"/>
                          <a:cs typeface="Arial" panose="020B0604020202020204" pitchFamily="34" charset="0"/>
                        </a:rPr>
                        <a:t>Mr.Pratiyush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Guleria</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Dr.Manish</a:t>
                      </a:r>
                      <a:r>
                        <a:rPr lang="en-IN" sz="1400" dirty="0">
                          <a:latin typeface="Arial" panose="020B0604020202020204" pitchFamily="34" charset="0"/>
                          <a:cs typeface="Arial" panose="020B0604020202020204" pitchFamily="34" charset="0"/>
                        </a:rPr>
                        <a:t> Arora, </a:t>
                      </a:r>
                      <a:r>
                        <a:rPr lang="en-IN" sz="1400" dirty="0" err="1">
                          <a:latin typeface="Arial" panose="020B0604020202020204" pitchFamily="34" charset="0"/>
                          <a:cs typeface="Arial" panose="020B0604020202020204" pitchFamily="34" charset="0"/>
                        </a:rPr>
                        <a:t>Dr.Manu</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Sood</a:t>
                      </a: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2012</a:t>
                      </a:r>
                    </a:p>
                  </a:txBody>
                  <a:tcPr anchor="ctr"/>
                </a:tc>
                <a:tc>
                  <a:txBody>
                    <a:bodyPr/>
                    <a:lstStyle/>
                    <a:p>
                      <a:pPr algn="ctr"/>
                      <a:r>
                        <a:rPr lang="en-IN" sz="1400" dirty="0">
                          <a:latin typeface="Arial" panose="020B0604020202020204" pitchFamily="34" charset="0"/>
                          <a:cs typeface="Arial" panose="020B0604020202020204" pitchFamily="34" charset="0"/>
                        </a:rPr>
                        <a:t>ASEE</a:t>
                      </a:r>
                    </a:p>
                  </a:txBody>
                  <a:tcPr anchor="ctr"/>
                </a:tc>
                <a:tc>
                  <a:txBody>
                    <a:bodyPr/>
                    <a:lstStyle/>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Algorithm: </a:t>
                      </a:r>
                      <a:r>
                        <a:rPr lang="en-IN" sz="1400" baseline="0" dirty="0">
                          <a:latin typeface="Arial" panose="020B0604020202020204" pitchFamily="34" charset="0"/>
                          <a:cs typeface="Arial" panose="020B0604020202020204" pitchFamily="34" charset="0"/>
                        </a:rPr>
                        <a:t>Standard Deviation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Characteristics:  </a:t>
                      </a:r>
                      <a:r>
                        <a:rPr lang="en-IN" sz="1400" baseline="0" dirty="0">
                          <a:latin typeface="Arial" panose="020B0604020202020204" pitchFamily="34" charset="0"/>
                          <a:cs typeface="Arial" panose="020B0604020202020204" pitchFamily="34" charset="0"/>
                        </a:rPr>
                        <a:t>In this paper the quality of education is rated by the students.</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 </a:t>
                      </a:r>
                      <a:r>
                        <a:rPr lang="en-IN" sz="1400" baseline="0" dirty="0">
                          <a:latin typeface="Arial" panose="020B0604020202020204" pitchFamily="34" charset="0"/>
                          <a:cs typeface="Arial" panose="020B0604020202020204" pitchFamily="34" charset="0"/>
                        </a:rPr>
                        <a:t>There are 3 Quality parameters. (1) Teaching skills (practical knowledge, Responsiveness, Cooperative) (2) Infrastructure (Library Facilities, Classrooms, Labs) (3) Contents (course content, Course Material)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Output:  </a:t>
                      </a:r>
                      <a:r>
                        <a:rPr lang="en-IN" sz="1400" baseline="0" dirty="0">
                          <a:latin typeface="Arial" panose="020B0604020202020204" pitchFamily="34" charset="0"/>
                          <a:cs typeface="Arial" panose="020B0604020202020204" pitchFamily="34" charset="0"/>
                        </a:rPr>
                        <a:t>Student rated this parameter out of 10. </a:t>
                      </a:r>
                    </a:p>
                  </a:txBody>
                  <a:tcPr anchor="ctr"/>
                </a:tc>
                <a:tc>
                  <a:txBody>
                    <a:bodyPr/>
                    <a:lstStyle/>
                    <a:p>
                      <a:pPr algn="l"/>
                      <a:r>
                        <a:rPr lang="en-IN" sz="1400" dirty="0">
                          <a:latin typeface="Arial" panose="020B0604020202020204" pitchFamily="34" charset="0"/>
                          <a:cs typeface="Arial" panose="020B0604020202020204" pitchFamily="34" charset="0"/>
                        </a:rPr>
                        <a:t>Using</a:t>
                      </a:r>
                      <a:r>
                        <a:rPr lang="en-IN" sz="1400" baseline="0" dirty="0">
                          <a:latin typeface="Arial" panose="020B0604020202020204" pitchFamily="34" charset="0"/>
                          <a:cs typeface="Arial" panose="020B0604020202020204" pitchFamily="34" charset="0"/>
                        </a:rPr>
                        <a:t> Feedback approach the quality of the education can be measured and improved.  </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49984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67383" y="697216"/>
            <a:ext cx="10515600"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8800" b="1" dirty="0"/>
              <a:t>Results</a:t>
            </a:r>
          </a:p>
        </p:txBody>
      </p:sp>
    </p:spTree>
    <p:extLst>
      <p:ext uri="{BB962C8B-B14F-4D97-AF65-F5344CB8AC3E}">
        <p14:creationId xmlns:p14="http://schemas.microsoft.com/office/powerpoint/2010/main" val="2594989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63" y="-160168"/>
            <a:ext cx="12186325" cy="1325563"/>
          </a:xfrm>
        </p:spPr>
        <p:txBody>
          <a:bodyPr>
            <a:normAutofit/>
          </a:bodyPr>
          <a:lstStyle/>
          <a:p>
            <a:r>
              <a:rPr lang="en-IN" sz="2800" u="sng" dirty="0">
                <a:latin typeface="Arial Black" panose="020B0A04020102020204" pitchFamily="34" charset="0"/>
              </a:rPr>
              <a:t>Decision Tree (Behavioural Analysis of student Performance)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96" y="1585609"/>
            <a:ext cx="11792757" cy="4961106"/>
          </a:xfrm>
          <a:prstGeom prst="rect">
            <a:avLst/>
          </a:prstGeom>
          <a:ln w="25400">
            <a:solidFill>
              <a:schemeClr val="tx1"/>
            </a:solidFill>
          </a:ln>
        </p:spPr>
      </p:pic>
      <p:sp>
        <p:nvSpPr>
          <p:cNvPr id="6" name="TextBox 5"/>
          <p:cNvSpPr txBox="1"/>
          <p:nvPr/>
        </p:nvSpPr>
        <p:spPr>
          <a:xfrm>
            <a:off x="288996" y="980729"/>
            <a:ext cx="2597285" cy="369332"/>
          </a:xfrm>
          <a:prstGeom prst="rect">
            <a:avLst/>
          </a:prstGeom>
          <a:noFill/>
        </p:spPr>
        <p:txBody>
          <a:bodyPr wrap="square" rtlCol="0">
            <a:spAutoFit/>
          </a:bodyPr>
          <a:lstStyle/>
          <a:p>
            <a:r>
              <a:rPr lang="en-IN" b="1" dirty="0"/>
              <a:t>Performance Analysis</a:t>
            </a:r>
            <a:r>
              <a:rPr lang="en-IN" dirty="0"/>
              <a:t>:</a:t>
            </a:r>
          </a:p>
        </p:txBody>
      </p:sp>
    </p:spTree>
    <p:extLst>
      <p:ext uri="{BB962C8B-B14F-4D97-AF65-F5344CB8AC3E}">
        <p14:creationId xmlns:p14="http://schemas.microsoft.com/office/powerpoint/2010/main" val="3185446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99078"/>
            <a:ext cx="12186325" cy="1325563"/>
          </a:xfrm>
        </p:spPr>
        <p:txBody>
          <a:bodyPr>
            <a:normAutofit/>
          </a:bodyPr>
          <a:lstStyle/>
          <a:p>
            <a:r>
              <a:rPr lang="en-IN" sz="2800" u="sng" dirty="0">
                <a:latin typeface="Arial Black" panose="020B0A04020102020204" pitchFamily="34" charset="0"/>
              </a:rPr>
              <a:t>Decision Tree (Behavioural Analysis of student Performance) </a:t>
            </a:r>
          </a:p>
        </p:txBody>
      </p:sp>
      <p:sp>
        <p:nvSpPr>
          <p:cNvPr id="5" name="TextBox 4"/>
          <p:cNvSpPr txBox="1"/>
          <p:nvPr/>
        </p:nvSpPr>
        <p:spPr>
          <a:xfrm>
            <a:off x="0" y="757153"/>
            <a:ext cx="2597285" cy="369332"/>
          </a:xfrm>
          <a:prstGeom prst="rect">
            <a:avLst/>
          </a:prstGeom>
          <a:noFill/>
        </p:spPr>
        <p:txBody>
          <a:bodyPr wrap="square" rtlCol="0">
            <a:spAutoFit/>
          </a:bodyPr>
          <a:lstStyle/>
          <a:p>
            <a:r>
              <a:rPr lang="en-IN" b="1" dirty="0"/>
              <a:t>Predictive Analysis</a:t>
            </a:r>
            <a:r>
              <a:rPr lang="en-IN"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0" y="1429965"/>
            <a:ext cx="11972317" cy="5282120"/>
          </a:xfrm>
          <a:prstGeom prst="rect">
            <a:avLst/>
          </a:prstGeom>
          <a:ln w="25400">
            <a:solidFill>
              <a:schemeClr val="tx1"/>
            </a:solidFill>
          </a:ln>
        </p:spPr>
      </p:pic>
    </p:spTree>
    <p:extLst>
      <p:ext uri="{BB962C8B-B14F-4D97-AF65-F5344CB8AC3E}">
        <p14:creationId xmlns:p14="http://schemas.microsoft.com/office/powerpoint/2010/main" val="2796553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63" y="-46613"/>
            <a:ext cx="12186325" cy="1325563"/>
          </a:xfrm>
        </p:spPr>
        <p:txBody>
          <a:bodyPr>
            <a:normAutofit/>
          </a:bodyPr>
          <a:lstStyle/>
          <a:p>
            <a:r>
              <a:rPr lang="en-IN" sz="2800" u="sng" dirty="0">
                <a:latin typeface="Arial Black" panose="020B0A04020102020204" pitchFamily="34" charset="0"/>
              </a:rPr>
              <a:t>Decision Tree (Non Behavioural Analysis of student Performance) </a:t>
            </a:r>
          </a:p>
        </p:txBody>
      </p:sp>
      <p:sp>
        <p:nvSpPr>
          <p:cNvPr id="6" name="TextBox 5"/>
          <p:cNvSpPr txBox="1"/>
          <p:nvPr/>
        </p:nvSpPr>
        <p:spPr>
          <a:xfrm>
            <a:off x="119163" y="1033157"/>
            <a:ext cx="2597285" cy="369332"/>
          </a:xfrm>
          <a:prstGeom prst="rect">
            <a:avLst/>
          </a:prstGeom>
          <a:noFill/>
        </p:spPr>
        <p:txBody>
          <a:bodyPr wrap="square" rtlCol="0">
            <a:spAutoFit/>
          </a:bodyPr>
          <a:lstStyle/>
          <a:p>
            <a:r>
              <a:rPr lang="en-IN" b="1" dirty="0"/>
              <a:t>Performance Analysis</a:t>
            </a:r>
            <a:r>
              <a:rPr lang="en-IN"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85" y="1639583"/>
            <a:ext cx="11836130" cy="5023864"/>
          </a:xfrm>
          <a:prstGeom prst="rect">
            <a:avLst/>
          </a:prstGeom>
          <a:ln w="25400">
            <a:solidFill>
              <a:schemeClr val="tx1"/>
            </a:solidFill>
          </a:ln>
        </p:spPr>
      </p:pic>
    </p:spTree>
    <p:extLst>
      <p:ext uri="{BB962C8B-B14F-4D97-AF65-F5344CB8AC3E}">
        <p14:creationId xmlns:p14="http://schemas.microsoft.com/office/powerpoint/2010/main" val="2969202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Black" panose="020B0A04020102020204" pitchFamily="34" charset="0"/>
              </a:rPr>
              <a:t>Introduction:</a:t>
            </a:r>
          </a:p>
        </p:txBody>
      </p:sp>
      <p:sp>
        <p:nvSpPr>
          <p:cNvPr id="3" name="Content Placeholder 2"/>
          <p:cNvSpPr>
            <a:spLocks noGrp="1"/>
          </p:cNvSpPr>
          <p:nvPr>
            <p:ph idx="1"/>
          </p:nvPr>
        </p:nvSpPr>
        <p:spPr/>
        <p:txBody>
          <a:bodyPr/>
          <a:lstStyle/>
          <a:p>
            <a:r>
              <a:rPr lang="en-IN" b="1" u="sng" dirty="0">
                <a:solidFill>
                  <a:schemeClr val="accent1">
                    <a:lumMod val="75000"/>
                  </a:schemeClr>
                </a:solidFill>
              </a:rPr>
              <a:t>What is Outcome Based Education?</a:t>
            </a:r>
          </a:p>
        </p:txBody>
      </p:sp>
      <p:sp>
        <p:nvSpPr>
          <p:cNvPr id="4" name="Oval 3"/>
          <p:cNvSpPr/>
          <p:nvPr/>
        </p:nvSpPr>
        <p:spPr>
          <a:xfrm>
            <a:off x="1343608" y="3637399"/>
            <a:ext cx="2192694" cy="1558212"/>
          </a:xfrm>
          <a:prstGeom prst="ellipse">
            <a:avLst/>
          </a:prstGeom>
          <a:solidFill>
            <a:schemeClr val="accent4">
              <a:lumMod val="60000"/>
              <a:lumOff val="40000"/>
            </a:schemeClr>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Outcome Based Education (OBE)</a:t>
            </a:r>
          </a:p>
        </p:txBody>
      </p:sp>
      <p:sp>
        <p:nvSpPr>
          <p:cNvPr id="5" name="Oval 4"/>
          <p:cNvSpPr/>
          <p:nvPr/>
        </p:nvSpPr>
        <p:spPr>
          <a:xfrm>
            <a:off x="5433526" y="3637399"/>
            <a:ext cx="2192694" cy="1558212"/>
          </a:xfrm>
          <a:prstGeom prst="ellipse">
            <a:avLst/>
          </a:prstGeom>
          <a:solidFill>
            <a:schemeClr val="accent6">
              <a:lumMod val="60000"/>
              <a:lumOff val="40000"/>
            </a:schemeClr>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Student Performance Analysis</a:t>
            </a:r>
          </a:p>
        </p:txBody>
      </p:sp>
      <p:sp>
        <p:nvSpPr>
          <p:cNvPr id="6" name="Equals 5"/>
          <p:cNvSpPr/>
          <p:nvPr/>
        </p:nvSpPr>
        <p:spPr>
          <a:xfrm>
            <a:off x="3946849" y="4273420"/>
            <a:ext cx="1063690" cy="541176"/>
          </a:xfrm>
          <a:prstGeom prst="mathEqual">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8580274" y="2856910"/>
            <a:ext cx="2911151" cy="369332"/>
          </a:xfrm>
          <a:prstGeom prst="rect">
            <a:avLst/>
          </a:prstGeom>
          <a:noFill/>
          <a:ln w="38100">
            <a:solidFill>
              <a:schemeClr val="tx1"/>
            </a:solidFill>
          </a:ln>
        </p:spPr>
        <p:txBody>
          <a:bodyPr wrap="square" rtlCol="0">
            <a:spAutoFit/>
          </a:bodyPr>
          <a:lstStyle/>
          <a:p>
            <a:pPr algn="ctr"/>
            <a:r>
              <a:rPr lang="en-IN" b="1" dirty="0">
                <a:solidFill>
                  <a:schemeClr val="accent1">
                    <a:lumMod val="75000"/>
                  </a:schemeClr>
                </a:solidFill>
              </a:rPr>
              <a:t>Learning Outcomes</a:t>
            </a:r>
          </a:p>
        </p:txBody>
      </p:sp>
      <p:sp>
        <p:nvSpPr>
          <p:cNvPr id="8" name="TextBox 7"/>
          <p:cNvSpPr txBox="1"/>
          <p:nvPr/>
        </p:nvSpPr>
        <p:spPr>
          <a:xfrm>
            <a:off x="9336832" y="3728444"/>
            <a:ext cx="2154593" cy="369332"/>
          </a:xfrm>
          <a:prstGeom prst="rect">
            <a:avLst/>
          </a:prstGeom>
          <a:noFill/>
          <a:ln w="38100">
            <a:solidFill>
              <a:schemeClr val="tx1"/>
            </a:solidFill>
          </a:ln>
        </p:spPr>
        <p:txBody>
          <a:bodyPr wrap="square" rtlCol="0">
            <a:spAutoFit/>
          </a:bodyPr>
          <a:lstStyle/>
          <a:p>
            <a:pPr algn="ctr"/>
            <a:r>
              <a:rPr lang="en-IN" b="1" dirty="0">
                <a:solidFill>
                  <a:schemeClr val="accent1">
                    <a:lumMod val="75000"/>
                  </a:schemeClr>
                </a:solidFill>
              </a:rPr>
              <a:t>Program Outcomes</a:t>
            </a:r>
          </a:p>
        </p:txBody>
      </p:sp>
      <p:sp>
        <p:nvSpPr>
          <p:cNvPr id="9" name="TextBox 8"/>
          <p:cNvSpPr txBox="1"/>
          <p:nvPr/>
        </p:nvSpPr>
        <p:spPr>
          <a:xfrm>
            <a:off x="9391262" y="4680887"/>
            <a:ext cx="2100164" cy="369332"/>
          </a:xfrm>
          <a:prstGeom prst="rect">
            <a:avLst/>
          </a:prstGeom>
          <a:noFill/>
          <a:ln w="38100">
            <a:solidFill>
              <a:schemeClr val="tx1"/>
            </a:solidFill>
          </a:ln>
        </p:spPr>
        <p:txBody>
          <a:bodyPr wrap="square" rtlCol="0">
            <a:spAutoFit/>
          </a:bodyPr>
          <a:lstStyle/>
          <a:p>
            <a:pPr algn="ctr"/>
            <a:r>
              <a:rPr lang="en-IN" b="1" dirty="0">
                <a:solidFill>
                  <a:schemeClr val="accent1">
                    <a:lumMod val="75000"/>
                  </a:schemeClr>
                </a:solidFill>
              </a:rPr>
              <a:t>Assessment Matrix</a:t>
            </a:r>
          </a:p>
        </p:txBody>
      </p:sp>
      <p:sp>
        <p:nvSpPr>
          <p:cNvPr id="10" name="TextBox 9"/>
          <p:cNvSpPr txBox="1"/>
          <p:nvPr/>
        </p:nvSpPr>
        <p:spPr>
          <a:xfrm>
            <a:off x="8580275" y="5633330"/>
            <a:ext cx="2911151" cy="369332"/>
          </a:xfrm>
          <a:prstGeom prst="rect">
            <a:avLst/>
          </a:prstGeom>
          <a:noFill/>
          <a:ln w="38100">
            <a:solidFill>
              <a:schemeClr val="tx1"/>
            </a:solidFill>
          </a:ln>
        </p:spPr>
        <p:txBody>
          <a:bodyPr wrap="square" rtlCol="0">
            <a:spAutoFit/>
          </a:bodyPr>
          <a:lstStyle/>
          <a:p>
            <a:pPr algn="ctr"/>
            <a:r>
              <a:rPr lang="en-IN" b="1" dirty="0">
                <a:solidFill>
                  <a:schemeClr val="accent1">
                    <a:lumMod val="75000"/>
                  </a:schemeClr>
                </a:solidFill>
              </a:rPr>
              <a:t>Rubrics Of Each Course</a:t>
            </a:r>
          </a:p>
        </p:txBody>
      </p:sp>
      <p:cxnSp>
        <p:nvCxnSpPr>
          <p:cNvPr id="12" name="Straight Arrow Connector 11"/>
          <p:cNvCxnSpPr>
            <a:cxnSpLocks/>
            <a:stCxn id="5" idx="6"/>
            <a:endCxn id="7" idx="1"/>
          </p:cNvCxnSpPr>
          <p:nvPr/>
        </p:nvCxnSpPr>
        <p:spPr>
          <a:xfrm flipV="1">
            <a:off x="7626220" y="3041576"/>
            <a:ext cx="954054" cy="13749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endCxn id="8" idx="1"/>
          </p:cNvCxnSpPr>
          <p:nvPr/>
        </p:nvCxnSpPr>
        <p:spPr>
          <a:xfrm flipV="1">
            <a:off x="7626220" y="3913110"/>
            <a:ext cx="1710612" cy="4994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5" idx="6"/>
            <a:endCxn id="9" idx="1"/>
          </p:cNvCxnSpPr>
          <p:nvPr/>
        </p:nvCxnSpPr>
        <p:spPr>
          <a:xfrm>
            <a:off x="7626220" y="4416505"/>
            <a:ext cx="1765042" cy="449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5" idx="6"/>
            <a:endCxn id="10" idx="1"/>
          </p:cNvCxnSpPr>
          <p:nvPr/>
        </p:nvCxnSpPr>
        <p:spPr>
          <a:xfrm>
            <a:off x="7626220" y="4416505"/>
            <a:ext cx="954055" cy="14014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551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99078"/>
            <a:ext cx="12186325" cy="1325563"/>
          </a:xfrm>
        </p:spPr>
        <p:txBody>
          <a:bodyPr>
            <a:normAutofit/>
          </a:bodyPr>
          <a:lstStyle/>
          <a:p>
            <a:r>
              <a:rPr lang="en-IN" sz="2400" u="sng" dirty="0">
                <a:latin typeface="Arial Black" panose="020B0A04020102020204" pitchFamily="34" charset="0"/>
              </a:rPr>
              <a:t>Decision Tree (Non Behavioural Analysis of student Performance) </a:t>
            </a:r>
          </a:p>
        </p:txBody>
      </p:sp>
      <p:sp>
        <p:nvSpPr>
          <p:cNvPr id="5" name="TextBox 4"/>
          <p:cNvSpPr txBox="1"/>
          <p:nvPr/>
        </p:nvSpPr>
        <p:spPr>
          <a:xfrm>
            <a:off x="0" y="757153"/>
            <a:ext cx="2597285" cy="369332"/>
          </a:xfrm>
          <a:prstGeom prst="rect">
            <a:avLst/>
          </a:prstGeom>
          <a:noFill/>
        </p:spPr>
        <p:txBody>
          <a:bodyPr wrap="square" rtlCol="0">
            <a:spAutoFit/>
          </a:bodyPr>
          <a:lstStyle/>
          <a:p>
            <a:r>
              <a:rPr lang="en-IN" b="1" dirty="0"/>
              <a:t>Predictive Analysis</a:t>
            </a:r>
            <a:r>
              <a:rPr lang="en-IN"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43" y="1566153"/>
            <a:ext cx="11819106" cy="5098144"/>
          </a:xfrm>
          <a:prstGeom prst="rect">
            <a:avLst/>
          </a:prstGeom>
          <a:ln w="25400">
            <a:solidFill>
              <a:schemeClr val="tx1"/>
            </a:solidFill>
          </a:ln>
        </p:spPr>
      </p:pic>
    </p:spTree>
    <p:extLst>
      <p:ext uri="{BB962C8B-B14F-4D97-AF65-F5344CB8AC3E}">
        <p14:creationId xmlns:p14="http://schemas.microsoft.com/office/powerpoint/2010/main" val="3594550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2" y="-92624"/>
            <a:ext cx="12186325" cy="1325563"/>
          </a:xfrm>
        </p:spPr>
        <p:txBody>
          <a:bodyPr>
            <a:normAutofit/>
          </a:bodyPr>
          <a:lstStyle/>
          <a:p>
            <a:r>
              <a:rPr lang="en-IN" sz="2800" u="sng" dirty="0">
                <a:latin typeface="Arial Black" panose="020B0A04020102020204" pitchFamily="34" charset="0"/>
              </a:rPr>
              <a:t>Naïve Based (Behavioural Analysis of student Performance) </a:t>
            </a:r>
          </a:p>
        </p:txBody>
      </p:sp>
      <p:sp>
        <p:nvSpPr>
          <p:cNvPr id="6" name="TextBox 5"/>
          <p:cNvSpPr txBox="1"/>
          <p:nvPr/>
        </p:nvSpPr>
        <p:spPr>
          <a:xfrm>
            <a:off x="0" y="980729"/>
            <a:ext cx="2597285" cy="369332"/>
          </a:xfrm>
          <a:prstGeom prst="rect">
            <a:avLst/>
          </a:prstGeom>
          <a:noFill/>
        </p:spPr>
        <p:txBody>
          <a:bodyPr wrap="square" rtlCol="0">
            <a:spAutoFit/>
          </a:bodyPr>
          <a:lstStyle/>
          <a:p>
            <a:r>
              <a:rPr lang="en-IN" b="1" dirty="0"/>
              <a:t>Performance Analysis</a:t>
            </a:r>
            <a:r>
              <a:rPr lang="en-IN"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64" y="1760632"/>
            <a:ext cx="11865314" cy="4902815"/>
          </a:xfrm>
          <a:prstGeom prst="rect">
            <a:avLst/>
          </a:prstGeom>
          <a:ln w="25400">
            <a:solidFill>
              <a:schemeClr val="tx1"/>
            </a:solidFill>
          </a:ln>
        </p:spPr>
      </p:pic>
    </p:spTree>
    <p:extLst>
      <p:ext uri="{BB962C8B-B14F-4D97-AF65-F5344CB8AC3E}">
        <p14:creationId xmlns:p14="http://schemas.microsoft.com/office/powerpoint/2010/main" val="3003439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757153"/>
            <a:ext cx="2597285" cy="369332"/>
          </a:xfrm>
          <a:prstGeom prst="rect">
            <a:avLst/>
          </a:prstGeom>
          <a:noFill/>
        </p:spPr>
        <p:txBody>
          <a:bodyPr wrap="square" rtlCol="0">
            <a:spAutoFit/>
          </a:bodyPr>
          <a:lstStyle/>
          <a:p>
            <a:r>
              <a:rPr lang="en-IN" b="1" dirty="0"/>
              <a:t>Predictive Analysis</a:t>
            </a:r>
            <a:r>
              <a:rPr lang="en-IN"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43" y="1235413"/>
            <a:ext cx="11819106" cy="5428884"/>
          </a:xfrm>
          <a:prstGeom prst="rect">
            <a:avLst/>
          </a:prstGeom>
          <a:ln w="25400">
            <a:solidFill>
              <a:schemeClr val="tx1"/>
            </a:solidFill>
          </a:ln>
        </p:spPr>
      </p:pic>
      <p:sp>
        <p:nvSpPr>
          <p:cNvPr id="7" name="Title 1"/>
          <p:cNvSpPr txBox="1">
            <a:spLocks/>
          </p:cNvSpPr>
          <p:nvPr/>
        </p:nvSpPr>
        <p:spPr>
          <a:xfrm>
            <a:off x="5675" y="-199078"/>
            <a:ext cx="121863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Arial Black" panose="020B0A04020102020204" pitchFamily="34" charset="0"/>
              </a:rPr>
              <a:t>Naïve Based (Behavioural Analysis of student Performance) </a:t>
            </a:r>
          </a:p>
        </p:txBody>
      </p:sp>
    </p:spTree>
    <p:extLst>
      <p:ext uri="{BB962C8B-B14F-4D97-AF65-F5344CB8AC3E}">
        <p14:creationId xmlns:p14="http://schemas.microsoft.com/office/powerpoint/2010/main" val="24554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84" y="-121807"/>
            <a:ext cx="12186325" cy="1325563"/>
          </a:xfrm>
        </p:spPr>
        <p:txBody>
          <a:bodyPr>
            <a:normAutofit/>
          </a:bodyPr>
          <a:lstStyle/>
          <a:p>
            <a:r>
              <a:rPr lang="en-IN" sz="2400" u="sng" dirty="0">
                <a:latin typeface="Arial Black" panose="020B0A04020102020204" pitchFamily="34" charset="0"/>
              </a:rPr>
              <a:t>Naïve Based (Non Behavioural Analysis of student Performance) </a:t>
            </a:r>
          </a:p>
        </p:txBody>
      </p:sp>
      <p:sp>
        <p:nvSpPr>
          <p:cNvPr id="6" name="TextBox 5"/>
          <p:cNvSpPr txBox="1"/>
          <p:nvPr/>
        </p:nvSpPr>
        <p:spPr>
          <a:xfrm>
            <a:off x="142590" y="922363"/>
            <a:ext cx="2597285" cy="369332"/>
          </a:xfrm>
          <a:prstGeom prst="rect">
            <a:avLst/>
          </a:prstGeom>
          <a:noFill/>
        </p:spPr>
        <p:txBody>
          <a:bodyPr wrap="square" rtlCol="0">
            <a:spAutoFit/>
          </a:bodyPr>
          <a:lstStyle/>
          <a:p>
            <a:r>
              <a:rPr lang="en-IN" b="1" dirty="0"/>
              <a:t>Performance Analysis</a:t>
            </a:r>
            <a:r>
              <a:rPr lang="en-IN"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84" y="1568978"/>
            <a:ext cx="11657061" cy="5123652"/>
          </a:xfrm>
          <a:prstGeom prst="rect">
            <a:avLst/>
          </a:prstGeom>
          <a:ln w="25400">
            <a:solidFill>
              <a:schemeClr val="tx1"/>
            </a:solidFill>
          </a:ln>
        </p:spPr>
      </p:pic>
    </p:spTree>
    <p:extLst>
      <p:ext uri="{BB962C8B-B14F-4D97-AF65-F5344CB8AC3E}">
        <p14:creationId xmlns:p14="http://schemas.microsoft.com/office/powerpoint/2010/main" val="4071369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0684" y="937801"/>
            <a:ext cx="2597285" cy="369332"/>
          </a:xfrm>
          <a:prstGeom prst="rect">
            <a:avLst/>
          </a:prstGeom>
          <a:noFill/>
        </p:spPr>
        <p:txBody>
          <a:bodyPr wrap="square" rtlCol="0">
            <a:spAutoFit/>
          </a:bodyPr>
          <a:lstStyle/>
          <a:p>
            <a:r>
              <a:rPr lang="en-IN" b="1" dirty="0"/>
              <a:t>Predictive Analysis</a:t>
            </a:r>
            <a:r>
              <a:rPr lang="en-IN" dirty="0"/>
              <a:t>:</a:t>
            </a:r>
          </a:p>
        </p:txBody>
      </p:sp>
      <p:sp>
        <p:nvSpPr>
          <p:cNvPr id="6" name="Title 1"/>
          <p:cNvSpPr>
            <a:spLocks noGrp="1"/>
          </p:cNvSpPr>
          <p:nvPr>
            <p:ph type="title"/>
          </p:nvPr>
        </p:nvSpPr>
        <p:spPr>
          <a:xfrm>
            <a:off x="210684" y="0"/>
            <a:ext cx="12186325" cy="1162667"/>
          </a:xfrm>
        </p:spPr>
        <p:txBody>
          <a:bodyPr>
            <a:normAutofit/>
          </a:bodyPr>
          <a:lstStyle/>
          <a:p>
            <a:r>
              <a:rPr lang="en-IN" sz="2400" u="sng" dirty="0">
                <a:latin typeface="Arial Black" panose="020B0A04020102020204" pitchFamily="34" charset="0"/>
              </a:rPr>
              <a:t>Naïve Based (Non Behavioural Analysis of student Performance)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01" y="1573406"/>
            <a:ext cx="11682919" cy="5131235"/>
          </a:xfrm>
          <a:prstGeom prst="rect">
            <a:avLst/>
          </a:prstGeom>
          <a:ln w="25400">
            <a:solidFill>
              <a:schemeClr val="tx1"/>
            </a:solidFill>
          </a:ln>
        </p:spPr>
      </p:pic>
    </p:spTree>
    <p:extLst>
      <p:ext uri="{BB962C8B-B14F-4D97-AF65-F5344CB8AC3E}">
        <p14:creationId xmlns:p14="http://schemas.microsoft.com/office/powerpoint/2010/main" val="1447200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590" y="-102352"/>
            <a:ext cx="121863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Arial Black" panose="020B0A04020102020204" pitchFamily="34" charset="0"/>
              </a:rPr>
              <a:t>ANN (Behavioural Analysis of student Performance) </a:t>
            </a:r>
          </a:p>
        </p:txBody>
      </p:sp>
      <p:sp>
        <p:nvSpPr>
          <p:cNvPr id="5" name="TextBox 4"/>
          <p:cNvSpPr txBox="1"/>
          <p:nvPr/>
        </p:nvSpPr>
        <p:spPr>
          <a:xfrm>
            <a:off x="142590" y="922363"/>
            <a:ext cx="2597285" cy="369332"/>
          </a:xfrm>
          <a:prstGeom prst="rect">
            <a:avLst/>
          </a:prstGeom>
          <a:noFill/>
        </p:spPr>
        <p:txBody>
          <a:bodyPr wrap="square" rtlCol="0">
            <a:spAutoFit/>
          </a:bodyPr>
          <a:lstStyle/>
          <a:p>
            <a:r>
              <a:rPr lang="en-IN" b="1" dirty="0"/>
              <a:t>Performance Analysis</a:t>
            </a:r>
            <a:r>
              <a:rPr lang="en-IN"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3" y="1591771"/>
            <a:ext cx="11616666" cy="4721479"/>
          </a:xfrm>
          <a:prstGeom prst="rect">
            <a:avLst/>
          </a:prstGeom>
          <a:ln w="25400">
            <a:solidFill>
              <a:schemeClr val="tx1"/>
            </a:solidFill>
          </a:ln>
        </p:spPr>
      </p:pic>
    </p:spTree>
    <p:extLst>
      <p:ext uri="{BB962C8B-B14F-4D97-AF65-F5344CB8AC3E}">
        <p14:creationId xmlns:p14="http://schemas.microsoft.com/office/powerpoint/2010/main" val="1994388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0684" y="-121807"/>
            <a:ext cx="121863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Arial Black" panose="020B0A04020102020204" pitchFamily="34" charset="0"/>
              </a:rPr>
              <a:t>ANN (Non Behavioural Analysis of student Performance) </a:t>
            </a:r>
          </a:p>
        </p:txBody>
      </p:sp>
      <p:sp>
        <p:nvSpPr>
          <p:cNvPr id="5" name="TextBox 4"/>
          <p:cNvSpPr txBox="1"/>
          <p:nvPr/>
        </p:nvSpPr>
        <p:spPr>
          <a:xfrm>
            <a:off x="210684" y="937801"/>
            <a:ext cx="2597285" cy="369332"/>
          </a:xfrm>
          <a:prstGeom prst="rect">
            <a:avLst/>
          </a:prstGeom>
          <a:noFill/>
        </p:spPr>
        <p:txBody>
          <a:bodyPr wrap="square" rtlCol="0">
            <a:spAutoFit/>
          </a:bodyPr>
          <a:lstStyle/>
          <a:p>
            <a:r>
              <a:rPr lang="en-IN" b="1" dirty="0"/>
              <a:t>Predictive Analysis</a:t>
            </a:r>
            <a:r>
              <a:rPr lang="en-IN"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84" y="1459149"/>
            <a:ext cx="11449455" cy="4988020"/>
          </a:xfrm>
          <a:prstGeom prst="rect">
            <a:avLst/>
          </a:prstGeom>
          <a:ln w="25400">
            <a:solidFill>
              <a:schemeClr val="tx1"/>
            </a:solidFill>
          </a:ln>
        </p:spPr>
      </p:pic>
    </p:spTree>
    <p:extLst>
      <p:ext uri="{BB962C8B-B14F-4D97-AF65-F5344CB8AC3E}">
        <p14:creationId xmlns:p14="http://schemas.microsoft.com/office/powerpoint/2010/main" val="3282408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590" y="-102352"/>
            <a:ext cx="121863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Arial Black" panose="020B0A04020102020204" pitchFamily="34" charset="0"/>
              </a:rPr>
              <a:t>ANN (Non Behavioural Analysis of student Performance) </a:t>
            </a:r>
          </a:p>
        </p:txBody>
      </p:sp>
      <p:sp>
        <p:nvSpPr>
          <p:cNvPr id="5" name="TextBox 4"/>
          <p:cNvSpPr txBox="1"/>
          <p:nvPr/>
        </p:nvSpPr>
        <p:spPr>
          <a:xfrm>
            <a:off x="142590" y="922363"/>
            <a:ext cx="2597285" cy="369332"/>
          </a:xfrm>
          <a:prstGeom prst="rect">
            <a:avLst/>
          </a:prstGeom>
          <a:noFill/>
        </p:spPr>
        <p:txBody>
          <a:bodyPr wrap="square" rtlCol="0">
            <a:spAutoFit/>
          </a:bodyPr>
          <a:lstStyle/>
          <a:p>
            <a:r>
              <a:rPr lang="en-IN" b="1" dirty="0"/>
              <a:t>Performance Analysis</a:t>
            </a:r>
            <a:r>
              <a:rPr lang="en-IN"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94" y="1532981"/>
            <a:ext cx="11520874" cy="4585717"/>
          </a:xfrm>
          <a:prstGeom prst="rect">
            <a:avLst/>
          </a:prstGeom>
          <a:ln w="25400">
            <a:solidFill>
              <a:schemeClr val="tx1"/>
            </a:solidFill>
          </a:ln>
        </p:spPr>
      </p:pic>
    </p:spTree>
    <p:extLst>
      <p:ext uri="{BB962C8B-B14F-4D97-AF65-F5344CB8AC3E}">
        <p14:creationId xmlns:p14="http://schemas.microsoft.com/office/powerpoint/2010/main" val="4121829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3135" y="-121807"/>
            <a:ext cx="121863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Arial Black" panose="020B0A04020102020204" pitchFamily="34" charset="0"/>
              </a:rPr>
              <a:t>ANN (Non Behavioural Analysis of student Performance) </a:t>
            </a:r>
          </a:p>
        </p:txBody>
      </p:sp>
      <p:sp>
        <p:nvSpPr>
          <p:cNvPr id="5" name="TextBox 4"/>
          <p:cNvSpPr txBox="1"/>
          <p:nvPr/>
        </p:nvSpPr>
        <p:spPr>
          <a:xfrm>
            <a:off x="123135" y="834424"/>
            <a:ext cx="2597285" cy="369332"/>
          </a:xfrm>
          <a:prstGeom prst="rect">
            <a:avLst/>
          </a:prstGeom>
          <a:noFill/>
        </p:spPr>
        <p:txBody>
          <a:bodyPr wrap="square" rtlCol="0">
            <a:spAutoFit/>
          </a:bodyPr>
          <a:lstStyle/>
          <a:p>
            <a:r>
              <a:rPr lang="en-IN" b="1" dirty="0"/>
              <a:t>Predictive Analysis</a:t>
            </a:r>
            <a:r>
              <a:rPr lang="en-IN"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84" y="1307133"/>
            <a:ext cx="11608422" cy="5366041"/>
          </a:xfrm>
          <a:prstGeom prst="rect">
            <a:avLst/>
          </a:prstGeom>
          <a:ln w="25400">
            <a:solidFill>
              <a:schemeClr val="tx1"/>
            </a:solidFill>
          </a:ln>
        </p:spPr>
      </p:pic>
    </p:spTree>
    <p:extLst>
      <p:ext uri="{BB962C8B-B14F-4D97-AF65-F5344CB8AC3E}">
        <p14:creationId xmlns:p14="http://schemas.microsoft.com/office/powerpoint/2010/main" val="93034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6792" y="-193779"/>
            <a:ext cx="10515600" cy="1325563"/>
          </a:xfrm>
        </p:spPr>
        <p:txBody>
          <a:bodyPr/>
          <a:lstStyle/>
          <a:p>
            <a:r>
              <a:rPr lang="en-IN" b="1" dirty="0">
                <a:latin typeface="Arial Black" panose="020B0A04020102020204" pitchFamily="34" charset="0"/>
              </a:rPr>
              <a:t>Introduction:</a:t>
            </a:r>
          </a:p>
        </p:txBody>
      </p:sp>
      <p:pic>
        <p:nvPicPr>
          <p:cNvPr id="5" name="Picture 4"/>
          <p:cNvPicPr>
            <a:picLocks noChangeAspect="1"/>
          </p:cNvPicPr>
          <p:nvPr/>
        </p:nvPicPr>
        <p:blipFill>
          <a:blip r:embed="rId2"/>
          <a:stretch>
            <a:fillRect/>
          </a:stretch>
        </p:blipFill>
        <p:spPr>
          <a:xfrm>
            <a:off x="7209453" y="2017002"/>
            <a:ext cx="4629109" cy="3936326"/>
          </a:xfrm>
          <a:prstGeom prst="rect">
            <a:avLst/>
          </a:prstGeom>
          <a:solidFill>
            <a:schemeClr val="tx1"/>
          </a:solidFill>
          <a:ln w="41275">
            <a:solidFill>
              <a:schemeClr val="tx1"/>
            </a:solidFill>
          </a:ln>
        </p:spPr>
      </p:pic>
      <p:sp>
        <p:nvSpPr>
          <p:cNvPr id="6" name="Content Placeholder 2"/>
          <p:cNvSpPr txBox="1">
            <a:spLocks/>
          </p:cNvSpPr>
          <p:nvPr/>
        </p:nvSpPr>
        <p:spPr>
          <a:xfrm>
            <a:off x="166792" y="846702"/>
            <a:ext cx="6514323" cy="56943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u="sng" dirty="0">
                <a:solidFill>
                  <a:schemeClr val="accent6">
                    <a:lumMod val="50000"/>
                  </a:schemeClr>
                </a:solidFill>
              </a:rPr>
              <a:t>Learning Management System (LMS):</a:t>
            </a:r>
          </a:p>
          <a:p>
            <a:pPr marL="0" indent="0">
              <a:buNone/>
            </a:pPr>
            <a:endParaRPr lang="en-IN" b="1" u="sng" dirty="0">
              <a:solidFill>
                <a:schemeClr val="accent6">
                  <a:lumMod val="50000"/>
                </a:schemeClr>
              </a:solidFill>
            </a:endParaRPr>
          </a:p>
          <a:p>
            <a:pPr>
              <a:lnSpc>
                <a:spcPct val="150000"/>
              </a:lnSpc>
            </a:pPr>
            <a:r>
              <a:rPr lang="en-US" altLang="en-US" sz="2100" b="1" dirty="0">
                <a:solidFill>
                  <a:schemeClr val="accent1">
                    <a:lumMod val="75000"/>
                  </a:schemeClr>
                </a:solidFill>
              </a:rPr>
              <a:t>OBE Implementation - Learning Management System(LMS).</a:t>
            </a:r>
          </a:p>
          <a:p>
            <a:pPr>
              <a:lnSpc>
                <a:spcPct val="150000"/>
              </a:lnSpc>
            </a:pPr>
            <a:r>
              <a:rPr lang="en-US" altLang="en-US" sz="2100" b="1" dirty="0">
                <a:solidFill>
                  <a:schemeClr val="accent1">
                    <a:lumMod val="75000"/>
                  </a:schemeClr>
                </a:solidFill>
              </a:rPr>
              <a:t> E.g. Moodle, Kalboard 360, eCollege.</a:t>
            </a:r>
          </a:p>
          <a:p>
            <a:pPr>
              <a:lnSpc>
                <a:spcPct val="150000"/>
              </a:lnSpc>
            </a:pPr>
            <a:r>
              <a:rPr lang="en-US" altLang="en-US" sz="2100" b="1" dirty="0">
                <a:solidFill>
                  <a:schemeClr val="accent1">
                    <a:lumMod val="75000"/>
                  </a:schemeClr>
                </a:solidFill>
              </a:rPr>
              <a:t>Manages user learning interventions</a:t>
            </a:r>
          </a:p>
          <a:p>
            <a:pPr>
              <a:lnSpc>
                <a:spcPct val="150000"/>
              </a:lnSpc>
            </a:pPr>
            <a:r>
              <a:rPr lang="en-US" altLang="en-US" sz="2100" b="1" dirty="0">
                <a:solidFill>
                  <a:schemeClr val="accent1">
                    <a:lumMod val="75000"/>
                  </a:schemeClr>
                </a:solidFill>
              </a:rPr>
              <a:t>Accessibility -Students, Teachers, Administrator</a:t>
            </a:r>
            <a:r>
              <a:rPr lang="en-IN" altLang="en-US" sz="2100" b="1" dirty="0">
                <a:solidFill>
                  <a:schemeClr val="accent1">
                    <a:lumMod val="75000"/>
                  </a:schemeClr>
                </a:solidFill>
              </a:rPr>
              <a:t>.</a:t>
            </a:r>
          </a:p>
          <a:p>
            <a:pPr>
              <a:lnSpc>
                <a:spcPct val="150000"/>
              </a:lnSpc>
            </a:pPr>
            <a:r>
              <a:rPr lang="en-US" altLang="en-US" sz="2100" b="1" dirty="0">
                <a:solidFill>
                  <a:schemeClr val="accent1">
                    <a:lumMod val="75000"/>
                  </a:schemeClr>
                </a:solidFill>
              </a:rPr>
              <a:t>Learner registration, Track learner progress, Record test scores, and Indicate course completions.</a:t>
            </a:r>
          </a:p>
          <a:p>
            <a:pPr>
              <a:lnSpc>
                <a:spcPct val="150000"/>
              </a:lnSpc>
            </a:pPr>
            <a:r>
              <a:rPr lang="en-US" altLang="en-US" sz="2100" b="1" dirty="0">
                <a:solidFill>
                  <a:schemeClr val="accent1">
                    <a:lumMod val="75000"/>
                  </a:schemeClr>
                </a:solidFill>
              </a:rPr>
              <a:t>Allows instructor trainers to assess the performance of their learners.</a:t>
            </a:r>
            <a:endParaRPr lang="en-IN" sz="2100" b="1" dirty="0">
              <a:solidFill>
                <a:schemeClr val="accent1">
                  <a:lumMod val="75000"/>
                </a:schemeClr>
              </a:solidFill>
            </a:endParaRP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48888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81" y="1325563"/>
            <a:ext cx="10515600" cy="5149882"/>
          </a:xfrm>
        </p:spPr>
        <p:txBody>
          <a:bodyPr>
            <a:normAutofit/>
          </a:bodyPr>
          <a:lstStyle/>
          <a:p>
            <a:pPr marL="0" indent="0">
              <a:lnSpc>
                <a:spcPct val="150000"/>
              </a:lnSpc>
              <a:buNone/>
            </a:pPr>
            <a:r>
              <a:rPr lang="en-IN" b="1" u="sng" dirty="0">
                <a:solidFill>
                  <a:schemeClr val="accent6">
                    <a:lumMod val="50000"/>
                  </a:schemeClr>
                </a:solidFill>
              </a:rPr>
              <a:t>Machine Learning in Outcome Based Education:</a:t>
            </a:r>
          </a:p>
          <a:p>
            <a:pPr marL="0" indent="0">
              <a:lnSpc>
                <a:spcPct val="150000"/>
              </a:lnSpc>
              <a:buNone/>
            </a:pPr>
            <a:endParaRPr lang="en-IN" sz="2400" b="1" dirty="0">
              <a:solidFill>
                <a:schemeClr val="accent5">
                  <a:lumMod val="75000"/>
                </a:schemeClr>
              </a:solidFill>
            </a:endParaRPr>
          </a:p>
          <a:p>
            <a:pPr marL="0" indent="0">
              <a:buNone/>
            </a:pPr>
            <a:endParaRPr lang="en-IN" b="1" u="sng" dirty="0">
              <a:solidFill>
                <a:schemeClr val="accent5">
                  <a:lumMod val="75000"/>
                </a:schemeClr>
              </a:solidFill>
            </a:endParaRPr>
          </a:p>
          <a:p>
            <a:pPr marL="0" indent="0">
              <a:buNone/>
            </a:pPr>
            <a:endParaRPr lang="en-IN" b="1" u="sng" dirty="0">
              <a:solidFill>
                <a:schemeClr val="accent5">
                  <a:lumMod val="75000"/>
                </a:schemeClr>
              </a:solidFill>
            </a:endParaRPr>
          </a:p>
          <a:p>
            <a:pPr marL="0" indent="0">
              <a:buNone/>
            </a:pPr>
            <a:endParaRPr lang="en-IN" b="1" u="sng" dirty="0">
              <a:solidFill>
                <a:schemeClr val="accent5">
                  <a:lumMod val="75000"/>
                </a:schemeClr>
              </a:solidFill>
            </a:endParaRPr>
          </a:p>
        </p:txBody>
      </p:sp>
      <p:sp>
        <p:nvSpPr>
          <p:cNvPr id="5" name="Title 1"/>
          <p:cNvSpPr txBox="1">
            <a:spLocks/>
          </p:cNvSpPr>
          <p:nvPr/>
        </p:nvSpPr>
        <p:spPr>
          <a:xfrm>
            <a:off x="298581" y="2248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Arial Black" panose="020B0A04020102020204" pitchFamily="34" charset="0"/>
              </a:rPr>
              <a:t>Introduction:</a:t>
            </a:r>
          </a:p>
        </p:txBody>
      </p:sp>
      <p:sp>
        <p:nvSpPr>
          <p:cNvPr id="6" name="Oval 5"/>
          <p:cNvSpPr/>
          <p:nvPr/>
        </p:nvSpPr>
        <p:spPr>
          <a:xfrm>
            <a:off x="5556381" y="2841786"/>
            <a:ext cx="2813178" cy="3060442"/>
          </a:xfrm>
          <a:prstGeom prst="ellipse">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solidFill>
                  <a:schemeClr val="tx1"/>
                </a:solidFill>
              </a:rPr>
              <a:t>Process intelligence tools analyse large amounts of structured and unstructured data, visualize workflows and identifying new opportunities</a:t>
            </a:r>
          </a:p>
          <a:p>
            <a:pPr algn="ctr"/>
            <a:endParaRPr lang="en-IN" dirty="0"/>
          </a:p>
        </p:txBody>
      </p:sp>
      <p:sp>
        <p:nvSpPr>
          <p:cNvPr id="7" name="Oval 6"/>
          <p:cNvSpPr/>
          <p:nvPr/>
        </p:nvSpPr>
        <p:spPr>
          <a:xfrm>
            <a:off x="8826759" y="2651126"/>
            <a:ext cx="3096983" cy="3606897"/>
          </a:xfrm>
          <a:prstGeom prst="ellipse">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Grading systems that assess and score student responses to assessments and computer assignments at large scale, either automatically or via peer grading</a:t>
            </a:r>
          </a:p>
        </p:txBody>
      </p:sp>
      <p:sp>
        <p:nvSpPr>
          <p:cNvPr id="8" name="Oval 7"/>
          <p:cNvSpPr/>
          <p:nvPr/>
        </p:nvSpPr>
        <p:spPr>
          <a:xfrm>
            <a:off x="2726095" y="3100872"/>
            <a:ext cx="2373086" cy="2286000"/>
          </a:xfrm>
          <a:prstGeom prst="ellipse">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Learning analytics that track student knowledge and recommend next steps</a:t>
            </a:r>
          </a:p>
          <a:p>
            <a:pPr algn="ctr"/>
            <a:endParaRPr lang="en-IN" dirty="0"/>
          </a:p>
        </p:txBody>
      </p:sp>
      <p:sp>
        <p:nvSpPr>
          <p:cNvPr id="9" name="Oval 8"/>
          <p:cNvSpPr/>
          <p:nvPr/>
        </p:nvSpPr>
        <p:spPr>
          <a:xfrm>
            <a:off x="400831" y="3414680"/>
            <a:ext cx="1981199" cy="1658385"/>
          </a:xfrm>
          <a:prstGeom prst="ellipse">
            <a:avLst/>
          </a:prstGeom>
          <a:ln w="381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solidFill>
                  <a:schemeClr val="tx1"/>
                </a:solidFill>
              </a:rPr>
              <a:t>Improves the quality of education</a:t>
            </a:r>
          </a:p>
          <a:p>
            <a:pPr algn="ctr"/>
            <a:endParaRPr lang="en-IN" dirty="0"/>
          </a:p>
        </p:txBody>
      </p:sp>
    </p:spTree>
    <p:extLst>
      <p:ext uri="{BB962C8B-B14F-4D97-AF65-F5344CB8AC3E}">
        <p14:creationId xmlns:p14="http://schemas.microsoft.com/office/powerpoint/2010/main" val="365869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IN" b="1" dirty="0">
                <a:solidFill>
                  <a:schemeClr val="accent5">
                    <a:lumMod val="75000"/>
                  </a:schemeClr>
                </a:solidFill>
              </a:rPr>
              <a:t>Predictive and comparative analysis of the student’s performance based on academic and personal behavioural data using different machine learning algorithms and determine most accurate algorithm.</a:t>
            </a:r>
          </a:p>
        </p:txBody>
      </p:sp>
      <p:sp>
        <p:nvSpPr>
          <p:cNvPr id="4" name="Title 1"/>
          <p:cNvSpPr>
            <a:spLocks noGrp="1"/>
          </p:cNvSpPr>
          <p:nvPr>
            <p:ph type="title"/>
          </p:nvPr>
        </p:nvSpPr>
        <p:spPr/>
        <p:txBody>
          <a:bodyPr/>
          <a:lstStyle/>
          <a:p>
            <a:r>
              <a:rPr lang="en-IN" b="1" dirty="0">
                <a:latin typeface="Arial Black" panose="020B0A04020102020204" pitchFamily="34" charset="0"/>
              </a:rPr>
              <a:t>Objective:</a:t>
            </a:r>
          </a:p>
        </p:txBody>
      </p:sp>
    </p:spTree>
    <p:extLst>
      <p:ext uri="{BB962C8B-B14F-4D97-AF65-F5344CB8AC3E}">
        <p14:creationId xmlns:p14="http://schemas.microsoft.com/office/powerpoint/2010/main" val="411619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0312" y="1525846"/>
            <a:ext cx="11154210" cy="4958929"/>
          </a:xfrm>
          <a:prstGeom prst="rect">
            <a:avLst/>
          </a:prstGeom>
        </p:spPr>
      </p:pic>
      <p:sp>
        <p:nvSpPr>
          <p:cNvPr id="5" name="Title 1"/>
          <p:cNvSpPr txBox="1">
            <a:spLocks/>
          </p:cNvSpPr>
          <p:nvPr/>
        </p:nvSpPr>
        <p:spPr>
          <a:xfrm>
            <a:off x="664029" y="200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Arial Black" panose="020B0A04020102020204" pitchFamily="34" charset="0"/>
              </a:rPr>
              <a:t>Proposed Work:</a:t>
            </a:r>
          </a:p>
        </p:txBody>
      </p:sp>
    </p:spTree>
    <p:extLst>
      <p:ext uri="{BB962C8B-B14F-4D97-AF65-F5344CB8AC3E}">
        <p14:creationId xmlns:p14="http://schemas.microsoft.com/office/powerpoint/2010/main" val="86138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u="sng" dirty="0">
                <a:solidFill>
                  <a:schemeClr val="accent6">
                    <a:lumMod val="75000"/>
                  </a:schemeClr>
                </a:solidFill>
              </a:rPr>
              <a:t>Problem statement:</a:t>
            </a:r>
          </a:p>
          <a:p>
            <a:pPr marL="0" indent="0" algn="just">
              <a:lnSpc>
                <a:spcPct val="150000"/>
              </a:lnSpc>
              <a:buNone/>
            </a:pPr>
            <a:r>
              <a:rPr lang="en-IN" b="1" dirty="0">
                <a:solidFill>
                  <a:schemeClr val="accent5">
                    <a:lumMod val="75000"/>
                  </a:schemeClr>
                </a:solidFill>
              </a:rPr>
              <a:t>Predictive and comparative analysis of the student performance in maths subject using academic and personal data and finding out the most efficient algorithm.</a:t>
            </a:r>
          </a:p>
          <a:p>
            <a:endParaRPr lang="en-IN" dirty="0"/>
          </a:p>
        </p:txBody>
      </p:sp>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Arial Black" panose="020B0A04020102020204" pitchFamily="34" charset="0"/>
              </a:rPr>
              <a:t>Implementation:</a:t>
            </a:r>
          </a:p>
        </p:txBody>
      </p:sp>
    </p:spTree>
    <p:extLst>
      <p:ext uri="{BB962C8B-B14F-4D97-AF65-F5344CB8AC3E}">
        <p14:creationId xmlns:p14="http://schemas.microsoft.com/office/powerpoint/2010/main" val="376702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46788" y="279853"/>
            <a:ext cx="11745686" cy="62888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600" b="1" u="sng" dirty="0">
                <a:solidFill>
                  <a:schemeClr val="accent6">
                    <a:lumMod val="75000"/>
                  </a:schemeClr>
                </a:solidFill>
              </a:rPr>
              <a:t>Data collection and preparation:</a:t>
            </a:r>
          </a:p>
          <a:p>
            <a:pPr marL="0" indent="0">
              <a:buNone/>
            </a:pPr>
            <a:endParaRPr lang="en-IN" b="1" u="sng" dirty="0">
              <a:solidFill>
                <a:schemeClr val="accent6">
                  <a:lumMod val="75000"/>
                </a:schemeClr>
              </a:solidFill>
            </a:endParaRPr>
          </a:p>
          <a:p>
            <a:pPr>
              <a:lnSpc>
                <a:spcPct val="150000"/>
              </a:lnSpc>
            </a:pPr>
            <a:r>
              <a:rPr lang="en-IN" sz="2400" b="1" dirty="0">
                <a:solidFill>
                  <a:schemeClr val="accent5">
                    <a:lumMod val="75000"/>
                  </a:schemeClr>
                </a:solidFill>
              </a:rPr>
              <a:t>Sources: </a:t>
            </a:r>
            <a:r>
              <a:rPr lang="en-IN" sz="2400" b="1" dirty="0"/>
              <a:t>Paulo Cortez, University of Minho, Portugal. </a:t>
            </a:r>
            <a:r>
              <a:rPr lang="en-IN" sz="2000" dirty="0"/>
              <a:t> </a:t>
            </a:r>
            <a:r>
              <a:rPr lang="en-IN" sz="2000" b="1" dirty="0"/>
              <a:t>(Donated on 27 November 2014)</a:t>
            </a:r>
          </a:p>
          <a:p>
            <a:pPr>
              <a:lnSpc>
                <a:spcPct val="150000"/>
              </a:lnSpc>
            </a:pPr>
            <a:r>
              <a:rPr lang="en-IN" sz="2400" b="1" dirty="0">
                <a:solidFill>
                  <a:schemeClr val="accent5">
                    <a:lumMod val="75000"/>
                  </a:schemeClr>
                </a:solidFill>
              </a:rPr>
              <a:t>Data Collection: </a:t>
            </a:r>
            <a:r>
              <a:rPr lang="en-IN" sz="2400" b="1" dirty="0"/>
              <a:t>Kalboard 360 (Learning Management System)</a:t>
            </a:r>
          </a:p>
          <a:p>
            <a:pPr>
              <a:lnSpc>
                <a:spcPct val="150000"/>
              </a:lnSpc>
            </a:pPr>
            <a:r>
              <a:rPr lang="en-IN" sz="2400" b="1" dirty="0">
                <a:solidFill>
                  <a:schemeClr val="accent5">
                    <a:lumMod val="75000"/>
                  </a:schemeClr>
                </a:solidFill>
              </a:rPr>
              <a:t>Attributes: </a:t>
            </a:r>
            <a:r>
              <a:rPr lang="en-IN" sz="2400" b="1" dirty="0"/>
              <a:t>33 (Academic, Demographic, Personal)</a:t>
            </a:r>
          </a:p>
          <a:p>
            <a:pPr>
              <a:lnSpc>
                <a:spcPct val="150000"/>
              </a:lnSpc>
            </a:pPr>
            <a:r>
              <a:rPr lang="en-IN" sz="2400" b="1" dirty="0">
                <a:solidFill>
                  <a:schemeClr val="accent5">
                    <a:lumMod val="75000"/>
                  </a:schemeClr>
                </a:solidFill>
              </a:rPr>
              <a:t>Instances: </a:t>
            </a:r>
            <a:r>
              <a:rPr lang="en-IN" sz="2400" b="1" dirty="0"/>
              <a:t>396</a:t>
            </a:r>
          </a:p>
          <a:p>
            <a:pPr>
              <a:lnSpc>
                <a:spcPct val="150000"/>
              </a:lnSpc>
            </a:pPr>
            <a:r>
              <a:rPr lang="en-IN" sz="2400" b="1" dirty="0">
                <a:solidFill>
                  <a:schemeClr val="accent5">
                    <a:lumMod val="75000"/>
                  </a:schemeClr>
                </a:solidFill>
              </a:rPr>
              <a:t>Missing value: </a:t>
            </a:r>
            <a:r>
              <a:rPr lang="en-IN" sz="2400" b="1" dirty="0"/>
              <a:t>None</a:t>
            </a:r>
          </a:p>
          <a:p>
            <a:pPr>
              <a:lnSpc>
                <a:spcPct val="150000"/>
              </a:lnSpc>
            </a:pPr>
            <a:r>
              <a:rPr lang="en-IN" sz="2400" b="1" dirty="0">
                <a:solidFill>
                  <a:schemeClr val="accent5">
                    <a:lumMod val="75000"/>
                  </a:schemeClr>
                </a:solidFill>
              </a:rPr>
              <a:t>Used Algorithm:  </a:t>
            </a:r>
            <a:r>
              <a:rPr lang="en-IN" sz="2400" b="1" dirty="0"/>
              <a:t>(1) Decision Tree</a:t>
            </a:r>
          </a:p>
          <a:p>
            <a:pPr marL="2286000" lvl="5" indent="0">
              <a:lnSpc>
                <a:spcPct val="150000"/>
              </a:lnSpc>
              <a:buNone/>
            </a:pPr>
            <a:r>
              <a:rPr lang="en-IN" sz="2400" b="1" dirty="0"/>
              <a:t>  (2)  Naïve Base Classifier </a:t>
            </a:r>
          </a:p>
          <a:p>
            <a:pPr marL="2286000" lvl="5" indent="0">
              <a:lnSpc>
                <a:spcPct val="150000"/>
              </a:lnSpc>
              <a:buNone/>
            </a:pPr>
            <a:r>
              <a:rPr lang="en-IN" sz="2400" b="1" dirty="0"/>
              <a:t>  (3) Artificial Neural Network</a:t>
            </a:r>
          </a:p>
          <a:p>
            <a:pPr marL="0" indent="0">
              <a:lnSpc>
                <a:spcPct val="150000"/>
              </a:lnSpc>
              <a:buNone/>
            </a:pPr>
            <a:endParaRPr lang="en-IN" sz="2400" b="1" dirty="0"/>
          </a:p>
          <a:p>
            <a:pPr>
              <a:lnSpc>
                <a:spcPct val="150000"/>
              </a:lnSpc>
            </a:pPr>
            <a:endParaRPr lang="en-IN" sz="2400" b="1" dirty="0"/>
          </a:p>
          <a:p>
            <a:endParaRPr lang="en-IN" sz="2400" b="1" dirty="0"/>
          </a:p>
        </p:txBody>
      </p:sp>
    </p:spTree>
    <p:extLst>
      <p:ext uri="{BB962C8B-B14F-4D97-AF65-F5344CB8AC3E}">
        <p14:creationId xmlns:p14="http://schemas.microsoft.com/office/powerpoint/2010/main" val="715007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2273</TotalTime>
  <Words>2397</Words>
  <Application>Microsoft Office PowerPoint</Application>
  <PresentationFormat>Widescreen</PresentationFormat>
  <Paragraphs>439</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Black</vt:lpstr>
      <vt:lpstr>Berlin Sans FB Demi</vt:lpstr>
      <vt:lpstr>Calibri</vt:lpstr>
      <vt:lpstr>Calibri Light</vt:lpstr>
      <vt:lpstr>Wingdings</vt:lpstr>
      <vt:lpstr>Office Theme</vt:lpstr>
      <vt:lpstr>PowerPoint Presentation</vt:lpstr>
      <vt:lpstr>Agenda</vt:lpstr>
      <vt:lpstr>Introduction:</vt:lpstr>
      <vt:lpstr>Introduction:</vt:lpstr>
      <vt:lpstr>PowerPoint Presentation</vt:lpstr>
      <vt:lpstr>Objective:</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PowerPoint Presentation</vt:lpstr>
      <vt:lpstr>PowerPoint Presentation</vt:lpstr>
      <vt:lpstr>Literature Review: </vt:lpstr>
      <vt:lpstr>PowerPoint Presentation</vt:lpstr>
      <vt:lpstr>PowerPoint Presentation</vt:lpstr>
      <vt:lpstr>PowerPoint Presentation</vt:lpstr>
      <vt:lpstr>PowerPoint Presentation</vt:lpstr>
      <vt:lpstr>PowerPoint Presentation</vt:lpstr>
      <vt:lpstr>Decision Tree (Behavioural Analysis of student Performance) </vt:lpstr>
      <vt:lpstr>Decision Tree (Behavioural Analysis of student Performance) </vt:lpstr>
      <vt:lpstr>Decision Tree (Non Behavioural Analysis of student Performance) </vt:lpstr>
      <vt:lpstr>Decision Tree (Non Behavioural Analysis of student Performance) </vt:lpstr>
      <vt:lpstr>Naïve Based (Behavioural Analysis of student Performance) </vt:lpstr>
      <vt:lpstr>PowerPoint Presentation</vt:lpstr>
      <vt:lpstr>Naïve Based (Non Behavioural Analysis of student Performance) </vt:lpstr>
      <vt:lpstr>Naïve Based (Non Behavioural Analysis of student Performance)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Neeti Joshi</dc:creator>
  <cp:lastModifiedBy>Neeti Joshi</cp:lastModifiedBy>
  <cp:revision>85</cp:revision>
  <dcterms:created xsi:type="dcterms:W3CDTF">2017-03-07T06:09:12Z</dcterms:created>
  <dcterms:modified xsi:type="dcterms:W3CDTF">2017-05-08T10:48:17Z</dcterms:modified>
</cp:coreProperties>
</file>