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56" r:id="rId2"/>
    <p:sldId id="282" r:id="rId3"/>
    <p:sldId id="257" r:id="rId4"/>
    <p:sldId id="258" r:id="rId5"/>
    <p:sldId id="259" r:id="rId6"/>
    <p:sldId id="260" r:id="rId7"/>
    <p:sldId id="261" r:id="rId8"/>
    <p:sldId id="266" r:id="rId9"/>
    <p:sldId id="270" r:id="rId10"/>
    <p:sldId id="271" r:id="rId11"/>
    <p:sldId id="272" r:id="rId12"/>
    <p:sldId id="273" r:id="rId13"/>
    <p:sldId id="274" r:id="rId14"/>
    <p:sldId id="275" r:id="rId15"/>
    <p:sldId id="269" r:id="rId16"/>
    <p:sldId id="276" r:id="rId17"/>
    <p:sldId id="277" r:id="rId18"/>
    <p:sldId id="279" r:id="rId19"/>
    <p:sldId id="280" r:id="rId20"/>
    <p:sldId id="281" r:id="rId21"/>
    <p:sldId id="284" r:id="rId22"/>
    <p:sldId id="285" r:id="rId23"/>
    <p:sldId id="268"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9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53" y="5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97D4BC-1C08-4F4A-AF0C-7507CBBDA619}" type="datetimeFigureOut">
              <a:rPr lang="en-IN" smtClean="0"/>
              <a:t>06-05-2016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15629-AA20-4C6C-92B3-9CC99D100AD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06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97D4BC-1C08-4F4A-AF0C-7507CBBDA619}" type="datetimeFigureOut">
              <a:rPr lang="en-IN" smtClean="0"/>
              <a:t>06-05-2016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15629-AA20-4C6C-92B3-9CC99D100ADA}" type="slidenum">
              <a:rPr lang="en-IN" smtClean="0"/>
              <a:t>‹#›</a:t>
            </a:fld>
            <a:endParaRPr lang="en-IN"/>
          </a:p>
        </p:txBody>
      </p:sp>
    </p:spTree>
    <p:extLst>
      <p:ext uri="{BB962C8B-B14F-4D97-AF65-F5344CB8AC3E}">
        <p14:creationId xmlns:p14="http://schemas.microsoft.com/office/powerpoint/2010/main" val="228959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97D4BC-1C08-4F4A-AF0C-7507CBBDA619}" type="datetimeFigureOut">
              <a:rPr lang="en-IN" smtClean="0"/>
              <a:t>06-05-2016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15629-AA20-4C6C-92B3-9CC99D100ADA}" type="slidenum">
              <a:rPr lang="en-IN" smtClean="0"/>
              <a:t>‹#›</a:t>
            </a:fld>
            <a:endParaRPr lang="en-IN"/>
          </a:p>
        </p:txBody>
      </p:sp>
    </p:spTree>
    <p:extLst>
      <p:ext uri="{BB962C8B-B14F-4D97-AF65-F5344CB8AC3E}">
        <p14:creationId xmlns:p14="http://schemas.microsoft.com/office/powerpoint/2010/main" val="361687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97D4BC-1C08-4F4A-AF0C-7507CBBDA619}" type="datetimeFigureOut">
              <a:rPr lang="en-IN" smtClean="0"/>
              <a:t>06-05-2016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15629-AA20-4C6C-92B3-9CC99D100ADA}" type="slidenum">
              <a:rPr lang="en-IN" smtClean="0"/>
              <a:t>‹#›</a:t>
            </a:fld>
            <a:endParaRPr lang="en-IN"/>
          </a:p>
        </p:txBody>
      </p:sp>
    </p:spTree>
    <p:extLst>
      <p:ext uri="{BB962C8B-B14F-4D97-AF65-F5344CB8AC3E}">
        <p14:creationId xmlns:p14="http://schemas.microsoft.com/office/powerpoint/2010/main" val="334780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97D4BC-1C08-4F4A-AF0C-7507CBBDA619}" type="datetimeFigureOut">
              <a:rPr lang="en-IN" smtClean="0"/>
              <a:t>06-05-2016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15629-AA20-4C6C-92B3-9CC99D100AD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32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97D4BC-1C08-4F4A-AF0C-7507CBBDA619}" type="datetimeFigureOut">
              <a:rPr lang="en-IN" smtClean="0"/>
              <a:t>06-05-2016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15629-AA20-4C6C-92B3-9CC99D100ADA}" type="slidenum">
              <a:rPr lang="en-IN" smtClean="0"/>
              <a:t>‹#›</a:t>
            </a:fld>
            <a:endParaRPr lang="en-IN"/>
          </a:p>
        </p:txBody>
      </p:sp>
    </p:spTree>
    <p:extLst>
      <p:ext uri="{BB962C8B-B14F-4D97-AF65-F5344CB8AC3E}">
        <p14:creationId xmlns:p14="http://schemas.microsoft.com/office/powerpoint/2010/main" val="21007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97D4BC-1C08-4F4A-AF0C-7507CBBDA619}" type="datetimeFigureOut">
              <a:rPr lang="en-IN" smtClean="0"/>
              <a:t>06-05-2016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015629-AA20-4C6C-92B3-9CC99D100ADA}" type="slidenum">
              <a:rPr lang="en-IN" smtClean="0"/>
              <a:t>‹#›</a:t>
            </a:fld>
            <a:endParaRPr lang="en-IN"/>
          </a:p>
        </p:txBody>
      </p:sp>
    </p:spTree>
    <p:extLst>
      <p:ext uri="{BB962C8B-B14F-4D97-AF65-F5344CB8AC3E}">
        <p14:creationId xmlns:p14="http://schemas.microsoft.com/office/powerpoint/2010/main" val="210645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97D4BC-1C08-4F4A-AF0C-7507CBBDA619}" type="datetimeFigureOut">
              <a:rPr lang="en-IN" smtClean="0"/>
              <a:t>06-05-2016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015629-AA20-4C6C-92B3-9CC99D100ADA}" type="slidenum">
              <a:rPr lang="en-IN" smtClean="0"/>
              <a:t>‹#›</a:t>
            </a:fld>
            <a:endParaRPr lang="en-IN"/>
          </a:p>
        </p:txBody>
      </p:sp>
    </p:spTree>
    <p:extLst>
      <p:ext uri="{BB962C8B-B14F-4D97-AF65-F5344CB8AC3E}">
        <p14:creationId xmlns:p14="http://schemas.microsoft.com/office/powerpoint/2010/main" val="24665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97D4BC-1C08-4F4A-AF0C-7507CBBDA619}" type="datetimeFigureOut">
              <a:rPr lang="en-IN" smtClean="0"/>
              <a:t>06-05-2016</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C015629-AA20-4C6C-92B3-9CC99D100ADA}" type="slidenum">
              <a:rPr lang="en-IN" smtClean="0"/>
              <a:t>‹#›</a:t>
            </a:fld>
            <a:endParaRPr lang="en-IN"/>
          </a:p>
        </p:txBody>
      </p:sp>
    </p:spTree>
    <p:extLst>
      <p:ext uri="{BB962C8B-B14F-4D97-AF65-F5344CB8AC3E}">
        <p14:creationId xmlns:p14="http://schemas.microsoft.com/office/powerpoint/2010/main" val="391731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97D4BC-1C08-4F4A-AF0C-7507CBBDA619}" type="datetimeFigureOut">
              <a:rPr lang="en-IN" smtClean="0"/>
              <a:t>06-05-2016</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015629-AA20-4C6C-92B3-9CC99D100ADA}" type="slidenum">
              <a:rPr lang="en-IN" smtClean="0"/>
              <a:t>‹#›</a:t>
            </a:fld>
            <a:endParaRPr lang="en-IN"/>
          </a:p>
        </p:txBody>
      </p:sp>
    </p:spTree>
    <p:extLst>
      <p:ext uri="{BB962C8B-B14F-4D97-AF65-F5344CB8AC3E}">
        <p14:creationId xmlns:p14="http://schemas.microsoft.com/office/powerpoint/2010/main" val="383838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7D4BC-1C08-4F4A-AF0C-7507CBBDA619}" type="datetimeFigureOut">
              <a:rPr lang="en-IN" smtClean="0"/>
              <a:t>06-05-2016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15629-AA20-4C6C-92B3-9CC99D100ADA}" type="slidenum">
              <a:rPr lang="en-IN" smtClean="0"/>
              <a:t>‹#›</a:t>
            </a:fld>
            <a:endParaRPr lang="en-IN"/>
          </a:p>
        </p:txBody>
      </p:sp>
    </p:spTree>
    <p:extLst>
      <p:ext uri="{BB962C8B-B14F-4D97-AF65-F5344CB8AC3E}">
        <p14:creationId xmlns:p14="http://schemas.microsoft.com/office/powerpoint/2010/main" val="15935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97D4BC-1C08-4F4A-AF0C-7507CBBDA619}" type="datetimeFigureOut">
              <a:rPr lang="en-IN" smtClean="0"/>
              <a:t>06-05-2016</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015629-AA20-4C6C-92B3-9CC99D100AD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061621"/>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1844" y="1508241"/>
            <a:ext cx="10209832" cy="1646302"/>
          </a:xfrm>
          <a:noFill/>
          <a:ln w="44450">
            <a:noFill/>
          </a:ln>
        </p:spPr>
        <p:txBody>
          <a:bodyPr>
            <a:normAutofit/>
          </a:bodyPr>
          <a:lstStyle/>
          <a:p>
            <a:r>
              <a:rPr lang="en-IN" sz="7200" b="1" u="sng" dirty="0" smtClean="0">
                <a:solidFill>
                  <a:srgbClr val="C00000"/>
                </a:solidFill>
                <a:latin typeface="Arial Black" panose="020B0A04020102020204" pitchFamily="34" charset="0"/>
              </a:rPr>
              <a:t>Data Mining For IOT</a:t>
            </a:r>
            <a:endParaRPr lang="en-IN" sz="7200" b="1" u="sng" dirty="0">
              <a:solidFill>
                <a:srgbClr val="C00000"/>
              </a:solidFill>
              <a:latin typeface="Arial Black" panose="020B0A04020102020204" pitchFamily="34" charset="0"/>
            </a:endParaRPr>
          </a:p>
        </p:txBody>
      </p:sp>
      <p:sp>
        <p:nvSpPr>
          <p:cNvPr id="3" name="Subtitle 2"/>
          <p:cNvSpPr>
            <a:spLocks noGrp="1"/>
          </p:cNvSpPr>
          <p:nvPr>
            <p:ph type="subTitle" idx="1"/>
          </p:nvPr>
        </p:nvSpPr>
        <p:spPr>
          <a:xfrm>
            <a:off x="8127669" y="4676475"/>
            <a:ext cx="3114638" cy="1096899"/>
          </a:xfrm>
        </p:spPr>
        <p:txBody>
          <a:bodyPr>
            <a:normAutofit fontScale="85000" lnSpcReduction="20000"/>
          </a:bodyPr>
          <a:lstStyle/>
          <a:p>
            <a:r>
              <a:rPr lang="en-IN" b="1" dirty="0" smtClean="0">
                <a:solidFill>
                  <a:srgbClr val="002060"/>
                </a:solidFill>
                <a:latin typeface="Arial Black" panose="020B0A04020102020204" pitchFamily="34" charset="0"/>
              </a:rPr>
              <a:t>Presented by</a:t>
            </a:r>
          </a:p>
          <a:p>
            <a:r>
              <a:rPr lang="en-IN" b="1" dirty="0" smtClean="0">
                <a:solidFill>
                  <a:srgbClr val="002060"/>
                </a:solidFill>
                <a:latin typeface="Arial Black" panose="020B0A04020102020204" pitchFamily="34" charset="0"/>
              </a:rPr>
              <a:t>NEETI JOSHI</a:t>
            </a:r>
          </a:p>
          <a:p>
            <a:r>
              <a:rPr lang="en-IN" b="1" dirty="0" smtClean="0">
                <a:solidFill>
                  <a:srgbClr val="002060"/>
                </a:solidFill>
                <a:latin typeface="Arial Black" panose="020B0A04020102020204" pitchFamily="34" charset="0"/>
              </a:rPr>
              <a:t>15MCEI09</a:t>
            </a:r>
            <a:endParaRPr lang="en-IN" b="1"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3477283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Data Set: Echocardiogram [continue]</a:t>
            </a:r>
            <a:endParaRPr lang="en-IN" dirty="0"/>
          </a:p>
        </p:txBody>
      </p:sp>
      <p:sp>
        <p:nvSpPr>
          <p:cNvPr id="3" name="Content Placeholder 2"/>
          <p:cNvSpPr>
            <a:spLocks noGrp="1"/>
          </p:cNvSpPr>
          <p:nvPr>
            <p:ph idx="1"/>
          </p:nvPr>
        </p:nvSpPr>
        <p:spPr/>
        <p:txBody>
          <a:bodyPr/>
          <a:lstStyle/>
          <a:p>
            <a:r>
              <a:rPr lang="en-IN" b="1" dirty="0" smtClean="0"/>
              <a:t>Source Information:</a:t>
            </a:r>
          </a:p>
          <a:p>
            <a:pPr lvl="1"/>
            <a:r>
              <a:rPr lang="en-IN" b="1" dirty="0" smtClean="0"/>
              <a:t>Donor: Steven </a:t>
            </a:r>
            <a:r>
              <a:rPr lang="en-IN" b="1" dirty="0" err="1" smtClean="0"/>
              <a:t>Salzberg</a:t>
            </a:r>
            <a:r>
              <a:rPr lang="en-IN" b="1" dirty="0" smtClean="0"/>
              <a:t> (salzberg@cs.jhu.edu)   </a:t>
            </a:r>
          </a:p>
          <a:p>
            <a:pPr lvl="1"/>
            <a:r>
              <a:rPr lang="en-IN" b="1" dirty="0" smtClean="0"/>
              <a:t>Collector: </a:t>
            </a:r>
            <a:r>
              <a:rPr lang="en-IN" b="1" dirty="0" err="1" smtClean="0"/>
              <a:t>Dr.</a:t>
            </a:r>
            <a:r>
              <a:rPr lang="en-IN" b="1" dirty="0" smtClean="0"/>
              <a:t> </a:t>
            </a:r>
            <a:r>
              <a:rPr lang="en-IN" b="1" dirty="0" err="1" smtClean="0"/>
              <a:t>Evlin</a:t>
            </a:r>
            <a:r>
              <a:rPr lang="en-IN" b="1" dirty="0" smtClean="0"/>
              <a:t> Kinney </a:t>
            </a:r>
          </a:p>
          <a:p>
            <a:pPr lvl="1"/>
            <a:r>
              <a:rPr lang="en-IN" b="1" dirty="0" smtClean="0"/>
              <a:t>Location: The Reed Institute </a:t>
            </a:r>
            <a:r>
              <a:rPr lang="en-IN" b="1" dirty="0"/>
              <a:t>,</a:t>
            </a:r>
            <a:r>
              <a:rPr lang="en-IN" b="1" dirty="0" smtClean="0"/>
              <a:t>P.O. Box 402603 ,</a:t>
            </a:r>
            <a:r>
              <a:rPr lang="en-IN" b="1" dirty="0" err="1" smtClean="0"/>
              <a:t>Maimi</a:t>
            </a:r>
            <a:r>
              <a:rPr lang="en-IN" b="1" dirty="0" smtClean="0"/>
              <a:t>, FL 33140-0603,</a:t>
            </a:r>
          </a:p>
          <a:p>
            <a:pPr lvl="1"/>
            <a:r>
              <a:rPr lang="en-IN" b="1" dirty="0" smtClean="0"/>
              <a:t>Date Received: 28 February 1989</a:t>
            </a:r>
          </a:p>
          <a:p>
            <a:r>
              <a:rPr lang="en-IN" b="1" dirty="0" smtClean="0"/>
              <a:t>Attributes: 13</a:t>
            </a:r>
          </a:p>
          <a:p>
            <a:r>
              <a:rPr lang="en-IN" b="1" dirty="0" smtClean="0"/>
              <a:t>Instances: 59</a:t>
            </a:r>
          </a:p>
          <a:p>
            <a:r>
              <a:rPr lang="en-IN" b="1" dirty="0" smtClean="0"/>
              <a:t>Missing Values: None ( I have removed missing values)</a:t>
            </a:r>
          </a:p>
          <a:p>
            <a:r>
              <a:rPr lang="en-IN" b="1" dirty="0" smtClean="0"/>
              <a:t>Using Software: </a:t>
            </a:r>
            <a:r>
              <a:rPr lang="en-IN" b="1" dirty="0" err="1" smtClean="0"/>
              <a:t>Weka</a:t>
            </a:r>
            <a:r>
              <a:rPr lang="en-IN" b="1" dirty="0" smtClean="0"/>
              <a:t> ( version 3.6)</a:t>
            </a:r>
            <a:endParaRPr lang="en-IN" b="1" dirty="0"/>
          </a:p>
        </p:txBody>
      </p:sp>
    </p:spTree>
    <p:extLst>
      <p:ext uri="{BB962C8B-B14F-4D97-AF65-F5344CB8AC3E}">
        <p14:creationId xmlns:p14="http://schemas.microsoft.com/office/powerpoint/2010/main" val="927686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5802"/>
            <a:ext cx="11923414" cy="6590923"/>
          </a:xfrm>
        </p:spPr>
        <p:txBody>
          <a:bodyPr>
            <a:normAutofit/>
          </a:bodyPr>
          <a:lstStyle/>
          <a:p>
            <a:pPr>
              <a:buFont typeface="Wingdings" panose="05000000000000000000" pitchFamily="2" charset="2"/>
              <a:buChar char="v"/>
            </a:pPr>
            <a:endParaRPr lang="en-IN" b="1" u="sng" dirty="0" smtClean="0"/>
          </a:p>
          <a:p>
            <a:pPr>
              <a:buFont typeface="Wingdings" panose="05000000000000000000" pitchFamily="2" charset="2"/>
              <a:buChar char="v"/>
            </a:pPr>
            <a:endParaRPr lang="en-IN" b="1" u="sng" dirty="0"/>
          </a:p>
          <a:p>
            <a:pPr>
              <a:buFont typeface="Wingdings" panose="05000000000000000000" pitchFamily="2" charset="2"/>
              <a:buChar char="v"/>
            </a:pPr>
            <a:r>
              <a:rPr lang="en-IN" b="1" u="sng" dirty="0" smtClean="0"/>
              <a:t>Attributes Information:</a:t>
            </a:r>
          </a:p>
          <a:p>
            <a:pPr marL="0" indent="0">
              <a:buNone/>
            </a:pPr>
            <a:endParaRPr lang="en-IN" b="1" u="sng" dirty="0" smtClean="0"/>
          </a:p>
          <a:p>
            <a:pPr marL="514350" indent="-514350" algn="just">
              <a:buFont typeface="+mj-lt"/>
              <a:buAutoNum type="arabicPeriod"/>
            </a:pPr>
            <a:r>
              <a:rPr lang="en-IN" b="1" dirty="0"/>
              <a:t>S</a:t>
            </a:r>
            <a:r>
              <a:rPr lang="en-IN" b="1" dirty="0" smtClean="0"/>
              <a:t>urvival -</a:t>
            </a:r>
            <a:r>
              <a:rPr lang="en-IN" sz="2000" dirty="0"/>
              <a:t>T</a:t>
            </a:r>
            <a:r>
              <a:rPr lang="en-IN" sz="2000" dirty="0" smtClean="0"/>
              <a:t>he number of months patient survived (has survived, if patient is still alive).  </a:t>
            </a:r>
          </a:p>
          <a:p>
            <a:pPr marL="514350" indent="-514350" algn="just">
              <a:buFont typeface="+mj-lt"/>
              <a:buAutoNum type="arabicPeriod"/>
            </a:pPr>
            <a:r>
              <a:rPr lang="en-IN" b="1" dirty="0" smtClean="0"/>
              <a:t>Still-Alive</a:t>
            </a:r>
            <a:r>
              <a:rPr lang="en-IN" sz="2000" dirty="0" smtClean="0"/>
              <a:t> -A binary variable.  0=dead at end of survival period, 1 means still alive</a:t>
            </a:r>
          </a:p>
          <a:p>
            <a:pPr marL="514350" indent="-514350" algn="just">
              <a:buFont typeface="+mj-lt"/>
              <a:buAutoNum type="arabicPeriod"/>
            </a:pPr>
            <a:r>
              <a:rPr lang="en-IN" b="1" dirty="0" smtClean="0"/>
              <a:t>Age-at-heart-attack</a:t>
            </a:r>
            <a:r>
              <a:rPr lang="en-IN" sz="2000" dirty="0" smtClean="0"/>
              <a:t> -Age in years when heart attack occurred</a:t>
            </a:r>
          </a:p>
          <a:p>
            <a:pPr marL="514350" indent="-514350" algn="just">
              <a:buFont typeface="+mj-lt"/>
              <a:buAutoNum type="arabicPeriod"/>
            </a:pPr>
            <a:r>
              <a:rPr lang="en-IN" b="1" dirty="0" smtClean="0"/>
              <a:t>Pericardial-Effusion</a:t>
            </a:r>
            <a:r>
              <a:rPr lang="en-IN" sz="2000" dirty="0" smtClean="0"/>
              <a:t>-Binary. Pericardial effusion is fluid around the heart. 0=no fluid, 1=fluid</a:t>
            </a:r>
          </a:p>
          <a:p>
            <a:pPr marL="514350" indent="-514350" algn="just">
              <a:buFont typeface="+mj-lt"/>
              <a:buAutoNum type="arabicPeriod"/>
            </a:pPr>
            <a:r>
              <a:rPr lang="en-IN" b="1" dirty="0" smtClean="0"/>
              <a:t>Fractional-Shortening </a:t>
            </a:r>
            <a:r>
              <a:rPr lang="en-IN" sz="2000" dirty="0" smtClean="0"/>
              <a:t>-A measure of contractility around the heart lower numbers are increasingly abnormal</a:t>
            </a:r>
          </a:p>
          <a:p>
            <a:pPr marL="514350" indent="-514350" algn="just">
              <a:buFont typeface="+mj-lt"/>
              <a:buAutoNum type="arabicPeriod"/>
            </a:pPr>
            <a:r>
              <a:rPr lang="en-IN" b="1" dirty="0" err="1"/>
              <a:t>E</a:t>
            </a:r>
            <a:r>
              <a:rPr lang="en-IN" b="1" dirty="0" err="1" smtClean="0"/>
              <a:t>pss</a:t>
            </a:r>
            <a:r>
              <a:rPr lang="en-IN" sz="2000" dirty="0" smtClean="0"/>
              <a:t> - E-point septal separation, another measure of contractility. Larger numbers are increasingly abnormal.</a:t>
            </a:r>
          </a:p>
          <a:p>
            <a:pPr marL="514350" indent="-514350" algn="just">
              <a:buFont typeface="+mj-lt"/>
              <a:buAutoNum type="arabicPeriod"/>
            </a:pPr>
            <a:r>
              <a:rPr lang="en-IN" b="1" dirty="0" err="1"/>
              <a:t>L</a:t>
            </a:r>
            <a:r>
              <a:rPr lang="en-IN" b="1" dirty="0" err="1" smtClean="0"/>
              <a:t>vdd</a:t>
            </a:r>
            <a:r>
              <a:rPr lang="en-IN" sz="2000" dirty="0" smtClean="0"/>
              <a:t> - Left ventricular end-diastolic dimension. This is</a:t>
            </a:r>
            <a:r>
              <a:rPr lang="en-IN" sz="2000" dirty="0"/>
              <a:t> </a:t>
            </a:r>
            <a:r>
              <a:rPr lang="en-IN" sz="2000" dirty="0" smtClean="0"/>
              <a:t>a measure of the size of the heart at end-diastole. Large hearts tend to be sick hearts.</a:t>
            </a:r>
          </a:p>
          <a:p>
            <a:pPr marL="514350" indent="-514350" algn="just">
              <a:buFont typeface="+mj-lt"/>
              <a:buAutoNum type="arabicPeriod"/>
            </a:pPr>
            <a:r>
              <a:rPr lang="en-IN" b="1" dirty="0"/>
              <a:t>W</a:t>
            </a:r>
            <a:r>
              <a:rPr lang="en-IN" b="1" dirty="0" smtClean="0"/>
              <a:t>all-motion-score</a:t>
            </a:r>
            <a:r>
              <a:rPr lang="en-IN" sz="2000" dirty="0" smtClean="0"/>
              <a:t> -A measure of how the segments of the left ventricle are moving</a:t>
            </a:r>
            <a:endParaRPr lang="en-IN" sz="2000" dirty="0"/>
          </a:p>
        </p:txBody>
      </p:sp>
    </p:spTree>
    <p:extLst>
      <p:ext uri="{BB962C8B-B14F-4D97-AF65-F5344CB8AC3E}">
        <p14:creationId xmlns:p14="http://schemas.microsoft.com/office/powerpoint/2010/main" val="2781839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651849"/>
            <a:ext cx="4133446" cy="749873"/>
          </a:xfrm>
          <a:prstGeom prst="rect">
            <a:avLst/>
          </a:prstGeom>
        </p:spPr>
      </p:pic>
      <p:sp>
        <p:nvSpPr>
          <p:cNvPr id="3" name="Content Placeholder 2"/>
          <p:cNvSpPr>
            <a:spLocks noGrp="1"/>
          </p:cNvSpPr>
          <p:nvPr>
            <p:ph idx="1"/>
          </p:nvPr>
        </p:nvSpPr>
        <p:spPr/>
        <p:txBody>
          <a:bodyPr>
            <a:normAutofit/>
          </a:bodyPr>
          <a:lstStyle/>
          <a:p>
            <a:pPr marL="514350" indent="-514350" algn="just">
              <a:buFont typeface="+mj-lt"/>
              <a:buAutoNum type="arabicPeriod" startAt="9"/>
            </a:pPr>
            <a:r>
              <a:rPr lang="en-IN" b="1" dirty="0" smtClean="0"/>
              <a:t>wall-motion-index</a:t>
            </a:r>
            <a:r>
              <a:rPr lang="en-IN" dirty="0" smtClean="0"/>
              <a:t> -</a:t>
            </a:r>
            <a:r>
              <a:rPr lang="en-IN" sz="2000" dirty="0" smtClean="0"/>
              <a:t>Equals wall-motion-score divided by number of segments seen.  Usually 12-13 segments are seen in an echocardiogram. Use this variable INSTEAD of the wall motion score.</a:t>
            </a:r>
          </a:p>
          <a:p>
            <a:pPr marL="514350" indent="-514350" algn="just">
              <a:buFont typeface="+mj-lt"/>
              <a:buAutoNum type="arabicPeriod" startAt="9"/>
            </a:pPr>
            <a:r>
              <a:rPr lang="en-IN" b="1" dirty="0" err="1"/>
              <a:t>M</a:t>
            </a:r>
            <a:r>
              <a:rPr lang="en-IN" b="1" dirty="0" err="1" smtClean="0"/>
              <a:t>ult</a:t>
            </a:r>
            <a:r>
              <a:rPr lang="en-IN" b="1" dirty="0" smtClean="0"/>
              <a:t> </a:t>
            </a:r>
            <a:r>
              <a:rPr lang="en-IN" sz="2000" dirty="0" smtClean="0"/>
              <a:t>-A derivate </a:t>
            </a:r>
            <a:r>
              <a:rPr lang="en-IN" sz="2000" dirty="0" err="1" smtClean="0"/>
              <a:t>var</a:t>
            </a:r>
            <a:r>
              <a:rPr lang="en-IN" sz="2000" dirty="0" smtClean="0"/>
              <a:t> which can be ignored</a:t>
            </a:r>
          </a:p>
          <a:p>
            <a:pPr marL="514350" indent="-514350" algn="just">
              <a:buFont typeface="+mj-lt"/>
              <a:buAutoNum type="arabicPeriod" startAt="9"/>
            </a:pPr>
            <a:r>
              <a:rPr lang="en-IN" b="1" dirty="0" smtClean="0"/>
              <a:t>Name</a:t>
            </a:r>
            <a:r>
              <a:rPr lang="en-IN" sz="2000" dirty="0" smtClean="0"/>
              <a:t> - the name of the patient (I have replaced them with "name")</a:t>
            </a:r>
          </a:p>
          <a:p>
            <a:pPr marL="514350" indent="-514350" algn="just">
              <a:buFont typeface="+mj-lt"/>
              <a:buAutoNum type="arabicPeriod" startAt="9"/>
            </a:pPr>
            <a:r>
              <a:rPr lang="en-IN" b="1" dirty="0" smtClean="0"/>
              <a:t>Group</a:t>
            </a:r>
            <a:r>
              <a:rPr lang="en-IN" sz="2000" dirty="0" smtClean="0"/>
              <a:t> - meaningless, ignore it</a:t>
            </a:r>
          </a:p>
          <a:p>
            <a:pPr marL="514350" indent="-514350" algn="just">
              <a:buFont typeface="+mj-lt"/>
              <a:buAutoNum type="arabicPeriod" startAt="9"/>
            </a:pPr>
            <a:r>
              <a:rPr lang="en-IN" b="1" dirty="0"/>
              <a:t>A</a:t>
            </a:r>
            <a:r>
              <a:rPr lang="en-IN" b="1" dirty="0" smtClean="0"/>
              <a:t>live-at-1</a:t>
            </a:r>
            <a:r>
              <a:rPr lang="en-IN" sz="2000" dirty="0" smtClean="0"/>
              <a:t> -Boolean-valued. Derived from the first two attributes.0 means patient was either dead after 1 year or had been followed for less than 1 year. 1 means patient                      was alive at 1 year.</a:t>
            </a:r>
            <a:endParaRPr lang="en-IN" sz="2000" dirty="0"/>
          </a:p>
        </p:txBody>
      </p:sp>
    </p:spTree>
    <p:extLst>
      <p:ext uri="{BB962C8B-B14F-4D97-AF65-F5344CB8AC3E}">
        <p14:creationId xmlns:p14="http://schemas.microsoft.com/office/powerpoint/2010/main" val="679844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989" y="1646590"/>
            <a:ext cx="3840813" cy="2446232"/>
          </a:xfrm>
        </p:spPr>
      </p:pic>
      <p:sp>
        <p:nvSpPr>
          <p:cNvPr id="5" name="TextBox 4"/>
          <p:cNvSpPr txBox="1"/>
          <p:nvPr/>
        </p:nvSpPr>
        <p:spPr>
          <a:xfrm>
            <a:off x="1240325" y="841972"/>
            <a:ext cx="3223033" cy="369332"/>
          </a:xfrm>
          <a:prstGeom prst="rect">
            <a:avLst/>
          </a:prstGeom>
          <a:noFill/>
        </p:spPr>
        <p:txBody>
          <a:bodyPr wrap="square" rtlCol="0">
            <a:spAutoFit/>
          </a:bodyPr>
          <a:lstStyle/>
          <a:p>
            <a:r>
              <a:rPr lang="en-IN" b="1" dirty="0" smtClean="0"/>
              <a:t>Data sets:</a:t>
            </a:r>
            <a:endParaRPr lang="en-IN"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309" y="276874"/>
            <a:ext cx="7225020" cy="6309521"/>
          </a:xfrm>
          <a:prstGeom prst="rect">
            <a:avLst/>
          </a:prstGeom>
        </p:spPr>
      </p:pic>
      <p:cxnSp>
        <p:nvCxnSpPr>
          <p:cNvPr id="16" name="Curved Connector 15"/>
          <p:cNvCxnSpPr/>
          <p:nvPr/>
        </p:nvCxnSpPr>
        <p:spPr>
          <a:xfrm>
            <a:off x="2073591" y="4020393"/>
            <a:ext cx="3566720" cy="886588"/>
          </a:xfrm>
          <a:prstGeom prst="curvedConnector3">
            <a:avLst>
              <a:gd name="adj1" fmla="val 50000"/>
            </a:avLst>
          </a:prstGeom>
          <a:ln>
            <a:solidFill>
              <a:schemeClr val="tx1"/>
            </a:solidFill>
            <a:tailEnd type="triangle"/>
          </a:ln>
          <a:effectLst>
            <a:innerShdw blurRad="63500" dist="50800" dir="13500000">
              <a:prstClr val="black">
                <a:alpha val="50000"/>
              </a:prstClr>
            </a:innerShdw>
          </a:effectLst>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385180" y="4789283"/>
            <a:ext cx="2471771" cy="646331"/>
          </a:xfrm>
          <a:prstGeom prst="rect">
            <a:avLst/>
          </a:prstGeom>
          <a:noFill/>
        </p:spPr>
        <p:txBody>
          <a:bodyPr wrap="square" rtlCol="0">
            <a:spAutoFit/>
          </a:bodyPr>
          <a:lstStyle/>
          <a:p>
            <a:r>
              <a:rPr lang="en-IN" dirty="0" smtClean="0"/>
              <a:t>By using Decision Tree(ID3) Algorithm</a:t>
            </a:r>
            <a:endParaRPr lang="en-IN" dirty="0"/>
          </a:p>
        </p:txBody>
      </p:sp>
    </p:spTree>
    <p:extLst>
      <p:ext uri="{BB962C8B-B14F-4D97-AF65-F5344CB8AC3E}">
        <p14:creationId xmlns:p14="http://schemas.microsoft.com/office/powerpoint/2010/main" val="412959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466" y="1409194"/>
            <a:ext cx="4939356" cy="4351338"/>
          </a:xfrm>
        </p:spPr>
      </p:pic>
      <p:sp>
        <p:nvSpPr>
          <p:cNvPr id="5" name="TextBox 4"/>
          <p:cNvSpPr txBox="1"/>
          <p:nvPr/>
        </p:nvSpPr>
        <p:spPr>
          <a:xfrm>
            <a:off x="7134131" y="1276539"/>
            <a:ext cx="3051018" cy="2308324"/>
          </a:xfrm>
          <a:prstGeom prst="rect">
            <a:avLst/>
          </a:prstGeom>
          <a:noFill/>
        </p:spPr>
        <p:txBody>
          <a:bodyPr wrap="square" rtlCol="0">
            <a:spAutoFit/>
          </a:bodyPr>
          <a:lstStyle/>
          <a:p>
            <a:r>
              <a:rPr lang="en-IN" dirty="0" smtClean="0"/>
              <a:t>Rank </a:t>
            </a:r>
            <a:r>
              <a:rPr lang="en-IN" dirty="0"/>
              <a:t>w</a:t>
            </a:r>
            <a:r>
              <a:rPr lang="en-IN" dirty="0" smtClean="0"/>
              <a:t>ise Info Gain</a:t>
            </a:r>
          </a:p>
          <a:p>
            <a:endParaRPr lang="en-IN" dirty="0"/>
          </a:p>
          <a:p>
            <a:endParaRPr lang="en-IN" dirty="0" smtClean="0"/>
          </a:p>
          <a:p>
            <a:endParaRPr lang="en-IN" dirty="0"/>
          </a:p>
          <a:p>
            <a:r>
              <a:rPr lang="en-IN" dirty="0" smtClean="0"/>
              <a:t>Survival= 0.16608 </a:t>
            </a:r>
          </a:p>
          <a:p>
            <a:r>
              <a:rPr lang="en-IN" dirty="0" smtClean="0"/>
              <a:t>Age at heart attack=0.0484</a:t>
            </a:r>
          </a:p>
          <a:p>
            <a:r>
              <a:rPr lang="en-IN" dirty="0" smtClean="0"/>
              <a:t>Still Alive=0.0112</a:t>
            </a:r>
          </a:p>
          <a:p>
            <a:r>
              <a:rPr lang="en-IN" dirty="0" smtClean="0"/>
              <a:t>Name=0</a:t>
            </a:r>
            <a:endParaRPr lang="en-IN" dirty="0"/>
          </a:p>
        </p:txBody>
      </p:sp>
    </p:spTree>
    <p:extLst>
      <p:ext uri="{BB962C8B-B14F-4D97-AF65-F5344CB8AC3E}">
        <p14:creationId xmlns:p14="http://schemas.microsoft.com/office/powerpoint/2010/main" val="1713056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latin typeface="Times New Roman" panose="02020603050405020304" pitchFamily="18" charset="0"/>
                <a:cs typeface="Times New Roman" panose="02020603050405020304" pitchFamily="18" charset="0"/>
              </a:rPr>
              <a:t>Output:</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IN" b="1" dirty="0" smtClean="0"/>
              <a:t>Decision Tree:</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241" y="2506207"/>
            <a:ext cx="7286229" cy="3040643"/>
          </a:xfrm>
          <a:prstGeom prst="rect">
            <a:avLst/>
          </a:prstGeom>
        </p:spPr>
      </p:pic>
    </p:spTree>
    <p:extLst>
      <p:ext uri="{BB962C8B-B14F-4D97-AF65-F5344CB8AC3E}">
        <p14:creationId xmlns:p14="http://schemas.microsoft.com/office/powerpoint/2010/main" val="4216613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latin typeface="Times New Roman" panose="02020603050405020304" pitchFamily="18" charset="0"/>
                <a:cs typeface="Times New Roman" panose="02020603050405020304" pitchFamily="18" charset="0"/>
              </a:rPr>
              <a:t>Original Data set:</a:t>
            </a:r>
            <a:endParaRPr lang="en-IN" b="1"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10058400" cy="4022725"/>
          </a:xfrm>
        </p:spPr>
      </p:pic>
    </p:spTree>
    <p:extLst>
      <p:ext uri="{BB962C8B-B14F-4D97-AF65-F5344CB8AC3E}">
        <p14:creationId xmlns:p14="http://schemas.microsoft.com/office/powerpoint/2010/main" val="398268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latin typeface="Times New Roman" panose="02020603050405020304" pitchFamily="18" charset="0"/>
                <a:cs typeface="Times New Roman" panose="02020603050405020304" pitchFamily="18" charset="0"/>
              </a:rPr>
              <a:t>Dataset in </a:t>
            </a:r>
            <a:r>
              <a:rPr lang="en-IN" b="1" dirty="0" err="1" smtClean="0">
                <a:solidFill>
                  <a:srgbClr val="C00000"/>
                </a:solidFill>
                <a:latin typeface="Times New Roman" panose="02020603050405020304" pitchFamily="18" charset="0"/>
                <a:cs typeface="Times New Roman" panose="02020603050405020304" pitchFamily="18" charset="0"/>
              </a:rPr>
              <a:t>Weka</a:t>
            </a:r>
            <a:endParaRPr lang="en-IN" b="1"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774" y="1846263"/>
            <a:ext cx="10177906" cy="4022725"/>
          </a:xfrm>
        </p:spPr>
      </p:pic>
    </p:spTree>
    <p:extLst>
      <p:ext uri="{BB962C8B-B14F-4D97-AF65-F5344CB8AC3E}">
        <p14:creationId xmlns:p14="http://schemas.microsoft.com/office/powerpoint/2010/main" val="1587300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0737" y="1798425"/>
            <a:ext cx="10049345" cy="4112616"/>
          </a:xfrm>
        </p:spPr>
      </p:pic>
      <p:sp>
        <p:nvSpPr>
          <p:cNvPr id="5" name="TextBox 4"/>
          <p:cNvSpPr txBox="1"/>
          <p:nvPr/>
        </p:nvSpPr>
        <p:spPr>
          <a:xfrm>
            <a:off x="1140737" y="977774"/>
            <a:ext cx="4500024" cy="523220"/>
          </a:xfrm>
          <a:prstGeom prst="rect">
            <a:avLst/>
          </a:prstGeom>
          <a:noFill/>
        </p:spPr>
        <p:txBody>
          <a:bodyPr wrap="square" rtlCol="0">
            <a:spAutoFit/>
          </a:bodyPr>
          <a:lstStyle/>
          <a:p>
            <a:r>
              <a:rPr lang="en-IN" sz="2800" b="1" dirty="0" smtClean="0">
                <a:solidFill>
                  <a:srgbClr val="C00000"/>
                </a:solidFill>
                <a:latin typeface="Times New Roman" panose="02020603050405020304" pitchFamily="18" charset="0"/>
                <a:cs typeface="Times New Roman" panose="02020603050405020304" pitchFamily="18" charset="0"/>
              </a:rPr>
              <a:t>Output:</a:t>
            </a:r>
            <a:endParaRPr lang="en-IN"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671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latin typeface="Times New Roman" panose="02020603050405020304" pitchFamily="18" charset="0"/>
                <a:cs typeface="Times New Roman" panose="02020603050405020304" pitchFamily="18" charset="0"/>
              </a:rPr>
              <a:t>Advantages:</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b="1" dirty="0"/>
              <a:t>By providing the knowledge it makes the system smarter.</a:t>
            </a:r>
          </a:p>
          <a:p>
            <a:pPr>
              <a:buFont typeface="Arial" panose="020B0604020202020204" pitchFamily="34" charset="0"/>
              <a:buChar char="•"/>
            </a:pPr>
            <a:r>
              <a:rPr lang="en-IN" b="1" dirty="0"/>
              <a:t>IOT has large set of data sets but data mining fetch only the useful information at a time.</a:t>
            </a:r>
          </a:p>
          <a:p>
            <a:pPr>
              <a:buFont typeface="Arial" panose="020B0604020202020204" pitchFamily="34" charset="0"/>
              <a:buChar char="•"/>
            </a:pPr>
            <a:r>
              <a:rPr lang="en-IN" b="1" dirty="0"/>
              <a:t>It provides efficiency in the working of IOT system. </a:t>
            </a:r>
          </a:p>
          <a:p>
            <a:pPr>
              <a:buFont typeface="Arial" panose="020B0604020202020204" pitchFamily="34" charset="0"/>
              <a:buChar char="•"/>
            </a:pPr>
            <a:r>
              <a:rPr lang="en-IN" b="1" dirty="0"/>
              <a:t>It can replace the human decisions by using its algorithms. Those algorithms are capable to take decisions by its own.</a:t>
            </a:r>
          </a:p>
          <a:p>
            <a:pPr>
              <a:buFont typeface="Arial" panose="020B0604020202020204" pitchFamily="34" charset="0"/>
              <a:buChar char="•"/>
            </a:pPr>
            <a:r>
              <a:rPr lang="en-IN" b="1" dirty="0"/>
              <a:t>Data mining algorithms can also applied as a security perspectives, data mining algorithms are used to detect the anomaly in the IOT system.</a:t>
            </a:r>
          </a:p>
        </p:txBody>
      </p:sp>
    </p:spTree>
    <p:extLst>
      <p:ext uri="{BB962C8B-B14F-4D97-AF65-F5344CB8AC3E}">
        <p14:creationId xmlns:p14="http://schemas.microsoft.com/office/powerpoint/2010/main" val="180073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lumMod val="75000"/>
                  </a:schemeClr>
                </a:solidFill>
                <a:latin typeface="Arial Black" panose="020B0A04020102020204" pitchFamily="34" charset="0"/>
              </a:rPr>
              <a:t>Scope:</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IN" b="1" dirty="0" smtClean="0"/>
              <a:t>Learn the concept of IOT and Data mining </a:t>
            </a:r>
            <a:r>
              <a:rPr lang="en-IN" b="1" smtClean="0"/>
              <a:t>and correlation</a:t>
            </a:r>
            <a:endParaRPr lang="en-IN" b="1" dirty="0" smtClean="0"/>
          </a:p>
          <a:p>
            <a:pPr>
              <a:buFont typeface="Wingdings" panose="05000000000000000000" pitchFamily="2" charset="2"/>
              <a:buChar char="q"/>
            </a:pPr>
            <a:r>
              <a:rPr lang="en-IN" b="1" dirty="0" smtClean="0"/>
              <a:t>Implement the IOT data set as per the appropriate data  mining algorithm.</a:t>
            </a:r>
          </a:p>
          <a:p>
            <a:pPr>
              <a:buFont typeface="Wingdings" panose="05000000000000000000" pitchFamily="2" charset="2"/>
              <a:buChar char="q"/>
            </a:pPr>
            <a:r>
              <a:rPr lang="en-IN" b="1" dirty="0"/>
              <a:t> </a:t>
            </a:r>
            <a:r>
              <a:rPr lang="en-IN" b="1" dirty="0" smtClean="0"/>
              <a:t>Find out the result</a:t>
            </a:r>
            <a:endParaRPr lang="en-IN" b="1" dirty="0"/>
          </a:p>
        </p:txBody>
      </p:sp>
    </p:spTree>
    <p:extLst>
      <p:ext uri="{BB962C8B-B14F-4D97-AF65-F5344CB8AC3E}">
        <p14:creationId xmlns:p14="http://schemas.microsoft.com/office/powerpoint/2010/main" val="107874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latin typeface="Times New Roman" panose="02020603050405020304" pitchFamily="18" charset="0"/>
                <a:cs typeface="Times New Roman" panose="02020603050405020304" pitchFamily="18" charset="0"/>
              </a:rPr>
              <a:t>Disadvantages/ </a:t>
            </a:r>
            <a:r>
              <a:rPr lang="en-IN" b="1" dirty="0" err="1" smtClean="0">
                <a:solidFill>
                  <a:srgbClr val="C00000"/>
                </a:solidFill>
                <a:latin typeface="Times New Roman" panose="02020603050405020304" pitchFamily="18" charset="0"/>
                <a:cs typeface="Times New Roman" panose="02020603050405020304" pitchFamily="18" charset="0"/>
              </a:rPr>
              <a:t>Challanges</a:t>
            </a:r>
            <a:r>
              <a:rPr lang="en-IN" b="1" dirty="0" smtClean="0">
                <a:solidFill>
                  <a:srgbClr val="C00000"/>
                </a:solidFill>
                <a:latin typeface="Times New Roman" panose="02020603050405020304" pitchFamily="18" charset="0"/>
                <a:cs typeface="Times New Roman" panose="02020603050405020304" pitchFamily="18" charset="0"/>
              </a:rPr>
              <a:t>:</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IN" b="1" dirty="0"/>
              <a:t>Major issue is privacy and security</a:t>
            </a:r>
          </a:p>
          <a:p>
            <a:pPr>
              <a:buFont typeface="Arial" panose="020B0604020202020204" pitchFamily="34" charset="0"/>
              <a:buChar char="•"/>
            </a:pPr>
            <a:r>
              <a:rPr lang="en-IN" b="1" dirty="0"/>
              <a:t>The information could be misused by applicants</a:t>
            </a:r>
          </a:p>
          <a:p>
            <a:pPr>
              <a:buFont typeface="Arial" panose="020B0604020202020204" pitchFamily="34" charset="0"/>
              <a:buChar char="•"/>
            </a:pPr>
            <a:r>
              <a:rPr lang="en-IN" b="1" dirty="0"/>
              <a:t>It is difficult to combine the different data mining algorithms when system is going to complex</a:t>
            </a:r>
          </a:p>
          <a:p>
            <a:pPr>
              <a:buFont typeface="Arial" panose="020B0604020202020204" pitchFamily="34" charset="0"/>
              <a:buChar char="•"/>
            </a:pPr>
            <a:r>
              <a:rPr lang="en-IN" b="1" dirty="0"/>
              <a:t>Big challenge is to select appropriate algorithm.</a:t>
            </a:r>
          </a:p>
        </p:txBody>
      </p:sp>
    </p:spTree>
    <p:extLst>
      <p:ext uri="{BB962C8B-B14F-4D97-AF65-F5344CB8AC3E}">
        <p14:creationId xmlns:p14="http://schemas.microsoft.com/office/powerpoint/2010/main" val="3977403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pPr>
            <a:r>
              <a:rPr lang="en-IN" b="1" dirty="0"/>
              <a:t>On the basis of the research seminar, we have shown the how the IOT applications are used by using data mining algorithm. Also learn the problems and issues related to data mining using the IOT application. I have also taken the small data set and then I have performed data mining on large dataset. The data mining algorithms are varied as per the data sets. Whether it should belongs to classification, clustering or what. So the selection of appropriate algorithm is necessary. </a:t>
            </a:r>
            <a:endParaRPr lang="en-IN" b="1" dirty="0"/>
          </a:p>
        </p:txBody>
      </p:sp>
      <p:sp>
        <p:nvSpPr>
          <p:cNvPr id="4" name="Title 1"/>
          <p:cNvSpPr>
            <a:spLocks noGrp="1"/>
          </p:cNvSpPr>
          <p:nvPr>
            <p:ph type="title"/>
          </p:nvPr>
        </p:nvSpPr>
        <p:spPr/>
        <p:txBody>
          <a:bodyPr/>
          <a:lstStyle/>
          <a:p>
            <a:r>
              <a:rPr lang="en-IN" b="1" dirty="0" smtClean="0">
                <a:solidFill>
                  <a:srgbClr val="C00000"/>
                </a:solidFill>
                <a:latin typeface="Times New Roman" panose="02020603050405020304" pitchFamily="18" charset="0"/>
                <a:cs typeface="Times New Roman" panose="02020603050405020304" pitchFamily="18" charset="0"/>
              </a:rPr>
              <a:t>Conclusion:</a:t>
            </a:r>
            <a:endParaRPr lang="en-IN"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91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latin typeface="Times New Roman" panose="02020603050405020304" pitchFamily="18" charset="0"/>
                <a:cs typeface="Times New Roman" panose="02020603050405020304" pitchFamily="18" charset="0"/>
              </a:rPr>
              <a:t>Future Scope:</a:t>
            </a:r>
            <a:endParaRPr lang="en-IN" dirty="0"/>
          </a:p>
        </p:txBody>
      </p:sp>
      <p:sp>
        <p:nvSpPr>
          <p:cNvPr id="3" name="Content Placeholder 2"/>
          <p:cNvSpPr>
            <a:spLocks noGrp="1"/>
          </p:cNvSpPr>
          <p:nvPr>
            <p:ph idx="1"/>
          </p:nvPr>
        </p:nvSpPr>
        <p:spPr/>
        <p:txBody>
          <a:bodyPr/>
          <a:lstStyle/>
          <a:p>
            <a:pPr algn="just">
              <a:lnSpc>
                <a:spcPct val="150000"/>
              </a:lnSpc>
            </a:pPr>
            <a:r>
              <a:rPr lang="en-IN" b="1" dirty="0"/>
              <a:t>Recently I have done the implementation on the off-line data set of echocardiogram as an IOT application by considering the data set is generated by sensors. The future work is to work on stream line data set which are incremental in nature. The result and prediction would be differ at each instance in this case. So future work is to implementing the streamline dataset using data mining algorithm. </a:t>
            </a:r>
            <a:endParaRPr lang="en-IN" b="1" dirty="0"/>
          </a:p>
        </p:txBody>
      </p:sp>
    </p:spTree>
    <p:extLst>
      <p:ext uri="{BB962C8B-B14F-4D97-AF65-F5344CB8AC3E}">
        <p14:creationId xmlns:p14="http://schemas.microsoft.com/office/powerpoint/2010/main" val="2316523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latin typeface="Arial Black" panose="020B0A04020102020204" pitchFamily="34" charset="0"/>
              </a:rPr>
              <a:t>References</a:t>
            </a:r>
            <a:endParaRPr lang="en-IN" b="1" dirty="0">
              <a:solidFill>
                <a:srgbClr val="C00000"/>
              </a:solidFill>
              <a:latin typeface="Arial Black" panose="020B0A04020102020204" pitchFamily="34" charset="0"/>
            </a:endParaRPr>
          </a:p>
        </p:txBody>
      </p:sp>
      <p:sp>
        <p:nvSpPr>
          <p:cNvPr id="3" name="Content Placeholder 2"/>
          <p:cNvSpPr>
            <a:spLocks noGrp="1"/>
          </p:cNvSpPr>
          <p:nvPr>
            <p:ph idx="1"/>
          </p:nvPr>
        </p:nvSpPr>
        <p:spPr/>
        <p:txBody>
          <a:bodyPr>
            <a:normAutofit fontScale="85000" lnSpcReduction="20000"/>
          </a:bodyPr>
          <a:lstStyle/>
          <a:p>
            <a:pPr algn="just">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K. Ashton, “That ‘Internet of Things’ Thing,” 2009, RFID Journal</a:t>
            </a:r>
            <a:r>
              <a:rPr lang="en-IN" sz="2400" b="1" dirty="0" smtClean="0">
                <a:latin typeface="Times New Roman" panose="02020603050405020304" pitchFamily="18" charset="0"/>
                <a:cs typeface="Times New Roman" panose="02020603050405020304" pitchFamily="18" charset="0"/>
              </a:rPr>
              <a:t>, Available at  http</a:t>
            </a:r>
            <a:r>
              <a:rPr lang="en-IN" sz="2400" b="1" dirty="0">
                <a:latin typeface="Times New Roman" panose="02020603050405020304" pitchFamily="18" charset="0"/>
                <a:cs typeface="Times New Roman" panose="02020603050405020304" pitchFamily="18" charset="0"/>
              </a:rPr>
              <a:t>://www.rfidjournal.com/article/print/4986.</a:t>
            </a:r>
          </a:p>
          <a:p>
            <a:pPr algn="just">
              <a:lnSpc>
                <a:spcPct val="150000"/>
              </a:lnSpc>
              <a:buFont typeface="Wingdings" panose="05000000000000000000" pitchFamily="2" charset="2"/>
              <a:buChar char="q"/>
            </a:pPr>
            <a:r>
              <a:rPr lang="en-IN" sz="2400" b="1" dirty="0" smtClean="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Auto-ID Labs, Massachusetts Institute of Technology, 2012, </a:t>
            </a:r>
            <a:r>
              <a:rPr lang="en-IN" sz="2400" b="1" dirty="0" smtClean="0">
                <a:latin typeface="Times New Roman" panose="02020603050405020304" pitchFamily="18" charset="0"/>
                <a:cs typeface="Times New Roman" panose="02020603050405020304" pitchFamily="18" charset="0"/>
              </a:rPr>
              <a:t>available at </a:t>
            </a:r>
            <a:r>
              <a:rPr lang="en-IN" sz="2400" b="1" dirty="0">
                <a:latin typeface="Times New Roman" panose="02020603050405020304" pitchFamily="18" charset="0"/>
                <a:cs typeface="Times New Roman" panose="02020603050405020304" pitchFamily="18" charset="0"/>
              </a:rPr>
              <a:t>http://www.autoidlabs.org/.</a:t>
            </a:r>
          </a:p>
          <a:p>
            <a:pPr algn="just">
              <a:lnSpc>
                <a:spcPct val="150000"/>
              </a:lnSpc>
              <a:buFont typeface="Wingdings" panose="05000000000000000000" pitchFamily="2" charset="2"/>
              <a:buChar char="q"/>
            </a:pPr>
            <a:r>
              <a:rPr lang="en-IN" sz="2400" b="1" dirty="0" smtClean="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L. </a:t>
            </a:r>
            <a:r>
              <a:rPr lang="en-IN" sz="2400" b="1" dirty="0" err="1">
                <a:latin typeface="Times New Roman" panose="02020603050405020304" pitchFamily="18" charset="0"/>
                <a:cs typeface="Times New Roman" panose="02020603050405020304" pitchFamily="18" charset="0"/>
              </a:rPr>
              <a:t>Atzori</a:t>
            </a:r>
            <a:r>
              <a:rPr lang="en-IN" sz="2400" b="1" dirty="0">
                <a:latin typeface="Times New Roman" panose="02020603050405020304" pitchFamily="18" charset="0"/>
                <a:cs typeface="Times New Roman" panose="02020603050405020304" pitchFamily="18" charset="0"/>
              </a:rPr>
              <a:t>, A. </a:t>
            </a:r>
            <a:r>
              <a:rPr lang="en-IN" sz="2400" b="1" dirty="0" err="1">
                <a:latin typeface="Times New Roman" panose="02020603050405020304" pitchFamily="18" charset="0"/>
                <a:cs typeface="Times New Roman" panose="02020603050405020304" pitchFamily="18" charset="0"/>
              </a:rPr>
              <a:t>Iera</a:t>
            </a:r>
            <a:r>
              <a:rPr lang="en-IN" sz="2400" b="1" dirty="0">
                <a:latin typeface="Times New Roman" panose="02020603050405020304" pitchFamily="18" charset="0"/>
                <a:cs typeface="Times New Roman" panose="02020603050405020304" pitchFamily="18" charset="0"/>
              </a:rPr>
              <a:t>, and G. </a:t>
            </a:r>
            <a:r>
              <a:rPr lang="en-IN" sz="2400" b="1" dirty="0" err="1">
                <a:latin typeface="Times New Roman" panose="02020603050405020304" pitchFamily="18" charset="0"/>
                <a:cs typeface="Times New Roman" panose="02020603050405020304" pitchFamily="18" charset="0"/>
              </a:rPr>
              <a:t>Morabito</a:t>
            </a:r>
            <a:r>
              <a:rPr lang="en-IN" sz="2400" b="1" dirty="0">
                <a:latin typeface="Times New Roman" panose="02020603050405020304" pitchFamily="18" charset="0"/>
                <a:cs typeface="Times New Roman" panose="02020603050405020304" pitchFamily="18" charset="0"/>
              </a:rPr>
              <a:t>, “The internet of things: A survey</a:t>
            </a:r>
            <a:r>
              <a:rPr lang="en-IN" sz="2400" b="1" dirty="0" smtClean="0">
                <a:latin typeface="Times New Roman" panose="02020603050405020304" pitchFamily="18" charset="0"/>
                <a:cs typeface="Times New Roman" panose="02020603050405020304" pitchFamily="18" charset="0"/>
              </a:rPr>
              <a:t>,” </a:t>
            </a:r>
            <a:r>
              <a:rPr lang="nl-NL" sz="2400" b="1" i="1" dirty="0" smtClean="0">
                <a:latin typeface="Times New Roman" panose="02020603050405020304" pitchFamily="18" charset="0"/>
                <a:cs typeface="Times New Roman" panose="02020603050405020304" pitchFamily="18" charset="0"/>
              </a:rPr>
              <a:t>Computer </a:t>
            </a:r>
            <a:r>
              <a:rPr lang="nl-NL" sz="2400" b="1" i="1" dirty="0">
                <a:latin typeface="Times New Roman" panose="02020603050405020304" pitchFamily="18" charset="0"/>
                <a:cs typeface="Times New Roman" panose="02020603050405020304" pitchFamily="18" charset="0"/>
              </a:rPr>
              <a:t>Networks</a:t>
            </a:r>
            <a:r>
              <a:rPr lang="nl-NL" sz="2400" b="1" dirty="0">
                <a:latin typeface="Times New Roman" panose="02020603050405020304" pitchFamily="18" charset="0"/>
                <a:cs typeface="Times New Roman" panose="02020603050405020304" pitchFamily="18" charset="0"/>
              </a:rPr>
              <a:t>, vol. 54, no. 15, pp. 2787–2805, 2010.</a:t>
            </a:r>
          </a:p>
          <a:p>
            <a:pPr algn="just">
              <a:lnSpc>
                <a:spcPct val="150000"/>
              </a:lnSpc>
              <a:buFont typeface="Wingdings" panose="05000000000000000000" pitchFamily="2" charset="2"/>
              <a:buChar char="q"/>
            </a:pPr>
            <a:r>
              <a:rPr lang="it-IT" sz="2400" b="1" dirty="0" smtClean="0">
                <a:latin typeface="Times New Roman" panose="02020603050405020304" pitchFamily="18" charset="0"/>
                <a:cs typeface="Times New Roman" panose="02020603050405020304" pitchFamily="18" charset="0"/>
              </a:rPr>
              <a:t> </a:t>
            </a:r>
            <a:r>
              <a:rPr lang="it-IT" sz="2400" b="1" dirty="0">
                <a:latin typeface="Times New Roman" panose="02020603050405020304" pitchFamily="18" charset="0"/>
                <a:cs typeface="Times New Roman" panose="02020603050405020304" pitchFamily="18" charset="0"/>
              </a:rPr>
              <a:t>D. Miorandi, S. Sicari, F. De Pellegrini, and I. Chlamtac, “</a:t>
            </a:r>
            <a:r>
              <a:rPr lang="it-IT" sz="2400" b="1" dirty="0" smtClean="0">
                <a:latin typeface="Times New Roman" panose="02020603050405020304" pitchFamily="18" charset="0"/>
                <a:cs typeface="Times New Roman" panose="02020603050405020304" pitchFamily="18" charset="0"/>
              </a:rPr>
              <a:t>Internet </a:t>
            </a:r>
            <a:r>
              <a:rPr lang="en-IN" sz="2400" b="1" dirty="0" smtClean="0">
                <a:latin typeface="Times New Roman" panose="02020603050405020304" pitchFamily="18" charset="0"/>
                <a:cs typeface="Times New Roman" panose="02020603050405020304" pitchFamily="18" charset="0"/>
              </a:rPr>
              <a:t>of </a:t>
            </a:r>
            <a:r>
              <a:rPr lang="en-IN" sz="2400" b="1" dirty="0">
                <a:latin typeface="Times New Roman" panose="02020603050405020304" pitchFamily="18" charset="0"/>
                <a:cs typeface="Times New Roman" panose="02020603050405020304" pitchFamily="18" charset="0"/>
              </a:rPr>
              <a:t>things: Vision, applications and research challenges,” </a:t>
            </a:r>
            <a:r>
              <a:rPr lang="en-IN" sz="2400" b="1" i="1" dirty="0">
                <a:latin typeface="Times New Roman" panose="02020603050405020304" pitchFamily="18" charset="0"/>
                <a:cs typeface="Times New Roman" panose="02020603050405020304" pitchFamily="18" charset="0"/>
              </a:rPr>
              <a:t>Ad </a:t>
            </a:r>
            <a:r>
              <a:rPr lang="en-IN" sz="2400" b="1" i="1" dirty="0" smtClean="0">
                <a:latin typeface="Times New Roman" panose="02020603050405020304" pitchFamily="18" charset="0"/>
                <a:cs typeface="Times New Roman" panose="02020603050405020304" pitchFamily="18" charset="0"/>
              </a:rPr>
              <a:t>Hoc </a:t>
            </a:r>
            <a:r>
              <a:rPr lang="nl-NL" sz="2400" b="1" i="1" dirty="0" smtClean="0">
                <a:latin typeface="Times New Roman" panose="02020603050405020304" pitchFamily="18" charset="0"/>
                <a:cs typeface="Times New Roman" panose="02020603050405020304" pitchFamily="18" charset="0"/>
              </a:rPr>
              <a:t>Networks</a:t>
            </a:r>
            <a:r>
              <a:rPr lang="nl-NL" sz="2400" b="1" dirty="0">
                <a:latin typeface="Times New Roman" panose="02020603050405020304" pitchFamily="18" charset="0"/>
                <a:cs typeface="Times New Roman" panose="02020603050405020304" pitchFamily="18" charset="0"/>
              </a:rPr>
              <a:t>, vol. 10, no. 7, pp. 1497–1516, 2012.</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9267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7133" y="2218040"/>
            <a:ext cx="10058400" cy="1450757"/>
          </a:xfrm>
        </p:spPr>
        <p:txBody>
          <a:bodyPr/>
          <a:lstStyle/>
          <a:p>
            <a:r>
              <a:rPr lang="en-IN" b="1" dirty="0" smtClean="0">
                <a:solidFill>
                  <a:srgbClr val="C00000"/>
                </a:solidFill>
              </a:rPr>
              <a:t>Thank You</a:t>
            </a:r>
            <a:endParaRPr lang="en-IN" b="1" dirty="0">
              <a:solidFill>
                <a:srgbClr val="C00000"/>
              </a:solidFill>
            </a:endParaRPr>
          </a:p>
        </p:txBody>
      </p:sp>
    </p:spTree>
    <p:extLst>
      <p:ext uri="{BB962C8B-B14F-4D97-AF65-F5344CB8AC3E}">
        <p14:creationId xmlns:p14="http://schemas.microsoft.com/office/powerpoint/2010/main" val="1576807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lumMod val="75000"/>
                  </a:schemeClr>
                </a:solidFill>
                <a:latin typeface="Arial Black" panose="020B0A04020102020204" pitchFamily="34" charset="0"/>
              </a:rPr>
              <a:t>Contents</a:t>
            </a:r>
            <a:endParaRPr lang="en-IN" b="1" u="sng" dirty="0">
              <a:solidFill>
                <a:schemeClr val="accent2">
                  <a:lumMod val="75000"/>
                </a:schemeClr>
              </a:solidFill>
              <a:latin typeface="Arial Black" panose="020B0A04020102020204" pitchFamily="34" charset="0"/>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IN" sz="3200" b="1" dirty="0" smtClean="0"/>
              <a:t>What is IOT?</a:t>
            </a:r>
          </a:p>
          <a:p>
            <a:pPr>
              <a:buFont typeface="Wingdings" panose="05000000000000000000" pitchFamily="2" charset="2"/>
              <a:buChar char="q"/>
            </a:pPr>
            <a:r>
              <a:rPr lang="en-IN" sz="3200" b="1" dirty="0" smtClean="0"/>
              <a:t>What is Data Mining?</a:t>
            </a:r>
          </a:p>
          <a:p>
            <a:pPr>
              <a:buFont typeface="Wingdings" panose="05000000000000000000" pitchFamily="2" charset="2"/>
              <a:buChar char="q"/>
            </a:pPr>
            <a:r>
              <a:rPr lang="en-IN" sz="3200" b="1" dirty="0" err="1" smtClean="0"/>
              <a:t>Whay</a:t>
            </a:r>
            <a:r>
              <a:rPr lang="en-IN" sz="3200" b="1" dirty="0" smtClean="0"/>
              <a:t> Data Mining for IOT?</a:t>
            </a:r>
          </a:p>
          <a:p>
            <a:pPr>
              <a:buFont typeface="Wingdings" panose="05000000000000000000" pitchFamily="2" charset="2"/>
              <a:buChar char="q"/>
            </a:pPr>
            <a:r>
              <a:rPr lang="en-IN" sz="3200" b="1" dirty="0" smtClean="0"/>
              <a:t>Applications</a:t>
            </a:r>
          </a:p>
          <a:p>
            <a:pPr>
              <a:buFont typeface="Wingdings" panose="05000000000000000000" pitchFamily="2" charset="2"/>
              <a:buChar char="q"/>
            </a:pPr>
            <a:r>
              <a:rPr lang="en-IN" sz="3200" b="1" dirty="0" smtClean="0"/>
              <a:t>Implementation</a:t>
            </a:r>
          </a:p>
          <a:p>
            <a:pPr>
              <a:buFont typeface="Wingdings" panose="05000000000000000000" pitchFamily="2" charset="2"/>
              <a:buChar char="q"/>
            </a:pPr>
            <a:r>
              <a:rPr lang="en-IN" sz="3200" b="1" dirty="0" smtClean="0"/>
              <a:t>Advantages and Disadvantages</a:t>
            </a:r>
            <a:endParaRPr lang="en-IN" sz="3200" b="1" dirty="0" smtClean="0"/>
          </a:p>
          <a:p>
            <a:pPr>
              <a:buFont typeface="Wingdings" panose="05000000000000000000" pitchFamily="2" charset="2"/>
              <a:buChar char="q"/>
            </a:pPr>
            <a:r>
              <a:rPr lang="en-IN" sz="3200" b="1" dirty="0" smtClean="0"/>
              <a:t>References</a:t>
            </a:r>
            <a:endParaRPr lang="en-IN" sz="3200" b="1" dirty="0"/>
          </a:p>
        </p:txBody>
      </p:sp>
    </p:spTree>
    <p:extLst>
      <p:ext uri="{BB962C8B-B14F-4D97-AF65-F5344CB8AC3E}">
        <p14:creationId xmlns:p14="http://schemas.microsoft.com/office/powerpoint/2010/main" val="2000368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2">
                    <a:lumMod val="75000"/>
                  </a:schemeClr>
                </a:solidFill>
                <a:latin typeface="Arial Black" panose="020B0A04020102020204" pitchFamily="34" charset="0"/>
              </a:rPr>
              <a:t>What is IOT?</a:t>
            </a:r>
            <a:endParaRPr lang="en-IN" b="1" dirty="0">
              <a:solidFill>
                <a:schemeClr val="accent2">
                  <a:lumMod val="75000"/>
                </a:schemeClr>
              </a:solidFill>
              <a:latin typeface="Arial Black" panose="020B0A040201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 y="3568524"/>
            <a:ext cx="2078856" cy="272584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2082" y="2317240"/>
            <a:ext cx="4806415" cy="3814615"/>
          </a:xfrm>
          <a:prstGeom prst="rect">
            <a:avLst/>
          </a:prstGeom>
        </p:spPr>
      </p:pic>
      <p:sp>
        <p:nvSpPr>
          <p:cNvPr id="7" name="TextBox 6"/>
          <p:cNvSpPr txBox="1"/>
          <p:nvPr/>
        </p:nvSpPr>
        <p:spPr>
          <a:xfrm>
            <a:off x="1203258" y="2132574"/>
            <a:ext cx="2646947" cy="369332"/>
          </a:xfrm>
          <a:prstGeom prst="rect">
            <a:avLst/>
          </a:prstGeom>
          <a:noFill/>
        </p:spPr>
        <p:txBody>
          <a:bodyPr wrap="square" rtlCol="0">
            <a:spAutoFit/>
          </a:bodyPr>
          <a:lstStyle/>
          <a:p>
            <a:r>
              <a:rPr lang="en-IN" dirty="0" smtClean="0"/>
              <a:t>Informal Definition…</a:t>
            </a:r>
            <a:endParaRPr lang="en-IN" dirty="0"/>
          </a:p>
        </p:txBody>
      </p:sp>
    </p:spTree>
    <p:extLst>
      <p:ext uri="{BB962C8B-B14F-4D97-AF65-F5344CB8AC3E}">
        <p14:creationId xmlns:p14="http://schemas.microsoft.com/office/powerpoint/2010/main" val="56084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latin typeface="Arial Black" panose="020B0A04020102020204" pitchFamily="34" charset="0"/>
              </a:rPr>
              <a:t>IOT is…</a:t>
            </a:r>
            <a:endParaRPr lang="en-IN" dirty="0">
              <a:solidFill>
                <a:schemeClr val="accent2">
                  <a:lumMod val="75000"/>
                </a:schemeClr>
              </a:solidFill>
              <a:latin typeface="Arial Black" panose="020B0A04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7536" y="1918688"/>
            <a:ext cx="8417254" cy="4022725"/>
          </a:xfrm>
        </p:spPr>
      </p:pic>
    </p:spTree>
    <p:extLst>
      <p:ext uri="{BB962C8B-B14F-4D97-AF65-F5344CB8AC3E}">
        <p14:creationId xmlns:p14="http://schemas.microsoft.com/office/powerpoint/2010/main" val="441689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latin typeface="Arial Black" panose="020B0A04020102020204" pitchFamily="34" charset="0"/>
              </a:rPr>
              <a:t>What is Data Mining?</a:t>
            </a:r>
            <a:endParaRPr lang="en-IN" dirty="0">
              <a:solidFill>
                <a:schemeClr val="accent2">
                  <a:lumMod val="75000"/>
                </a:schemeClr>
              </a:solidFill>
              <a:latin typeface="Arial Black" panose="020B0A040201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210601"/>
            <a:ext cx="2143125" cy="2143125"/>
          </a:xfrm>
        </p:spPr>
      </p:pic>
      <p:sp>
        <p:nvSpPr>
          <p:cNvPr id="8" name="TextBox 7"/>
          <p:cNvSpPr txBox="1"/>
          <p:nvPr/>
        </p:nvSpPr>
        <p:spPr>
          <a:xfrm>
            <a:off x="4738787" y="2233061"/>
            <a:ext cx="4533502" cy="2554545"/>
          </a:xfrm>
          <a:prstGeom prst="rect">
            <a:avLst/>
          </a:prstGeom>
          <a:solidFill>
            <a:schemeClr val="accent1">
              <a:lumMod val="40000"/>
              <a:lumOff val="60000"/>
            </a:schemeClr>
          </a:solidFill>
          <a:ln>
            <a:noFill/>
          </a:ln>
        </p:spPr>
        <p:txBody>
          <a:bodyPr wrap="square" rtlCol="0">
            <a:spAutoFit/>
          </a:bodyPr>
          <a:lstStyle/>
          <a:p>
            <a:r>
              <a:rPr lang="en-IN" sz="3200" dirty="0">
                <a:solidFill>
                  <a:srgbClr val="7030A0"/>
                </a:solidFill>
                <a:latin typeface="Forte" panose="03060902040502070203" pitchFamily="66" charset="0"/>
              </a:rPr>
              <a:t>process of </a:t>
            </a:r>
            <a:r>
              <a:rPr lang="en-IN" sz="3200" dirty="0" err="1">
                <a:solidFill>
                  <a:srgbClr val="7030A0"/>
                </a:solidFill>
                <a:latin typeface="Forte" panose="03060902040502070203" pitchFamily="66" charset="0"/>
              </a:rPr>
              <a:t>analyzing</a:t>
            </a:r>
            <a:r>
              <a:rPr lang="en-IN" sz="3200" dirty="0">
                <a:solidFill>
                  <a:srgbClr val="7030A0"/>
                </a:solidFill>
                <a:latin typeface="Forte" panose="03060902040502070203" pitchFamily="66" charset="0"/>
              </a:rPr>
              <a:t> data from different perspectives and summarizing it into useful information</a:t>
            </a:r>
          </a:p>
        </p:txBody>
      </p:sp>
      <p:sp>
        <p:nvSpPr>
          <p:cNvPr id="9" name="Up Ribbon 8"/>
          <p:cNvSpPr/>
          <p:nvPr/>
        </p:nvSpPr>
        <p:spPr>
          <a:xfrm>
            <a:off x="2143126" y="2048075"/>
            <a:ext cx="9724824" cy="3447950"/>
          </a:xfrm>
          <a:prstGeom prst="ribbon2">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4696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latin typeface="Arial Black" panose="020B0A04020102020204" pitchFamily="34" charset="0"/>
              </a:rPr>
              <a:t>Why Data mining for IOT</a:t>
            </a:r>
            <a:endParaRPr lang="en-IN" dirty="0">
              <a:solidFill>
                <a:schemeClr val="accent2">
                  <a:lumMod val="75000"/>
                </a:schemeClr>
              </a:solidFill>
              <a:latin typeface="Arial Black" panose="020B0A04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338" y="2077052"/>
            <a:ext cx="2466975" cy="1847850"/>
          </a:xfrm>
          <a:noFill/>
          <a:ln w="38100" cap="rnd">
            <a:solidFill>
              <a:schemeClr val="accent1">
                <a:shade val="50000"/>
              </a:schemeClr>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199" y="2077052"/>
            <a:ext cx="2830830" cy="1847850"/>
          </a:xfrm>
          <a:prstGeom prst="rect">
            <a:avLst/>
          </a:prstGeom>
          <a:solidFill>
            <a:schemeClr val="bg1"/>
          </a:solidFill>
          <a:ln w="38100">
            <a:solidFill>
              <a:schemeClr val="accent1">
                <a:shade val="50000"/>
              </a:schemeClr>
            </a:solidFill>
          </a:ln>
        </p:spPr>
      </p:pic>
      <p:sp>
        <p:nvSpPr>
          <p:cNvPr id="7" name="TextBox 6"/>
          <p:cNvSpPr txBox="1"/>
          <p:nvPr/>
        </p:nvSpPr>
        <p:spPr>
          <a:xfrm>
            <a:off x="1946030" y="4841631"/>
            <a:ext cx="9636370" cy="954107"/>
          </a:xfrm>
          <a:prstGeom prst="rect">
            <a:avLst/>
          </a:prstGeom>
          <a:noFill/>
        </p:spPr>
        <p:txBody>
          <a:bodyPr wrap="square" rtlCol="0">
            <a:spAutoFit/>
          </a:bodyPr>
          <a:lstStyle/>
          <a:p>
            <a:pPr marL="457200" indent="-457200">
              <a:buFont typeface="Wingdings" panose="05000000000000000000" pitchFamily="2" charset="2"/>
              <a:buChar char="ü"/>
            </a:pPr>
            <a:r>
              <a:rPr lang="en-IN" sz="2800" dirty="0" smtClean="0">
                <a:latin typeface="Forte" panose="03060902040502070203" pitchFamily="66" charset="0"/>
              </a:rPr>
              <a:t>Massive Data generate from the IOT. Data mining fetch the useful information from it</a:t>
            </a:r>
            <a:endParaRPr lang="en-IN" sz="2800" dirty="0">
              <a:latin typeface="Forte" panose="03060902040502070203" pitchFamily="66" charset="0"/>
            </a:endParaRPr>
          </a:p>
        </p:txBody>
      </p:sp>
    </p:spTree>
    <p:extLst>
      <p:ext uri="{BB962C8B-B14F-4D97-AF65-F5344CB8AC3E}">
        <p14:creationId xmlns:p14="http://schemas.microsoft.com/office/powerpoint/2010/main" val="136503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091 -0.01204 L 0.22916 -0.00509 " pathEditMode="relative" rAng="0" ptsTypes="AA">
                                      <p:cBhvr>
                                        <p:cTn id="6" dur="2000" fill="hold"/>
                                        <p:tgtEl>
                                          <p:spTgt spid="4"/>
                                        </p:tgtEl>
                                        <p:attrNameLst>
                                          <p:attrName>ppt_x</p:attrName>
                                          <p:attrName>ppt_y</p:attrName>
                                        </p:attrNameLst>
                                      </p:cBhvr>
                                      <p:rCtr x="11497" y="347"/>
                                    </p:animMotion>
                                  </p:childTnLst>
                                </p:cTn>
                              </p:par>
                              <p:par>
                                <p:cTn id="7" presetID="42" presetClass="path" presetSubtype="0" accel="50000" decel="50000" fill="hold" nodeType="withEffect">
                                  <p:stCondLst>
                                    <p:cond delay="0"/>
                                  </p:stCondLst>
                                  <p:childTnLst>
                                    <p:animMotion origin="layout" path="M 4.375E-6 -0.00764 L -0.25495 -0.00764 " pathEditMode="relative" rAng="0" ptsTypes="AA">
                                      <p:cBhvr>
                                        <p:cTn id="8" dur="2000" fill="hold"/>
                                        <p:tgtEl>
                                          <p:spTgt spid="5"/>
                                        </p:tgtEl>
                                        <p:attrNameLst>
                                          <p:attrName>ppt_x</p:attrName>
                                          <p:attrName>ppt_y</p:attrName>
                                        </p:attrNameLst>
                                      </p:cBhvr>
                                      <p:rCtr x="-1274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527" y="-616074"/>
            <a:ext cx="10058400" cy="1450757"/>
          </a:xfrm>
        </p:spPr>
        <p:txBody>
          <a:bodyPr/>
          <a:lstStyle/>
          <a:p>
            <a:r>
              <a:rPr lang="en-IN" b="1" dirty="0" smtClean="0">
                <a:solidFill>
                  <a:srgbClr val="C00000"/>
                </a:solidFill>
                <a:latin typeface="Arial Black" panose="020B0A04020102020204" pitchFamily="34" charset="0"/>
              </a:rPr>
              <a:t>Applications</a:t>
            </a:r>
            <a:endParaRPr lang="en-IN" b="1" dirty="0">
              <a:solidFill>
                <a:srgbClr val="C00000"/>
              </a:solidFill>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71158" y="2289259"/>
            <a:ext cx="3133147" cy="3170436"/>
          </a:xfrm>
          <a:prstGeom prst="rect">
            <a:avLst/>
          </a:prstGeom>
          <a:ln w="50800">
            <a:solidFill>
              <a:schemeClr val="tx1"/>
            </a:solidFill>
          </a:ln>
        </p:spPr>
      </p:pic>
      <p:pic>
        <p:nvPicPr>
          <p:cNvPr id="5" name="Picture 4"/>
          <p:cNvPicPr>
            <a:picLocks noChangeAspect="1"/>
          </p:cNvPicPr>
          <p:nvPr/>
        </p:nvPicPr>
        <p:blipFill>
          <a:blip r:embed="rId3"/>
          <a:stretch>
            <a:fillRect/>
          </a:stretch>
        </p:blipFill>
        <p:spPr>
          <a:xfrm>
            <a:off x="3679124" y="2289259"/>
            <a:ext cx="3905707" cy="3272901"/>
          </a:xfrm>
          <a:prstGeom prst="rect">
            <a:avLst/>
          </a:prstGeom>
          <a:ln w="50800">
            <a:solidFill>
              <a:schemeClr val="tx1"/>
            </a:solidFill>
          </a:ln>
        </p:spPr>
      </p:pic>
      <p:sp>
        <p:nvSpPr>
          <p:cNvPr id="7" name="TextBox 6"/>
          <p:cNvSpPr txBox="1"/>
          <p:nvPr/>
        </p:nvSpPr>
        <p:spPr>
          <a:xfrm>
            <a:off x="527538" y="1723292"/>
            <a:ext cx="2274277" cy="523220"/>
          </a:xfrm>
          <a:prstGeom prst="rect">
            <a:avLst/>
          </a:prstGeom>
          <a:noFill/>
        </p:spPr>
        <p:txBody>
          <a:bodyPr wrap="square" rtlCol="0">
            <a:spAutoFit/>
          </a:bodyPr>
          <a:lstStyle/>
          <a:p>
            <a:r>
              <a:rPr lang="en-IN" sz="2800" b="1" dirty="0" smtClean="0">
                <a:solidFill>
                  <a:srgbClr val="7030A0"/>
                </a:solidFill>
                <a:latin typeface="Forte" panose="03060902040502070203" pitchFamily="66" charset="0"/>
              </a:rPr>
              <a:t>Smart Ice</a:t>
            </a:r>
            <a:endParaRPr lang="en-IN" sz="2800" b="1" dirty="0">
              <a:solidFill>
                <a:srgbClr val="7030A0"/>
              </a:solidFill>
              <a:latin typeface="Forte" panose="03060902040502070203" pitchFamily="66" charset="0"/>
            </a:endParaRPr>
          </a:p>
        </p:txBody>
      </p:sp>
      <p:sp>
        <p:nvSpPr>
          <p:cNvPr id="8" name="Rectangle 7"/>
          <p:cNvSpPr/>
          <p:nvPr/>
        </p:nvSpPr>
        <p:spPr>
          <a:xfrm>
            <a:off x="3940151" y="1723292"/>
            <a:ext cx="2343911" cy="523220"/>
          </a:xfrm>
          <a:prstGeom prst="rect">
            <a:avLst/>
          </a:prstGeom>
        </p:spPr>
        <p:txBody>
          <a:bodyPr wrap="none">
            <a:spAutoFit/>
          </a:bodyPr>
          <a:lstStyle/>
          <a:p>
            <a:r>
              <a:rPr lang="en-IN" sz="2800" b="1" dirty="0" smtClean="0">
                <a:solidFill>
                  <a:srgbClr val="7030A0"/>
                </a:solidFill>
                <a:latin typeface="Forte" panose="03060902040502070203" pitchFamily="66" charset="0"/>
              </a:rPr>
              <a:t>Smart Diapers</a:t>
            </a:r>
            <a:endParaRPr lang="en-IN" sz="2800" b="1" dirty="0">
              <a:solidFill>
                <a:srgbClr val="7030A0"/>
              </a:solidFill>
              <a:latin typeface="Forte" panose="03060902040502070203" pitchFamily="66" charset="0"/>
            </a:endParaRPr>
          </a:p>
        </p:txBody>
      </p:sp>
      <p:pic>
        <p:nvPicPr>
          <p:cNvPr id="10" name="Picture 9"/>
          <p:cNvPicPr>
            <a:picLocks noChangeAspect="1"/>
          </p:cNvPicPr>
          <p:nvPr/>
        </p:nvPicPr>
        <p:blipFill>
          <a:blip r:embed="rId4"/>
          <a:stretch>
            <a:fillRect/>
          </a:stretch>
        </p:blipFill>
        <p:spPr>
          <a:xfrm>
            <a:off x="7844221" y="2289259"/>
            <a:ext cx="3769520" cy="3272901"/>
          </a:xfrm>
          <a:prstGeom prst="rect">
            <a:avLst/>
          </a:prstGeom>
          <a:ln w="50800">
            <a:solidFill>
              <a:schemeClr val="tx1"/>
            </a:solidFill>
          </a:ln>
        </p:spPr>
      </p:pic>
      <p:sp>
        <p:nvSpPr>
          <p:cNvPr id="11" name="Rectangle 10"/>
          <p:cNvSpPr/>
          <p:nvPr/>
        </p:nvSpPr>
        <p:spPr>
          <a:xfrm>
            <a:off x="8124139" y="1723292"/>
            <a:ext cx="2305952" cy="523220"/>
          </a:xfrm>
          <a:prstGeom prst="rect">
            <a:avLst/>
          </a:prstGeom>
        </p:spPr>
        <p:txBody>
          <a:bodyPr wrap="none">
            <a:spAutoFit/>
          </a:bodyPr>
          <a:lstStyle/>
          <a:p>
            <a:r>
              <a:rPr lang="en-IN" sz="2800" b="1" dirty="0" smtClean="0">
                <a:solidFill>
                  <a:srgbClr val="7030A0"/>
                </a:solidFill>
                <a:latin typeface="Forte" panose="03060902040502070203" pitchFamily="66" charset="0"/>
              </a:rPr>
              <a:t>Firefox </a:t>
            </a:r>
            <a:r>
              <a:rPr lang="en-IN" sz="2800" b="1" dirty="0" err="1" smtClean="0">
                <a:solidFill>
                  <a:srgbClr val="7030A0"/>
                </a:solidFill>
                <a:latin typeface="Forte" panose="03060902040502070203" pitchFamily="66" charset="0"/>
              </a:rPr>
              <a:t>ikettle</a:t>
            </a:r>
            <a:endParaRPr lang="en-IN" sz="2800" b="1" dirty="0">
              <a:solidFill>
                <a:srgbClr val="7030A0"/>
              </a:solidFill>
              <a:latin typeface="Forte" panose="03060902040502070203" pitchFamily="66" charset="0"/>
            </a:endParaRPr>
          </a:p>
        </p:txBody>
      </p:sp>
    </p:spTree>
    <p:extLst>
      <p:ext uri="{BB962C8B-B14F-4D97-AF65-F5344CB8AC3E}">
        <p14:creationId xmlns:p14="http://schemas.microsoft.com/office/powerpoint/2010/main" val="1675485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latin typeface="Times New Roman" panose="02020603050405020304" pitchFamily="18" charset="0"/>
                <a:cs typeface="Times New Roman" panose="02020603050405020304" pitchFamily="18" charset="0"/>
              </a:rPr>
              <a:t>Data Set: Echocardiogram</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3200" b="1" dirty="0" smtClean="0"/>
              <a:t>Problem Statement</a:t>
            </a:r>
            <a:r>
              <a:rPr lang="en-IN" sz="3200" dirty="0" smtClean="0"/>
              <a:t>:</a:t>
            </a:r>
          </a:p>
          <a:p>
            <a:endParaRPr lang="en-IN" b="1" dirty="0" smtClean="0">
              <a:solidFill>
                <a:srgbClr val="FF0000"/>
              </a:solidFill>
            </a:endParaRPr>
          </a:p>
          <a:p>
            <a:pPr>
              <a:lnSpc>
                <a:spcPct val="150000"/>
              </a:lnSpc>
            </a:pPr>
            <a:r>
              <a:rPr lang="en-IN" sz="2800" b="1" dirty="0" smtClean="0">
                <a:solidFill>
                  <a:srgbClr val="7030A0"/>
                </a:solidFill>
              </a:rPr>
              <a:t>The record of the patients who are suffered from attacks in past. So find the patients (suffered from attacks) who are alive after the one month </a:t>
            </a:r>
          </a:p>
        </p:txBody>
      </p:sp>
    </p:spTree>
    <p:extLst>
      <p:ext uri="{BB962C8B-B14F-4D97-AF65-F5344CB8AC3E}">
        <p14:creationId xmlns:p14="http://schemas.microsoft.com/office/powerpoint/2010/main" val="728285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356</TotalTime>
  <Words>920</Words>
  <Application>Microsoft Office PowerPoint</Application>
  <PresentationFormat>Widescreen</PresentationFormat>
  <Paragraphs>94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Calibri</vt:lpstr>
      <vt:lpstr>Calibri Light</vt:lpstr>
      <vt:lpstr>Forte</vt:lpstr>
      <vt:lpstr>Times New Roman</vt:lpstr>
      <vt:lpstr>Wingdings</vt:lpstr>
      <vt:lpstr>Retrospect</vt:lpstr>
      <vt:lpstr>Data Mining For IOT</vt:lpstr>
      <vt:lpstr>Scope:</vt:lpstr>
      <vt:lpstr>Contents</vt:lpstr>
      <vt:lpstr>What is IOT?</vt:lpstr>
      <vt:lpstr>IOT is…</vt:lpstr>
      <vt:lpstr>What is Data Mining?</vt:lpstr>
      <vt:lpstr>Why Data mining for IOT</vt:lpstr>
      <vt:lpstr>Applications</vt:lpstr>
      <vt:lpstr>Data Set: Echocardiogram</vt:lpstr>
      <vt:lpstr>Data Set: Echocardiogram [continue]</vt:lpstr>
      <vt:lpstr>PowerPoint Presentation</vt:lpstr>
      <vt:lpstr>PowerPoint Presentation</vt:lpstr>
      <vt:lpstr>PowerPoint Presentation</vt:lpstr>
      <vt:lpstr>PowerPoint Presentation</vt:lpstr>
      <vt:lpstr>Output:</vt:lpstr>
      <vt:lpstr>Original Data set:</vt:lpstr>
      <vt:lpstr>Dataset in Weka</vt:lpstr>
      <vt:lpstr>PowerPoint Presentation</vt:lpstr>
      <vt:lpstr>Advantages: </vt:lpstr>
      <vt:lpstr>Disadvantages/ Challanges:</vt:lpstr>
      <vt:lpstr>Conclusion:</vt:lpstr>
      <vt:lpstr>Future Scope:</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For IOT</dc:title>
  <dc:creator>Neeti Joshi</dc:creator>
  <cp:lastModifiedBy>Neeti Joshi</cp:lastModifiedBy>
  <cp:revision>36</cp:revision>
  <dcterms:created xsi:type="dcterms:W3CDTF">2016-02-18T18:10:00Z</dcterms:created>
  <dcterms:modified xsi:type="dcterms:W3CDTF">2016-05-06T09:41:17Z</dcterms:modified>
</cp:coreProperties>
</file>