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0"/>
  </p:notesMasterIdLst>
  <p:sldIdLst>
    <p:sldId id="256" r:id="rId2"/>
    <p:sldId id="258" r:id="rId3"/>
    <p:sldId id="264" r:id="rId4"/>
    <p:sldId id="261" r:id="rId5"/>
    <p:sldId id="262" r:id="rId6"/>
    <p:sldId id="266" r:id="rId7"/>
    <p:sldId id="263"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8"/>
    <p:restoredTop sz="94670"/>
  </p:normalViewPr>
  <p:slideViewPr>
    <p:cSldViewPr snapToGrid="0" snapToObjects="1">
      <p:cViewPr varScale="1">
        <p:scale>
          <a:sx n="96" d="100"/>
          <a:sy n="96" d="100"/>
        </p:scale>
        <p:origin x="9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9675E-94F9-C14C-A4D2-DE08B268B636}" type="datetimeFigureOut">
              <a:rPr lang="en-US" smtClean="0"/>
              <a:t>4/28/2022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D72909-B2D7-514B-A780-08A1FA1DE73A}" type="slidenum">
              <a:rPr lang="en-US" smtClean="0"/>
              <a:t>‹#›</a:t>
            </a:fld>
            <a:endParaRPr lang="en-US"/>
          </a:p>
        </p:txBody>
      </p:sp>
    </p:spTree>
    <p:extLst>
      <p:ext uri="{BB962C8B-B14F-4D97-AF65-F5344CB8AC3E}">
        <p14:creationId xmlns:p14="http://schemas.microsoft.com/office/powerpoint/2010/main" val="3111630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userDrawn="1"/>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dirty="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3195824-A6BA-764F-8A7C-CFBAAB806391}" type="datetime1">
              <a:rPr lang="en-GB" smtClean="0"/>
              <a:t>28/04/2022</a:t>
            </a:fld>
            <a:endParaRPr lang="en-US"/>
          </a:p>
        </p:txBody>
      </p:sp>
      <p:sp>
        <p:nvSpPr>
          <p:cNvPr id="5" name="Footer Placeholder 4"/>
          <p:cNvSpPr>
            <a:spLocks noGrp="1"/>
          </p:cNvSpPr>
          <p:nvPr>
            <p:ph type="ftr" sz="quarter" idx="11"/>
          </p:nvPr>
        </p:nvSpPr>
        <p:spPr/>
        <p:txBody>
          <a:bodyPr/>
          <a:lstStyle/>
          <a:p>
            <a:r>
              <a:rPr lang="en-US"/>
              <a:t>Middlesex University</a:t>
            </a:r>
          </a:p>
        </p:txBody>
      </p:sp>
      <p:sp>
        <p:nvSpPr>
          <p:cNvPr id="6" name="Slide Number Placeholder 5"/>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320543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41B82A-570A-1849-946D-1686610FEEEE}" type="datetime1">
              <a:rPr lang="en-GB" smtClean="0"/>
              <a:t>28/04/2022</a:t>
            </a:fld>
            <a:endParaRPr lang="en-US"/>
          </a:p>
        </p:txBody>
      </p:sp>
      <p:sp>
        <p:nvSpPr>
          <p:cNvPr id="5" name="Footer Placeholder 4"/>
          <p:cNvSpPr>
            <a:spLocks noGrp="1"/>
          </p:cNvSpPr>
          <p:nvPr>
            <p:ph type="ftr" sz="quarter" idx="11"/>
          </p:nvPr>
        </p:nvSpPr>
        <p:spPr/>
        <p:txBody>
          <a:bodyPr/>
          <a:lstStyle/>
          <a:p>
            <a:r>
              <a:rPr lang="en-US"/>
              <a:t>Middlesex University</a:t>
            </a:r>
          </a:p>
        </p:txBody>
      </p:sp>
      <p:sp>
        <p:nvSpPr>
          <p:cNvPr id="6" name="Slide Number Placeholder 5"/>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122151348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41B82A-570A-1849-946D-1686610FEEEE}" type="datetime1">
              <a:rPr lang="en-GB" smtClean="0"/>
              <a:t>28/04/2022</a:t>
            </a:fld>
            <a:endParaRPr lang="en-US"/>
          </a:p>
        </p:txBody>
      </p:sp>
      <p:sp>
        <p:nvSpPr>
          <p:cNvPr id="5" name="Footer Placeholder 4"/>
          <p:cNvSpPr>
            <a:spLocks noGrp="1"/>
          </p:cNvSpPr>
          <p:nvPr>
            <p:ph type="ftr" sz="quarter" idx="11"/>
          </p:nvPr>
        </p:nvSpPr>
        <p:spPr/>
        <p:txBody>
          <a:bodyPr/>
          <a:lstStyle/>
          <a:p>
            <a:r>
              <a:rPr lang="en-US"/>
              <a:t>Middlesex University</a:t>
            </a:r>
          </a:p>
        </p:txBody>
      </p:sp>
      <p:sp>
        <p:nvSpPr>
          <p:cNvPr id="6" name="Slide Number Placeholder 5"/>
          <p:cNvSpPr>
            <a:spLocks noGrp="1"/>
          </p:cNvSpPr>
          <p:nvPr>
            <p:ph type="sldNum" sz="quarter" idx="12"/>
          </p:nvPr>
        </p:nvSpPr>
        <p:spPr/>
        <p:txBody>
          <a:bodyPr/>
          <a:lstStyle/>
          <a:p>
            <a:fld id="{8F7593E8-F2E7-5B49-9F9B-A75B6E2385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3421851"/>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41B82A-570A-1849-946D-1686610FEEEE}" type="datetime1">
              <a:rPr lang="en-GB" smtClean="0"/>
              <a:t>28/04/2022</a:t>
            </a:fld>
            <a:endParaRPr lang="en-US"/>
          </a:p>
        </p:txBody>
      </p:sp>
      <p:sp>
        <p:nvSpPr>
          <p:cNvPr id="5" name="Footer Placeholder 4"/>
          <p:cNvSpPr>
            <a:spLocks noGrp="1"/>
          </p:cNvSpPr>
          <p:nvPr>
            <p:ph type="ftr" sz="quarter" idx="11"/>
          </p:nvPr>
        </p:nvSpPr>
        <p:spPr/>
        <p:txBody>
          <a:bodyPr/>
          <a:lstStyle/>
          <a:p>
            <a:r>
              <a:rPr lang="en-US"/>
              <a:t>Middlesex University</a:t>
            </a:r>
          </a:p>
        </p:txBody>
      </p:sp>
      <p:sp>
        <p:nvSpPr>
          <p:cNvPr id="6" name="Slide Number Placeholder 5"/>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3795362089"/>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41B82A-570A-1849-946D-1686610FEEEE}" type="datetime1">
              <a:rPr lang="en-GB" smtClean="0"/>
              <a:t>28/04/2022</a:t>
            </a:fld>
            <a:endParaRPr lang="en-US"/>
          </a:p>
        </p:txBody>
      </p:sp>
      <p:sp>
        <p:nvSpPr>
          <p:cNvPr id="5" name="Footer Placeholder 4"/>
          <p:cNvSpPr>
            <a:spLocks noGrp="1"/>
          </p:cNvSpPr>
          <p:nvPr>
            <p:ph type="ftr" sz="quarter" idx="11"/>
          </p:nvPr>
        </p:nvSpPr>
        <p:spPr/>
        <p:txBody>
          <a:bodyPr/>
          <a:lstStyle/>
          <a:p>
            <a:r>
              <a:rPr lang="en-US"/>
              <a:t>Middlesex University</a:t>
            </a:r>
          </a:p>
        </p:txBody>
      </p:sp>
      <p:sp>
        <p:nvSpPr>
          <p:cNvPr id="6" name="Slide Number Placeholder 5"/>
          <p:cNvSpPr>
            <a:spLocks noGrp="1"/>
          </p:cNvSpPr>
          <p:nvPr>
            <p:ph type="sldNum" sz="quarter" idx="12"/>
          </p:nvPr>
        </p:nvSpPr>
        <p:spPr/>
        <p:txBody>
          <a:bodyPr/>
          <a:lstStyle/>
          <a:p>
            <a:fld id="{8F7593E8-F2E7-5B49-9F9B-A75B6E2385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3243777"/>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41B82A-570A-1849-946D-1686610FEEEE}" type="datetime1">
              <a:rPr lang="en-GB" smtClean="0"/>
              <a:t>28/04/2022</a:t>
            </a:fld>
            <a:endParaRPr lang="en-US"/>
          </a:p>
        </p:txBody>
      </p:sp>
      <p:sp>
        <p:nvSpPr>
          <p:cNvPr id="5" name="Footer Placeholder 4"/>
          <p:cNvSpPr>
            <a:spLocks noGrp="1"/>
          </p:cNvSpPr>
          <p:nvPr>
            <p:ph type="ftr" sz="quarter" idx="11"/>
          </p:nvPr>
        </p:nvSpPr>
        <p:spPr/>
        <p:txBody>
          <a:bodyPr/>
          <a:lstStyle/>
          <a:p>
            <a:r>
              <a:rPr lang="en-US"/>
              <a:t>Middlesex University</a:t>
            </a:r>
          </a:p>
        </p:txBody>
      </p:sp>
      <p:sp>
        <p:nvSpPr>
          <p:cNvPr id="6" name="Slide Number Placeholder 5"/>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3722388166"/>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141B82A-570A-1849-946D-1686610FEEEE}" type="datetime1">
              <a:rPr lang="en-GB" smtClean="0"/>
              <a:t>28/04/2022</a:t>
            </a:fld>
            <a:endParaRPr lang="en-US"/>
          </a:p>
        </p:txBody>
      </p:sp>
      <p:sp>
        <p:nvSpPr>
          <p:cNvPr id="5" name="Footer Placeholder 4"/>
          <p:cNvSpPr>
            <a:spLocks noGrp="1"/>
          </p:cNvSpPr>
          <p:nvPr>
            <p:ph type="ftr" sz="quarter" idx="11"/>
          </p:nvPr>
        </p:nvSpPr>
        <p:spPr/>
        <p:txBody>
          <a:bodyPr/>
          <a:lstStyle/>
          <a:p>
            <a:r>
              <a:rPr lang="en-US"/>
              <a:t>Middlesex University</a:t>
            </a:r>
          </a:p>
        </p:txBody>
      </p:sp>
      <p:sp>
        <p:nvSpPr>
          <p:cNvPr id="6" name="Slide Number Placeholder 5"/>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2868632022"/>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141B82A-570A-1849-946D-1686610FEEEE}" type="datetime1">
              <a:rPr lang="en-GB" smtClean="0"/>
              <a:t>28/04/2022</a:t>
            </a:fld>
            <a:endParaRPr lang="en-US"/>
          </a:p>
        </p:txBody>
      </p:sp>
      <p:sp>
        <p:nvSpPr>
          <p:cNvPr id="5" name="Footer Placeholder 4"/>
          <p:cNvSpPr>
            <a:spLocks noGrp="1"/>
          </p:cNvSpPr>
          <p:nvPr>
            <p:ph type="ftr" sz="quarter" idx="11"/>
          </p:nvPr>
        </p:nvSpPr>
        <p:spPr/>
        <p:txBody>
          <a:bodyPr/>
          <a:lstStyle/>
          <a:p>
            <a:r>
              <a:rPr lang="en-US"/>
              <a:t>Middlesex University</a:t>
            </a:r>
          </a:p>
        </p:txBody>
      </p:sp>
      <p:sp>
        <p:nvSpPr>
          <p:cNvPr id="6" name="Slide Number Placeholder 5"/>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32491576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2" y="324215"/>
            <a:ext cx="10916354" cy="677549"/>
          </a:xfrm>
        </p:spPr>
        <p:txBody>
          <a:bodyPr>
            <a:normAutofit/>
          </a:bodyPr>
          <a:lstStyle>
            <a:lvl1pPr>
              <a:defRPr sz="3600"/>
            </a:lvl1pPr>
          </a:lstStyle>
          <a:p>
            <a:r>
              <a:rPr lang="en-GB" dirty="0"/>
              <a:t>Click to edit Master title style</a:t>
            </a:r>
            <a:endParaRPr lang="en-US" dirty="0"/>
          </a:p>
        </p:txBody>
      </p:sp>
      <p:sp>
        <p:nvSpPr>
          <p:cNvPr id="3" name="Content Placeholder 2"/>
          <p:cNvSpPr>
            <a:spLocks noGrp="1"/>
          </p:cNvSpPr>
          <p:nvPr>
            <p:ph idx="1"/>
          </p:nvPr>
        </p:nvSpPr>
        <p:spPr>
          <a:xfrm>
            <a:off x="677333" y="1077478"/>
            <a:ext cx="10916355" cy="527278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9953977" y="6350267"/>
            <a:ext cx="911939" cy="365125"/>
          </a:xfrm>
        </p:spPr>
        <p:txBody>
          <a:bodyPr/>
          <a:lstStyle/>
          <a:p>
            <a:fld id="{5141B82A-570A-1849-946D-1686610FEEEE}" type="datetime1">
              <a:rPr lang="en-GB" smtClean="0"/>
              <a:t>28/04/2022</a:t>
            </a:fld>
            <a:endParaRPr lang="en-US"/>
          </a:p>
        </p:txBody>
      </p:sp>
      <p:sp>
        <p:nvSpPr>
          <p:cNvPr id="5" name="Footer Placeholder 4"/>
          <p:cNvSpPr>
            <a:spLocks noGrp="1"/>
          </p:cNvSpPr>
          <p:nvPr>
            <p:ph type="ftr" sz="quarter" idx="11"/>
          </p:nvPr>
        </p:nvSpPr>
        <p:spPr>
          <a:xfrm>
            <a:off x="677333" y="6355869"/>
            <a:ext cx="6297612" cy="365125"/>
          </a:xfrm>
        </p:spPr>
        <p:txBody>
          <a:bodyPr/>
          <a:lstStyle/>
          <a:p>
            <a:r>
              <a:rPr lang="en-US"/>
              <a:t>Middlesex University</a:t>
            </a:r>
          </a:p>
        </p:txBody>
      </p:sp>
      <p:sp>
        <p:nvSpPr>
          <p:cNvPr id="6" name="Slide Number Placeholder 5"/>
          <p:cNvSpPr>
            <a:spLocks noGrp="1"/>
          </p:cNvSpPr>
          <p:nvPr>
            <p:ph type="sldNum" sz="quarter" idx="12"/>
          </p:nvPr>
        </p:nvSpPr>
        <p:spPr>
          <a:xfrm>
            <a:off x="10910348" y="6350267"/>
            <a:ext cx="683339" cy="365125"/>
          </a:xfrm>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768772214"/>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D86E69E-FFC5-6E48-B0AC-E5CEEBFFD895}" type="datetime1">
              <a:rPr lang="en-GB" smtClean="0"/>
              <a:t>28/04/2022</a:t>
            </a:fld>
            <a:endParaRPr lang="en-US"/>
          </a:p>
        </p:txBody>
      </p:sp>
      <p:sp>
        <p:nvSpPr>
          <p:cNvPr id="5" name="Footer Placeholder 4"/>
          <p:cNvSpPr>
            <a:spLocks noGrp="1"/>
          </p:cNvSpPr>
          <p:nvPr>
            <p:ph type="ftr" sz="quarter" idx="11"/>
          </p:nvPr>
        </p:nvSpPr>
        <p:spPr/>
        <p:txBody>
          <a:bodyPr/>
          <a:lstStyle/>
          <a:p>
            <a:r>
              <a:rPr lang="en-US"/>
              <a:t>Middlesex University</a:t>
            </a:r>
          </a:p>
        </p:txBody>
      </p:sp>
      <p:sp>
        <p:nvSpPr>
          <p:cNvPr id="6" name="Slide Number Placeholder 5"/>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123471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141B82A-570A-1849-946D-1686610FEEEE}" type="datetime1">
              <a:rPr lang="en-GB" smtClean="0"/>
              <a:t>28/04/2022</a:t>
            </a:fld>
            <a:endParaRPr lang="en-US"/>
          </a:p>
        </p:txBody>
      </p:sp>
      <p:sp>
        <p:nvSpPr>
          <p:cNvPr id="6" name="Footer Placeholder 5"/>
          <p:cNvSpPr>
            <a:spLocks noGrp="1"/>
          </p:cNvSpPr>
          <p:nvPr>
            <p:ph type="ftr" sz="quarter" idx="11"/>
          </p:nvPr>
        </p:nvSpPr>
        <p:spPr/>
        <p:txBody>
          <a:bodyPr/>
          <a:lstStyle/>
          <a:p>
            <a:r>
              <a:rPr lang="en-US"/>
              <a:t>Middlesex University</a:t>
            </a:r>
          </a:p>
        </p:txBody>
      </p:sp>
      <p:sp>
        <p:nvSpPr>
          <p:cNvPr id="7" name="Slide Number Placeholder 6"/>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4137324540"/>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141B82A-570A-1849-946D-1686610FEEEE}" type="datetime1">
              <a:rPr lang="en-GB" smtClean="0"/>
              <a:t>28/04/2022</a:t>
            </a:fld>
            <a:endParaRPr lang="en-US"/>
          </a:p>
        </p:txBody>
      </p:sp>
      <p:sp>
        <p:nvSpPr>
          <p:cNvPr id="8" name="Footer Placeholder 7"/>
          <p:cNvSpPr>
            <a:spLocks noGrp="1"/>
          </p:cNvSpPr>
          <p:nvPr>
            <p:ph type="ftr" sz="quarter" idx="11"/>
          </p:nvPr>
        </p:nvSpPr>
        <p:spPr/>
        <p:txBody>
          <a:bodyPr/>
          <a:lstStyle/>
          <a:p>
            <a:r>
              <a:rPr lang="en-US"/>
              <a:t>Middlesex University</a:t>
            </a:r>
          </a:p>
        </p:txBody>
      </p:sp>
      <p:sp>
        <p:nvSpPr>
          <p:cNvPr id="9" name="Slide Number Placeholder 8"/>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30136556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AE1E986-5179-1945-A102-B70657DFE776}" type="datetime1">
              <a:rPr lang="en-GB" smtClean="0"/>
              <a:t>28/04/2022</a:t>
            </a:fld>
            <a:endParaRPr lang="en-US"/>
          </a:p>
        </p:txBody>
      </p:sp>
      <p:sp>
        <p:nvSpPr>
          <p:cNvPr id="4" name="Footer Placeholder 3"/>
          <p:cNvSpPr>
            <a:spLocks noGrp="1"/>
          </p:cNvSpPr>
          <p:nvPr>
            <p:ph type="ftr" sz="quarter" idx="11"/>
          </p:nvPr>
        </p:nvSpPr>
        <p:spPr/>
        <p:txBody>
          <a:bodyPr/>
          <a:lstStyle/>
          <a:p>
            <a:r>
              <a:rPr lang="en-US"/>
              <a:t>Middlesex University</a:t>
            </a:r>
          </a:p>
        </p:txBody>
      </p:sp>
      <p:sp>
        <p:nvSpPr>
          <p:cNvPr id="5" name="Slide Number Placeholder 4"/>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237056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CC2D8-DC44-AA40-8581-DCA4E6BD1D12}" type="datetime1">
              <a:rPr lang="en-GB" smtClean="0"/>
              <a:t>28/04/2022</a:t>
            </a:fld>
            <a:endParaRPr lang="en-US"/>
          </a:p>
        </p:txBody>
      </p:sp>
      <p:sp>
        <p:nvSpPr>
          <p:cNvPr id="3" name="Footer Placeholder 2"/>
          <p:cNvSpPr>
            <a:spLocks noGrp="1"/>
          </p:cNvSpPr>
          <p:nvPr>
            <p:ph type="ftr" sz="quarter" idx="11"/>
          </p:nvPr>
        </p:nvSpPr>
        <p:spPr/>
        <p:txBody>
          <a:bodyPr/>
          <a:lstStyle/>
          <a:p>
            <a:r>
              <a:rPr lang="en-US"/>
              <a:t>Middlesex University</a:t>
            </a:r>
          </a:p>
        </p:txBody>
      </p:sp>
      <p:sp>
        <p:nvSpPr>
          <p:cNvPr id="4" name="Slide Number Placeholder 3"/>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156331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141B82A-570A-1849-946D-1686610FEEEE}" type="datetime1">
              <a:rPr lang="en-GB" smtClean="0"/>
              <a:t>28/04/2022</a:t>
            </a:fld>
            <a:endParaRPr lang="en-US"/>
          </a:p>
        </p:txBody>
      </p:sp>
      <p:sp>
        <p:nvSpPr>
          <p:cNvPr id="6" name="Footer Placeholder 5"/>
          <p:cNvSpPr>
            <a:spLocks noGrp="1"/>
          </p:cNvSpPr>
          <p:nvPr>
            <p:ph type="ftr" sz="quarter" idx="11"/>
          </p:nvPr>
        </p:nvSpPr>
        <p:spPr/>
        <p:txBody>
          <a:bodyPr/>
          <a:lstStyle/>
          <a:p>
            <a:r>
              <a:rPr lang="en-US"/>
              <a:t>Middlesex University</a:t>
            </a:r>
          </a:p>
        </p:txBody>
      </p:sp>
      <p:sp>
        <p:nvSpPr>
          <p:cNvPr id="7" name="Slide Number Placeholder 6"/>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2253609931"/>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1A7E9D1-0C34-2B4E-B1A6-222811A565A7}" type="datetime1">
              <a:rPr lang="en-GB" smtClean="0"/>
              <a:t>28/04/2022</a:t>
            </a:fld>
            <a:endParaRPr lang="en-US"/>
          </a:p>
        </p:txBody>
      </p:sp>
      <p:sp>
        <p:nvSpPr>
          <p:cNvPr id="6" name="Footer Placeholder 5"/>
          <p:cNvSpPr>
            <a:spLocks noGrp="1"/>
          </p:cNvSpPr>
          <p:nvPr>
            <p:ph type="ftr" sz="quarter" idx="11"/>
          </p:nvPr>
        </p:nvSpPr>
        <p:spPr/>
        <p:txBody>
          <a:bodyPr/>
          <a:lstStyle/>
          <a:p>
            <a:r>
              <a:rPr lang="en-US"/>
              <a:t>Middlesex University</a:t>
            </a:r>
          </a:p>
        </p:txBody>
      </p:sp>
      <p:sp>
        <p:nvSpPr>
          <p:cNvPr id="7" name="Slide Number Placeholder 6"/>
          <p:cNvSpPr>
            <a:spLocks noGrp="1"/>
          </p:cNvSpPr>
          <p:nvPr>
            <p:ph type="sldNum" sz="quarter" idx="12"/>
          </p:nvPr>
        </p:nvSpPr>
        <p:spPr/>
        <p:txBody>
          <a:bodyPr/>
          <a:lstStyle/>
          <a:p>
            <a:fld id="{8F7593E8-F2E7-5B49-9F9B-A75B6E23855E}" type="slidenum">
              <a:rPr lang="en-US" smtClean="0"/>
              <a:t>‹#›</a:t>
            </a:fld>
            <a:endParaRPr lang="en-US"/>
          </a:p>
        </p:txBody>
      </p:sp>
    </p:spTree>
    <p:extLst>
      <p:ext uri="{BB962C8B-B14F-4D97-AF65-F5344CB8AC3E}">
        <p14:creationId xmlns:p14="http://schemas.microsoft.com/office/powerpoint/2010/main" val="323781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77334" y="609600"/>
            <a:ext cx="10916354"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3" y="2160589"/>
            <a:ext cx="10916355" cy="3880773"/>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9953978" y="6035760"/>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41B82A-570A-1849-946D-1686610FEEEE}" type="datetime1">
              <a:rPr lang="en-GB" smtClean="0"/>
              <a:t>28/04/2022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Middlesex University</a:t>
            </a:r>
          </a:p>
        </p:txBody>
      </p:sp>
      <p:sp>
        <p:nvSpPr>
          <p:cNvPr id="6" name="Slide Number Placeholder 5"/>
          <p:cNvSpPr>
            <a:spLocks noGrp="1"/>
          </p:cNvSpPr>
          <p:nvPr>
            <p:ph type="sldNum" sz="quarter" idx="4"/>
          </p:nvPr>
        </p:nvSpPr>
        <p:spPr>
          <a:xfrm>
            <a:off x="10910349" y="6035760"/>
            <a:ext cx="683339" cy="365125"/>
          </a:xfrm>
          <a:prstGeom prst="rect">
            <a:avLst/>
          </a:prstGeom>
        </p:spPr>
        <p:txBody>
          <a:bodyPr vert="horz" lIns="91440" tIns="45720" rIns="91440" bIns="45720" rtlCol="0" anchor="ctr"/>
          <a:lstStyle>
            <a:lvl1pPr algn="r">
              <a:defRPr sz="900">
                <a:solidFill>
                  <a:schemeClr val="accent1"/>
                </a:solidFill>
              </a:defRPr>
            </a:lvl1pPr>
          </a:lstStyle>
          <a:p>
            <a:fld id="{8F7593E8-F2E7-5B49-9F9B-A75B6E23855E}" type="slidenum">
              <a:rPr lang="en-US" smtClean="0"/>
              <a:t>‹#›</a:t>
            </a:fld>
            <a:endParaRPr lang="en-US"/>
          </a:p>
        </p:txBody>
      </p:sp>
    </p:spTree>
    <p:extLst>
      <p:ext uri="{BB962C8B-B14F-4D97-AF65-F5344CB8AC3E}">
        <p14:creationId xmlns:p14="http://schemas.microsoft.com/office/powerpoint/2010/main" val="43267219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1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upload.wikimedia.org/wikipedia/en/4/43/Middlesex_University_Logo.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9AE4-30B2-7E49-B147-4F26D0EE6AEF}"/>
              </a:ext>
            </a:extLst>
          </p:cNvPr>
          <p:cNvSpPr>
            <a:spLocks noGrp="1"/>
          </p:cNvSpPr>
          <p:nvPr>
            <p:ph type="ctrTitle"/>
          </p:nvPr>
        </p:nvSpPr>
        <p:spPr>
          <a:xfrm>
            <a:off x="1271336" y="1528979"/>
            <a:ext cx="9144000" cy="1683447"/>
          </a:xfrm>
        </p:spPr>
        <p:txBody>
          <a:bodyPr>
            <a:noAutofit/>
          </a:bodyPr>
          <a:lstStyle/>
          <a:p>
            <a:pPr algn="ctr"/>
            <a:r>
              <a:rPr lang="en-US" sz="4400" dirty="0"/>
              <a:t>CST4070</a:t>
            </a:r>
            <a:br>
              <a:rPr lang="en-US" sz="4400" dirty="0"/>
            </a:br>
            <a:r>
              <a:rPr lang="en-US" sz="4400" dirty="0"/>
              <a:t>Applied Data Analytics</a:t>
            </a:r>
          </a:p>
        </p:txBody>
      </p:sp>
      <p:sp>
        <p:nvSpPr>
          <p:cNvPr id="3" name="Footer Placeholder 2">
            <a:extLst>
              <a:ext uri="{FF2B5EF4-FFF2-40B4-BE49-F238E27FC236}">
                <a16:creationId xmlns:a16="http://schemas.microsoft.com/office/drawing/2014/main" id="{799D9AE0-CD34-5344-9D6C-E66D50A55D68}"/>
              </a:ext>
            </a:extLst>
          </p:cNvPr>
          <p:cNvSpPr>
            <a:spLocks noGrp="1"/>
          </p:cNvSpPr>
          <p:nvPr>
            <p:ph type="ftr" sz="quarter" idx="11"/>
          </p:nvPr>
        </p:nvSpPr>
        <p:spPr/>
        <p:txBody>
          <a:bodyPr/>
          <a:lstStyle/>
          <a:p>
            <a:r>
              <a:rPr lang="en-US" dirty="0"/>
              <a:t>Middlesex University</a:t>
            </a:r>
          </a:p>
        </p:txBody>
      </p:sp>
      <p:sp>
        <p:nvSpPr>
          <p:cNvPr id="4" name="TextBox 3">
            <a:extLst>
              <a:ext uri="{FF2B5EF4-FFF2-40B4-BE49-F238E27FC236}">
                <a16:creationId xmlns:a16="http://schemas.microsoft.com/office/drawing/2014/main" id="{0817E5FC-B1E7-E546-8611-B2769D95EE00}"/>
              </a:ext>
            </a:extLst>
          </p:cNvPr>
          <p:cNvSpPr txBox="1"/>
          <p:nvPr/>
        </p:nvSpPr>
        <p:spPr>
          <a:xfrm>
            <a:off x="3884036" y="3727558"/>
            <a:ext cx="4423927" cy="2031325"/>
          </a:xfrm>
          <a:prstGeom prst="rect">
            <a:avLst/>
          </a:prstGeom>
          <a:noFill/>
          <a:ln w="63500">
            <a:solidFill>
              <a:schemeClr val="accent1">
                <a:lumMod val="60000"/>
                <a:lumOff val="40000"/>
                <a:alpha val="21000"/>
              </a:schemeClr>
            </a:solidFill>
          </a:ln>
        </p:spPr>
        <p:txBody>
          <a:bodyPr wrap="square" rtlCol="0">
            <a:spAutoFit/>
          </a:bodyPr>
          <a:lstStyle/>
          <a:p>
            <a:pPr algn="ctr"/>
            <a:r>
              <a:rPr lang="en-US" b="1" dirty="0"/>
              <a:t>Student</a:t>
            </a:r>
          </a:p>
          <a:p>
            <a:endParaRPr lang="en-GB" dirty="0"/>
          </a:p>
          <a:p>
            <a:pPr lvl="0"/>
            <a:r>
              <a:rPr lang="en-GB" i="1" dirty="0"/>
              <a:t>Name</a:t>
            </a:r>
            <a:r>
              <a:rPr lang="en-GB" dirty="0"/>
              <a:t>: Neet </a:t>
            </a:r>
          </a:p>
          <a:p>
            <a:pPr lvl="0"/>
            <a:r>
              <a:rPr lang="en-GB" i="1" dirty="0"/>
              <a:t>Surname</a:t>
            </a:r>
            <a:r>
              <a:rPr lang="en-GB" dirty="0"/>
              <a:t>: Madan</a:t>
            </a:r>
          </a:p>
          <a:p>
            <a:pPr lvl="0"/>
            <a:r>
              <a:rPr lang="en-GB" i="1" dirty="0"/>
              <a:t>Student ID</a:t>
            </a:r>
            <a:r>
              <a:rPr lang="en-GB" dirty="0"/>
              <a:t>: M00846242</a:t>
            </a:r>
          </a:p>
          <a:p>
            <a:pPr lvl="0"/>
            <a:r>
              <a:rPr lang="en-GB" i="1" dirty="0"/>
              <a:t>Campus</a:t>
            </a:r>
            <a:r>
              <a:rPr lang="en-GB" dirty="0"/>
              <a:t>: London</a:t>
            </a:r>
          </a:p>
          <a:p>
            <a:pPr lvl="0"/>
            <a:r>
              <a:rPr lang="en-GB" dirty="0"/>
              <a:t>Group number:1</a:t>
            </a:r>
          </a:p>
        </p:txBody>
      </p:sp>
      <p:sp>
        <p:nvSpPr>
          <p:cNvPr id="5" name="Rectangle 2">
            <a:extLst>
              <a:ext uri="{FF2B5EF4-FFF2-40B4-BE49-F238E27FC236}">
                <a16:creationId xmlns:a16="http://schemas.microsoft.com/office/drawing/2014/main" id="{33AFD53B-93BC-B648-A57D-1BE0E3C3A703}"/>
              </a:ext>
            </a:extLst>
          </p:cNvPr>
          <p:cNvSpPr>
            <a:spLocks noChangeArrowheads="1"/>
          </p:cNvSpPr>
          <p:nvPr/>
        </p:nvSpPr>
        <p:spPr bwMode="auto">
          <a:xfrm>
            <a:off x="4934078" y="816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Middlesex University - Wikipedia">
            <a:extLst>
              <a:ext uri="{FF2B5EF4-FFF2-40B4-BE49-F238E27FC236}">
                <a16:creationId xmlns:a16="http://schemas.microsoft.com/office/drawing/2014/main" id="{7FA9B184-A9F5-C24F-A3A2-F31A890F3C18}"/>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723570" y="237814"/>
            <a:ext cx="2247393" cy="8871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86FE3F3-62EA-E044-BC6F-BE9769F5C5A7}"/>
              </a:ext>
            </a:extLst>
          </p:cNvPr>
          <p:cNvSpPr txBox="1"/>
          <p:nvPr/>
        </p:nvSpPr>
        <p:spPr>
          <a:xfrm>
            <a:off x="3884036" y="5795141"/>
            <a:ext cx="4300330" cy="246221"/>
          </a:xfrm>
          <a:prstGeom prst="rect">
            <a:avLst/>
          </a:prstGeom>
          <a:noFill/>
        </p:spPr>
        <p:txBody>
          <a:bodyPr wrap="square" rtlCol="0">
            <a:spAutoFit/>
          </a:bodyPr>
          <a:lstStyle/>
          <a:p>
            <a:r>
              <a:rPr lang="en-US" sz="1000" u="sng" dirty="0"/>
              <a:t>Note</a:t>
            </a:r>
            <a:r>
              <a:rPr lang="en-US" sz="1000" dirty="0"/>
              <a:t>. This front-page will not be included in the total page count.</a:t>
            </a:r>
          </a:p>
        </p:txBody>
      </p:sp>
    </p:spTree>
    <p:extLst>
      <p:ext uri="{BB962C8B-B14F-4D97-AF65-F5344CB8AC3E}">
        <p14:creationId xmlns:p14="http://schemas.microsoft.com/office/powerpoint/2010/main" val="150573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4AE9-4A19-8F40-A634-6DEB0C61BDEA}"/>
              </a:ext>
            </a:extLst>
          </p:cNvPr>
          <p:cNvSpPr>
            <a:spLocks noGrp="1"/>
          </p:cNvSpPr>
          <p:nvPr>
            <p:ph type="title"/>
          </p:nvPr>
        </p:nvSpPr>
        <p:spPr/>
        <p:txBody>
          <a:bodyPr/>
          <a:lstStyle/>
          <a:p>
            <a:r>
              <a:rPr lang="en-US" dirty="0"/>
              <a:t>Problem definition</a:t>
            </a:r>
          </a:p>
        </p:txBody>
      </p:sp>
      <p:sp>
        <p:nvSpPr>
          <p:cNvPr id="3" name="Content Placeholder 2">
            <a:extLst>
              <a:ext uri="{FF2B5EF4-FFF2-40B4-BE49-F238E27FC236}">
                <a16:creationId xmlns:a16="http://schemas.microsoft.com/office/drawing/2014/main" id="{11EE67D6-F039-1345-AF33-8EEAF85EE256}"/>
              </a:ext>
            </a:extLst>
          </p:cNvPr>
          <p:cNvSpPr>
            <a:spLocks noGrp="1"/>
          </p:cNvSpPr>
          <p:nvPr>
            <p:ph idx="1"/>
          </p:nvPr>
        </p:nvSpPr>
        <p:spPr>
          <a:xfrm>
            <a:off x="678009" y="1077478"/>
            <a:ext cx="10916355" cy="5272789"/>
          </a:xfrm>
        </p:spPr>
        <p:txBody>
          <a:bodyPr>
            <a:normAutofit fontScale="70000" lnSpcReduction="20000"/>
          </a:bodyPr>
          <a:lstStyle/>
          <a:p>
            <a:pPr marL="0" lvl="0" indent="0">
              <a:buNone/>
            </a:pPr>
            <a:r>
              <a:rPr lang="en-US" dirty="0"/>
              <a:t>Talk here about:</a:t>
            </a:r>
          </a:p>
          <a:p>
            <a:pPr lvl="0"/>
            <a:r>
              <a:rPr lang="en-US" dirty="0"/>
              <a:t>The problem that you are going to address.</a:t>
            </a:r>
          </a:p>
          <a:p>
            <a:pPr marL="571500" lvl="1" indent="-171450"/>
            <a:r>
              <a:rPr lang="en-US" dirty="0"/>
              <a:t>Experienced the first case of Covid-19 outside of China in Jan 2020, Thailand’s strict government lockdown restrictions kept Covid-19 cases under control. However, though Thai government had put into effect the second Lockdown restriction during April 2021 to July 2021, Thailand’s still faced peak of Covid-19 cases that grew exponentially. </a:t>
            </a:r>
          </a:p>
          <a:p>
            <a:pPr marL="571500" lvl="1" indent="-171450"/>
            <a:r>
              <a:rPr lang="en-US" dirty="0"/>
              <a:t>Furthermore, Thailand had faced a delayed in retrieving vaccinations compared to the rest of the world and had vaccinations administered, and had highest vaccinations administered during the peak deaths from Covid-19. This research also seeks to study whether there was an overturn in mobility and if confidence was returned to users to be more mobile after the vaccination program had been rolled out.</a:t>
            </a:r>
          </a:p>
          <a:p>
            <a:pPr marL="0" lvl="0" indent="0">
              <a:buNone/>
            </a:pPr>
            <a:r>
              <a:rPr lang="en-US" dirty="0"/>
              <a:t>The aims and objectives of the project.</a:t>
            </a:r>
          </a:p>
          <a:p>
            <a:r>
              <a:rPr lang="en-US" dirty="0"/>
              <a:t>Aims:</a:t>
            </a:r>
            <a:br>
              <a:rPr lang="en-US" dirty="0"/>
            </a:br>
            <a:r>
              <a:rPr lang="en-US" dirty="0"/>
              <a:t>	</a:t>
            </a:r>
            <a:r>
              <a:rPr lang="en-US" sz="1200" dirty="0"/>
              <a:t>To investigate the difference in Covid-19 and mobility from two time periods April 2020 to July 2020 in comparison with April 2021 to July 2021 which are Lockdown 1 and Lockdown 2 in Thailand respectively</a:t>
            </a:r>
          </a:p>
          <a:p>
            <a:pPr marL="0" indent="0">
              <a:buNone/>
            </a:pPr>
            <a:r>
              <a:rPr lang="en-US" sz="1200" dirty="0"/>
              <a:t>          To investigate the relationship between new cases, new deaths and new vaccinations with mobility during April 2021 to December 2021 where several key Covid-19 events took place consecutively in Thailand. As they experience exponential growth in cases, deaths and had peak vaccinations administered consecutively during this time period. </a:t>
            </a:r>
          </a:p>
          <a:p>
            <a:r>
              <a:rPr lang="en-US" dirty="0"/>
              <a:t>Objectives:</a:t>
            </a:r>
          </a:p>
          <a:p>
            <a:pPr>
              <a:buFont typeface="Wingdings" panose="05000000000000000000" pitchFamily="2" charset="2"/>
              <a:buChar char="§"/>
            </a:pPr>
            <a:r>
              <a:rPr lang="en-US" sz="1200" dirty="0"/>
              <a:t>Datasets used were Google Mobility and </a:t>
            </a:r>
            <a:r>
              <a:rPr lang="en-GB" sz="1200" dirty="0" err="1"/>
              <a:t>OurInWorldData</a:t>
            </a:r>
            <a:r>
              <a:rPr lang="en-GB" sz="1200" dirty="0"/>
              <a:t> (OWID)</a:t>
            </a:r>
          </a:p>
          <a:p>
            <a:pPr>
              <a:buFont typeface="Wingdings" panose="05000000000000000000" pitchFamily="2" charset="2"/>
              <a:buChar char="§"/>
            </a:pPr>
            <a:r>
              <a:rPr lang="en-GB" sz="1200" dirty="0"/>
              <a:t>Datasets were cleaned and synthesized to study the relationship between the variables.</a:t>
            </a:r>
          </a:p>
          <a:p>
            <a:pPr>
              <a:buFont typeface="Wingdings" panose="05000000000000000000" pitchFamily="2" charset="2"/>
              <a:buChar char="§"/>
            </a:pPr>
            <a:r>
              <a:rPr lang="en-US" sz="1200" dirty="0"/>
              <a:t>Datasets were filtered, and consolidated into Monthly and Weekly aggregated levels for different types of tests. </a:t>
            </a:r>
          </a:p>
          <a:p>
            <a:pPr lvl="0"/>
            <a:r>
              <a:rPr lang="en-US" dirty="0"/>
              <a:t>The contribution of the project. </a:t>
            </a:r>
          </a:p>
          <a:p>
            <a:pPr marL="0" lvl="0" indent="0">
              <a:buNone/>
            </a:pPr>
            <a:r>
              <a:rPr lang="en-US" sz="1200" dirty="0"/>
              <a:t>This research aims to contribute to Thailand’s covid and infectious disease literature by providing insights into whether there was a decrease in the effectiveness of government lockdown measures and whether the vaccination administered could return mobility to normality right after the highest number of deaths.</a:t>
            </a:r>
          </a:p>
          <a:p>
            <a:pPr lvl="0"/>
            <a:r>
              <a:rPr lang="en-US" dirty="0"/>
              <a:t>Highlight the main steps required to complete your group project</a:t>
            </a:r>
          </a:p>
          <a:p>
            <a:pPr marL="0" indent="0">
              <a:buNone/>
            </a:pPr>
            <a:r>
              <a:rPr lang="en-US" sz="1200" dirty="0"/>
              <a:t>Proposal : Data exploration was done to check several countries and we concluded in Thailand. As there were several key events that took place in Thailand, we reviewed the trend of Covid-19 cases, mobility and other measures to see which trends stood out and matched with the events read in the newspapers and journal articles. Research papers were searched in previous countries and consolidated to find the best statistical method to prove our research questions. Hence, we conclude our research questions. A proposal was written. </a:t>
            </a:r>
          </a:p>
          <a:p>
            <a:pPr marL="0" indent="0">
              <a:buNone/>
            </a:pPr>
            <a:r>
              <a:rPr lang="en-US" sz="1200" dirty="0"/>
              <a:t>Final Research Paper: Data was cleaned, joined and consolidated. We reviewed the research questions and eliminated out research questions to see which ones we could not implement. Theories on statistical methods were searched. Coding and data exploration was done and discussed. We reached a conclusion on our results and a paper was written.</a:t>
            </a:r>
          </a:p>
          <a:p>
            <a:pPr marL="0" indent="0">
              <a:buNone/>
            </a:pPr>
            <a:r>
              <a:rPr lang="en-US" sz="1200" dirty="0"/>
              <a:t> </a:t>
            </a:r>
            <a:endParaRPr lang="en-US" dirty="0"/>
          </a:p>
        </p:txBody>
      </p:sp>
      <p:sp>
        <p:nvSpPr>
          <p:cNvPr id="5" name="Footer Placeholder 4">
            <a:extLst>
              <a:ext uri="{FF2B5EF4-FFF2-40B4-BE49-F238E27FC236}">
                <a16:creationId xmlns:a16="http://schemas.microsoft.com/office/drawing/2014/main" id="{5B8F18DA-31E0-4F47-9BA3-75E05A9D7B30}"/>
              </a:ext>
            </a:extLst>
          </p:cNvPr>
          <p:cNvSpPr>
            <a:spLocks noGrp="1"/>
          </p:cNvSpPr>
          <p:nvPr>
            <p:ph type="ftr" sz="quarter" idx="11"/>
          </p:nvPr>
        </p:nvSpPr>
        <p:spPr/>
        <p:txBody>
          <a:bodyPr/>
          <a:lstStyle/>
          <a:p>
            <a:r>
              <a:rPr lang="en-US" dirty="0"/>
              <a:t>Middlesex University</a:t>
            </a:r>
          </a:p>
        </p:txBody>
      </p:sp>
    </p:spTree>
    <p:extLst>
      <p:ext uri="{BB962C8B-B14F-4D97-AF65-F5344CB8AC3E}">
        <p14:creationId xmlns:p14="http://schemas.microsoft.com/office/powerpoint/2010/main" val="233001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D725-28EA-7341-A17F-A925A197AFC2}"/>
              </a:ext>
            </a:extLst>
          </p:cNvPr>
          <p:cNvSpPr>
            <a:spLocks noGrp="1"/>
          </p:cNvSpPr>
          <p:nvPr>
            <p:ph type="title"/>
          </p:nvPr>
        </p:nvSpPr>
        <p:spPr/>
        <p:txBody>
          <a:bodyPr/>
          <a:lstStyle/>
          <a:p>
            <a:r>
              <a:rPr lang="en-US" dirty="0"/>
              <a:t>Division of </a:t>
            </a:r>
            <a:r>
              <a:rPr lang="en-US" dirty="0" err="1"/>
              <a:t>labour</a:t>
            </a:r>
            <a:endParaRPr lang="en-US" dirty="0"/>
          </a:p>
        </p:txBody>
      </p:sp>
      <p:sp>
        <p:nvSpPr>
          <p:cNvPr id="3" name="Content Placeholder 2">
            <a:extLst>
              <a:ext uri="{FF2B5EF4-FFF2-40B4-BE49-F238E27FC236}">
                <a16:creationId xmlns:a16="http://schemas.microsoft.com/office/drawing/2014/main" id="{821CD97B-2411-5644-9668-62B0AF3E1C09}"/>
              </a:ext>
            </a:extLst>
          </p:cNvPr>
          <p:cNvSpPr>
            <a:spLocks noGrp="1"/>
          </p:cNvSpPr>
          <p:nvPr>
            <p:ph idx="1"/>
          </p:nvPr>
        </p:nvSpPr>
        <p:spPr/>
        <p:txBody>
          <a:bodyPr/>
          <a:lstStyle/>
          <a:p>
            <a:r>
              <a:rPr lang="en-US" dirty="0"/>
              <a:t>Explain here how the main steps introduced in the previous slide have been broken down among the members of your group.</a:t>
            </a:r>
          </a:p>
          <a:p>
            <a:pPr lvl="1">
              <a:buFont typeface="+mj-lt"/>
              <a:buAutoNum type="arabicPeriod"/>
            </a:pPr>
            <a:r>
              <a:rPr lang="en-US" dirty="0"/>
              <a:t>Data was filtered for period and country required, consolidated and joined between Google Mobility and Covid-19 dataset. Neet &amp; Vaibhav</a:t>
            </a:r>
          </a:p>
          <a:p>
            <a:pPr lvl="1">
              <a:buFont typeface="+mj-lt"/>
              <a:buAutoNum type="arabicPeriod"/>
            </a:pPr>
            <a:r>
              <a:rPr lang="en-US" dirty="0"/>
              <a:t>Coding of dataset cleaned, finalized, and consolidated - Neet</a:t>
            </a:r>
          </a:p>
          <a:p>
            <a:pPr lvl="1">
              <a:buFont typeface="+mj-lt"/>
              <a:buAutoNum type="arabicPeriod"/>
            </a:pPr>
            <a:r>
              <a:rPr lang="en-US" dirty="0"/>
              <a:t>One member researched several quotes and sent a file if we needed anything from any theory. -  Tega</a:t>
            </a:r>
          </a:p>
          <a:p>
            <a:pPr lvl="1">
              <a:buFont typeface="+mj-lt"/>
              <a:buAutoNum type="arabicPeriod"/>
            </a:pPr>
            <a:r>
              <a:rPr lang="en-US" dirty="0"/>
              <a:t>Data was then split between two members to work on different aspects, 1 member worked on data exploration, Anova and writing results of the entire paper. -Neet</a:t>
            </a:r>
          </a:p>
          <a:p>
            <a:pPr lvl="1">
              <a:buFont typeface="+mj-lt"/>
              <a:buAutoNum type="arabicPeriod"/>
            </a:pPr>
            <a:r>
              <a:rPr lang="en-US" dirty="0"/>
              <a:t>The other member worked on the causality test. –Vaibhav</a:t>
            </a:r>
          </a:p>
          <a:p>
            <a:pPr lvl="1">
              <a:buFont typeface="+mj-lt"/>
              <a:buAutoNum type="arabicPeriod"/>
            </a:pPr>
            <a:r>
              <a:rPr lang="en-US" dirty="0"/>
              <a:t>Discussions between two group members – Neet and Vaibhav</a:t>
            </a:r>
          </a:p>
          <a:p>
            <a:pPr lvl="1">
              <a:buFont typeface="+mj-lt"/>
              <a:buAutoNum type="arabicPeriod"/>
            </a:pPr>
            <a:r>
              <a:rPr lang="en-US" dirty="0"/>
              <a:t>Entire report was written and finalized - Neet</a:t>
            </a:r>
          </a:p>
          <a:p>
            <a:r>
              <a:rPr lang="en-US" dirty="0"/>
              <a:t>Briefly introduce your individual contribution.</a:t>
            </a:r>
          </a:p>
          <a:p>
            <a:pPr marL="0" indent="0">
              <a:buNone/>
            </a:pPr>
            <a:r>
              <a:rPr lang="en-US" dirty="0"/>
              <a:t>My individual contribution involved cleaning the data, finalizing the code, reviewing the coding sent by my team member (Vaibhav), any theories on time lag that could help us from Tega and reviewing the results and writing the entire research paper. </a:t>
            </a:r>
          </a:p>
          <a:p>
            <a:endParaRPr lang="en-US" dirty="0"/>
          </a:p>
        </p:txBody>
      </p:sp>
      <p:sp>
        <p:nvSpPr>
          <p:cNvPr id="4" name="Footer Placeholder 3">
            <a:extLst>
              <a:ext uri="{FF2B5EF4-FFF2-40B4-BE49-F238E27FC236}">
                <a16:creationId xmlns:a16="http://schemas.microsoft.com/office/drawing/2014/main" id="{E4A0C9FE-1A7D-964F-804E-99724F121111}"/>
              </a:ext>
            </a:extLst>
          </p:cNvPr>
          <p:cNvSpPr>
            <a:spLocks noGrp="1"/>
          </p:cNvSpPr>
          <p:nvPr>
            <p:ph type="ftr" sz="quarter" idx="11"/>
          </p:nvPr>
        </p:nvSpPr>
        <p:spPr/>
        <p:txBody>
          <a:bodyPr/>
          <a:lstStyle/>
          <a:p>
            <a:r>
              <a:rPr lang="en-US"/>
              <a:t>Middlesex University</a:t>
            </a:r>
          </a:p>
        </p:txBody>
      </p:sp>
    </p:spTree>
    <p:extLst>
      <p:ext uri="{BB962C8B-B14F-4D97-AF65-F5344CB8AC3E}">
        <p14:creationId xmlns:p14="http://schemas.microsoft.com/office/powerpoint/2010/main" val="83424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A3B4-5B84-BF46-9D32-A15B58E14F9E}"/>
              </a:ext>
            </a:extLst>
          </p:cNvPr>
          <p:cNvSpPr>
            <a:spLocks noGrp="1"/>
          </p:cNvSpPr>
          <p:nvPr>
            <p:ph type="title"/>
          </p:nvPr>
        </p:nvSpPr>
        <p:spPr/>
        <p:txBody>
          <a:bodyPr/>
          <a:lstStyle/>
          <a:p>
            <a:r>
              <a:rPr lang="en-US" dirty="0"/>
              <a:t>Individual contribution</a:t>
            </a:r>
          </a:p>
        </p:txBody>
      </p:sp>
      <p:sp>
        <p:nvSpPr>
          <p:cNvPr id="3" name="Content Placeholder 2">
            <a:extLst>
              <a:ext uri="{FF2B5EF4-FFF2-40B4-BE49-F238E27FC236}">
                <a16:creationId xmlns:a16="http://schemas.microsoft.com/office/drawing/2014/main" id="{FA8E88B1-08B8-464D-BA15-E9E9407B5C19}"/>
              </a:ext>
            </a:extLst>
          </p:cNvPr>
          <p:cNvSpPr>
            <a:spLocks noGrp="1"/>
          </p:cNvSpPr>
          <p:nvPr>
            <p:ph idx="1"/>
          </p:nvPr>
        </p:nvSpPr>
        <p:spPr/>
        <p:txBody>
          <a:bodyPr>
            <a:normAutofit fontScale="85000" lnSpcReduction="20000"/>
          </a:bodyPr>
          <a:lstStyle/>
          <a:p>
            <a:r>
              <a:rPr lang="en-US" dirty="0"/>
              <a:t>Use this slide to say more words about your individual contribution.</a:t>
            </a:r>
          </a:p>
          <a:p>
            <a:r>
              <a:rPr lang="en-US" dirty="0"/>
              <a:t>Introduce the steps you performed in great detail.</a:t>
            </a:r>
          </a:p>
          <a:p>
            <a:pPr lvl="1">
              <a:buFont typeface="+mj-lt"/>
              <a:buAutoNum type="arabicPeriod"/>
            </a:pPr>
            <a:r>
              <a:rPr lang="en-US" dirty="0"/>
              <a:t>I introduced the file and current research proposal in Teams with comments and ensured anyone to cooperate and work on the file and read if they had any questions. </a:t>
            </a:r>
          </a:p>
          <a:p>
            <a:pPr lvl="1">
              <a:buFont typeface="+mj-lt"/>
              <a:buAutoNum type="arabicPeriod"/>
            </a:pPr>
            <a:r>
              <a:rPr lang="en-US" dirty="0"/>
              <a:t> I asked to set up calls for division of labor consistently to start working on the project. </a:t>
            </a:r>
          </a:p>
          <a:p>
            <a:pPr lvl="1">
              <a:buFont typeface="+mj-lt"/>
              <a:buAutoNum type="arabicPeriod"/>
            </a:pPr>
            <a:r>
              <a:rPr lang="en-US" dirty="0"/>
              <a:t>Met on the university campus for one meeting to discuss on the division of labor and worked on the data cleaning for the start of the project to ensure we can divide the work and work on it amongst the entire group.</a:t>
            </a:r>
          </a:p>
          <a:p>
            <a:pPr lvl="1">
              <a:buFont typeface="+mj-lt"/>
              <a:buAutoNum type="arabicPeriod"/>
            </a:pPr>
            <a:r>
              <a:rPr lang="en-US" dirty="0"/>
              <a:t>Standardized the data and did the data exploration, to ensure that the trends within the dataset matched our current literature review and tune the literature review to the final research questions we agreed to change. </a:t>
            </a:r>
          </a:p>
          <a:p>
            <a:pPr lvl="1">
              <a:buFont typeface="+mj-lt"/>
              <a:buAutoNum type="arabicPeriod"/>
            </a:pPr>
            <a:r>
              <a:rPr lang="en-US" dirty="0"/>
              <a:t>Worked on the dataset and discussed with another group member (Vaibhav) throughout, and once coding was finalized on his part for the second part of the statistical test, I wrote the research paper. </a:t>
            </a:r>
          </a:p>
          <a:p>
            <a:r>
              <a:rPr lang="en-US" dirty="0"/>
              <a:t>Highlight the steps which one worked well and the ones which did not.</a:t>
            </a:r>
          </a:p>
          <a:p>
            <a:pPr>
              <a:buFont typeface="Wingdings" panose="05000000000000000000" pitchFamily="2" charset="2"/>
              <a:buChar char="§"/>
            </a:pPr>
            <a:r>
              <a:rPr lang="en-US" dirty="0"/>
              <a:t>The dataset was checked for stationarity, and it was not and we had very less time left as a lot of time. Due to the time limitation, we dropped </a:t>
            </a:r>
            <a:r>
              <a:rPr lang="en-US" dirty="0" err="1"/>
              <a:t>Todayamato</a:t>
            </a:r>
            <a:r>
              <a:rPr lang="en-US" dirty="0"/>
              <a:t> causality test and concluded on using Pearson correlation to see the statistical relationship for second and third research questions. The result of </a:t>
            </a:r>
            <a:r>
              <a:rPr lang="en-US" dirty="0" err="1"/>
              <a:t>Todayamato</a:t>
            </a:r>
            <a:r>
              <a:rPr lang="en-US" dirty="0"/>
              <a:t> also did not align with Pearson correlation. The results of Pearson correlation matched with the trends we suspected and it worked well with creating a story for our research. </a:t>
            </a:r>
          </a:p>
          <a:p>
            <a:r>
              <a:rPr lang="en-US" dirty="0"/>
              <a:t>Introduce the main challenges you faced and the solution you adopted to solve them.</a:t>
            </a:r>
          </a:p>
          <a:p>
            <a:pPr>
              <a:buFont typeface="Wingdings" panose="05000000000000000000" pitchFamily="2" charset="2"/>
              <a:buChar char="§"/>
            </a:pPr>
            <a:r>
              <a:rPr lang="en-US" dirty="0"/>
              <a:t>The main challenges were doing the </a:t>
            </a:r>
            <a:r>
              <a:rPr lang="en-US" dirty="0" err="1"/>
              <a:t>Todayamamoto</a:t>
            </a:r>
            <a:r>
              <a:rPr lang="en-US" dirty="0"/>
              <a:t> test, in the end we had to eliminate it and focus on using </a:t>
            </a:r>
            <a:r>
              <a:rPr lang="en-US" dirty="0" err="1"/>
              <a:t>Pearsson</a:t>
            </a:r>
            <a:r>
              <a:rPr lang="en-US" dirty="0"/>
              <a:t> correlation as due to the time limitation we no longer had time to work on this and change our entire conclusion. </a:t>
            </a:r>
          </a:p>
          <a:p>
            <a:r>
              <a:rPr lang="en-US" dirty="0"/>
              <a:t>Stress here why your contribution was important for the rest of the team to complete your group project.</a:t>
            </a:r>
          </a:p>
          <a:p>
            <a:pPr marL="0" indent="0">
              <a:buNone/>
            </a:pPr>
            <a:r>
              <a:rPr lang="en-US" dirty="0"/>
              <a:t>Generated the final idea to pick Thailand a case study, went through the data exploration stage meticulously to study the trends on what we read on the news and the current situation in Thailand matched with the peak covid-19 cases in Thailand. Advised the group on statistical tests and formulated research questions that we can implement for the research. Discussed with another group member and finalized the research questions to be tested, was critical and involved in all part of the process included, Idea formulation, research question formulation, discussion, data exploration, coding for statistical test, discussion on causality test to help team member and was key in writing the research paper. </a:t>
            </a:r>
          </a:p>
          <a:p>
            <a:pPr>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261E1D57-65DB-1644-B9B0-F17ADC2F6D2D}"/>
              </a:ext>
            </a:extLst>
          </p:cNvPr>
          <p:cNvSpPr>
            <a:spLocks noGrp="1"/>
          </p:cNvSpPr>
          <p:nvPr>
            <p:ph type="ftr" sz="quarter" idx="11"/>
          </p:nvPr>
        </p:nvSpPr>
        <p:spPr/>
        <p:txBody>
          <a:bodyPr/>
          <a:lstStyle/>
          <a:p>
            <a:r>
              <a:rPr lang="en-US"/>
              <a:t>Middlesex University</a:t>
            </a:r>
          </a:p>
        </p:txBody>
      </p:sp>
    </p:spTree>
    <p:extLst>
      <p:ext uri="{BB962C8B-B14F-4D97-AF65-F5344CB8AC3E}">
        <p14:creationId xmlns:p14="http://schemas.microsoft.com/office/powerpoint/2010/main" val="421100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DC71-D855-2142-95EA-253FAC4F8ED7}"/>
              </a:ext>
            </a:extLst>
          </p:cNvPr>
          <p:cNvSpPr>
            <a:spLocks noGrp="1"/>
          </p:cNvSpPr>
          <p:nvPr>
            <p:ph type="title"/>
          </p:nvPr>
        </p:nvSpPr>
        <p:spPr/>
        <p:txBody>
          <a:bodyPr/>
          <a:lstStyle/>
          <a:p>
            <a:r>
              <a:rPr lang="en-US" dirty="0"/>
              <a:t>Technical samples</a:t>
            </a:r>
          </a:p>
        </p:txBody>
      </p:sp>
      <p:sp>
        <p:nvSpPr>
          <p:cNvPr id="3" name="Content Placeholder 2">
            <a:extLst>
              <a:ext uri="{FF2B5EF4-FFF2-40B4-BE49-F238E27FC236}">
                <a16:creationId xmlns:a16="http://schemas.microsoft.com/office/drawing/2014/main" id="{3C16D474-C490-3441-B900-83C0A8DEB2BA}"/>
              </a:ext>
            </a:extLst>
          </p:cNvPr>
          <p:cNvSpPr>
            <a:spLocks noGrp="1"/>
          </p:cNvSpPr>
          <p:nvPr>
            <p:ph idx="1"/>
          </p:nvPr>
        </p:nvSpPr>
        <p:spPr/>
        <p:txBody>
          <a:bodyPr/>
          <a:lstStyle/>
          <a:p>
            <a:r>
              <a:rPr lang="en-US" dirty="0"/>
              <a:t>Attach here some details of the most relevant steps you performed.</a:t>
            </a:r>
          </a:p>
          <a:p>
            <a:pPr>
              <a:buFont typeface="+mj-lt"/>
              <a:buAutoNum type="arabicPeriod"/>
            </a:pPr>
            <a:r>
              <a:rPr lang="en-US" dirty="0"/>
              <a:t>Data Visualizations were used to do the data exploration to show preliminary Covid-19 and mobility events that were consistent with the literature review. Further data exploration was also done to show the difference in mobility level for two time periods comparing the same months in two years. Furthermore, data exploration was done to show the scatterplot relationship for Mobility and new cases (weekly aggregated), Mobility and new deaths and Mobility and Vaccinations. </a:t>
            </a:r>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endParaRPr lang="en-US" dirty="0"/>
          </a:p>
          <a:p>
            <a:pPr>
              <a:buFont typeface="+mj-lt"/>
              <a:buAutoNum type="arabicPeriod"/>
            </a:pPr>
            <a:r>
              <a:rPr lang="en-US" dirty="0"/>
              <a:t>Statistical Test Two Way Anova to show there was a significant difference in variance in Mobility when Months and Lockdown interacted as a categorical variable in two time periods, showed mobility was different in two lockdowns. It could be that the government restriction did not restrict mobility very highly as shown in the graph during the start of the lockdown as compared to the first time. </a:t>
            </a:r>
          </a:p>
          <a:p>
            <a:pPr marL="0" indent="0">
              <a:buNone/>
            </a:pPr>
            <a:endParaRPr lang="en-US" dirty="0"/>
          </a:p>
          <a:p>
            <a:pPr>
              <a:buFont typeface="+mj-lt"/>
              <a:buAutoNum type="arabicPeriod"/>
            </a:pPr>
            <a:endParaRPr lang="en-US" dirty="0"/>
          </a:p>
          <a:p>
            <a:pPr>
              <a:buFont typeface="+mj-lt"/>
              <a:buAutoNum type="arabicPeriod"/>
            </a:pPr>
            <a:endParaRPr lang="en-US" dirty="0"/>
          </a:p>
          <a:p>
            <a:pPr marL="0" indent="0">
              <a:buNone/>
            </a:pPr>
            <a:endParaRPr lang="en-US" dirty="0"/>
          </a:p>
          <a:p>
            <a:pPr marL="0" indent="0">
              <a:buNone/>
            </a:pPr>
            <a:endParaRPr lang="en-US" dirty="0"/>
          </a:p>
          <a:p>
            <a:endParaRPr lang="en-US" dirty="0"/>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EDFC2CBF-D744-4B40-8F24-EB01F1127639}"/>
              </a:ext>
            </a:extLst>
          </p:cNvPr>
          <p:cNvSpPr>
            <a:spLocks noGrp="1"/>
          </p:cNvSpPr>
          <p:nvPr>
            <p:ph type="ftr" sz="quarter" idx="11"/>
          </p:nvPr>
        </p:nvSpPr>
        <p:spPr/>
        <p:txBody>
          <a:bodyPr/>
          <a:lstStyle/>
          <a:p>
            <a:r>
              <a:rPr lang="en-US" dirty="0"/>
              <a:t>Middlesex University</a:t>
            </a:r>
          </a:p>
        </p:txBody>
      </p:sp>
      <p:pic>
        <p:nvPicPr>
          <p:cNvPr id="10" name="Picture 9">
            <a:extLst>
              <a:ext uri="{FF2B5EF4-FFF2-40B4-BE49-F238E27FC236}">
                <a16:creationId xmlns:a16="http://schemas.microsoft.com/office/drawing/2014/main" id="{9492D094-D098-48EC-9143-2DEECB4F0088}"/>
              </a:ext>
            </a:extLst>
          </p:cNvPr>
          <p:cNvPicPr>
            <a:picLocks noChangeAspect="1"/>
          </p:cNvPicPr>
          <p:nvPr/>
        </p:nvPicPr>
        <p:blipFill>
          <a:blip r:embed="rId2"/>
          <a:stretch>
            <a:fillRect/>
          </a:stretch>
        </p:blipFill>
        <p:spPr>
          <a:xfrm>
            <a:off x="1038524" y="2566604"/>
            <a:ext cx="2560670" cy="1250023"/>
          </a:xfrm>
          <a:prstGeom prst="rect">
            <a:avLst/>
          </a:prstGeom>
        </p:spPr>
      </p:pic>
      <p:pic>
        <p:nvPicPr>
          <p:cNvPr id="13" name="Picture 12">
            <a:extLst>
              <a:ext uri="{FF2B5EF4-FFF2-40B4-BE49-F238E27FC236}">
                <a16:creationId xmlns:a16="http://schemas.microsoft.com/office/drawing/2014/main" id="{B338CC25-D9BF-4F46-A101-B1175C2E8D4A}"/>
              </a:ext>
            </a:extLst>
          </p:cNvPr>
          <p:cNvPicPr>
            <a:picLocks noChangeAspect="1"/>
          </p:cNvPicPr>
          <p:nvPr/>
        </p:nvPicPr>
        <p:blipFill>
          <a:blip r:embed="rId3"/>
          <a:stretch>
            <a:fillRect/>
          </a:stretch>
        </p:blipFill>
        <p:spPr>
          <a:xfrm>
            <a:off x="6244400" y="2503048"/>
            <a:ext cx="3578152" cy="1292246"/>
          </a:xfrm>
          <a:prstGeom prst="rect">
            <a:avLst/>
          </a:prstGeom>
        </p:spPr>
      </p:pic>
      <p:pic>
        <p:nvPicPr>
          <p:cNvPr id="15" name="Picture 14">
            <a:extLst>
              <a:ext uri="{FF2B5EF4-FFF2-40B4-BE49-F238E27FC236}">
                <a16:creationId xmlns:a16="http://schemas.microsoft.com/office/drawing/2014/main" id="{A119751B-75C4-4FB4-9761-9E003A2FFB0F}"/>
              </a:ext>
            </a:extLst>
          </p:cNvPr>
          <p:cNvPicPr>
            <a:picLocks noChangeAspect="1"/>
          </p:cNvPicPr>
          <p:nvPr/>
        </p:nvPicPr>
        <p:blipFill>
          <a:blip r:embed="rId4"/>
          <a:stretch>
            <a:fillRect/>
          </a:stretch>
        </p:blipFill>
        <p:spPr>
          <a:xfrm>
            <a:off x="3673968" y="2566604"/>
            <a:ext cx="2570432" cy="1250024"/>
          </a:xfrm>
          <a:prstGeom prst="rect">
            <a:avLst/>
          </a:prstGeom>
        </p:spPr>
      </p:pic>
      <p:pic>
        <p:nvPicPr>
          <p:cNvPr id="16" name="Picture 15">
            <a:extLst>
              <a:ext uri="{FF2B5EF4-FFF2-40B4-BE49-F238E27FC236}">
                <a16:creationId xmlns:a16="http://schemas.microsoft.com/office/drawing/2014/main" id="{878D624C-C010-499C-80F4-E3F4C2196BCC}"/>
              </a:ext>
            </a:extLst>
          </p:cNvPr>
          <p:cNvPicPr>
            <a:picLocks noChangeAspect="1"/>
          </p:cNvPicPr>
          <p:nvPr/>
        </p:nvPicPr>
        <p:blipFill>
          <a:blip r:embed="rId5"/>
          <a:stretch>
            <a:fillRect/>
          </a:stretch>
        </p:blipFill>
        <p:spPr>
          <a:xfrm>
            <a:off x="1289939" y="5178286"/>
            <a:ext cx="3097036" cy="914479"/>
          </a:xfrm>
          <a:prstGeom prst="rect">
            <a:avLst/>
          </a:prstGeom>
        </p:spPr>
      </p:pic>
      <p:pic>
        <p:nvPicPr>
          <p:cNvPr id="18" name="Picture 17">
            <a:extLst>
              <a:ext uri="{FF2B5EF4-FFF2-40B4-BE49-F238E27FC236}">
                <a16:creationId xmlns:a16="http://schemas.microsoft.com/office/drawing/2014/main" id="{D1DA12D2-4F4A-437B-B270-B1C965A0F67B}"/>
              </a:ext>
            </a:extLst>
          </p:cNvPr>
          <p:cNvPicPr>
            <a:picLocks noChangeAspect="1"/>
          </p:cNvPicPr>
          <p:nvPr/>
        </p:nvPicPr>
        <p:blipFill>
          <a:blip r:embed="rId6"/>
          <a:stretch>
            <a:fillRect/>
          </a:stretch>
        </p:blipFill>
        <p:spPr>
          <a:xfrm>
            <a:off x="4670396" y="5106403"/>
            <a:ext cx="3512716" cy="1159403"/>
          </a:xfrm>
          <a:prstGeom prst="rect">
            <a:avLst/>
          </a:prstGeom>
        </p:spPr>
      </p:pic>
      <p:pic>
        <p:nvPicPr>
          <p:cNvPr id="20" name="Picture 19">
            <a:extLst>
              <a:ext uri="{FF2B5EF4-FFF2-40B4-BE49-F238E27FC236}">
                <a16:creationId xmlns:a16="http://schemas.microsoft.com/office/drawing/2014/main" id="{5A63E6EE-8788-4E69-957C-3EB8CE9ECAB9}"/>
              </a:ext>
            </a:extLst>
          </p:cNvPr>
          <p:cNvPicPr>
            <a:picLocks noChangeAspect="1"/>
          </p:cNvPicPr>
          <p:nvPr/>
        </p:nvPicPr>
        <p:blipFill>
          <a:blip r:embed="rId7"/>
          <a:stretch>
            <a:fillRect/>
          </a:stretch>
        </p:blipFill>
        <p:spPr>
          <a:xfrm>
            <a:off x="8347704" y="5106403"/>
            <a:ext cx="3081392" cy="1058244"/>
          </a:xfrm>
          <a:prstGeom prst="rect">
            <a:avLst/>
          </a:prstGeom>
        </p:spPr>
      </p:pic>
    </p:spTree>
    <p:extLst>
      <p:ext uri="{BB962C8B-B14F-4D97-AF65-F5344CB8AC3E}">
        <p14:creationId xmlns:p14="http://schemas.microsoft.com/office/powerpoint/2010/main" val="47596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FDC71-D855-2142-95EA-253FAC4F8ED7}"/>
              </a:ext>
            </a:extLst>
          </p:cNvPr>
          <p:cNvSpPr>
            <a:spLocks noGrp="1"/>
          </p:cNvSpPr>
          <p:nvPr>
            <p:ph type="title"/>
          </p:nvPr>
        </p:nvSpPr>
        <p:spPr/>
        <p:txBody>
          <a:bodyPr/>
          <a:lstStyle/>
          <a:p>
            <a:r>
              <a:rPr lang="en-US" dirty="0"/>
              <a:t>Technical samples</a:t>
            </a:r>
          </a:p>
        </p:txBody>
      </p:sp>
      <p:sp>
        <p:nvSpPr>
          <p:cNvPr id="3" name="Content Placeholder 2">
            <a:extLst>
              <a:ext uri="{FF2B5EF4-FFF2-40B4-BE49-F238E27FC236}">
                <a16:creationId xmlns:a16="http://schemas.microsoft.com/office/drawing/2014/main" id="{3C16D474-C490-3441-B900-83C0A8DEB2BA}"/>
              </a:ext>
            </a:extLst>
          </p:cNvPr>
          <p:cNvSpPr>
            <a:spLocks noGrp="1"/>
          </p:cNvSpPr>
          <p:nvPr>
            <p:ph idx="1"/>
          </p:nvPr>
        </p:nvSpPr>
        <p:spPr/>
        <p:txBody>
          <a:bodyPr/>
          <a:lstStyle/>
          <a:p>
            <a:pPr marL="0" indent="0">
              <a:buNone/>
            </a:pPr>
            <a:r>
              <a:rPr lang="en-US" dirty="0"/>
              <a:t>3. Research Paper:</a:t>
            </a:r>
          </a:p>
          <a:p>
            <a:pPr marL="0" indent="0">
              <a:buNone/>
            </a:pPr>
            <a:r>
              <a:rPr lang="en-US" dirty="0"/>
              <a:t>Also wrote the research paper and finalized all discussions and details with other group members. </a:t>
            </a:r>
          </a:p>
        </p:txBody>
      </p:sp>
      <p:sp>
        <p:nvSpPr>
          <p:cNvPr id="4" name="Footer Placeholder 3">
            <a:extLst>
              <a:ext uri="{FF2B5EF4-FFF2-40B4-BE49-F238E27FC236}">
                <a16:creationId xmlns:a16="http://schemas.microsoft.com/office/drawing/2014/main" id="{EDFC2CBF-D744-4B40-8F24-EB01F1127639}"/>
              </a:ext>
            </a:extLst>
          </p:cNvPr>
          <p:cNvSpPr>
            <a:spLocks noGrp="1"/>
          </p:cNvSpPr>
          <p:nvPr>
            <p:ph type="ftr" sz="quarter" idx="11"/>
          </p:nvPr>
        </p:nvSpPr>
        <p:spPr/>
        <p:txBody>
          <a:bodyPr/>
          <a:lstStyle/>
          <a:p>
            <a:r>
              <a:rPr lang="en-US"/>
              <a:t>Middlesex University</a:t>
            </a:r>
          </a:p>
        </p:txBody>
      </p:sp>
      <p:pic>
        <p:nvPicPr>
          <p:cNvPr id="6" name="Picture 5">
            <a:extLst>
              <a:ext uri="{FF2B5EF4-FFF2-40B4-BE49-F238E27FC236}">
                <a16:creationId xmlns:a16="http://schemas.microsoft.com/office/drawing/2014/main" id="{51A38FB8-0850-4EB0-9959-A912CA0D2EDF}"/>
              </a:ext>
            </a:extLst>
          </p:cNvPr>
          <p:cNvPicPr>
            <a:picLocks noChangeAspect="1"/>
          </p:cNvPicPr>
          <p:nvPr/>
        </p:nvPicPr>
        <p:blipFill>
          <a:blip r:embed="rId2"/>
          <a:stretch>
            <a:fillRect/>
          </a:stretch>
        </p:blipFill>
        <p:spPr>
          <a:xfrm>
            <a:off x="598312" y="1698474"/>
            <a:ext cx="2476639" cy="2545535"/>
          </a:xfrm>
          <a:prstGeom prst="rect">
            <a:avLst/>
          </a:prstGeom>
        </p:spPr>
      </p:pic>
    </p:spTree>
    <p:extLst>
      <p:ext uri="{BB962C8B-B14F-4D97-AF65-F5344CB8AC3E}">
        <p14:creationId xmlns:p14="http://schemas.microsoft.com/office/powerpoint/2010/main" val="37298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FB08-0C26-A340-A8AD-5FD9FF9CDA26}"/>
              </a:ext>
            </a:extLst>
          </p:cNvPr>
          <p:cNvSpPr>
            <a:spLocks noGrp="1"/>
          </p:cNvSpPr>
          <p:nvPr>
            <p:ph type="title"/>
          </p:nvPr>
        </p:nvSpPr>
        <p:spPr/>
        <p:txBody>
          <a:bodyPr/>
          <a:lstStyle/>
          <a:p>
            <a:r>
              <a:rPr lang="en-US" dirty="0"/>
              <a:t>Critical reflection</a:t>
            </a:r>
          </a:p>
        </p:txBody>
      </p:sp>
      <p:sp>
        <p:nvSpPr>
          <p:cNvPr id="3" name="Content Placeholder 2">
            <a:extLst>
              <a:ext uri="{FF2B5EF4-FFF2-40B4-BE49-F238E27FC236}">
                <a16:creationId xmlns:a16="http://schemas.microsoft.com/office/drawing/2014/main" id="{9760ABC7-EB13-0541-9B3E-2A5A345C5333}"/>
              </a:ext>
            </a:extLst>
          </p:cNvPr>
          <p:cNvSpPr>
            <a:spLocks noGrp="1"/>
          </p:cNvSpPr>
          <p:nvPr>
            <p:ph idx="1"/>
          </p:nvPr>
        </p:nvSpPr>
        <p:spPr/>
        <p:txBody>
          <a:bodyPr>
            <a:normAutofit fontScale="85000" lnSpcReduction="20000"/>
          </a:bodyPr>
          <a:lstStyle/>
          <a:p>
            <a:r>
              <a:rPr lang="en-US" dirty="0"/>
              <a:t>Conclude your presentation by summing up the high-level steps you personally adopted to help your team members to complete your project.</a:t>
            </a:r>
          </a:p>
          <a:p>
            <a:pPr>
              <a:buFont typeface="Wingdings" panose="05000000000000000000" pitchFamily="2" charset="2"/>
              <a:buChar char="§"/>
            </a:pPr>
            <a:r>
              <a:rPr lang="en-US" dirty="0"/>
              <a:t>I shared the project online, create a team group to ensure collaboration amongst team members and set up online calls to lead the project through.</a:t>
            </a:r>
          </a:p>
          <a:p>
            <a:pPr>
              <a:buFont typeface="Wingdings" panose="05000000000000000000" pitchFamily="2" charset="2"/>
              <a:buChar char="§"/>
            </a:pPr>
            <a:r>
              <a:rPr lang="en-US" dirty="0"/>
              <a:t>Always ready to help a team member catch up on details they have missed, to ensure they can continue the discussion and not miss out on anything. Worked collaboratively, understanding and followed up with any work that needs to be added to the final work.</a:t>
            </a:r>
          </a:p>
          <a:p>
            <a:pPr>
              <a:buFont typeface="Wingdings" panose="05000000000000000000" pitchFamily="2" charset="2"/>
              <a:buChar char="§"/>
            </a:pPr>
            <a:r>
              <a:rPr lang="en-US" dirty="0"/>
              <a:t>Tried my best to make it easy for any group member to get involved, by not pressurizing and asking for meetings online to see if anyone wanted to contribute and how they could contribute</a:t>
            </a:r>
          </a:p>
          <a:p>
            <a:pPr>
              <a:buFont typeface="Wingdings" panose="05000000000000000000" pitchFamily="2" charset="2"/>
              <a:buChar char="§"/>
            </a:pPr>
            <a:r>
              <a:rPr lang="en-US" dirty="0"/>
              <a:t>In the end, accept the contribution of the team members as is, without taking too much time to focus on that and focus on ensuring the work gets completed to meet the deadlines. </a:t>
            </a:r>
          </a:p>
          <a:p>
            <a:endParaRPr lang="en-US" dirty="0"/>
          </a:p>
          <a:p>
            <a:r>
              <a:rPr lang="en-US" dirty="0"/>
              <a:t>Highlight the lesson learned.</a:t>
            </a:r>
          </a:p>
          <a:p>
            <a:pPr>
              <a:buFont typeface="Arial" panose="020B0604020202020204" pitchFamily="34" charset="0"/>
              <a:buChar char="•"/>
            </a:pPr>
            <a:r>
              <a:rPr lang="en-US" dirty="0"/>
              <a:t>To take a step back and be a follower, to ensure equal responsibility and enthusiasm from all group members to complete the work. To not show high level of responsibility but an adequate level so group members feel the need to step up and help.</a:t>
            </a:r>
          </a:p>
          <a:p>
            <a:r>
              <a:rPr lang="en-US" dirty="0"/>
              <a:t>What did you learn during this project?</a:t>
            </a:r>
          </a:p>
          <a:p>
            <a:pPr>
              <a:buFont typeface="Arial" panose="020B0604020202020204" pitchFamily="34" charset="0"/>
              <a:buChar char="•"/>
            </a:pPr>
            <a:r>
              <a:rPr lang="en-US" dirty="0"/>
              <a:t>I improved my skills in python, data exploration, research question formulation and increased my efficiency in python coding. Personally, I wanted to use R as it was more familiar and easier, however, as  a group member liked Python more, I got a chance to learn and enjoy python. </a:t>
            </a:r>
          </a:p>
          <a:p>
            <a:r>
              <a:rPr lang="en-US" dirty="0"/>
              <a:t>What challenges did you encounter? What kind of skills have you learned to solve them?</a:t>
            </a:r>
          </a:p>
          <a:p>
            <a:pPr>
              <a:buFont typeface="Arial" panose="020B0604020202020204" pitchFamily="34" charset="0"/>
              <a:buChar char="•"/>
            </a:pPr>
            <a:r>
              <a:rPr lang="en-US" dirty="0"/>
              <a:t>Due to limited time and resource capacity, we maximized our time and worked on it the best that we could, I learned that sometimes we may not get the best results, but we put our best foot forward anyway to ensure we achieve it. For the first time, I am not working for a distinction, I learned that it is completely fine to not get a perfect score, I am working to ensure I learn something and meet the deadline. </a:t>
            </a:r>
          </a:p>
          <a:p>
            <a:r>
              <a:rPr lang="en-US" dirty="0"/>
              <a:t>What mistakes did you make? What would you do different in your next project to avoid them?</a:t>
            </a:r>
          </a:p>
          <a:p>
            <a:pPr marL="0" indent="0">
              <a:buNone/>
            </a:pPr>
            <a:r>
              <a:rPr lang="en-US" dirty="0"/>
              <a:t>        Becoming a better communicator, more diplomatic, work-focused, passive, very agreeable and be more conditional in showing responsibility. </a:t>
            </a:r>
          </a:p>
          <a:p>
            <a:pPr marL="0" indent="0">
              <a:buNone/>
            </a:pPr>
            <a:r>
              <a:rPr lang="en-US" dirty="0"/>
              <a:t>      </a:t>
            </a:r>
          </a:p>
        </p:txBody>
      </p:sp>
      <p:sp>
        <p:nvSpPr>
          <p:cNvPr id="4" name="Footer Placeholder 3">
            <a:extLst>
              <a:ext uri="{FF2B5EF4-FFF2-40B4-BE49-F238E27FC236}">
                <a16:creationId xmlns:a16="http://schemas.microsoft.com/office/drawing/2014/main" id="{8BD409A0-FA80-384E-9AAA-1C1B46D9150B}"/>
              </a:ext>
            </a:extLst>
          </p:cNvPr>
          <p:cNvSpPr>
            <a:spLocks noGrp="1"/>
          </p:cNvSpPr>
          <p:nvPr>
            <p:ph type="ftr" sz="quarter" idx="11"/>
          </p:nvPr>
        </p:nvSpPr>
        <p:spPr/>
        <p:txBody>
          <a:bodyPr/>
          <a:lstStyle/>
          <a:p>
            <a:r>
              <a:rPr lang="en-US"/>
              <a:t>Middlesex University</a:t>
            </a:r>
          </a:p>
        </p:txBody>
      </p:sp>
    </p:spTree>
    <p:extLst>
      <p:ext uri="{BB962C8B-B14F-4D97-AF65-F5344CB8AC3E}">
        <p14:creationId xmlns:p14="http://schemas.microsoft.com/office/powerpoint/2010/main" val="292395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9A4F-3AFB-304D-9490-AEA2BB58F01F}"/>
              </a:ext>
            </a:extLst>
          </p:cNvPr>
          <p:cNvSpPr>
            <a:spLocks noGrp="1"/>
          </p:cNvSpPr>
          <p:nvPr>
            <p:ph type="title"/>
          </p:nvPr>
        </p:nvSpPr>
        <p:spPr/>
        <p:txBody>
          <a:bodyPr/>
          <a:lstStyle/>
          <a:p>
            <a:r>
              <a:rPr lang="en-US" dirty="0"/>
              <a:t>Peer evaluation</a:t>
            </a:r>
          </a:p>
        </p:txBody>
      </p:sp>
      <p:sp>
        <p:nvSpPr>
          <p:cNvPr id="3" name="Content Placeholder 2">
            <a:extLst>
              <a:ext uri="{FF2B5EF4-FFF2-40B4-BE49-F238E27FC236}">
                <a16:creationId xmlns:a16="http://schemas.microsoft.com/office/drawing/2014/main" id="{66974B9C-78D9-4C47-ABAF-FDCD809DB304}"/>
              </a:ext>
            </a:extLst>
          </p:cNvPr>
          <p:cNvSpPr>
            <a:spLocks noGrp="1"/>
          </p:cNvSpPr>
          <p:nvPr>
            <p:ph idx="1"/>
          </p:nvPr>
        </p:nvSpPr>
        <p:spPr>
          <a:xfrm>
            <a:off x="677333" y="1077478"/>
            <a:ext cx="5418667" cy="981636"/>
          </a:xfrm>
        </p:spPr>
        <p:txBody>
          <a:bodyPr>
            <a:normAutofit fontScale="92500"/>
          </a:bodyPr>
          <a:lstStyle/>
          <a:p>
            <a:r>
              <a:rPr lang="en-US" dirty="0"/>
              <a:t>Assess your work and the one from your group members.</a:t>
            </a:r>
          </a:p>
          <a:p>
            <a:r>
              <a:rPr lang="en-US" dirty="0"/>
              <a:t>List your team members (</a:t>
            </a:r>
            <a:r>
              <a:rPr lang="en-US" i="1" dirty="0"/>
              <a:t>including yourself</a:t>
            </a:r>
            <a:r>
              <a:rPr lang="en-US" dirty="0"/>
              <a:t>!) and assess each of them (</a:t>
            </a:r>
            <a:r>
              <a:rPr lang="en-US" i="1" dirty="0"/>
              <a:t>including you</a:t>
            </a:r>
            <a:r>
              <a:rPr lang="en-US" dirty="0"/>
              <a:t>!) according to the following criteria:</a:t>
            </a:r>
          </a:p>
        </p:txBody>
      </p:sp>
      <p:sp>
        <p:nvSpPr>
          <p:cNvPr id="4" name="Footer Placeholder 3">
            <a:extLst>
              <a:ext uri="{FF2B5EF4-FFF2-40B4-BE49-F238E27FC236}">
                <a16:creationId xmlns:a16="http://schemas.microsoft.com/office/drawing/2014/main" id="{7BB4FB55-82C2-3545-B068-B671E312C6C4}"/>
              </a:ext>
            </a:extLst>
          </p:cNvPr>
          <p:cNvSpPr>
            <a:spLocks noGrp="1"/>
          </p:cNvSpPr>
          <p:nvPr>
            <p:ph type="ftr" sz="quarter" idx="11"/>
          </p:nvPr>
        </p:nvSpPr>
        <p:spPr/>
        <p:txBody>
          <a:bodyPr/>
          <a:lstStyle/>
          <a:p>
            <a:r>
              <a:rPr lang="en-US" dirty="0"/>
              <a:t>Middlesex University</a:t>
            </a:r>
          </a:p>
        </p:txBody>
      </p:sp>
      <p:sp>
        <p:nvSpPr>
          <p:cNvPr id="6" name="Rounded Rectangle 5">
            <a:extLst>
              <a:ext uri="{FF2B5EF4-FFF2-40B4-BE49-F238E27FC236}">
                <a16:creationId xmlns:a16="http://schemas.microsoft.com/office/drawing/2014/main" id="{C02E4503-B01E-7E4E-9267-03D0572F4EA2}"/>
              </a:ext>
            </a:extLst>
          </p:cNvPr>
          <p:cNvSpPr/>
          <p:nvPr/>
        </p:nvSpPr>
        <p:spPr>
          <a:xfrm>
            <a:off x="677331" y="1955661"/>
            <a:ext cx="5329022" cy="1040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Participation in developing ideas</a:t>
            </a:r>
          </a:p>
          <a:p>
            <a:pPr marL="171450" indent="-171450">
              <a:buFont typeface="Arial" panose="020B0604020202020204" pitchFamily="34" charset="0"/>
              <a:buChar char="•"/>
            </a:pPr>
            <a:r>
              <a:rPr lang="en-US" sz="1200" dirty="0"/>
              <a:t>Willingness to discuss the ideas of others</a:t>
            </a:r>
          </a:p>
          <a:p>
            <a:pPr marL="171450" indent="-171450">
              <a:buFont typeface="Arial" panose="020B0604020202020204" pitchFamily="34" charset="0"/>
              <a:buChar char="•"/>
            </a:pPr>
            <a:r>
              <a:rPr lang="en-US" sz="1200" dirty="0"/>
              <a:t>Cooperation with other group members</a:t>
            </a:r>
          </a:p>
          <a:p>
            <a:pPr marL="171450" indent="-171450">
              <a:buFont typeface="Arial" panose="020B0604020202020204" pitchFamily="34" charset="0"/>
              <a:buChar char="•"/>
            </a:pPr>
            <a:r>
              <a:rPr lang="en-US" sz="1200" dirty="0"/>
              <a:t>Interest and enthusiasm in the group project</a:t>
            </a:r>
          </a:p>
          <a:p>
            <a:pPr marL="171450" indent="-171450">
              <a:buFont typeface="Arial" panose="020B0604020202020204" pitchFamily="34" charset="0"/>
              <a:buChar char="•"/>
            </a:pPr>
            <a:r>
              <a:rPr lang="en-US" sz="1200" dirty="0"/>
              <a:t>Ease and familiarity with the discussion material</a:t>
            </a:r>
          </a:p>
        </p:txBody>
      </p:sp>
      <p:sp>
        <p:nvSpPr>
          <p:cNvPr id="7" name="Content Placeholder 2">
            <a:extLst>
              <a:ext uri="{FF2B5EF4-FFF2-40B4-BE49-F238E27FC236}">
                <a16:creationId xmlns:a16="http://schemas.microsoft.com/office/drawing/2014/main" id="{82F1CC43-4B2D-6344-990D-CC1DEE7EED01}"/>
              </a:ext>
            </a:extLst>
          </p:cNvPr>
          <p:cNvSpPr txBox="1">
            <a:spLocks/>
          </p:cNvSpPr>
          <p:nvPr/>
        </p:nvSpPr>
        <p:spPr>
          <a:xfrm>
            <a:off x="6135509" y="195127"/>
            <a:ext cx="5408040" cy="67754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1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solidFill>
                  <a:schemeClr val="accent2"/>
                </a:solidFill>
              </a:rPr>
              <a:t>Replace the toy IDs/names with your group details.</a:t>
            </a:r>
            <a:br>
              <a:rPr lang="en-US" dirty="0">
                <a:solidFill>
                  <a:schemeClr val="accent2"/>
                </a:solidFill>
              </a:rPr>
            </a:br>
            <a:r>
              <a:rPr lang="en-US" dirty="0">
                <a:solidFill>
                  <a:schemeClr val="accent2"/>
                </a:solidFill>
              </a:rPr>
              <a:t>Order by student ID (ascending order).</a:t>
            </a:r>
            <a:br>
              <a:rPr lang="en-US" dirty="0">
                <a:solidFill>
                  <a:schemeClr val="accent2"/>
                </a:solidFill>
              </a:rPr>
            </a:br>
            <a:r>
              <a:rPr lang="en-US" dirty="0">
                <a:solidFill>
                  <a:schemeClr val="accent2"/>
                </a:solidFill>
              </a:rPr>
              <a:t>Include yourself in the list.</a:t>
            </a:r>
          </a:p>
        </p:txBody>
      </p:sp>
      <p:sp>
        <p:nvSpPr>
          <p:cNvPr id="8" name="Content Placeholder 2">
            <a:extLst>
              <a:ext uri="{FF2B5EF4-FFF2-40B4-BE49-F238E27FC236}">
                <a16:creationId xmlns:a16="http://schemas.microsoft.com/office/drawing/2014/main" id="{6E4385D9-30F6-AF45-BBB7-50A9E5A423B0}"/>
              </a:ext>
            </a:extLst>
          </p:cNvPr>
          <p:cNvSpPr txBox="1">
            <a:spLocks/>
          </p:cNvSpPr>
          <p:nvPr/>
        </p:nvSpPr>
        <p:spPr>
          <a:xfrm>
            <a:off x="677331" y="3222706"/>
            <a:ext cx="5418667" cy="3651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1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You can give the following scores:</a:t>
            </a:r>
          </a:p>
        </p:txBody>
      </p:sp>
      <p:sp>
        <p:nvSpPr>
          <p:cNvPr id="9" name="Rounded Rectangle 8">
            <a:extLst>
              <a:ext uri="{FF2B5EF4-FFF2-40B4-BE49-F238E27FC236}">
                <a16:creationId xmlns:a16="http://schemas.microsoft.com/office/drawing/2014/main" id="{C20BFC9F-39AC-F543-B29C-D303EB94C91B}"/>
              </a:ext>
            </a:extLst>
          </p:cNvPr>
          <p:cNvSpPr/>
          <p:nvPr/>
        </p:nvSpPr>
        <p:spPr>
          <a:xfrm>
            <a:off x="677329" y="3587830"/>
            <a:ext cx="5329022" cy="10404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 Excellent work; was crucial component to group's success</a:t>
            </a:r>
          </a:p>
          <a:p>
            <a:r>
              <a:rPr lang="en-US" sz="1200" dirty="0"/>
              <a:t>4 = Very strong work; contributed significantly to group</a:t>
            </a:r>
          </a:p>
          <a:p>
            <a:r>
              <a:rPr lang="en-US" sz="1200" dirty="0"/>
              <a:t>3 = Sufficient effort; contributed adequately to group</a:t>
            </a:r>
          </a:p>
          <a:p>
            <a:r>
              <a:rPr lang="en-US" sz="1200" dirty="0"/>
              <a:t>2 = Insufficient effort; met minimal standards of group</a:t>
            </a:r>
          </a:p>
          <a:p>
            <a:r>
              <a:rPr lang="en-US" sz="1200" dirty="0"/>
              <a:t>1 = Little or weak effort; was detrimental to group</a:t>
            </a:r>
          </a:p>
        </p:txBody>
      </p:sp>
      <p:sp>
        <p:nvSpPr>
          <p:cNvPr id="10" name="Content Placeholder 2">
            <a:extLst>
              <a:ext uri="{FF2B5EF4-FFF2-40B4-BE49-F238E27FC236}">
                <a16:creationId xmlns:a16="http://schemas.microsoft.com/office/drawing/2014/main" id="{908501AD-BACA-0647-B6B8-7781AD6CE029}"/>
              </a:ext>
            </a:extLst>
          </p:cNvPr>
          <p:cNvSpPr txBox="1">
            <a:spLocks/>
          </p:cNvSpPr>
          <p:nvPr/>
        </p:nvSpPr>
        <p:spPr>
          <a:xfrm>
            <a:off x="677329" y="4827151"/>
            <a:ext cx="5418667" cy="13298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1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For each score, briefly motivate it.</a:t>
            </a:r>
          </a:p>
          <a:p>
            <a:r>
              <a:rPr lang="en-US" dirty="0"/>
              <a:t>Remember to peer-evaluate every member of your team, including yourself!</a:t>
            </a:r>
          </a:p>
        </p:txBody>
      </p:sp>
      <p:graphicFrame>
        <p:nvGraphicFramePr>
          <p:cNvPr id="11" name="Table 5">
            <a:extLst>
              <a:ext uri="{FF2B5EF4-FFF2-40B4-BE49-F238E27FC236}">
                <a16:creationId xmlns:a16="http://schemas.microsoft.com/office/drawing/2014/main" id="{BD7BC4BE-1BFE-1846-AF7C-A6EC18CBA2E6}"/>
              </a:ext>
            </a:extLst>
          </p:cNvPr>
          <p:cNvGraphicFramePr>
            <a:graphicFrameLocks noGrp="1"/>
          </p:cNvGraphicFramePr>
          <p:nvPr>
            <p:extLst>
              <p:ext uri="{D42A27DB-BD31-4B8C-83A1-F6EECF244321}">
                <p14:modId xmlns:p14="http://schemas.microsoft.com/office/powerpoint/2010/main" val="311456130"/>
              </p:ext>
            </p:extLst>
          </p:nvPr>
        </p:nvGraphicFramePr>
        <p:xfrm>
          <a:off x="6185649" y="932633"/>
          <a:ext cx="5408042" cy="5577840"/>
        </p:xfrm>
        <a:graphic>
          <a:graphicData uri="http://schemas.openxmlformats.org/drawingml/2006/table">
            <a:tbl>
              <a:tblPr firstRow="1" bandRow="1">
                <a:tableStyleId>{5C22544A-7EE6-4342-B048-85BDC9FD1C3A}</a:tableStyleId>
              </a:tblPr>
              <a:tblGrid>
                <a:gridCol w="907678">
                  <a:extLst>
                    <a:ext uri="{9D8B030D-6E8A-4147-A177-3AD203B41FA5}">
                      <a16:colId xmlns:a16="http://schemas.microsoft.com/office/drawing/2014/main" val="4058364301"/>
                    </a:ext>
                  </a:extLst>
                </a:gridCol>
                <a:gridCol w="1075764">
                  <a:extLst>
                    <a:ext uri="{9D8B030D-6E8A-4147-A177-3AD203B41FA5}">
                      <a16:colId xmlns:a16="http://schemas.microsoft.com/office/drawing/2014/main" val="1267074942"/>
                    </a:ext>
                  </a:extLst>
                </a:gridCol>
                <a:gridCol w="470649">
                  <a:extLst>
                    <a:ext uri="{9D8B030D-6E8A-4147-A177-3AD203B41FA5}">
                      <a16:colId xmlns:a16="http://schemas.microsoft.com/office/drawing/2014/main" val="3614142242"/>
                    </a:ext>
                  </a:extLst>
                </a:gridCol>
                <a:gridCol w="2953951">
                  <a:extLst>
                    <a:ext uri="{9D8B030D-6E8A-4147-A177-3AD203B41FA5}">
                      <a16:colId xmlns:a16="http://schemas.microsoft.com/office/drawing/2014/main" val="3503014652"/>
                    </a:ext>
                  </a:extLst>
                </a:gridCol>
              </a:tblGrid>
              <a:tr h="360348">
                <a:tc>
                  <a:txBody>
                    <a:bodyPr/>
                    <a:lstStyle/>
                    <a:p>
                      <a:pPr algn="ctr"/>
                      <a:r>
                        <a:rPr lang="en-US" sz="1000" dirty="0"/>
                        <a:t>Student ID</a:t>
                      </a:r>
                    </a:p>
                  </a:txBody>
                  <a:tcPr/>
                </a:tc>
                <a:tc>
                  <a:txBody>
                    <a:bodyPr/>
                    <a:lstStyle/>
                    <a:p>
                      <a:pPr algn="ctr"/>
                      <a:r>
                        <a:rPr lang="en-US" sz="1000" dirty="0"/>
                        <a:t>Student name/surname</a:t>
                      </a:r>
                    </a:p>
                  </a:txBody>
                  <a:tcPr/>
                </a:tc>
                <a:tc>
                  <a:txBody>
                    <a:bodyPr/>
                    <a:lstStyle/>
                    <a:p>
                      <a:pPr algn="ctr"/>
                      <a:r>
                        <a:rPr lang="en-US" sz="1000" dirty="0"/>
                        <a:t>Mark</a:t>
                      </a:r>
                    </a:p>
                  </a:txBody>
                  <a:tcPr/>
                </a:tc>
                <a:tc>
                  <a:txBody>
                    <a:bodyPr/>
                    <a:lstStyle/>
                    <a:p>
                      <a:pPr algn="ctr"/>
                      <a:r>
                        <a:rPr lang="en-US" sz="1000" dirty="0"/>
                        <a:t>Reason of the mark given</a:t>
                      </a:r>
                    </a:p>
                  </a:txBody>
                  <a:tcPr/>
                </a:tc>
                <a:extLst>
                  <a:ext uri="{0D108BD9-81ED-4DB2-BD59-A6C34878D82A}">
                    <a16:rowId xmlns:a16="http://schemas.microsoft.com/office/drawing/2014/main" val="677182741"/>
                  </a:ext>
                </a:extLst>
              </a:tr>
              <a:tr h="914729">
                <a:tc>
                  <a:txBody>
                    <a:bodyPr/>
                    <a:lstStyle/>
                    <a:p>
                      <a:pPr algn="ctr"/>
                      <a:r>
                        <a:rPr lang="en-US" sz="1000" dirty="0"/>
                        <a:t>M00846242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Neet Madan</a:t>
                      </a:r>
                    </a:p>
                  </a:txBody>
                  <a:tcPr/>
                </a:tc>
                <a:tc>
                  <a:txBody>
                    <a:bodyPr/>
                    <a:lstStyle/>
                    <a:p>
                      <a:pPr algn="ctr"/>
                      <a:r>
                        <a:rPr lang="en-US" sz="1000" dirty="0"/>
                        <a:t>4</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Participation in developing ideas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Tried extremely hard to engage the group</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Interest and enthusiasm in the group project</a:t>
                      </a:r>
                    </a:p>
                    <a:p>
                      <a:pPr marL="171450" indent="-171450" algn="l">
                        <a:buFont typeface="Arial" panose="020B0604020202020204" pitchFamily="34" charset="0"/>
                        <a:buChar char="•"/>
                      </a:pPr>
                      <a:r>
                        <a:rPr lang="en-US" sz="1000" dirty="0"/>
                        <a:t>Ease and familiarity with the discussion material</a:t>
                      </a:r>
                    </a:p>
                    <a:p>
                      <a:pPr marL="171450" indent="-171450" algn="l">
                        <a:buFont typeface="Arial" panose="020B0604020202020204" pitchFamily="34" charset="0"/>
                        <a:buChar char="•"/>
                      </a:pPr>
                      <a:r>
                        <a:rPr lang="en-US" sz="1000" dirty="0"/>
                        <a:t>Needs to be more diplomatic and calculating in actions to ensure group members at least help.</a:t>
                      </a:r>
                    </a:p>
                    <a:p>
                      <a:pPr algn="ctr"/>
                      <a:endParaRPr lang="en-US" sz="1000" dirty="0"/>
                    </a:p>
                  </a:txBody>
                  <a:tcPr/>
                </a:tc>
                <a:extLst>
                  <a:ext uri="{0D108BD9-81ED-4DB2-BD59-A6C34878D82A}">
                    <a16:rowId xmlns:a16="http://schemas.microsoft.com/office/drawing/2014/main" val="3331007250"/>
                  </a:ext>
                </a:extLst>
              </a:tr>
              <a:tr h="914729">
                <a:tc>
                  <a:txBody>
                    <a:bodyPr/>
                    <a:lstStyle/>
                    <a:p>
                      <a:pPr algn="ctr"/>
                      <a:r>
                        <a:rPr lang="en-US" sz="1000" dirty="0"/>
                        <a:t>M070</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Vaibhav</a:t>
                      </a:r>
                    </a:p>
                  </a:txBody>
                  <a:tcPr/>
                </a:tc>
                <a:tc>
                  <a:txBody>
                    <a:bodyPr/>
                    <a:lstStyle/>
                    <a:p>
                      <a:pPr algn="ctr"/>
                      <a:r>
                        <a:rPr lang="en-US" sz="1000" dirty="0"/>
                        <a:t>4</a:t>
                      </a:r>
                    </a:p>
                  </a:txBody>
                  <a:tcPr/>
                </a:tc>
                <a:tc>
                  <a:txBody>
                    <a:bodyPr/>
                    <a:lstStyle/>
                    <a:p>
                      <a:pPr marL="171450" indent="-171450">
                        <a:buFont typeface="Arial" panose="020B0604020202020204" pitchFamily="34" charset="0"/>
                        <a:buChar char="•"/>
                      </a:pPr>
                      <a:r>
                        <a:rPr lang="en-US" sz="1000" dirty="0"/>
                        <a:t>Participation in developing ideas</a:t>
                      </a:r>
                    </a:p>
                    <a:p>
                      <a:pPr marL="171450" indent="-171450">
                        <a:buFont typeface="Arial" panose="020B0604020202020204" pitchFamily="34" charset="0"/>
                        <a:buChar char="•"/>
                      </a:pPr>
                      <a:r>
                        <a:rPr lang="en-US" sz="1000" dirty="0"/>
                        <a:t>Willingness to discuss the ideas of others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Ease and familiarity with the discussion material</a:t>
                      </a:r>
                    </a:p>
                    <a:p>
                      <a:pPr algn="ctr"/>
                      <a:endParaRPr lang="en-US" sz="1000" dirty="0"/>
                    </a:p>
                    <a:p>
                      <a:pPr algn="ctr"/>
                      <a:endParaRPr lang="en-US" sz="1000" dirty="0"/>
                    </a:p>
                  </a:txBody>
                  <a:tcPr/>
                </a:tc>
                <a:extLst>
                  <a:ext uri="{0D108BD9-81ED-4DB2-BD59-A6C34878D82A}">
                    <a16:rowId xmlns:a16="http://schemas.microsoft.com/office/drawing/2014/main" val="2076230193"/>
                  </a:ext>
                </a:extLst>
              </a:tr>
              <a:tr h="360348">
                <a:tc>
                  <a:txBody>
                    <a:bodyPr/>
                    <a:lstStyle/>
                    <a:p>
                      <a:pPr algn="ctr"/>
                      <a:r>
                        <a:rPr lang="en-GB" sz="1000" b="0" i="0" kern="1200" dirty="0">
                          <a:solidFill>
                            <a:schemeClr val="dk1"/>
                          </a:solidFill>
                          <a:effectLst/>
                          <a:latin typeface="+mn-lt"/>
                          <a:ea typeface="+mn-ea"/>
                          <a:cs typeface="+mn-cs"/>
                        </a:rPr>
                        <a:t>M00742842</a:t>
                      </a:r>
                      <a:endParaRPr lang="en-US" sz="1000" b="0" i="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Ajeet Mishra</a:t>
                      </a:r>
                    </a:p>
                  </a:txBody>
                  <a:tcPr/>
                </a:tc>
                <a:tc>
                  <a:txBody>
                    <a:bodyPr/>
                    <a:lstStyle/>
                    <a:p>
                      <a:pPr algn="ctr"/>
                      <a:r>
                        <a:rPr lang="en-US" sz="1000" dirty="0"/>
                        <a:t>3</a:t>
                      </a:r>
                    </a:p>
                  </a:txBody>
                  <a:tcPr/>
                </a:tc>
                <a:tc>
                  <a:txBody>
                    <a:bodyPr/>
                    <a:lstStyle/>
                    <a:p>
                      <a:pPr marL="171450" indent="-171450">
                        <a:buFont typeface="Arial" panose="020B0604020202020204" pitchFamily="34" charset="0"/>
                        <a:buChar char="•"/>
                      </a:pPr>
                      <a:r>
                        <a:rPr lang="en-US" sz="1000" dirty="0"/>
                        <a:t>Participation in developing ideas</a:t>
                      </a:r>
                    </a:p>
                    <a:p>
                      <a:pPr marL="171450" indent="-171450">
                        <a:buFont typeface="Arial" panose="020B0604020202020204" pitchFamily="34" charset="0"/>
                        <a:buChar char="•"/>
                      </a:pPr>
                      <a:r>
                        <a:rPr lang="en-US" sz="1000" dirty="0"/>
                        <a:t>Contributed during research proposal stage</a:t>
                      </a:r>
                    </a:p>
                  </a:txBody>
                  <a:tcPr/>
                </a:tc>
                <a:extLst>
                  <a:ext uri="{0D108BD9-81ED-4DB2-BD59-A6C34878D82A}">
                    <a16:rowId xmlns:a16="http://schemas.microsoft.com/office/drawing/2014/main" val="2692610477"/>
                  </a:ext>
                </a:extLst>
              </a:tr>
              <a:tr h="914729">
                <a:tc>
                  <a:txBody>
                    <a:bodyPr/>
                    <a:lstStyle/>
                    <a:p>
                      <a:pPr algn="ctr"/>
                      <a:r>
                        <a:rPr lang="en-GB" sz="1000" b="0" i="0" kern="1200" dirty="0">
                          <a:solidFill>
                            <a:schemeClr val="dk1"/>
                          </a:solidFill>
                          <a:effectLst/>
                          <a:latin typeface="+mn-lt"/>
                          <a:ea typeface="+mn-ea"/>
                          <a:cs typeface="+mn-cs"/>
                        </a:rPr>
                        <a:t>M00860651</a:t>
                      </a:r>
                      <a:endParaRPr lang="en-US" sz="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000" kern="1200" dirty="0">
                          <a:solidFill>
                            <a:schemeClr val="dk1"/>
                          </a:solidFill>
                          <a:latin typeface="+mn-lt"/>
                          <a:ea typeface="+mn-ea"/>
                          <a:cs typeface="+mn-cs"/>
                        </a:rPr>
                        <a:t>Renas Nasser</a:t>
                      </a:r>
                      <a:endParaRPr lang="en-US" sz="1000" kern="1200" dirty="0">
                        <a:solidFill>
                          <a:schemeClr val="dk1"/>
                        </a:solidFill>
                        <a:latin typeface="+mn-lt"/>
                        <a:ea typeface="+mn-ea"/>
                        <a:cs typeface="+mn-cs"/>
                      </a:endParaRPr>
                    </a:p>
                  </a:txBody>
                  <a:tcPr/>
                </a:tc>
                <a:tc>
                  <a:txBody>
                    <a:bodyPr/>
                    <a:lstStyle/>
                    <a:p>
                      <a:pPr algn="ctr"/>
                      <a:r>
                        <a:rPr lang="en-US" sz="1000" dirty="0"/>
                        <a:t>1</a:t>
                      </a:r>
                    </a:p>
                  </a:txBody>
                  <a:tcPr/>
                </a:tc>
                <a:tc>
                  <a:txBody>
                    <a:bodyPr/>
                    <a:lstStyle/>
                    <a:p>
                      <a:pPr marL="171450" indent="-171450" algn="l">
                        <a:buFont typeface="Arial" panose="020B0604020202020204" pitchFamily="34" charset="0"/>
                        <a:buChar char="•"/>
                      </a:pPr>
                      <a:r>
                        <a:rPr lang="en-US" sz="1000" dirty="0"/>
                        <a:t>Contribution to writing an explanation of where the dataset came from during the research proposal stage. No contribution during this research paper.</a:t>
                      </a:r>
                    </a:p>
                    <a:p>
                      <a:pPr algn="ctr"/>
                      <a:endParaRPr lang="en-US" sz="1000" dirty="0"/>
                    </a:p>
                    <a:p>
                      <a:pPr algn="ctr"/>
                      <a:endParaRPr lang="en-US" sz="1000" dirty="0"/>
                    </a:p>
                  </a:txBody>
                  <a:tcPr/>
                </a:tc>
                <a:extLst>
                  <a:ext uri="{0D108BD9-81ED-4DB2-BD59-A6C34878D82A}">
                    <a16:rowId xmlns:a16="http://schemas.microsoft.com/office/drawing/2014/main" val="3214764919"/>
                  </a:ext>
                </a:extLst>
              </a:tr>
              <a:tr h="1191920">
                <a:tc>
                  <a:txBody>
                    <a:bodyPr/>
                    <a:lstStyle/>
                    <a:p>
                      <a:pPr algn="ctr"/>
                      <a:r>
                        <a:rPr lang="en-US" sz="1000" dirty="0"/>
                        <a:t>M345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000" dirty="0"/>
                        <a:t>Tega</a:t>
                      </a:r>
                    </a:p>
                  </a:txBody>
                  <a:tcPr/>
                </a:tc>
                <a:tc>
                  <a:txBody>
                    <a:bodyPr/>
                    <a:lstStyle/>
                    <a:p>
                      <a:pPr algn="ctr"/>
                      <a:r>
                        <a:rPr lang="en-US" sz="1000" dirty="0"/>
                        <a:t>3</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Participation in developing ideas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Willingness to discuss the ideas of others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Cooperation with other group members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000" dirty="0"/>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000" dirty="0"/>
                    </a:p>
                    <a:p>
                      <a:pPr algn="ctr"/>
                      <a:endParaRPr lang="en-US" sz="1000" dirty="0"/>
                    </a:p>
                    <a:p>
                      <a:pPr algn="ctr"/>
                      <a:endParaRPr lang="en-US" sz="1000" dirty="0"/>
                    </a:p>
                    <a:p>
                      <a:pPr algn="ctr"/>
                      <a:endParaRPr lang="en-US" sz="1000" dirty="0"/>
                    </a:p>
                  </a:txBody>
                  <a:tcPr/>
                </a:tc>
                <a:extLst>
                  <a:ext uri="{0D108BD9-81ED-4DB2-BD59-A6C34878D82A}">
                    <a16:rowId xmlns:a16="http://schemas.microsoft.com/office/drawing/2014/main" val="2855528271"/>
                  </a:ext>
                </a:extLst>
              </a:tr>
            </a:tbl>
          </a:graphicData>
        </a:graphic>
      </p:graphicFrame>
    </p:spTree>
    <p:extLst>
      <p:ext uri="{BB962C8B-B14F-4D97-AF65-F5344CB8AC3E}">
        <p14:creationId xmlns:p14="http://schemas.microsoft.com/office/powerpoint/2010/main" val="28932006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{1D8D2D18-F2A7-AF47-9607-74D2CD4644B1}tf10001060</Template>
  <TotalTime>392</TotalTime>
  <Words>2158</Words>
  <Application>Microsoft Office PowerPoint</Application>
  <PresentationFormat>Widescreen</PresentationFormat>
  <Paragraphs>147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CST4070 Applied Data Analytics</vt:lpstr>
      <vt:lpstr>Problem definition</vt:lpstr>
      <vt:lpstr>Division of labour</vt:lpstr>
      <vt:lpstr>Individual contribution</vt:lpstr>
      <vt:lpstr>Technical samples</vt:lpstr>
      <vt:lpstr>Technical samples</vt:lpstr>
      <vt:lpstr>Critical reflection</vt:lpstr>
      <vt:lpstr>Peer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2130 – Data Management and Business Intelligence</dc:title>
  <dc:creator>Giovanni Quattrone</dc:creator>
  <cp:lastModifiedBy>Neet Madan</cp:lastModifiedBy>
  <cp:revision>27</cp:revision>
  <dcterms:created xsi:type="dcterms:W3CDTF">2020-09-17T15:47:56Z</dcterms:created>
  <dcterms:modified xsi:type="dcterms:W3CDTF">2022-04-28T15:45:31Z</dcterms:modified>
</cp:coreProperties>
</file>