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7494" autoAdjust="0"/>
  </p:normalViewPr>
  <p:slideViewPr>
    <p:cSldViewPr snapToGrid="0" snapToObjects="1">
      <p:cViewPr>
        <p:scale>
          <a:sx n="50" d="100"/>
          <a:sy n="50" d="100"/>
        </p:scale>
        <p:origin x="-1070" y="-581"/>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628541" y="21513018"/>
            <a:ext cx="8873067" cy="7838011"/>
          </a:xfrm>
          <a:prstGeom prst="rect">
            <a:avLst/>
          </a:prstGeom>
          <a:noFill/>
          <a:ln w="9525">
            <a:noFill/>
            <a:miter lim="800000"/>
            <a:headEnd/>
            <a:tailEnd/>
          </a:ln>
        </p:spPr>
        <p:txBody>
          <a:bodyPr lIns="406384" tIns="406384" rIns="406384" bIns="406384">
            <a:spAutoFit/>
          </a:bodyPr>
          <a:lstStyle/>
          <a:p>
            <a:pPr defTabSz="3901342"/>
            <a:endParaRPr lang="en-US" sz="2400" dirty="0"/>
          </a:p>
          <a:p>
            <a:pPr>
              <a:defRPr/>
            </a:pPr>
            <a:r>
              <a:rPr lang="en-US" sz="2400" dirty="0"/>
              <a:t>[1] </a:t>
            </a:r>
            <a:r>
              <a:rPr lang="en-US" sz="2400" dirty="0">
                <a:solidFill>
                  <a:srgbClr val="000000"/>
                </a:solidFill>
                <a:effectLst/>
                <a:ea typeface="Times New Roman" panose="02020603050405020304" pitchFamily="18" charset="0"/>
              </a:rPr>
              <a:t>Y. Liu, X. Huang, A. An and X. Yu, "Modeling and Predicting the Helpfulness of Online Reviews," </a:t>
            </a:r>
            <a:r>
              <a:rPr lang="en-US" sz="2400" i="1" dirty="0">
                <a:solidFill>
                  <a:srgbClr val="000000"/>
                </a:solidFill>
                <a:effectLst/>
                <a:ea typeface="Times New Roman" panose="02020603050405020304" pitchFamily="18" charset="0"/>
              </a:rPr>
              <a:t>2008 Eighth IEEE International Conference on Data Mining</a:t>
            </a:r>
            <a:r>
              <a:rPr lang="en-US" sz="2400" dirty="0">
                <a:solidFill>
                  <a:srgbClr val="000000"/>
                </a:solidFill>
                <a:effectLst/>
                <a:ea typeface="Times New Roman" panose="02020603050405020304" pitchFamily="18" charset="0"/>
              </a:rPr>
              <a:t>, 2008, pp. 443-452, </a:t>
            </a:r>
            <a:r>
              <a:rPr lang="en-US" sz="2400" dirty="0" err="1">
                <a:solidFill>
                  <a:srgbClr val="000000"/>
                </a:solidFill>
                <a:effectLst/>
                <a:ea typeface="Times New Roman" panose="02020603050405020304" pitchFamily="18" charset="0"/>
              </a:rPr>
              <a:t>doi</a:t>
            </a:r>
            <a:r>
              <a:rPr lang="en-US" sz="2400" dirty="0">
                <a:solidFill>
                  <a:srgbClr val="000000"/>
                </a:solidFill>
                <a:effectLst/>
                <a:ea typeface="Times New Roman" panose="02020603050405020304" pitchFamily="18" charset="0"/>
              </a:rPr>
              <a:t>: 10.1109/ICDM.2008.94.</a:t>
            </a:r>
            <a:endParaRPr lang="en-US" sz="2400" dirty="0"/>
          </a:p>
          <a:p>
            <a:pPr>
              <a:defRPr/>
            </a:pPr>
            <a:endParaRPr lang="en-US" sz="2400" dirty="0"/>
          </a:p>
          <a:p>
            <a:pPr>
              <a:defRPr/>
            </a:pPr>
            <a:r>
              <a:rPr lang="en-US" sz="2400" dirty="0"/>
              <a:t>[2] </a:t>
            </a:r>
            <a:r>
              <a:rPr lang="en-US" sz="2400" dirty="0">
                <a:solidFill>
                  <a:srgbClr val="000000"/>
                </a:solidFill>
                <a:effectLst/>
                <a:ea typeface="Times New Roman" panose="02020603050405020304" pitchFamily="18" charset="0"/>
              </a:rPr>
              <a:t>A. </a:t>
            </a:r>
            <a:r>
              <a:rPr lang="en-US" sz="2400" dirty="0" err="1">
                <a:solidFill>
                  <a:srgbClr val="000000"/>
                </a:solidFill>
                <a:effectLst/>
                <a:ea typeface="Times New Roman" panose="02020603050405020304" pitchFamily="18" charset="0"/>
              </a:rPr>
              <a:t>Belarmino</a:t>
            </a:r>
            <a:r>
              <a:rPr lang="en-US" sz="2400" dirty="0">
                <a:solidFill>
                  <a:srgbClr val="000000"/>
                </a:solidFill>
                <a:effectLst/>
                <a:ea typeface="Times New Roman" panose="02020603050405020304" pitchFamily="18" charset="0"/>
              </a:rPr>
              <a:t>, C. Raab, J. Tang, and W. Han, “Exploring the motivations to use online meal delivery platforms: Before and during quarantine,” International Journal of Hospitality Management, vol. 96, Jul. 2021.</a:t>
            </a:r>
            <a:endParaRPr lang="en-US" sz="2400" dirty="0"/>
          </a:p>
          <a:p>
            <a:pPr>
              <a:defRPr/>
            </a:pPr>
            <a:endParaRPr lang="en-US" sz="2400" dirty="0"/>
          </a:p>
          <a:p>
            <a:pPr>
              <a:defRPr/>
            </a:pPr>
            <a:r>
              <a:rPr lang="en-US" sz="2400" dirty="0"/>
              <a:t>[3] </a:t>
            </a:r>
            <a:r>
              <a:rPr lang="en-US" sz="2400" dirty="0">
                <a:solidFill>
                  <a:srgbClr val="000000"/>
                </a:solidFill>
                <a:effectLst/>
                <a:ea typeface="Times New Roman" panose="02020603050405020304" pitchFamily="18" charset="0"/>
              </a:rPr>
              <a:t>A. Narang, “The Restaurant Industry Outlook Report 2023 Edition,” Toast, https://d2c9w5yn32a2ju.cloudfront.net/assets/Toast-Restaurant-Industry-Outlook-Report-2023-Edition.pdf.</a:t>
            </a:r>
            <a:endParaRPr lang="en-US" sz="2400" dirty="0"/>
          </a:p>
          <a:p>
            <a:pPr>
              <a:defRPr/>
            </a:pPr>
            <a:endParaRPr lang="en-US" sz="2400" dirty="0"/>
          </a:p>
          <a:p>
            <a:pPr>
              <a:defRPr/>
            </a:pPr>
            <a:r>
              <a:rPr lang="en-US" sz="2400" dirty="0"/>
              <a:t>[4]</a:t>
            </a:r>
            <a:r>
              <a:rPr lang="en-US" sz="2400" dirty="0">
                <a:solidFill>
                  <a:srgbClr val="000000"/>
                </a:solidFill>
                <a:effectLst/>
                <a:ea typeface="Times New Roman" panose="02020603050405020304" pitchFamily="18" charset="0"/>
              </a:rPr>
              <a:t> O. Al-</a:t>
            </a:r>
            <a:r>
              <a:rPr lang="en-US" sz="2400" dirty="0" err="1">
                <a:solidFill>
                  <a:srgbClr val="000000"/>
                </a:solidFill>
                <a:effectLst/>
                <a:ea typeface="Times New Roman" panose="02020603050405020304" pitchFamily="18" charset="0"/>
              </a:rPr>
              <a:t>Debagy</a:t>
            </a:r>
            <a:r>
              <a:rPr lang="en-US" sz="2400" dirty="0">
                <a:solidFill>
                  <a:srgbClr val="000000"/>
                </a:solidFill>
                <a:effectLst/>
                <a:ea typeface="Times New Roman" panose="02020603050405020304" pitchFamily="18" charset="0"/>
              </a:rPr>
              <a:t> and P. </a:t>
            </a:r>
            <a:r>
              <a:rPr lang="en-US" sz="2400" dirty="0" err="1">
                <a:solidFill>
                  <a:srgbClr val="000000"/>
                </a:solidFill>
                <a:effectLst/>
                <a:ea typeface="Times New Roman" panose="02020603050405020304" pitchFamily="18" charset="0"/>
              </a:rPr>
              <a:t>Martinek</a:t>
            </a:r>
            <a:r>
              <a:rPr lang="en-US" sz="2400" dirty="0">
                <a:solidFill>
                  <a:srgbClr val="000000"/>
                </a:solidFill>
                <a:effectLst/>
                <a:ea typeface="Times New Roman" panose="02020603050405020304" pitchFamily="18" charset="0"/>
              </a:rPr>
              <a:t>, "A Comparative Review of Microservices and Monolithic Architectures," 2018 IEEE 18th International Symposium on Computational Intelligence and Informatics (CINTI), 2018, pp. 000149-000154, </a:t>
            </a:r>
            <a:r>
              <a:rPr lang="en-US" sz="2400" dirty="0" err="1">
                <a:solidFill>
                  <a:srgbClr val="000000"/>
                </a:solidFill>
                <a:effectLst/>
                <a:ea typeface="Times New Roman" panose="02020603050405020304" pitchFamily="18" charset="0"/>
              </a:rPr>
              <a:t>doi</a:t>
            </a:r>
            <a:r>
              <a:rPr lang="en-US" sz="2400" dirty="0">
                <a:solidFill>
                  <a:srgbClr val="000000"/>
                </a:solidFill>
                <a:effectLst/>
                <a:ea typeface="Times New Roman" panose="02020603050405020304" pitchFamily="18" charset="0"/>
              </a:rPr>
              <a:t>: 10.1109/CINTI.2018.8928192.</a:t>
            </a:r>
            <a:endParaRPr lang="en-US" sz="2400" dirty="0"/>
          </a:p>
        </p:txBody>
      </p:sp>
      <p:sp>
        <p:nvSpPr>
          <p:cNvPr id="77" name="Text Box 406"/>
          <p:cNvSpPr txBox="1">
            <a:spLocks noChangeArrowheads="1"/>
          </p:cNvSpPr>
          <p:nvPr/>
        </p:nvSpPr>
        <p:spPr bwMode="auto">
          <a:xfrm>
            <a:off x="22816789" y="5609236"/>
            <a:ext cx="8873067" cy="3578768"/>
          </a:xfrm>
          <a:prstGeom prst="rect">
            <a:avLst/>
          </a:prstGeom>
          <a:noFill/>
          <a:ln w="9525">
            <a:noFill/>
            <a:miter lim="800000"/>
            <a:headEnd/>
            <a:tailEnd/>
          </a:ln>
        </p:spPr>
        <p:txBody>
          <a:bodyPr lIns="406384" tIns="406384" rIns="406384" bIns="406384">
            <a:spAutoFit/>
          </a:bodyPr>
          <a:lstStyle/>
          <a:p>
            <a:pPr>
              <a:defRPr/>
            </a:pPr>
            <a:r>
              <a:rPr lang="en-US" sz="2987" dirty="0"/>
              <a:t>Lambda, AWS RDS, AWS S3, and AWS </a:t>
            </a:r>
            <a:r>
              <a:rPr lang="en-US" sz="2987" dirty="0" err="1"/>
              <a:t>ElasticCache</a:t>
            </a:r>
            <a:r>
              <a:rPr lang="en-US" sz="2987" dirty="0"/>
              <a:t> for Redis. API gateway exposes the Lambda functions through a proxy. All Lambda functions, RDS and Redis Clusters are configured in same VPC, and the S3 Bucket is connected to the VPC using an Internet Gateway endpoint.</a:t>
            </a:r>
          </a:p>
        </p:txBody>
      </p:sp>
      <p:sp>
        <p:nvSpPr>
          <p:cNvPr id="1032" name="Rectangle 5"/>
          <p:cNvSpPr>
            <a:spLocks noChangeArrowheads="1"/>
          </p:cNvSpPr>
          <p:nvPr/>
        </p:nvSpPr>
        <p:spPr bwMode="auto">
          <a:xfrm>
            <a:off x="11510433" y="674666"/>
            <a:ext cx="20747567" cy="3184268"/>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Cloud-Based Restaurant Management System</a:t>
            </a:r>
          </a:p>
          <a:p>
            <a:pPr algn="ctr" eaLnBrk="0" hangingPunct="0">
              <a:defRPr/>
            </a:pPr>
            <a:r>
              <a:rPr lang="en-US" sz="4800" b="1" dirty="0">
                <a:solidFill>
                  <a:srgbClr val="FFFFFF"/>
                </a:solidFill>
                <a:latin typeface="Arial" charset="0"/>
              </a:rPr>
              <a:t>Project Advisor: Andrew Bond</a:t>
            </a:r>
          </a:p>
        </p:txBody>
      </p:sp>
      <p:sp>
        <p:nvSpPr>
          <p:cNvPr id="4099" name="Text Box 7"/>
          <p:cNvSpPr txBox="1">
            <a:spLocks noChangeArrowheads="1"/>
          </p:cNvSpPr>
          <p:nvPr/>
        </p:nvSpPr>
        <p:spPr bwMode="auto">
          <a:xfrm>
            <a:off x="698501" y="5641968"/>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123103" y="6081139"/>
            <a:ext cx="9120293" cy="18569154"/>
          </a:xfrm>
          <a:prstGeom prst="rect">
            <a:avLst/>
          </a:prstGeom>
          <a:noFill/>
          <a:ln w="9525">
            <a:noFill/>
            <a:miter lim="800000"/>
            <a:headEnd/>
            <a:tailEnd/>
          </a:ln>
        </p:spPr>
        <p:txBody>
          <a:bodyPr wrap="square" lIns="406384" tIns="406384" rIns="406384" bIns="406384">
            <a:spAutoFit/>
          </a:bodyPr>
          <a:lstStyle/>
          <a:p>
            <a:pPr marL="0" marR="0" algn="just">
              <a:spcBef>
                <a:spcPts val="0"/>
              </a:spcBef>
              <a:spcAft>
                <a:spcPts val="800"/>
              </a:spcAft>
            </a:pPr>
            <a:r>
              <a:rPr lang="en-US" sz="2990" kern="100" dirty="0">
                <a:effectLst/>
                <a:latin typeface="Arial Narrow" panose="020B0606020202030204" pitchFamily="34" charset="0"/>
                <a:ea typeface="Calibri" panose="020F0502020204030204" pitchFamily="34" charset="0"/>
                <a:cs typeface="Times New Roman" panose="02020603050405020304" pitchFamily="18" charset="0"/>
              </a:rPr>
              <a:t>The restaurant industry is constantly evolving with innovative technologies to help better cater towards consumers’ preferences. The COVID-19 pandemic has played a significant role in shaping these consumer preferences. According to a survey by </a:t>
            </a:r>
            <a:r>
              <a:rPr lang="en-US" sz="2990" kern="100" dirty="0" err="1">
                <a:effectLst/>
                <a:latin typeface="Arial Narrow" panose="020B0606020202030204" pitchFamily="34" charset="0"/>
                <a:ea typeface="Calibri" panose="020F0502020204030204" pitchFamily="34" charset="0"/>
                <a:cs typeface="Times New Roman" panose="02020603050405020304" pitchFamily="18" charset="0"/>
              </a:rPr>
              <a:t>Bluedot</a:t>
            </a:r>
            <a:r>
              <a:rPr lang="en-US" sz="2990" kern="100" dirty="0">
                <a:effectLst/>
                <a:latin typeface="Arial Narrow" panose="020B0606020202030204" pitchFamily="34" charset="0"/>
                <a:ea typeface="Calibri" panose="020F0502020204030204" pitchFamily="34" charset="0"/>
                <a:cs typeface="Times New Roman" panose="02020603050405020304" pitchFamily="18" charset="0"/>
              </a:rPr>
              <a:t>, the pandemic has reduced the time a consumer is willing to wait for food from 10 minutes to 6 minutes. Currently there are many restaurant management solutions such as the Presto tablet, DoorDash, Uber Eats, OpenTable, and Toast, each with similar and varying functions. Consumers often must shuffle through multiple applications for food whether it be for dine-in, takeout, or delivery. 52% of consumers surveyed by the National Restaurant Association would like to see restaurants incorporate technology to make ordering and paying easier. Restaurants are often deterred from investing in these solutions for reasons such as cost of and ease of use, but to stay competitive, restaurants have no choice but to invest. According to research done by Toast, the average restaurant today offers five different ordering paths and seven different service models, with 74% of restaurants expected to increase their technology budget in 2023. </a:t>
            </a:r>
          </a:p>
          <a:p>
            <a:pPr marL="0" marR="0" algn="just">
              <a:spcBef>
                <a:spcPts val="0"/>
              </a:spcBef>
              <a:spcAft>
                <a:spcPts val="800"/>
              </a:spcAft>
            </a:pPr>
            <a:endParaRPr lang="en-US" sz="2990"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2990" kern="100" dirty="0">
                <a:effectLst/>
                <a:latin typeface="Arial Narrow" panose="020B0606020202030204" pitchFamily="34" charset="0"/>
                <a:ea typeface="Calibri" panose="020F0502020204030204" pitchFamily="34" charset="0"/>
                <a:cs typeface="Times New Roman" panose="02020603050405020304" pitchFamily="18" charset="0"/>
              </a:rPr>
              <a:t>This project's purpose is to develop the foundations for an all-in-one restaurant management Software as a Service (SaaS) application backed by artificial intelligence to improve consumer experience and restaurant service quality. The application will utilize a microservice architectural style to ensure scalability and high availability. While the concept of the application is not novel, it seeks to address shortcomings of current solutions such as the need for multiple applications each with a different purpose. Additionally, a new challenge for the restaurant industry partly due to the COVID-19 pandemic is addressed: labor shortages. This application aims to serve as a good foundation for future expansion to further cater to the needs of not only restaurants, but any business, and most importantly, consumers. </a:t>
            </a:r>
            <a:endParaRPr lang="en-US" sz="299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01" name="Text Box 388"/>
          <p:cNvSpPr txBox="1">
            <a:spLocks noChangeArrowheads="1"/>
          </p:cNvSpPr>
          <p:nvPr/>
        </p:nvSpPr>
        <p:spPr bwMode="auto">
          <a:xfrm>
            <a:off x="698502" y="2394629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22275800" y="9043192"/>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Design</a:t>
            </a:r>
          </a:p>
        </p:txBody>
      </p:sp>
      <p:sp>
        <p:nvSpPr>
          <p:cNvPr id="4103" name="Text Box 478"/>
          <p:cNvSpPr txBox="1">
            <a:spLocks noChangeArrowheads="1"/>
          </p:cNvSpPr>
          <p:nvPr/>
        </p:nvSpPr>
        <p:spPr bwMode="auto">
          <a:xfrm>
            <a:off x="33077152" y="5651887"/>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2138514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9277078"/>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628540" y="5958384"/>
            <a:ext cx="8873067" cy="15533066"/>
          </a:xfrm>
          <a:prstGeom prst="rect">
            <a:avLst/>
          </a:prstGeom>
          <a:noFill/>
          <a:ln w="9525">
            <a:noFill/>
            <a:miter lim="800000"/>
            <a:headEnd/>
            <a:tailEnd/>
          </a:ln>
        </p:spPr>
        <p:txBody>
          <a:bodyPr lIns="406384" tIns="406384" rIns="406384" bIns="406384">
            <a:spAutoFit/>
          </a:bodyPr>
          <a:lstStyle/>
          <a:p>
            <a:pPr>
              <a:defRPr/>
            </a:pPr>
            <a:r>
              <a:rPr lang="en-US" sz="2987" dirty="0"/>
              <a:t>Due to ever-changing consumer preferences, this project proposed the development of an all-in-one restaurant management SaaS application to improve the overall consumer experience and restaurant service quality. By exploring the advantages and disadvantages of the many current solutions in the market, this project seeks to improve on those solutions. The application allows consumers to order food, reserve tables, waitlist, talk to a chat bot about food, write and view reviews, and upload photos. Verified reviews are summarized using artificial intelligence. Admins can create new restaurants with ease and oversee all operations. Managers can manage various aspects of their restaurant such as managing the menu, orders, and employees. </a:t>
            </a:r>
          </a:p>
          <a:p>
            <a:pPr>
              <a:defRPr/>
            </a:pPr>
            <a:endParaRPr lang="en-US" sz="2987" dirty="0"/>
          </a:p>
          <a:p>
            <a:pPr>
              <a:defRPr/>
            </a:pPr>
            <a:r>
              <a:rPr lang="en-US" sz="2987" dirty="0"/>
              <a:t>In conclusion, this application establishes a good foundation for further extension and research. Due to the restaurant management system being cloud-based, the hardware requirements for the application are very minimal for restaurants. The application is accessible and responsive for different platforms and devices allowing for both consumers and employees to utilize it anytime and anywhere.</a:t>
            </a:r>
          </a:p>
          <a:p>
            <a:pPr>
              <a:defRPr/>
            </a:pPr>
            <a:endParaRPr lang="en-US" sz="2987" dirty="0"/>
          </a:p>
          <a:p>
            <a:pPr>
              <a:defRPr/>
            </a:pPr>
            <a:r>
              <a:rPr lang="en-US" sz="2987" b="1" dirty="0"/>
              <a:t>Further Research</a:t>
            </a:r>
          </a:p>
          <a:p>
            <a:pPr marL="457200" indent="-457200">
              <a:buFont typeface="Arial" panose="020B0604020202020204" pitchFamily="34" charset="0"/>
              <a:buChar char="•"/>
              <a:defRPr/>
            </a:pPr>
            <a:r>
              <a:rPr lang="en-US" sz="2990" dirty="0">
                <a:effectLst/>
                <a:ea typeface="Times New Roman" panose="02020603050405020304" pitchFamily="18" charset="0"/>
              </a:rPr>
              <a:t>Integrate restaurant analytics with </a:t>
            </a:r>
            <a:r>
              <a:rPr lang="en-US" sz="2990" dirty="0">
                <a:ea typeface="Times New Roman" panose="02020603050405020304" pitchFamily="18" charset="0"/>
              </a:rPr>
              <a:t>the </a:t>
            </a:r>
            <a:r>
              <a:rPr lang="en-US" sz="2990" dirty="0">
                <a:effectLst/>
                <a:ea typeface="Times New Roman" panose="02020603050405020304" pitchFamily="18" charset="0"/>
              </a:rPr>
              <a:t>chat bot to provide personalized suggestions</a:t>
            </a:r>
          </a:p>
          <a:p>
            <a:pPr marL="457200" indent="-457200">
              <a:buFont typeface="Arial" panose="020B0604020202020204" pitchFamily="34" charset="0"/>
              <a:buChar char="•"/>
              <a:defRPr/>
            </a:pPr>
            <a:r>
              <a:rPr lang="en-US" sz="2990" dirty="0"/>
              <a:t>Cost analysis of this application in comparison to other solutions and devise pricing structure</a:t>
            </a:r>
          </a:p>
          <a:p>
            <a:pPr marL="457200" indent="-457200">
              <a:buFont typeface="Arial" panose="020B0604020202020204" pitchFamily="34" charset="0"/>
              <a:buChar char="•"/>
              <a:defRPr/>
            </a:pPr>
            <a:r>
              <a:rPr lang="en-US" sz="2990" dirty="0"/>
              <a:t>Explore possible expansion into other business sectors such as grocery shopping</a:t>
            </a:r>
          </a:p>
          <a:p>
            <a:pPr marL="457200" indent="-457200">
              <a:buFont typeface="Arial" panose="020B0604020202020204" pitchFamily="34" charset="0"/>
              <a:buChar char="•"/>
              <a:defRPr/>
            </a:pPr>
            <a:r>
              <a:rPr lang="en-US" sz="2990" dirty="0"/>
              <a:t>Optimize mobile version of application</a:t>
            </a: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2380590669"/>
              </p:ext>
            </p:extLst>
          </p:nvPr>
        </p:nvGraphicFramePr>
        <p:xfrm>
          <a:off x="33628542" y="29539625"/>
          <a:ext cx="8873066" cy="3211068"/>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1305515">
                <a:tc gridSpan="2">
                  <a:txBody>
                    <a:bodyPr/>
                    <a:lstStyle/>
                    <a:p>
                      <a:pPr>
                        <a:defRPr/>
                      </a:pPr>
                      <a:endParaRPr lang="en-US" sz="2800" dirty="0"/>
                    </a:p>
                    <a:p>
                      <a:pPr>
                        <a:defRPr/>
                      </a:pPr>
                      <a:r>
                        <a:rPr lang="en-US" sz="2990" dirty="0">
                          <a:latin typeface="Arial Narrow" panose="020B0606020202030204" pitchFamily="34" charset="0"/>
                        </a:rPr>
                        <a:t>The authors are deeply indebted to Professor Andrew Bond for his invaluable comments and assistance in the preparation of this project. </a:t>
                      </a:r>
                      <a:endParaRPr lang="en-US" sz="299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31974">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46" name="Text Box 406"/>
          <p:cNvSpPr txBox="1">
            <a:spLocks noChangeArrowheads="1"/>
          </p:cNvSpPr>
          <p:nvPr/>
        </p:nvSpPr>
        <p:spPr bwMode="auto">
          <a:xfrm>
            <a:off x="1246715" y="24259142"/>
            <a:ext cx="8873067" cy="8175539"/>
          </a:xfrm>
          <a:prstGeom prst="rect">
            <a:avLst/>
          </a:prstGeom>
          <a:noFill/>
          <a:ln w="9525">
            <a:noFill/>
            <a:miter lim="800000"/>
            <a:headEnd/>
            <a:tailEnd/>
          </a:ln>
        </p:spPr>
        <p:txBody>
          <a:bodyPr wrap="square" lIns="406384" tIns="406384" rIns="406384" bIns="406384">
            <a:spAutoFit/>
          </a:bodyPr>
          <a:lstStyle/>
          <a:p>
            <a:pPr defTabSz="3901342"/>
            <a:r>
              <a:rPr lang="en-US" sz="2987" b="1" dirty="0"/>
              <a:t>Cloud Deployment Technologies </a:t>
            </a:r>
          </a:p>
          <a:p>
            <a:pPr defTabSz="3901342"/>
            <a:endParaRPr lang="en-US" sz="2987" b="1" dirty="0"/>
          </a:p>
          <a:p>
            <a:pPr defTabSz="3901342"/>
            <a:r>
              <a:rPr lang="en-US" sz="2987" dirty="0"/>
              <a:t>Most of the cloud technologies used for deployment were provided by Amazon Web Services (AWS):</a:t>
            </a:r>
          </a:p>
          <a:p>
            <a:pPr marL="457200" indent="-457200" defTabSz="3901342">
              <a:buFont typeface="Arial" panose="020B0604020202020204" pitchFamily="34" charset="0"/>
              <a:buChar char="•"/>
            </a:pPr>
            <a:r>
              <a:rPr lang="en-US" sz="2987" dirty="0"/>
              <a:t>Amplify</a:t>
            </a:r>
          </a:p>
          <a:p>
            <a:pPr marL="457200" indent="-457200" defTabSz="3901342">
              <a:buFont typeface="Arial" panose="020B0604020202020204" pitchFamily="34" charset="0"/>
              <a:buChar char="•"/>
            </a:pPr>
            <a:r>
              <a:rPr lang="en-US" sz="2987" dirty="0"/>
              <a:t>API Gateway</a:t>
            </a:r>
          </a:p>
          <a:p>
            <a:pPr marL="457200" indent="-457200" defTabSz="3901342">
              <a:buFont typeface="Arial" panose="020B0604020202020204" pitchFamily="34" charset="0"/>
              <a:buChar char="•"/>
            </a:pPr>
            <a:r>
              <a:rPr lang="en-US" sz="2987" dirty="0"/>
              <a:t>CloudWatch</a:t>
            </a:r>
          </a:p>
          <a:p>
            <a:pPr marL="457200" indent="-457200" defTabSz="3901342">
              <a:buFont typeface="Arial" panose="020B0604020202020204" pitchFamily="34" charset="0"/>
              <a:buChar char="•"/>
            </a:pPr>
            <a:r>
              <a:rPr lang="en-US" sz="2987" dirty="0" err="1"/>
              <a:t>ElastiCache</a:t>
            </a:r>
            <a:r>
              <a:rPr lang="en-US" sz="2987" dirty="0"/>
              <a:t> for Redis</a:t>
            </a:r>
          </a:p>
          <a:p>
            <a:pPr marL="457200" indent="-457200" defTabSz="3901342">
              <a:buFont typeface="Arial" panose="020B0604020202020204" pitchFamily="34" charset="0"/>
              <a:buChar char="•"/>
            </a:pPr>
            <a:r>
              <a:rPr lang="en-US" sz="2987" dirty="0"/>
              <a:t>Elastic Compute Cloud (EC2)</a:t>
            </a:r>
          </a:p>
          <a:p>
            <a:pPr marL="457200" indent="-457200" defTabSz="3901342">
              <a:buFont typeface="Arial" panose="020B0604020202020204" pitchFamily="34" charset="0"/>
              <a:buChar char="•"/>
            </a:pPr>
            <a:r>
              <a:rPr lang="en-US" sz="2987" dirty="0"/>
              <a:t>Elastic Container Registry</a:t>
            </a:r>
          </a:p>
          <a:p>
            <a:pPr marL="457200" indent="-457200" defTabSz="3901342">
              <a:buFont typeface="Arial" panose="020B0604020202020204" pitchFamily="34" charset="0"/>
              <a:buChar char="•"/>
            </a:pPr>
            <a:r>
              <a:rPr lang="en-US" sz="2987" dirty="0"/>
              <a:t>Identity and Access Management (IAM)</a:t>
            </a:r>
          </a:p>
          <a:p>
            <a:pPr marL="457200" indent="-457200" defTabSz="3901342">
              <a:buFont typeface="Arial" panose="020B0604020202020204" pitchFamily="34" charset="0"/>
              <a:buChar char="•"/>
            </a:pPr>
            <a:r>
              <a:rPr lang="en-US" sz="2987" dirty="0"/>
              <a:t>Lambda</a:t>
            </a:r>
          </a:p>
          <a:p>
            <a:pPr marL="457200" indent="-457200" defTabSz="3901342">
              <a:buFont typeface="Arial" panose="020B0604020202020204" pitchFamily="34" charset="0"/>
              <a:buChar char="•"/>
            </a:pPr>
            <a:r>
              <a:rPr lang="en-US" sz="2987" dirty="0"/>
              <a:t>Relational Database Service (RDS)</a:t>
            </a:r>
          </a:p>
          <a:p>
            <a:pPr marL="457200" indent="-457200" defTabSz="3901342">
              <a:buFont typeface="Arial" panose="020B0604020202020204" pitchFamily="34" charset="0"/>
              <a:buChar char="•"/>
            </a:pPr>
            <a:r>
              <a:rPr lang="en-US" sz="2987" dirty="0"/>
              <a:t>Route 53 (R53)</a:t>
            </a:r>
          </a:p>
          <a:p>
            <a:pPr marL="457200" indent="-457200" defTabSz="3901342">
              <a:buFont typeface="Arial" panose="020B0604020202020204" pitchFamily="34" charset="0"/>
              <a:buChar char="•"/>
            </a:pPr>
            <a:r>
              <a:rPr lang="en-US" sz="2987" dirty="0"/>
              <a:t>S3</a:t>
            </a:r>
          </a:p>
          <a:p>
            <a:pPr marL="457200" indent="-457200" defTabSz="3901342">
              <a:buFont typeface="Arial" panose="020B0604020202020204" pitchFamily="34" charset="0"/>
              <a:buChar char="•"/>
            </a:pPr>
            <a:r>
              <a:rPr lang="en-US" sz="2987" dirty="0"/>
              <a:t>Virtual Private Cloud (VPC)</a:t>
            </a:r>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52" name="TextBox 80"/>
          <p:cNvSpPr txBox="1">
            <a:spLocks noChangeArrowheads="1"/>
          </p:cNvSpPr>
          <p:nvPr/>
        </p:nvSpPr>
        <p:spPr bwMode="auto">
          <a:xfrm>
            <a:off x="12093559" y="6483484"/>
            <a:ext cx="8873067" cy="4229428"/>
          </a:xfrm>
          <a:prstGeom prst="rect">
            <a:avLst/>
          </a:prstGeom>
          <a:noFill/>
          <a:ln w="9525">
            <a:noFill/>
            <a:miter lim="800000"/>
            <a:headEnd/>
            <a:tailEnd/>
          </a:ln>
        </p:spPr>
        <p:txBody>
          <a:bodyPr>
            <a:spAutoFit/>
          </a:bodyPr>
          <a:lstStyle/>
          <a:p>
            <a:pPr marL="406390" lvl="2" indent="0"/>
            <a:r>
              <a:rPr lang="en-US" sz="2987" dirty="0"/>
              <a:t>Other cloud technologies used for deployment are:</a:t>
            </a:r>
          </a:p>
          <a:p>
            <a:pPr marL="863590" lvl="2" indent="-457200">
              <a:buFont typeface="Arial" panose="020B0604020202020204" pitchFamily="34" charset="0"/>
              <a:buChar char="•"/>
            </a:pPr>
            <a:r>
              <a:rPr lang="en-US" sz="2987" dirty="0"/>
              <a:t>Datadog (Cloud Monitoring as a Service)</a:t>
            </a:r>
          </a:p>
          <a:p>
            <a:pPr marL="863590" lvl="2" indent="-457200">
              <a:buFont typeface="Arial" panose="020B0604020202020204" pitchFamily="34" charset="0"/>
              <a:buChar char="•"/>
            </a:pPr>
            <a:r>
              <a:rPr lang="en-US" sz="2987" dirty="0"/>
              <a:t>Docker</a:t>
            </a:r>
          </a:p>
          <a:p>
            <a:pPr marL="863590" lvl="2" indent="-457200">
              <a:buFont typeface="Arial" panose="020B0604020202020204" pitchFamily="34" charset="0"/>
              <a:buChar char="•"/>
            </a:pPr>
            <a:r>
              <a:rPr lang="en-US" sz="2987" dirty="0" err="1"/>
              <a:t>HashiCorp</a:t>
            </a:r>
            <a:endParaRPr lang="en-US" sz="2987" dirty="0"/>
          </a:p>
          <a:p>
            <a:pPr marL="1320767" lvl="3" indent="-457200">
              <a:buFont typeface="Arial" panose="020B0604020202020204" pitchFamily="34" charset="0"/>
              <a:buChar char="•"/>
            </a:pPr>
            <a:r>
              <a:rPr lang="en-US" sz="2987" dirty="0"/>
              <a:t>Vault</a:t>
            </a:r>
          </a:p>
          <a:p>
            <a:pPr marL="1320767" lvl="3" indent="-457200">
              <a:buFont typeface="Arial" panose="020B0604020202020204" pitchFamily="34" charset="0"/>
              <a:buChar char="•"/>
            </a:pPr>
            <a:r>
              <a:rPr lang="en-US" sz="2987" dirty="0"/>
              <a:t>Terraform</a:t>
            </a:r>
          </a:p>
          <a:p>
            <a:pPr marL="863590" lvl="2" indent="-457200">
              <a:buFont typeface="Arial" panose="020B0604020202020204" pitchFamily="34" charset="0"/>
              <a:buChar char="•"/>
            </a:pPr>
            <a:r>
              <a:rPr lang="en-US" sz="2987" dirty="0"/>
              <a:t>Jenkins</a:t>
            </a:r>
          </a:p>
          <a:p>
            <a:pPr marL="406390" lvl="2" indent="0"/>
            <a:endParaRPr lang="en-US" sz="2987" dirty="0"/>
          </a:p>
          <a:p>
            <a:pPr marL="406390" lvl="2" indent="0"/>
            <a:r>
              <a:rPr lang="en-US" sz="2987" b="1" dirty="0"/>
              <a:t>Microservices Deployment Architecture Diagram</a:t>
            </a:r>
          </a:p>
        </p:txBody>
      </p:sp>
      <p:sp>
        <p:nvSpPr>
          <p:cNvPr id="4153" name="Text Box 406"/>
          <p:cNvSpPr txBox="1">
            <a:spLocks noChangeArrowheads="1"/>
          </p:cNvSpPr>
          <p:nvPr/>
        </p:nvSpPr>
        <p:spPr bwMode="auto">
          <a:xfrm>
            <a:off x="22816788" y="9423474"/>
            <a:ext cx="8873067" cy="7256185"/>
          </a:xfrm>
          <a:prstGeom prst="rect">
            <a:avLst/>
          </a:prstGeom>
          <a:noFill/>
          <a:ln w="9525">
            <a:noFill/>
            <a:miter lim="800000"/>
            <a:headEnd/>
            <a:tailEnd/>
          </a:ln>
        </p:spPr>
        <p:txBody>
          <a:bodyPr lIns="406384" tIns="406384" rIns="406384" bIns="406384">
            <a:spAutoFit/>
          </a:bodyPr>
          <a:lstStyle/>
          <a:p>
            <a:pPr>
              <a:defRPr/>
            </a:pPr>
            <a:r>
              <a:rPr lang="en-US" sz="2987" b="1" dirty="0"/>
              <a:t>Key Features</a:t>
            </a:r>
          </a:p>
          <a:p>
            <a:pPr marL="457200" indent="-457200">
              <a:buFont typeface="Arial" panose="020B0604020202020204" pitchFamily="34" charset="0"/>
              <a:buChar char="•"/>
              <a:defRPr/>
            </a:pPr>
            <a:r>
              <a:rPr lang="en-US" sz="2987" dirty="0"/>
              <a:t>Customer</a:t>
            </a:r>
          </a:p>
          <a:p>
            <a:pPr marL="912473" lvl="1" indent="-457200">
              <a:buFont typeface="Arial" panose="020B0604020202020204" pitchFamily="34" charset="0"/>
              <a:buChar char="•"/>
              <a:defRPr/>
            </a:pPr>
            <a:r>
              <a:rPr lang="en-US" sz="2987" dirty="0"/>
              <a:t>Order / pay for food using Stripe</a:t>
            </a:r>
          </a:p>
          <a:p>
            <a:pPr marL="912473" lvl="1" indent="-457200">
              <a:buFont typeface="Arial" panose="020B0604020202020204" pitchFamily="34" charset="0"/>
              <a:buChar char="•"/>
              <a:defRPr/>
            </a:pPr>
            <a:r>
              <a:rPr lang="en-US" sz="2987" dirty="0"/>
              <a:t>Reserve tables</a:t>
            </a:r>
          </a:p>
          <a:p>
            <a:pPr marL="912473" lvl="1" indent="-457200">
              <a:buFont typeface="Arial" panose="020B0604020202020204" pitchFamily="34" charset="0"/>
              <a:buChar char="•"/>
              <a:defRPr/>
            </a:pPr>
            <a:r>
              <a:rPr lang="en-US" sz="2987" dirty="0"/>
              <a:t>View / write reviews and view / upload photos</a:t>
            </a:r>
          </a:p>
          <a:p>
            <a:pPr marL="912473" lvl="1" indent="-457200">
              <a:buFont typeface="Arial" panose="020B0604020202020204" pitchFamily="34" charset="0"/>
              <a:buChar char="•"/>
              <a:defRPr/>
            </a:pPr>
            <a:r>
              <a:rPr lang="en-US" sz="2987" dirty="0"/>
              <a:t>Talk with a chat bot about food</a:t>
            </a:r>
          </a:p>
          <a:p>
            <a:pPr marL="457200" indent="-457200">
              <a:buFont typeface="Arial" panose="020B0604020202020204" pitchFamily="34" charset="0"/>
              <a:buChar char="•"/>
              <a:defRPr/>
            </a:pPr>
            <a:r>
              <a:rPr lang="en-US" sz="2987" dirty="0"/>
              <a:t>Manager</a:t>
            </a:r>
          </a:p>
          <a:p>
            <a:pPr marL="912473" lvl="1" indent="-457200">
              <a:buFont typeface="Arial" panose="020B0604020202020204" pitchFamily="34" charset="0"/>
              <a:buChar char="•"/>
              <a:defRPr/>
            </a:pPr>
            <a:r>
              <a:rPr lang="en-US" sz="2987" dirty="0"/>
              <a:t>Add, edit, and delete menu items and item categories and reviews</a:t>
            </a:r>
          </a:p>
          <a:p>
            <a:pPr marL="912473" lvl="1" indent="-457200">
              <a:buFont typeface="Arial" panose="020B0604020202020204" pitchFamily="34" charset="0"/>
              <a:buChar char="•"/>
              <a:defRPr/>
            </a:pPr>
            <a:r>
              <a:rPr lang="en-US" sz="2987" dirty="0"/>
              <a:t>Add and manage employees</a:t>
            </a:r>
          </a:p>
          <a:p>
            <a:pPr marL="457200" indent="-457200">
              <a:buFont typeface="Arial" panose="020B0604020202020204" pitchFamily="34" charset="0"/>
              <a:buChar char="•"/>
              <a:defRPr/>
            </a:pPr>
            <a:r>
              <a:rPr lang="en-US" sz="2987" dirty="0"/>
              <a:t>Admin</a:t>
            </a:r>
          </a:p>
          <a:p>
            <a:pPr marL="912473" lvl="1" indent="-457200">
              <a:buFont typeface="Arial" panose="020B0604020202020204" pitchFamily="34" charset="0"/>
              <a:buChar char="•"/>
              <a:defRPr/>
            </a:pPr>
            <a:r>
              <a:rPr lang="en-US" sz="2987" dirty="0"/>
              <a:t>Same permissions as Manager</a:t>
            </a:r>
          </a:p>
          <a:p>
            <a:pPr marL="912473" lvl="1" indent="-457200">
              <a:buFont typeface="Arial" panose="020B0604020202020204" pitchFamily="34" charset="0"/>
              <a:buChar char="•"/>
              <a:defRPr/>
            </a:pPr>
            <a:r>
              <a:rPr lang="en-US" sz="2987" dirty="0"/>
              <a:t>Create restaurants</a:t>
            </a:r>
          </a:p>
          <a:p>
            <a:pPr marL="912473" lvl="1" indent="-457200">
              <a:buFont typeface="Arial" panose="020B0604020202020204" pitchFamily="34" charset="0"/>
              <a:buChar char="•"/>
              <a:defRPr/>
            </a:pPr>
            <a:r>
              <a:rPr lang="en-US" sz="2987" dirty="0"/>
              <a:t>Access to all restaurants</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405867"/>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err="1">
                <a:solidFill>
                  <a:srgbClr val="FFFFFF"/>
                </a:solidFill>
                <a:latin typeface="Arial" charset="0"/>
              </a:rPr>
              <a:t>Amrale</a:t>
            </a:r>
            <a:r>
              <a:rPr lang="en-US" sz="3600" b="1" dirty="0">
                <a:solidFill>
                  <a:srgbClr val="FFFFFF"/>
                </a:solidFill>
                <a:latin typeface="Arial" charset="0"/>
              </a:rPr>
              <a:t>, Netra (MS Software Engineering) Duong, Martin (MS Software Engineering)</a:t>
            </a:r>
          </a:p>
          <a:p>
            <a:pPr eaLnBrk="0" hangingPunct="0">
              <a:defRPr/>
            </a:pPr>
            <a:r>
              <a:rPr lang="en-US" sz="3600" b="1" dirty="0">
                <a:solidFill>
                  <a:srgbClr val="FFFFFF"/>
                </a:solidFill>
                <a:latin typeface="Arial" charset="0"/>
              </a:rPr>
              <a:t>Gupta, Mayuri (MS Software Engineering)</a:t>
            </a:r>
          </a:p>
          <a:p>
            <a:pPr eaLnBrk="0" hangingPunct="0">
              <a:defRPr/>
            </a:pPr>
            <a:r>
              <a:rPr lang="en-US" sz="3600" b="1" dirty="0">
                <a:solidFill>
                  <a:srgbClr val="FFFFFF"/>
                </a:solidFill>
                <a:latin typeface="Arial" charset="0"/>
              </a:rPr>
              <a:t>Patel, </a:t>
            </a:r>
            <a:r>
              <a:rPr lang="en-US" sz="3600" b="1" dirty="0" err="1">
                <a:solidFill>
                  <a:srgbClr val="FFFFFF"/>
                </a:solidFill>
                <a:latin typeface="Arial" charset="0"/>
              </a:rPr>
              <a:t>Ruchitkumar</a:t>
            </a:r>
            <a:r>
              <a:rPr lang="en-US" sz="3600" b="1" dirty="0">
                <a:solidFill>
                  <a:srgbClr val="FFFFFF"/>
                </a:solidFill>
                <a:latin typeface="Arial" charset="0"/>
              </a:rPr>
              <a:t>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A5BF92AF-FADF-D9D5-69C8-A4CBF12C7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7886" y="11019415"/>
            <a:ext cx="9825024" cy="10252840"/>
          </a:xfrm>
          <a:prstGeom prst="rect">
            <a:avLst/>
          </a:prstGeom>
        </p:spPr>
      </p:pic>
      <p:sp>
        <p:nvSpPr>
          <p:cNvPr id="10" name="Text Box 406">
            <a:extLst>
              <a:ext uri="{FF2B5EF4-FFF2-40B4-BE49-F238E27FC236}">
                <a16:creationId xmlns:a16="http://schemas.microsoft.com/office/drawing/2014/main" id="{2C98E00D-53FF-39E4-060E-6EA21D25674C}"/>
              </a:ext>
            </a:extLst>
          </p:cNvPr>
          <p:cNvSpPr txBox="1">
            <a:spLocks noChangeArrowheads="1"/>
          </p:cNvSpPr>
          <p:nvPr/>
        </p:nvSpPr>
        <p:spPr bwMode="auto">
          <a:xfrm>
            <a:off x="12029945" y="21345775"/>
            <a:ext cx="8873067" cy="10933602"/>
          </a:xfrm>
          <a:prstGeom prst="rect">
            <a:avLst/>
          </a:prstGeom>
          <a:noFill/>
          <a:ln w="9525">
            <a:noFill/>
            <a:miter lim="800000"/>
            <a:headEnd/>
            <a:tailEnd/>
          </a:ln>
        </p:spPr>
        <p:txBody>
          <a:bodyPr lIns="406384" tIns="406384" rIns="406384" bIns="406384">
            <a:spAutoFit/>
          </a:bodyPr>
          <a:lstStyle/>
          <a:p>
            <a:pPr>
              <a:defRPr/>
            </a:pPr>
            <a:r>
              <a:rPr lang="en-US" sz="2987" dirty="0"/>
              <a:t>The microservices based architecture includes both serverless and Docker based containers running on AWS EC2 instances. The React / Redux front-end is deployed on AWS Amplify. Hosted Zones are configured using Route 53. Route 53 redirects requests to AWS Amplify which will forward those requests to Application Load Balancers that accept HTTPS requests and finally those requests are forwarded to respective target groups based on path-based routing for the order, table reservation, and payment services. All EC2 instances are deployed in private subnets with Application Load Balancers in public subnets. The NAT Gateway is deployed in a private subnet to establish an outbound internet connection. Jenkins and </a:t>
            </a:r>
            <a:r>
              <a:rPr lang="en-US" sz="2987" dirty="0" err="1"/>
              <a:t>HashiCorp</a:t>
            </a:r>
            <a:r>
              <a:rPr lang="en-US" sz="2987" dirty="0"/>
              <a:t> Vault servers are deployed on EC2 instances which runs the CI/CD build and deploys pipelines from the web hooks designed on GitHub. Vault storage holds all of the security credentials for the application, databases, Stripe payments and Twilio keys.</a:t>
            </a:r>
          </a:p>
          <a:p>
            <a:pPr>
              <a:defRPr/>
            </a:pPr>
            <a:endParaRPr lang="en-US" sz="2987" dirty="0"/>
          </a:p>
          <a:p>
            <a:pPr>
              <a:defRPr/>
            </a:pPr>
            <a:r>
              <a:rPr lang="en-US" sz="2987" dirty="0"/>
              <a:t>The user management, menu management, and reviews microservices are deployed on a serverless framework. The serverless framework is configured using AWS</a:t>
            </a:r>
          </a:p>
        </p:txBody>
      </p:sp>
      <p:pic>
        <p:nvPicPr>
          <p:cNvPr id="14" name="Picture 13" descr="A screenshot of a phone&#10;&#10;Description automatically generated with low confidence">
            <a:extLst>
              <a:ext uri="{FF2B5EF4-FFF2-40B4-BE49-F238E27FC236}">
                <a16:creationId xmlns:a16="http://schemas.microsoft.com/office/drawing/2014/main" id="{8A52D59E-8FEB-7AB7-7B13-E9009E3C3E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11036" y="16435953"/>
            <a:ext cx="2550221" cy="4449323"/>
          </a:xfrm>
          <a:prstGeom prst="rect">
            <a:avLst/>
          </a:prstGeom>
        </p:spPr>
      </p:pic>
      <p:sp>
        <p:nvSpPr>
          <p:cNvPr id="15" name="Text Box 406">
            <a:extLst>
              <a:ext uri="{FF2B5EF4-FFF2-40B4-BE49-F238E27FC236}">
                <a16:creationId xmlns:a16="http://schemas.microsoft.com/office/drawing/2014/main" id="{BF3909ED-F820-0F4B-A03A-2AE09AA065D1}"/>
              </a:ext>
            </a:extLst>
          </p:cNvPr>
          <p:cNvSpPr txBox="1">
            <a:spLocks noChangeArrowheads="1"/>
          </p:cNvSpPr>
          <p:nvPr/>
        </p:nvSpPr>
        <p:spPr bwMode="auto">
          <a:xfrm>
            <a:off x="24906064" y="16172379"/>
            <a:ext cx="4687165" cy="4957800"/>
          </a:xfrm>
          <a:prstGeom prst="rect">
            <a:avLst/>
          </a:prstGeom>
          <a:noFill/>
          <a:ln w="9525">
            <a:noFill/>
            <a:miter lim="800000"/>
            <a:headEnd/>
            <a:tailEnd/>
          </a:ln>
        </p:spPr>
        <p:txBody>
          <a:bodyPr wrap="square" lIns="406384" tIns="406384" rIns="406384" bIns="406384">
            <a:spAutoFit/>
          </a:bodyPr>
          <a:lstStyle/>
          <a:p>
            <a:pPr>
              <a:defRPr/>
            </a:pPr>
            <a:r>
              <a:rPr lang="en-US" sz="2987" dirty="0"/>
              <a:t>The figure on the left shows a menu item a summary of positive and negative points about the item. The figure on the right shows the AI chat bot responding to only food related inquires. Both are powered by the </a:t>
            </a:r>
            <a:r>
              <a:rPr lang="en-US" sz="2987" dirty="0" err="1"/>
              <a:t>OpenAI</a:t>
            </a:r>
            <a:r>
              <a:rPr lang="en-US" sz="2987" dirty="0"/>
              <a:t> API using GPT-3.5-Turbo.</a:t>
            </a:r>
          </a:p>
        </p:txBody>
      </p:sp>
      <p:pic>
        <p:nvPicPr>
          <p:cNvPr id="17" name="Picture 16" descr="A screenshot of a phone&#10;&#10;Description automatically generated with low confidence">
            <a:extLst>
              <a:ext uri="{FF2B5EF4-FFF2-40B4-BE49-F238E27FC236}">
                <a16:creationId xmlns:a16="http://schemas.microsoft.com/office/drawing/2014/main" id="{39D9CE41-76D5-E056-216B-BF38450B23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16789" y="16435953"/>
            <a:ext cx="2191730" cy="4572050"/>
          </a:xfrm>
          <a:prstGeom prst="rect">
            <a:avLst/>
          </a:prstGeom>
        </p:spPr>
      </p:pic>
      <p:pic>
        <p:nvPicPr>
          <p:cNvPr id="20" name="Picture 19">
            <a:extLst>
              <a:ext uri="{FF2B5EF4-FFF2-40B4-BE49-F238E27FC236}">
                <a16:creationId xmlns:a16="http://schemas.microsoft.com/office/drawing/2014/main" id="{FD7DD657-8C5F-AFAD-2435-5999EFB089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66773" y="21130179"/>
            <a:ext cx="6778732" cy="3578768"/>
          </a:xfrm>
          <a:prstGeom prst="rect">
            <a:avLst/>
          </a:prstGeom>
        </p:spPr>
      </p:pic>
      <p:pic>
        <p:nvPicPr>
          <p:cNvPr id="22" name="Picture 21" descr="A screenshot of a menu&#10;&#10;Description automatically generated with low confidence">
            <a:extLst>
              <a:ext uri="{FF2B5EF4-FFF2-40B4-BE49-F238E27FC236}">
                <a16:creationId xmlns:a16="http://schemas.microsoft.com/office/drawing/2014/main" id="{35E0BCF4-0EF7-88D3-3ADB-FF046FC300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4092" y="21235447"/>
            <a:ext cx="2277123" cy="4056888"/>
          </a:xfrm>
          <a:prstGeom prst="rect">
            <a:avLst/>
          </a:prstGeom>
        </p:spPr>
      </p:pic>
      <p:sp>
        <p:nvSpPr>
          <p:cNvPr id="23" name="Text Box 406">
            <a:extLst>
              <a:ext uri="{FF2B5EF4-FFF2-40B4-BE49-F238E27FC236}">
                <a16:creationId xmlns:a16="http://schemas.microsoft.com/office/drawing/2014/main" id="{7760B8F3-C8C1-0D67-AA8E-7AEF98F3AF65}"/>
              </a:ext>
            </a:extLst>
          </p:cNvPr>
          <p:cNvSpPr txBox="1">
            <a:spLocks noChangeArrowheads="1"/>
          </p:cNvSpPr>
          <p:nvPr/>
        </p:nvSpPr>
        <p:spPr bwMode="auto">
          <a:xfrm>
            <a:off x="22774092" y="24814215"/>
            <a:ext cx="9271413" cy="3578768"/>
          </a:xfrm>
          <a:prstGeom prst="rect">
            <a:avLst/>
          </a:prstGeom>
          <a:noFill/>
          <a:ln w="9525">
            <a:noFill/>
            <a:miter lim="800000"/>
            <a:headEnd/>
            <a:tailEnd/>
          </a:ln>
        </p:spPr>
        <p:txBody>
          <a:bodyPr wrap="square" lIns="406384" tIns="406384" rIns="406384" bIns="406384">
            <a:spAutoFit/>
          </a:bodyPr>
          <a:lstStyle/>
          <a:p>
            <a:pPr>
              <a:defRPr/>
            </a:pPr>
            <a:endParaRPr lang="en-US" sz="2987" dirty="0"/>
          </a:p>
          <a:p>
            <a:pPr>
              <a:defRPr/>
            </a:pPr>
            <a:r>
              <a:rPr lang="en-US" sz="2987" dirty="0"/>
              <a:t>The figures above show the menu page views on a mobile device and a desktop. The application is responsive to all devices. The mobile view is specifically on an iPhone SE with a resolution of 375 x 667, while the desktop view is on a monitor with a resolution of 2560 x 1440.</a:t>
            </a:r>
          </a:p>
        </p:txBody>
      </p:sp>
      <p:sp>
        <p:nvSpPr>
          <p:cNvPr id="24" name="Text Box 479">
            <a:extLst>
              <a:ext uri="{FF2B5EF4-FFF2-40B4-BE49-F238E27FC236}">
                <a16:creationId xmlns:a16="http://schemas.microsoft.com/office/drawing/2014/main" id="{2BD860E9-F897-A47F-7708-4C78099D8485}"/>
              </a:ext>
            </a:extLst>
          </p:cNvPr>
          <p:cNvSpPr txBox="1">
            <a:spLocks noChangeArrowheads="1"/>
          </p:cNvSpPr>
          <p:nvPr/>
        </p:nvSpPr>
        <p:spPr bwMode="auto">
          <a:xfrm>
            <a:off x="22282151" y="28267848"/>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Performance Testing</a:t>
            </a:r>
          </a:p>
        </p:txBody>
      </p:sp>
      <p:sp>
        <p:nvSpPr>
          <p:cNvPr id="26" name="Text Box 406">
            <a:extLst>
              <a:ext uri="{FF2B5EF4-FFF2-40B4-BE49-F238E27FC236}">
                <a16:creationId xmlns:a16="http://schemas.microsoft.com/office/drawing/2014/main" id="{5C642960-82D4-7929-DDBA-0B5F282E97D1}"/>
              </a:ext>
            </a:extLst>
          </p:cNvPr>
          <p:cNvSpPr txBox="1">
            <a:spLocks noChangeArrowheads="1"/>
          </p:cNvSpPr>
          <p:nvPr/>
        </p:nvSpPr>
        <p:spPr bwMode="auto">
          <a:xfrm>
            <a:off x="22520745" y="28154910"/>
            <a:ext cx="9778105" cy="2199737"/>
          </a:xfrm>
          <a:prstGeom prst="rect">
            <a:avLst/>
          </a:prstGeom>
          <a:noFill/>
          <a:ln w="9525">
            <a:noFill/>
            <a:miter lim="800000"/>
            <a:headEnd/>
            <a:tailEnd/>
          </a:ln>
        </p:spPr>
        <p:txBody>
          <a:bodyPr wrap="square" lIns="406384" tIns="406384" rIns="406384" bIns="406384">
            <a:spAutoFit/>
          </a:bodyPr>
          <a:lstStyle/>
          <a:p>
            <a:pPr>
              <a:defRPr/>
            </a:pPr>
            <a:endParaRPr lang="en-US" sz="2987" dirty="0"/>
          </a:p>
          <a:p>
            <a:pPr>
              <a:defRPr/>
            </a:pPr>
            <a:r>
              <a:rPr lang="en-US" sz="2987" dirty="0"/>
              <a:t>Performance testing of menu page using Google </a:t>
            </a:r>
            <a:r>
              <a:rPr lang="en-US" sz="2987" dirty="0" err="1"/>
              <a:t>PageSpeed</a:t>
            </a:r>
            <a:r>
              <a:rPr lang="en-US" sz="2987" dirty="0"/>
              <a:t>, mobile slightly struggles due to the excessive DOM size.</a:t>
            </a:r>
          </a:p>
        </p:txBody>
      </p:sp>
      <p:pic>
        <p:nvPicPr>
          <p:cNvPr id="28" name="Picture 27">
            <a:extLst>
              <a:ext uri="{FF2B5EF4-FFF2-40B4-BE49-F238E27FC236}">
                <a16:creationId xmlns:a16="http://schemas.microsoft.com/office/drawing/2014/main" id="{AFFD6D54-71A1-DCA8-BC31-BCEFAA34358D}"/>
              </a:ext>
            </a:extLst>
          </p:cNvPr>
          <p:cNvPicPr>
            <a:picLocks noChangeAspect="1"/>
          </p:cNvPicPr>
          <p:nvPr/>
        </p:nvPicPr>
        <p:blipFill>
          <a:blip r:embed="rId9"/>
          <a:stretch>
            <a:fillRect/>
          </a:stretch>
        </p:blipFill>
        <p:spPr>
          <a:xfrm>
            <a:off x="22520745" y="29962760"/>
            <a:ext cx="5172075" cy="1009650"/>
          </a:xfrm>
          <a:prstGeom prst="rect">
            <a:avLst/>
          </a:prstGeom>
        </p:spPr>
      </p:pic>
      <p:pic>
        <p:nvPicPr>
          <p:cNvPr id="30" name="Picture 29">
            <a:extLst>
              <a:ext uri="{FF2B5EF4-FFF2-40B4-BE49-F238E27FC236}">
                <a16:creationId xmlns:a16="http://schemas.microsoft.com/office/drawing/2014/main" id="{47281DBD-CC89-0F7E-977A-3ECEDBFBE1D4}"/>
              </a:ext>
            </a:extLst>
          </p:cNvPr>
          <p:cNvPicPr>
            <a:picLocks noChangeAspect="1"/>
          </p:cNvPicPr>
          <p:nvPr/>
        </p:nvPicPr>
        <p:blipFill>
          <a:blip r:embed="rId10"/>
          <a:stretch>
            <a:fillRect/>
          </a:stretch>
        </p:blipFill>
        <p:spPr>
          <a:xfrm>
            <a:off x="22539795" y="31083810"/>
            <a:ext cx="5153025" cy="971550"/>
          </a:xfrm>
          <a:prstGeom prst="rect">
            <a:avLst/>
          </a:prstGeom>
        </p:spPr>
      </p:pic>
      <p:sp>
        <p:nvSpPr>
          <p:cNvPr id="31" name="Text Box 406">
            <a:extLst>
              <a:ext uri="{FF2B5EF4-FFF2-40B4-BE49-F238E27FC236}">
                <a16:creationId xmlns:a16="http://schemas.microsoft.com/office/drawing/2014/main" id="{5558A33A-3348-5594-B288-D406D1340F79}"/>
              </a:ext>
            </a:extLst>
          </p:cNvPr>
          <p:cNvSpPr txBox="1">
            <a:spLocks noChangeArrowheads="1"/>
          </p:cNvSpPr>
          <p:nvPr/>
        </p:nvSpPr>
        <p:spPr bwMode="auto">
          <a:xfrm>
            <a:off x="27769238" y="29827393"/>
            <a:ext cx="2067929" cy="1280383"/>
          </a:xfrm>
          <a:prstGeom prst="rect">
            <a:avLst/>
          </a:prstGeom>
          <a:noFill/>
          <a:ln w="9525">
            <a:noFill/>
            <a:miter lim="800000"/>
            <a:headEnd/>
            <a:tailEnd/>
          </a:ln>
        </p:spPr>
        <p:txBody>
          <a:bodyPr wrap="square" lIns="406384" tIns="406384" rIns="406384" bIns="406384">
            <a:spAutoFit/>
          </a:bodyPr>
          <a:lstStyle/>
          <a:p>
            <a:pPr>
              <a:defRPr/>
            </a:pPr>
            <a:r>
              <a:rPr lang="en-US" sz="2987" dirty="0"/>
              <a:t>Mobile</a:t>
            </a:r>
          </a:p>
        </p:txBody>
      </p:sp>
      <p:sp>
        <p:nvSpPr>
          <p:cNvPr id="32" name="Text Box 406">
            <a:extLst>
              <a:ext uri="{FF2B5EF4-FFF2-40B4-BE49-F238E27FC236}">
                <a16:creationId xmlns:a16="http://schemas.microsoft.com/office/drawing/2014/main" id="{682F8423-5BB9-DAD1-1167-E3D837A82FC7}"/>
              </a:ext>
            </a:extLst>
          </p:cNvPr>
          <p:cNvSpPr txBox="1">
            <a:spLocks noChangeArrowheads="1"/>
          </p:cNvSpPr>
          <p:nvPr/>
        </p:nvSpPr>
        <p:spPr bwMode="auto">
          <a:xfrm>
            <a:off x="27769238" y="30929393"/>
            <a:ext cx="2067929" cy="1280383"/>
          </a:xfrm>
          <a:prstGeom prst="rect">
            <a:avLst/>
          </a:prstGeom>
          <a:noFill/>
          <a:ln w="9525">
            <a:noFill/>
            <a:miter lim="800000"/>
            <a:headEnd/>
            <a:tailEnd/>
          </a:ln>
        </p:spPr>
        <p:txBody>
          <a:bodyPr wrap="square" lIns="406384" tIns="406384" rIns="406384" bIns="406384">
            <a:spAutoFit/>
          </a:bodyPr>
          <a:lstStyle/>
          <a:p>
            <a:pPr>
              <a:defRPr/>
            </a:pPr>
            <a:r>
              <a:rPr lang="en-US" sz="2987" dirty="0"/>
              <a:t>Desktop</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1330</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Calibri</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Martin Duong</cp:lastModifiedBy>
  <cp:revision>245</cp:revision>
  <dcterms:created xsi:type="dcterms:W3CDTF">2005-05-18T01:24:28Z</dcterms:created>
  <dcterms:modified xsi:type="dcterms:W3CDTF">2023-05-15T00:00:59Z</dcterms:modified>
  <cp:category>Powerpoint poster templates</cp:category>
</cp:coreProperties>
</file>