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notesMasterIdLst>
    <p:notesMasterId r:id="rId18"/>
  </p:notesMasterIdLst>
  <p:sldIdLst>
    <p:sldId id="273" r:id="rId2"/>
    <p:sldId id="262" r:id="rId3"/>
    <p:sldId id="259" r:id="rId4"/>
    <p:sldId id="256" r:id="rId5"/>
    <p:sldId id="266" r:id="rId6"/>
    <p:sldId id="272" r:id="rId7"/>
    <p:sldId id="267" r:id="rId8"/>
    <p:sldId id="271" r:id="rId9"/>
    <p:sldId id="258" r:id="rId10"/>
    <p:sldId id="265" r:id="rId11"/>
    <p:sldId id="264" r:id="rId12"/>
    <p:sldId id="268" r:id="rId13"/>
    <p:sldId id="269" r:id="rId14"/>
    <p:sldId id="270" r:id="rId15"/>
    <p:sldId id="260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ET-College" initials="B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Rg st="1" end="13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CBC25-E3CF-4441-8C9B-BAB0AA3E0527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88076-C516-410C-AA36-A76AA214D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16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88076-C516-410C-AA36-A76AA214DE7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7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88076-C516-410C-AA36-A76AA214DE7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61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88076-C516-410C-AA36-A76AA214DE7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82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88076-C516-410C-AA36-A76AA214DE7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4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B82D408-032A-402A-81BC-B19F7C95F777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8BC616A-B750-4881-A70B-15658E9869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D408-032A-402A-81BC-B19F7C95F777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616A-B750-4881-A70B-15658E9869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D408-032A-402A-81BC-B19F7C95F777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616A-B750-4881-A70B-15658E9869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B82D408-032A-402A-81BC-B19F7C95F777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616A-B750-4881-A70B-15658E9869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B82D408-032A-402A-81BC-B19F7C95F777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8BC616A-B750-4881-A70B-15658E98696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B82D408-032A-402A-81BC-B19F7C95F777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8BC616A-B750-4881-A70B-15658E9869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B82D408-032A-402A-81BC-B19F7C95F777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8BC616A-B750-4881-A70B-15658E9869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D408-032A-402A-81BC-B19F7C95F777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616A-B750-4881-A70B-15658E9869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B82D408-032A-402A-81BC-B19F7C95F777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8BC616A-B750-4881-A70B-15658E9869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B82D408-032A-402A-81BC-B19F7C95F777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8BC616A-B750-4881-A70B-15658E9869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B82D408-032A-402A-81BC-B19F7C95F777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8BC616A-B750-4881-A70B-15658E9869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B82D408-032A-402A-81BC-B19F7C95F777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8BC616A-B750-4881-A70B-15658E9869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296400" cy="6858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524000"/>
            <a:ext cx="80772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S</a:t>
            </a:r>
            <a:r>
              <a:rPr lang="en-US" sz="80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TUDENTS  OF</a:t>
            </a:r>
          </a:p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BIET    PRESENTS</a:t>
            </a:r>
            <a:endParaRPr lang="en-US" sz="80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53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0"/>
            <a:ext cx="7162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Monotype Corsiva" panose="03010101010201010101" pitchFamily="66" charset="0"/>
              </a:rPr>
              <a:t>OBJECTIVES:</a:t>
            </a:r>
          </a:p>
          <a:p>
            <a:endParaRPr lang="en-US" sz="3600" dirty="0">
              <a:latin typeface="Benguiat Bk BT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610136"/>
            <a:ext cx="89916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4000" dirty="0" smtClean="0">
                <a:latin typeface="High Tower Text" panose="02040502050506030303" pitchFamily="18" charset="0"/>
              </a:rPr>
              <a:t>Instant help, tracking the location with GPS technology.</a:t>
            </a:r>
          </a:p>
          <a:p>
            <a:pPr marL="342900" indent="-342900">
              <a:buAutoNum type="arabicPeriod"/>
            </a:pPr>
            <a:r>
              <a:rPr lang="en-IN" sz="4000" dirty="0" smtClean="0">
                <a:latin typeface="High Tower Text" panose="02040502050506030303" pitchFamily="18" charset="0"/>
              </a:rPr>
              <a:t>Safety.</a:t>
            </a:r>
          </a:p>
          <a:p>
            <a:pPr marL="342900" indent="-342900">
              <a:buAutoNum type="arabicPeriod"/>
            </a:pPr>
            <a:r>
              <a:rPr lang="en-IN" sz="4000" dirty="0" smtClean="0">
                <a:latin typeface="High Tower Text" panose="02040502050506030303" pitchFamily="18" charset="0"/>
              </a:rPr>
              <a:t>Basic human rights.</a:t>
            </a:r>
          </a:p>
          <a:p>
            <a:pPr marL="342900" indent="-342900">
              <a:buAutoNum type="arabicPeriod"/>
            </a:pPr>
            <a:r>
              <a:rPr lang="en-IN" sz="4000" dirty="0" smtClean="0">
                <a:latin typeface="High Tower Text" panose="02040502050506030303" pitchFamily="18" charset="0"/>
              </a:rPr>
              <a:t>Security.</a:t>
            </a:r>
          </a:p>
          <a:p>
            <a:pPr marL="342900" indent="-342900">
              <a:buAutoNum type="arabicPeriod"/>
            </a:pPr>
            <a:r>
              <a:rPr lang="en-IN" sz="4000" dirty="0" smtClean="0">
                <a:latin typeface="High Tower Text" panose="02040502050506030303" pitchFamily="18" charset="0"/>
              </a:rPr>
              <a:t>Hospital services.</a:t>
            </a:r>
          </a:p>
          <a:p>
            <a:pPr marL="342900" indent="-342900">
              <a:buAutoNum type="arabicPeriod"/>
            </a:pPr>
            <a:r>
              <a:rPr lang="en-IN" sz="4000" dirty="0" smtClean="0">
                <a:latin typeface="High Tower Text" panose="02040502050506030303" pitchFamily="18" charset="0"/>
              </a:rPr>
              <a:t>NGO services.</a:t>
            </a:r>
          </a:p>
          <a:p>
            <a:pPr marL="342900" indent="-342900">
              <a:buAutoNum type="arabicPeriod"/>
            </a:pPr>
            <a:r>
              <a:rPr lang="en-IN" sz="4000" dirty="0" smtClean="0">
                <a:latin typeface="High Tower Text" panose="02040502050506030303" pitchFamily="18" charset="0"/>
              </a:rPr>
              <a:t>Lawyers to take up their cases.</a:t>
            </a:r>
          </a:p>
          <a:p>
            <a:pPr marL="342900" indent="-342900">
              <a:buAutoNum type="arabicPeriod"/>
            </a:pPr>
            <a:r>
              <a:rPr lang="en-IN" sz="4000" dirty="0" smtClean="0">
                <a:latin typeface="High Tower Text" panose="02040502050506030303" pitchFamily="18" charset="0"/>
              </a:rPr>
              <a:t>Schooling-scholarships for their children</a:t>
            </a:r>
            <a:r>
              <a:rPr lang="en-IN" sz="4000" dirty="0" smtClean="0">
                <a:latin typeface="Monotype Corsiva" panose="03010101010201010101" pitchFamily="66" charset="0"/>
              </a:rPr>
              <a:t>.</a:t>
            </a:r>
            <a:endParaRPr lang="en-IN" sz="4000" dirty="0">
              <a:latin typeface="Monotype Corsiva" panose="03010101010201010101" pitchFamily="66" charset="0"/>
            </a:endParaRPr>
          </a:p>
        </p:txBody>
      </p:sp>
    </p:spTree>
  </p:cSld>
  <p:clrMapOvr>
    <a:masterClrMapping/>
  </p:clrMapOvr>
  <p:transition spd="slow" advTm="6309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0"/>
            <a:ext cx="7162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Monotype Corsiva" panose="03010101010201010101" pitchFamily="66" charset="0"/>
              </a:rPr>
              <a:t>Tools and technologies: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sz="4000" dirty="0" smtClean="0">
                <a:latin typeface="Cambria" panose="02040503050406030204" pitchFamily="18" charset="0"/>
              </a:rPr>
              <a:t>HTML,CSS,BOOTSTRAP.</a:t>
            </a:r>
          </a:p>
          <a:p>
            <a:pPr marL="342900" indent="-342900">
              <a:buAutoNum type="arabicPeriod"/>
            </a:pPr>
            <a:r>
              <a:rPr lang="en-US" sz="4000" dirty="0" smtClean="0">
                <a:latin typeface="Cambria" panose="02040503050406030204" pitchFamily="18" charset="0"/>
              </a:rPr>
              <a:t>ECLIPSE.</a:t>
            </a:r>
          </a:p>
          <a:p>
            <a:pPr marL="342900" indent="-342900">
              <a:buAutoNum type="arabicPeriod"/>
            </a:pPr>
            <a:r>
              <a:rPr lang="en-US" sz="4000" dirty="0" smtClean="0">
                <a:latin typeface="Cambria" panose="02040503050406030204" pitchFamily="18" charset="0"/>
              </a:rPr>
              <a:t>ANGULAR JS.</a:t>
            </a:r>
          </a:p>
          <a:p>
            <a:pPr marL="342900" indent="-342900">
              <a:buAutoNum type="arabicPeriod"/>
            </a:pPr>
            <a:r>
              <a:rPr lang="en-US" sz="4000" dirty="0" smtClean="0">
                <a:latin typeface="Cambria" panose="02040503050406030204" pitchFamily="18" charset="0"/>
              </a:rPr>
              <a:t>PHP,MYSQL</a:t>
            </a:r>
          </a:p>
          <a:p>
            <a:endParaRPr lang="en-US" sz="3600" dirty="0" smtClean="0">
              <a:latin typeface="Benguiat Bk BT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289">
        <p:split orient="vert"/>
      </p:transition>
    </mc:Choice>
    <mc:Fallback xmlns="">
      <p:transition spd="slow" advTm="7289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0265"/>
            <a:ext cx="3857625" cy="533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012723"/>
            <a:ext cx="3857625" cy="533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7800" y="9832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Bradley Hand ITC" panose="03070402050302030203" pitchFamily="66" charset="0"/>
              </a:rPr>
              <a:t>S</a:t>
            </a:r>
            <a:r>
              <a:rPr lang="en-IN" sz="4000" b="1" dirty="0" smtClean="0">
                <a:latin typeface="Bradley Hand ITC" panose="03070402050302030203" pitchFamily="66" charset="0"/>
              </a:rPr>
              <a:t>napshots of the application</a:t>
            </a:r>
            <a:endParaRPr lang="en-IN" sz="4000" b="1" dirty="0">
              <a:latin typeface="Bradley Hand ITC" panose="03070402050302030203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6405979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Forte" panose="03060902040502070203" pitchFamily="66" charset="0"/>
              </a:rPr>
              <a:t>The </a:t>
            </a:r>
            <a:r>
              <a:rPr lang="en-IN" sz="2400" dirty="0">
                <a:latin typeface="Forte" panose="03060902040502070203" pitchFamily="66" charset="0"/>
              </a:rPr>
              <a:t>H</a:t>
            </a:r>
            <a:r>
              <a:rPr lang="en-IN" sz="2400" dirty="0" smtClean="0">
                <a:latin typeface="Forte" panose="03060902040502070203" pitchFamily="66" charset="0"/>
              </a:rPr>
              <a:t>ome </a:t>
            </a:r>
            <a:r>
              <a:rPr lang="en-IN" sz="2400" dirty="0">
                <a:latin typeface="Forte" panose="03060902040502070203" pitchFamily="66" charset="0"/>
              </a:rPr>
              <a:t>P</a:t>
            </a:r>
            <a:r>
              <a:rPr lang="en-IN" sz="2400" dirty="0" smtClean="0">
                <a:latin typeface="Forte" panose="03060902040502070203" pitchFamily="66" charset="0"/>
              </a:rPr>
              <a:t>age</a:t>
            </a:r>
            <a:endParaRPr lang="en-IN" sz="2400" dirty="0">
              <a:latin typeface="Forte" panose="0306090204050207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9712" y="6361771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Forte" panose="03060902040502070203" pitchFamily="66" charset="0"/>
              </a:rPr>
              <a:t>Registration form</a:t>
            </a:r>
            <a:endParaRPr lang="en-IN" sz="2400" dirty="0"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02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681">
        <p14:vortex dir="r"/>
      </p:transition>
    </mc:Choice>
    <mc:Fallback xmlns="">
      <p:transition spd="slow" advTm="568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94736"/>
            <a:ext cx="3857625" cy="5432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894735"/>
            <a:ext cx="3857625" cy="54323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400" y="1524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latin typeface="Bradley Hand ITC" panose="03070402050302030203" pitchFamily="66" charset="0"/>
              </a:rPr>
              <a:t>Snapshots of the applications</a:t>
            </a:r>
            <a:endParaRPr lang="en-IN" sz="3600" b="1" dirty="0">
              <a:latin typeface="Bradley Hand ITC" panose="03070402050302030203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6327059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Forte" panose="03060902040502070203" pitchFamily="66" charset="0"/>
              </a:rPr>
              <a:t>Login form</a:t>
            </a:r>
            <a:endParaRPr lang="en-IN" sz="2800" dirty="0">
              <a:latin typeface="Forte" panose="030609020405020702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6327059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Forte" panose="03060902040502070203" pitchFamily="66" charset="0"/>
              </a:rPr>
              <a:t>Facilities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47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174">
        <p:split orient="vert"/>
      </p:transition>
    </mc:Choice>
    <mc:Fallback xmlns="">
      <p:transition spd="slow" advTm="7174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3857625" cy="5257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914400"/>
            <a:ext cx="3857625" cy="525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0" y="152400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Bradley Hand ITC" panose="03070402050302030203" pitchFamily="66" charset="0"/>
              </a:rPr>
              <a:t>Snapshots of application</a:t>
            </a:r>
            <a:endParaRPr lang="en-IN" sz="4000" b="1" dirty="0">
              <a:latin typeface="Bradley Hand ITC" panose="03070402050302030203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2012" y="6241062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Forte" panose="03060902040502070203" pitchFamily="66" charset="0"/>
              </a:rPr>
              <a:t>Complaint form</a:t>
            </a:r>
            <a:endParaRPr lang="en-IN" sz="2800" dirty="0">
              <a:latin typeface="Forte" panose="0306090204050207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6241062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Forte" panose="03060902040502070203" pitchFamily="66" charset="0"/>
              </a:rPr>
              <a:t>Information form</a:t>
            </a:r>
            <a:endParaRPr lang="en-IN" sz="2800" dirty="0"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78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5382">
        <p:checker/>
      </p:transition>
    </mc:Choice>
    <mc:Fallback xmlns="">
      <p:transition spd="slow" advTm="5382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sh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" y="0"/>
            <a:ext cx="838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HELPLINE </a:t>
            </a:r>
            <a:r>
              <a:rPr lang="en-US" sz="36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CENTRES</a:t>
            </a:r>
            <a:endParaRPr lang="en-US" sz="3600" dirty="0" smtClean="0">
              <a:solidFill>
                <a:schemeClr val="bg1"/>
              </a:solidFill>
              <a:latin typeface="Broadway" panose="04040905080B02020502" pitchFamily="82" charset="0"/>
            </a:endParaRPr>
          </a:p>
          <a:p>
            <a:endParaRPr lang="en-US" sz="2000" b="1" dirty="0" smtClean="0">
              <a:solidFill>
                <a:schemeClr val="bg1"/>
              </a:solidFill>
              <a:latin typeface="Lucida Handwriting" panose="03010101010101010101" pitchFamily="66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Lucida Handwriting" panose="03010101010101010101" pitchFamily="66" charset="0"/>
              </a:rPr>
              <a:t>1.HIPS (No. </a:t>
            </a:r>
            <a:r>
              <a:rPr lang="en-US" sz="2000" dirty="0" smtClean="0">
                <a:solidFill>
                  <a:schemeClr val="bg1"/>
                </a:solidFill>
                <a:latin typeface="Lucida Handwriting" panose="03010101010101010101" pitchFamily="66" charset="0"/>
                <a:cs typeface="Times New Roman" pitchFamily="18" charset="0"/>
              </a:rPr>
              <a:t>1(800)676-4477)</a:t>
            </a:r>
            <a:r>
              <a:rPr lang="en-US" sz="2000" dirty="0" smtClean="0">
                <a:solidFill>
                  <a:schemeClr val="bg1"/>
                </a:solidFill>
                <a:latin typeface="Lucida Handwriting" panose="03010101010101010101" pitchFamily="66" charset="0"/>
              </a:rPr>
              <a:t>- It offers a 24/7 hotline to provide emotional support schedule supplies deliveries and get connected to health and supportive services.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Lucida Handwriting" panose="03010101010101010101" pitchFamily="66" charset="0"/>
              </a:rPr>
              <a:t>2.Call 911 for any life threatening or medical emergency.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Lucida Handwriting" panose="03010101010101010101" pitchFamily="66" charset="0"/>
              </a:rPr>
              <a:t>3.Hotline(24 hours)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Lucida Handwriting" panose="03010101010101010101" pitchFamily="66" charset="0"/>
              </a:rPr>
              <a:t>4.Safe horizon Hotline: 1-800-621.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Lucida Handwriting" panose="03010101010101010101" pitchFamily="66" charset="0"/>
              </a:rPr>
              <a:t>5.Anti-violence Project Hotline:212-714-1141(English/Spanish).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Lucida Handwriting" panose="03010101010101010101" pitchFamily="66" charset="0"/>
              </a:rPr>
              <a:t>6.Samaritan Hotline:212-673-3000.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Lucida Handwriting" panose="03010101010101010101" pitchFamily="66" charset="0"/>
              </a:rPr>
              <a:t>7.Lifenet  Hotline:800-543-3638.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Lucida Handwriting" panose="03010101010101010101" pitchFamily="66" charset="0"/>
              </a:rPr>
              <a:t>8.Legal Aid Hotline: (212)577-3638.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Lucida Handwriting" panose="03010101010101010101" pitchFamily="66" charset="0"/>
              </a:rPr>
              <a:t>9.HIV testing/STD testing: NYC hotline:212-427-5120 or 311.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Lucida Handwriting" panose="03010101010101010101" pitchFamily="66" charset="0"/>
              </a:rPr>
              <a:t>10.NYC shelter website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Lucida Handwriting" panose="03010101010101010101" pitchFamily="66" charset="0"/>
              </a:rPr>
              <a:t>11.Other legal help(national) : </a:t>
            </a:r>
            <a:r>
              <a:rPr lang="en-US" sz="2000" dirty="0" err="1" smtClean="0">
                <a:solidFill>
                  <a:schemeClr val="bg1"/>
                </a:solidFill>
                <a:latin typeface="Lucida Handwriting" panose="03010101010101010101" pitchFamily="66" charset="0"/>
              </a:rPr>
              <a:t>lawhelp,org</a:t>
            </a:r>
            <a:endParaRPr lang="en-US" sz="2000" dirty="0" smtClean="0">
              <a:solidFill>
                <a:schemeClr val="bg1"/>
              </a:solidFill>
              <a:latin typeface="Lucida Handwriting" panose="03010101010101010101" pitchFamily="66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Lucida Handwriting" panose="03010101010101010101" pitchFamily="66" charset="0"/>
              </a:rPr>
              <a:t>12.Sex workers support(local)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Lucida Handwriting" panose="03010101010101010101" pitchFamily="66" charset="0"/>
              </a:rPr>
              <a:t>     Sex Worker Outreach Project and sex worker action New York.(SWOP).</a:t>
            </a:r>
          </a:p>
          <a:p>
            <a:endParaRPr lang="en-US" sz="2000" dirty="0" smtClean="0">
              <a:solidFill>
                <a:schemeClr val="bg1"/>
              </a:solidFill>
              <a:latin typeface="Lucida Handwriting" panose="03010101010101010101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6313">
        <p14:glitter pattern="hexagon"/>
      </p:transition>
    </mc:Choice>
    <mc:Fallback xmlns="">
      <p:transition spd="slow" advTm="631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_20160328_21471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</a:p>
          <a:p>
            <a:r>
              <a:rPr lang="en-US" sz="2000" b="1" dirty="0" smtClean="0">
                <a:latin typeface="Century Schoolbook" pitchFamily="18" charset="0"/>
              </a:rPr>
              <a:t>SUPPORTED BY:</a:t>
            </a:r>
          </a:p>
          <a:p>
            <a:r>
              <a:rPr lang="en-US" dirty="0" smtClean="0">
                <a:latin typeface="Freehand521 BT" pitchFamily="66" charset="0"/>
              </a:rPr>
              <a:t>Dr. Nirmala.C.R</a:t>
            </a:r>
          </a:p>
          <a:p>
            <a:r>
              <a:rPr lang="en-US" dirty="0" smtClean="0">
                <a:latin typeface="Freehand521 BT" pitchFamily="66" charset="0"/>
              </a:rPr>
              <a:t>Professor and H.O.D</a:t>
            </a:r>
            <a:endParaRPr lang="en-US" dirty="0">
              <a:latin typeface="Freehand521 BT" pitchFamily="66" charset="0"/>
            </a:endParaRPr>
          </a:p>
          <a:p>
            <a:r>
              <a:rPr lang="en-US" dirty="0" smtClean="0">
                <a:latin typeface="Freehand521 BT" pitchFamily="66" charset="0"/>
              </a:rPr>
              <a:t>Computer science and engineering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sz="2400" b="1" dirty="0" smtClean="0">
                <a:latin typeface="Century Schoolbook" pitchFamily="18" charset="0"/>
              </a:rPr>
              <a:t>                                                     PRESENTED BY:</a:t>
            </a:r>
          </a:p>
          <a:p>
            <a:r>
              <a:rPr lang="en-US" dirty="0" smtClean="0">
                <a:latin typeface="Freehand521 BT" pitchFamily="66" charset="0"/>
              </a:rPr>
              <a:t>                                                                                               Neetu .M.N</a:t>
            </a:r>
          </a:p>
          <a:p>
            <a:r>
              <a:rPr lang="en-US" dirty="0" smtClean="0">
                <a:latin typeface="Freehand521 BT" pitchFamily="66" charset="0"/>
              </a:rPr>
              <a:t>                                                                                               Priyanka.D.Shetty</a:t>
            </a:r>
          </a:p>
          <a:p>
            <a:r>
              <a:rPr lang="en-US" dirty="0">
                <a:latin typeface="Freehand521 BT" pitchFamily="66" charset="0"/>
              </a:rPr>
              <a:t> </a:t>
            </a:r>
            <a:r>
              <a:rPr lang="en-US" dirty="0" smtClean="0">
                <a:latin typeface="Freehand521 BT" pitchFamily="66" charset="0"/>
              </a:rPr>
              <a:t>                                                                                              </a:t>
            </a:r>
            <a:r>
              <a:rPr lang="en-US" dirty="0">
                <a:latin typeface="Freehand521 BT" pitchFamily="66" charset="0"/>
              </a:rPr>
              <a:t>S</a:t>
            </a:r>
            <a:r>
              <a:rPr lang="en-US" dirty="0" smtClean="0">
                <a:latin typeface="Freehand521 BT" pitchFamily="66" charset="0"/>
              </a:rPr>
              <a:t>ushmitha .R.S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sz="6600" dirty="0" smtClean="0">
                <a:latin typeface="Benguiat Bk BT" pitchFamily="18" charset="0"/>
              </a:rPr>
              <a:t> THANK YOU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5103">
        <p14:honeycomb/>
      </p:transition>
    </mc:Choice>
    <mc:Fallback xmlns="">
      <p:transition spd="slow" advTm="510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_20160328_21473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52400" y="2551836"/>
            <a:ext cx="495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Broadway" panose="04040905080B02020502" pitchFamily="82" charset="0"/>
              </a:rPr>
              <a:t>RED ALERT</a:t>
            </a:r>
          </a:p>
          <a:p>
            <a:r>
              <a:rPr lang="en-US" sz="4800" dirty="0" smtClean="0">
                <a:latin typeface="AR DESTINE" panose="02000000000000000000" pitchFamily="2" charset="0"/>
              </a:rPr>
              <a:t>            </a:t>
            </a:r>
            <a:r>
              <a:rPr lang="en-US" sz="2800" dirty="0" smtClean="0">
                <a:latin typeface="AR DESTINE" panose="02000000000000000000" pitchFamily="2" charset="0"/>
              </a:rPr>
              <a:t>VERSION 1.0</a:t>
            </a:r>
            <a:endParaRPr lang="en-US" sz="2800" dirty="0">
              <a:latin typeface="AR DESTINE" panose="02000000000000000000" pitchFamily="2" charset="0"/>
            </a:endParaRPr>
          </a:p>
        </p:txBody>
      </p:sp>
    </p:spTree>
    <p:custDataLst>
      <p:tags r:id="rId1"/>
    </p:custDataLst>
  </p:cSld>
  <p:clrMapOvr>
    <a:masterClrMapping/>
  </p:clrMapOvr>
  <p:transition advTm="5129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ushmith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609600"/>
            <a:ext cx="7772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0B0F0"/>
                </a:solidFill>
                <a:latin typeface="Vladimir Script" panose="03050402040407070305" pitchFamily="66" charset="0"/>
              </a:rPr>
              <a:t>Never stop doing little things for others. Sometimes those little things occupy  the biggest part of their hearts</a:t>
            </a:r>
            <a:endParaRPr lang="en-US" sz="6600" dirty="0">
              <a:solidFill>
                <a:srgbClr val="00B0F0"/>
              </a:solidFill>
              <a:latin typeface="Vladimir Script" panose="03050402040407070305" pitchFamily="66" charset="0"/>
            </a:endParaRPr>
          </a:p>
        </p:txBody>
      </p:sp>
    </p:spTree>
    <p:custDataLst>
      <p:tags r:id="rId1"/>
    </p:custDataLst>
  </p:cSld>
  <p:clrMapOvr>
    <a:masterClrMapping/>
  </p:clrMapOvr>
  <p:transition advTm="7865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8153400" cy="762000"/>
          </a:xfrm>
        </p:spPr>
        <p:txBody>
          <a:bodyPr>
            <a:noAutofit/>
          </a:bodyPr>
          <a:lstStyle/>
          <a:p>
            <a:pPr algn="l"/>
            <a:r>
              <a:rPr lang="en-US" sz="6600" i="1" dirty="0" smtClean="0">
                <a:solidFill>
                  <a:schemeClr val="tx1"/>
                </a:solidFill>
                <a:latin typeface="Monotype Corsiva" pitchFamily="66" charset="0"/>
              </a:rPr>
              <a:t>        Introduction</a:t>
            </a:r>
            <a:endParaRPr lang="en-US" sz="6600" i="1" dirty="0">
              <a:solidFill>
                <a:schemeClr val="tx1"/>
              </a:solidFill>
              <a:latin typeface="Monotype Corsiva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679655"/>
            <a:ext cx="7848600" cy="1449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High Tower Text" panose="02040502050506030303" pitchFamily="18" charset="0"/>
              </a:rPr>
              <a:t>1.Traditionally feminist perspective that   assumes that all people involved in</a:t>
            </a:r>
          </a:p>
          <a:p>
            <a:r>
              <a:rPr lang="en-US" sz="3600" dirty="0" smtClean="0">
                <a:latin typeface="High Tower Text" panose="02040502050506030303" pitchFamily="18" charset="0"/>
              </a:rPr>
              <a:t>sex work have been bribed,         blackmailed or forced into the trade. will be safer</a:t>
            </a:r>
          </a:p>
          <a:p>
            <a:r>
              <a:rPr lang="en-US" sz="3600" dirty="0" smtClean="0">
                <a:latin typeface="High Tower Text" panose="02040502050506030303" pitchFamily="18" charset="0"/>
              </a:rPr>
              <a:t>2. Prostitutes will be safer under legislation.</a:t>
            </a:r>
          </a:p>
          <a:p>
            <a:r>
              <a:rPr lang="en-US" sz="3600" dirty="0" smtClean="0">
                <a:latin typeface="High Tower Text" panose="02040502050506030303" pitchFamily="18" charset="0"/>
              </a:rPr>
              <a:t>3.Full access to health.</a:t>
            </a:r>
          </a:p>
          <a:p>
            <a:r>
              <a:rPr lang="en-US" sz="3600" dirty="0" smtClean="0">
                <a:latin typeface="High Tower Text" panose="02040502050506030303" pitchFamily="18" charset="0"/>
              </a:rPr>
              <a:t>4.Safety and human rights.</a:t>
            </a:r>
          </a:p>
          <a:p>
            <a:r>
              <a:rPr lang="en-US" sz="3600" dirty="0" smtClean="0">
                <a:latin typeface="High Tower Text" panose="02040502050506030303" pitchFamily="18" charset="0"/>
              </a:rPr>
              <a:t>5.Serial murderers who have targeted those sex workers(prostitutes) have a wrong notion that there wouldn’t be much of the investigation and any severe punishment and at most they will be treated as disposable by the society.</a:t>
            </a:r>
          </a:p>
          <a:p>
            <a:r>
              <a:rPr lang="en-US" sz="3600" dirty="0" smtClean="0">
                <a:latin typeface="Edwardian Script ITC" panose="030303020407070D0804" pitchFamily="66" charset="0"/>
              </a:rPr>
              <a:t>     This kind of law is encouraging sex murderers to kill those girls after fulfillment of their lust, which is a serious issue.</a:t>
            </a:r>
          </a:p>
          <a:p>
            <a:r>
              <a:rPr lang="en-US" sz="3600" dirty="0" smtClean="0">
                <a:latin typeface="Edwardian Script ITC" panose="030303020407070D0804" pitchFamily="66" charset="0"/>
              </a:rPr>
              <a:t>6. Cases against those prostitutes will not be undertaken by any advocate who knows the very fact that they will never win the case.</a:t>
            </a:r>
          </a:p>
          <a:p>
            <a:r>
              <a:rPr lang="en-US" sz="3600" dirty="0" smtClean="0">
                <a:latin typeface="Edwardian Script ITC" panose="030303020407070D0804" pitchFamily="66" charset="0"/>
              </a:rPr>
              <a:t>7.In many places,sex workers are insulted,harrased and assaulted by polices who knows there is little or no chance any one will condemn them for it.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advTm="7704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28600"/>
            <a:ext cx="83058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atin typeface="Monotype Corsiva" panose="03010101010201010101" pitchFamily="66" charset="0"/>
              </a:rPr>
              <a:t>Existing system</a:t>
            </a:r>
          </a:p>
          <a:p>
            <a:endParaRPr lang="en-IN" dirty="0"/>
          </a:p>
          <a:p>
            <a:r>
              <a:rPr lang="en-IN" sz="4000" dirty="0" smtClean="0">
                <a:latin typeface="High Tower Text" panose="02040502050506030303" pitchFamily="18" charset="0"/>
              </a:rPr>
              <a:t>1. </a:t>
            </a:r>
            <a:r>
              <a:rPr lang="en-IN" sz="4000" dirty="0" smtClean="0">
                <a:latin typeface="High Tower Text" panose="02040502050506030303" pitchFamily="18" charset="0"/>
              </a:rPr>
              <a:t>50 policemen </a:t>
            </a:r>
            <a:r>
              <a:rPr lang="en-IN" sz="4000" dirty="0" smtClean="0">
                <a:latin typeface="High Tower Text" panose="02040502050506030303" pitchFamily="18" charset="0"/>
              </a:rPr>
              <a:t>were asked to undergo a training to make them understand the laws and rights of sex workers.</a:t>
            </a:r>
          </a:p>
          <a:p>
            <a:r>
              <a:rPr lang="en-IN" sz="4000" dirty="0" smtClean="0">
                <a:latin typeface="High Tower Text" panose="02040502050506030303" pitchFamily="18" charset="0"/>
              </a:rPr>
              <a:t>2. Helpline centres for legal assistance.</a:t>
            </a:r>
          </a:p>
          <a:p>
            <a:r>
              <a:rPr lang="en-IN" sz="4000" dirty="0" smtClean="0">
                <a:latin typeface="High Tower Text" panose="02040502050506030303" pitchFamily="18" charset="0"/>
              </a:rPr>
              <a:t>3. In Kenya, sex workers are trained by the police.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6962">
        <p14:reveal/>
      </p:transition>
    </mc:Choice>
    <mc:Fallback xmlns="">
      <p:transition spd="slow" advTm="696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90600"/>
            <a:ext cx="8153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latin typeface="High Tower Text" panose="02040502050506030303" pitchFamily="18" charset="0"/>
              </a:rPr>
              <a:t>4. In Kyrgyzstan, </a:t>
            </a:r>
            <a:r>
              <a:rPr lang="en-IN" sz="4000" dirty="0" smtClean="0">
                <a:latin typeface="High Tower Text" panose="02040502050506030303" pitchFamily="18" charset="0"/>
              </a:rPr>
              <a:t>NGO Asteria </a:t>
            </a:r>
            <a:r>
              <a:rPr lang="en-IN" sz="4000" dirty="0">
                <a:latin typeface="High Tower Text" panose="02040502050506030303" pitchFamily="18" charset="0"/>
              </a:rPr>
              <a:t>and AIDS foundation East-West have worked in the police academy to train 800 officers.</a:t>
            </a:r>
          </a:p>
          <a:p>
            <a:r>
              <a:rPr lang="en-IN" sz="4000" dirty="0">
                <a:latin typeface="High Tower Text" panose="02040502050506030303" pitchFamily="18" charset="0"/>
              </a:rPr>
              <a:t>5. Sex workers experience 43% more rape and 13% more sexual assault than non-sex workers</a:t>
            </a:r>
          </a:p>
        </p:txBody>
      </p:sp>
    </p:spTree>
    <p:extLst>
      <p:ext uri="{BB962C8B-B14F-4D97-AF65-F5344CB8AC3E}">
        <p14:creationId xmlns:p14="http://schemas.microsoft.com/office/powerpoint/2010/main" val="7149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-94012"/>
            <a:ext cx="83058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Monotype Corsiva" panose="03010101010201010101" pitchFamily="66" charset="0"/>
              </a:rPr>
              <a:t>Proposed  system</a:t>
            </a:r>
          </a:p>
          <a:p>
            <a:endParaRPr lang="en-US" sz="2400" dirty="0" smtClean="0">
              <a:latin typeface="BernhardTango BT" pitchFamily="66" charset="0"/>
            </a:endParaRPr>
          </a:p>
          <a:p>
            <a:r>
              <a:rPr lang="en-US" sz="4000" dirty="0" smtClean="0">
                <a:latin typeface="High Tower Text" panose="02040502050506030303" pitchFamily="18" charset="0"/>
              </a:rPr>
              <a:t>1.The “RED ALERT” application is basically a helping hand for the sex workers.</a:t>
            </a:r>
          </a:p>
          <a:p>
            <a:r>
              <a:rPr lang="en-US" sz="4000" dirty="0" smtClean="0">
                <a:latin typeface="High Tower Text" panose="02040502050506030303" pitchFamily="18" charset="0"/>
              </a:rPr>
              <a:t>2.We have the “help” button upon pressing it with the help of GPRS the location will be tracked.</a:t>
            </a:r>
          </a:p>
          <a:p>
            <a:r>
              <a:rPr lang="en-US" sz="4000" dirty="0" smtClean="0">
                <a:latin typeface="High Tower Text" panose="02040502050506030303" pitchFamily="18" charset="0"/>
              </a:rPr>
              <a:t>3.The address traced will be sent to the near by police stations.</a:t>
            </a:r>
          </a:p>
        </p:txBody>
      </p:sp>
    </p:spTree>
  </p:cSld>
  <p:clrMapOvr>
    <a:masterClrMapping/>
  </p:clrMapOvr>
  <p:transition advTm="6439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219200"/>
            <a:ext cx="7772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High Tower Text" panose="02040502050506030303" pitchFamily="18" charset="0"/>
              </a:rPr>
              <a:t>4.There </a:t>
            </a:r>
            <a:r>
              <a:rPr lang="en-US" sz="4000" dirty="0">
                <a:latin typeface="High Tower Text" panose="02040502050506030303" pitchFamily="18" charset="0"/>
              </a:rPr>
              <a:t>is a list of facilities which can be offered by the victims.</a:t>
            </a:r>
          </a:p>
          <a:p>
            <a:r>
              <a:rPr lang="en-US" sz="4000" dirty="0" smtClean="0">
                <a:latin typeface="High Tower Text" panose="02040502050506030303" pitchFamily="18" charset="0"/>
              </a:rPr>
              <a:t>     a. Schooling </a:t>
            </a:r>
            <a:r>
              <a:rPr lang="en-US" sz="4000" dirty="0">
                <a:latin typeface="High Tower Text" panose="02040502050506030303" pitchFamily="18" charset="0"/>
              </a:rPr>
              <a:t>to their children.</a:t>
            </a:r>
          </a:p>
          <a:p>
            <a:r>
              <a:rPr lang="en-US" sz="4000" dirty="0" smtClean="0">
                <a:latin typeface="High Tower Text" panose="02040502050506030303" pitchFamily="18" charset="0"/>
              </a:rPr>
              <a:t>     b. Hospitals </a:t>
            </a:r>
            <a:r>
              <a:rPr lang="en-US" sz="4000" dirty="0">
                <a:latin typeface="High Tower Text" panose="02040502050506030303" pitchFamily="18" charset="0"/>
              </a:rPr>
              <a:t>to treat them.</a:t>
            </a:r>
          </a:p>
          <a:p>
            <a:r>
              <a:rPr lang="en-US" sz="4000" dirty="0" smtClean="0">
                <a:latin typeface="High Tower Text" panose="02040502050506030303" pitchFamily="18" charset="0"/>
              </a:rPr>
              <a:t>     c</a:t>
            </a:r>
            <a:r>
              <a:rPr lang="en-US" sz="4000" dirty="0">
                <a:latin typeface="High Tower Text" panose="02040502050506030303" pitchFamily="18" charset="0"/>
              </a:rPr>
              <a:t>. List of NGO’s with various facilities</a:t>
            </a:r>
          </a:p>
          <a:p>
            <a:endParaRPr lang="en-US" sz="4000" b="1" dirty="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9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2667000"/>
            <a:ext cx="2057400" cy="13716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477000" y="1143000"/>
            <a:ext cx="1524000" cy="10668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162800" y="3048000"/>
            <a:ext cx="1447800" cy="10668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962400" y="304800"/>
            <a:ext cx="1676400" cy="10668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447800" y="1219200"/>
            <a:ext cx="1600200" cy="10668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2000" y="2971800"/>
            <a:ext cx="1524000" cy="12192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752600" y="4800600"/>
            <a:ext cx="1524000" cy="10668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77000" y="4648200"/>
            <a:ext cx="1600200" cy="10668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343400" y="5562600"/>
            <a:ext cx="1600200" cy="9906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715000" y="2133600"/>
            <a:ext cx="8382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5" idx="1"/>
          </p:cNvCxnSpPr>
          <p:nvPr/>
        </p:nvCxnSpPr>
        <p:spPr>
          <a:xfrm>
            <a:off x="5715000" y="3505200"/>
            <a:ext cx="1447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15000" y="4038600"/>
            <a:ext cx="8382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229100" y="4762500"/>
            <a:ext cx="1447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0"/>
          </p:cNvCxnSpPr>
          <p:nvPr/>
        </p:nvCxnSpPr>
        <p:spPr>
          <a:xfrm rot="5400000" flipH="1" flipV="1">
            <a:off x="4057650" y="2000250"/>
            <a:ext cx="1295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>
            <a:off x="2971800" y="2209800"/>
            <a:ext cx="685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</p:cNvCxnSpPr>
          <p:nvPr/>
        </p:nvCxnSpPr>
        <p:spPr>
          <a:xfrm>
            <a:off x="2286000" y="35814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3124200" y="4114800"/>
            <a:ext cx="914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14800" y="45720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Law</a:t>
            </a:r>
            <a:r>
              <a:rPr lang="en-US" dirty="0" smtClean="0"/>
              <a:t> </a:t>
            </a:r>
            <a:r>
              <a:rPr lang="en-US" sz="2000" b="1" dirty="0" smtClean="0"/>
              <a:t>groups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705600" y="13716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BauerBodni BlkCn BT" pitchFamily="18" charset="0"/>
              </a:rPr>
              <a:t>NGO’s</a:t>
            </a:r>
            <a:endParaRPr lang="en-US" sz="2000" b="1" dirty="0">
              <a:latin typeface="BauerBodni BlkCn BT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15200" y="3200400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Govt. module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600200" y="15240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hospitals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914400" y="33528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Facilities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981200" y="5029200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User module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495800" y="5715000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Admin module</a:t>
            </a:r>
            <a:endParaRPr lang="en-US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553200" y="50292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Education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886200" y="30480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MAIN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" y="1524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latin typeface="Bradley Hand ITC" panose="03070402050302030203" pitchFamily="66" charset="0"/>
              </a:rPr>
              <a:t>ARCHITECTURE</a:t>
            </a:r>
            <a:endParaRPr lang="en-IN" sz="3600" b="1" dirty="0">
              <a:latin typeface="Bradley Hand ITC" panose="03070402050302030203" pitchFamily="66" charset="0"/>
            </a:endParaRPr>
          </a:p>
        </p:txBody>
      </p:sp>
    </p:spTree>
    <p:custDataLst>
      <p:tags r:id="rId1"/>
    </p:custDataLst>
  </p:cSld>
  <p:clrMapOvr>
    <a:masterClrMapping/>
  </p:clrMapOvr>
  <p:transition advTm="7140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2" grpId="0"/>
      <p:bldP spid="33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848</TotalTime>
  <Words>591</Words>
  <Application>Microsoft Office PowerPoint</Application>
  <PresentationFormat>On-screen Show (4:3)</PresentationFormat>
  <Paragraphs>106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7" baseType="lpstr">
      <vt:lpstr>AR DESTINE</vt:lpstr>
      <vt:lpstr>BauerBodni BlkCn BT</vt:lpstr>
      <vt:lpstr>Benguiat Bk BT</vt:lpstr>
      <vt:lpstr>BernhardTango BT</vt:lpstr>
      <vt:lpstr>Bradley Hand ITC</vt:lpstr>
      <vt:lpstr>Broadway</vt:lpstr>
      <vt:lpstr>Calibri</vt:lpstr>
      <vt:lpstr>Cambria</vt:lpstr>
      <vt:lpstr>Century Gothic</vt:lpstr>
      <vt:lpstr>Century Schoolbook</vt:lpstr>
      <vt:lpstr>Edwardian Script ITC</vt:lpstr>
      <vt:lpstr>Forte</vt:lpstr>
      <vt:lpstr>Freehand521 BT</vt:lpstr>
      <vt:lpstr>High Tower Text</vt:lpstr>
      <vt:lpstr>Lucida Handwriting</vt:lpstr>
      <vt:lpstr>Monotype Corsiva</vt:lpstr>
      <vt:lpstr>Times New Roman</vt:lpstr>
      <vt:lpstr>Verdana</vt:lpstr>
      <vt:lpstr>Vladimir Script</vt:lpstr>
      <vt:lpstr>Wingdings 2</vt:lpstr>
      <vt:lpstr>Verve</vt:lpstr>
      <vt:lpstr>PowerPoint Presentation</vt:lpstr>
      <vt:lpstr>PowerPoint Presentation</vt:lpstr>
      <vt:lpstr>PowerPoint Presentation</vt:lpstr>
      <vt:lpstr>       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BIET-College</dc:creator>
  <cp:lastModifiedBy>vivek kadam</cp:lastModifiedBy>
  <cp:revision>77</cp:revision>
  <dcterms:created xsi:type="dcterms:W3CDTF">2016-03-28T00:51:41Z</dcterms:created>
  <dcterms:modified xsi:type="dcterms:W3CDTF">2016-04-09T06:16:12Z</dcterms:modified>
</cp:coreProperties>
</file>