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3" r:id="rId8"/>
    <p:sldId id="266" r:id="rId9"/>
    <p:sldId id="265" r:id="rId10"/>
    <p:sldId id="267" r:id="rId11"/>
    <p:sldId id="268" r:id="rId12"/>
    <p:sldId id="269" r:id="rId13"/>
    <p:sldId id="270" r:id="rId14"/>
    <p:sldId id="272" r:id="rId15"/>
    <p:sldId id="275"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449AAD-E59C-4717-B142-BB34D73548F6}" v="10" dt="2024-07-14T15:1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86242-B7A0-49DE-BBD4-110B552E0B1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A471D-FE13-4614-A10C-F6F3DE01BB59}" type="slidenum">
              <a:rPr lang="en-IN" smtClean="0"/>
              <a:t>‹#›</a:t>
            </a:fld>
            <a:endParaRPr lang="en-IN"/>
          </a:p>
        </p:txBody>
      </p:sp>
    </p:spTree>
    <p:extLst>
      <p:ext uri="{BB962C8B-B14F-4D97-AF65-F5344CB8AC3E}">
        <p14:creationId xmlns:p14="http://schemas.microsoft.com/office/powerpoint/2010/main" val="42103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3A471D-FE13-4614-A10C-F6F3DE01BB59}" type="slidenum">
              <a:rPr lang="en-IN" smtClean="0"/>
              <a:t>9</a:t>
            </a:fld>
            <a:endParaRPr lang="en-IN"/>
          </a:p>
        </p:txBody>
      </p:sp>
    </p:spTree>
    <p:extLst>
      <p:ext uri="{BB962C8B-B14F-4D97-AF65-F5344CB8AC3E}">
        <p14:creationId xmlns:p14="http://schemas.microsoft.com/office/powerpoint/2010/main" val="156568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3A471D-FE13-4614-A10C-F6F3DE01BB59}" type="slidenum">
              <a:rPr lang="en-IN" smtClean="0"/>
              <a:t>16</a:t>
            </a:fld>
            <a:endParaRPr lang="en-IN"/>
          </a:p>
        </p:txBody>
      </p:sp>
    </p:spTree>
    <p:extLst>
      <p:ext uri="{BB962C8B-B14F-4D97-AF65-F5344CB8AC3E}">
        <p14:creationId xmlns:p14="http://schemas.microsoft.com/office/powerpoint/2010/main" val="35252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142238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428FD-155E-4DF2-893B-4130909FCB71}"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412275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256790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7465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342435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845828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405568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139680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281136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228587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31764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428FD-155E-4DF2-893B-4130909FCB71}"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374963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428FD-155E-4DF2-893B-4130909FCB71}" type="datetimeFigureOut">
              <a:rPr lang="en-IN" smtClean="0"/>
              <a:t>14-07-2024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321607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202697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291197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7428FD-155E-4DF2-893B-4130909FCB71}" type="datetimeFigureOut">
              <a:rPr lang="en-IN" smtClean="0"/>
              <a:t>14-07-2024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103209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428FD-155E-4DF2-893B-4130909FCB71}"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EA00E2-4BA3-4A53-BC73-03AF39AC0252}" type="slidenum">
              <a:rPr lang="en-IN" smtClean="0"/>
              <a:t>‹#›</a:t>
            </a:fld>
            <a:endParaRPr lang="en-IN"/>
          </a:p>
        </p:txBody>
      </p:sp>
    </p:spTree>
    <p:extLst>
      <p:ext uri="{BB962C8B-B14F-4D97-AF65-F5344CB8AC3E}">
        <p14:creationId xmlns:p14="http://schemas.microsoft.com/office/powerpoint/2010/main" val="4104572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7428FD-155E-4DF2-893B-4130909FCB71}" type="datetimeFigureOut">
              <a:rPr lang="en-IN" smtClean="0"/>
              <a:t>14-07-2024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EA00E2-4BA3-4A53-BC73-03AF39AC0252}" type="slidenum">
              <a:rPr lang="en-IN" smtClean="0"/>
              <a:t>‹#›</a:t>
            </a:fld>
            <a:endParaRPr lang="en-IN"/>
          </a:p>
        </p:txBody>
      </p:sp>
    </p:spTree>
    <p:extLst>
      <p:ext uri="{BB962C8B-B14F-4D97-AF65-F5344CB8AC3E}">
        <p14:creationId xmlns:p14="http://schemas.microsoft.com/office/powerpoint/2010/main" val="15426939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F01F-209D-7599-414E-7AD6A5D1D295}"/>
              </a:ext>
            </a:extLst>
          </p:cNvPr>
          <p:cNvSpPr>
            <a:spLocks noGrp="1"/>
          </p:cNvSpPr>
          <p:nvPr>
            <p:ph type="ctrTitle"/>
          </p:nvPr>
        </p:nvSpPr>
        <p:spPr>
          <a:xfrm>
            <a:off x="948812" y="522083"/>
            <a:ext cx="9932548" cy="3601861"/>
          </a:xfrm>
        </p:spPr>
        <p:txBody>
          <a:bodyPr>
            <a:normAutofit/>
          </a:bodyPr>
          <a:lstStyle/>
          <a:p>
            <a:pPr algn="ctr"/>
            <a:r>
              <a:rPr lang="en-US" sz="4800" dirty="0">
                <a:latin typeface="Times New Roman" panose="02020603050405020304" pitchFamily="18" charset="0"/>
                <a:cs typeface="Times New Roman" panose="02020603050405020304" pitchFamily="18" charset="0"/>
              </a:rPr>
              <a:t>Running </a:t>
            </a:r>
            <a:r>
              <a:rPr lang="en-US" sz="4800" dirty="0" err="1">
                <a:latin typeface="Times New Roman" panose="02020603050405020304" pitchFamily="18" charset="0"/>
                <a:cs typeface="Times New Roman" panose="02020603050405020304" pitchFamily="18" charset="0"/>
              </a:rPr>
              <a:t>GenAI</a:t>
            </a:r>
            <a:r>
              <a:rPr lang="en-US" sz="4800" dirty="0">
                <a:latin typeface="Times New Roman" panose="02020603050405020304" pitchFamily="18" charset="0"/>
                <a:cs typeface="Times New Roman" panose="02020603050405020304" pitchFamily="18" charset="0"/>
              </a:rPr>
              <a:t> on Intel AI Laptops and Simple LLM Inference on CPU with Fine-Tuning of LLM Models using Intel® </a:t>
            </a:r>
            <a:r>
              <a:rPr lang="en-US" sz="4800" dirty="0" err="1">
                <a:latin typeface="Times New Roman" panose="02020603050405020304" pitchFamily="18" charset="0"/>
                <a:cs typeface="Times New Roman" panose="02020603050405020304" pitchFamily="18" charset="0"/>
              </a:rPr>
              <a:t>OpenVINO</a:t>
            </a:r>
            <a:r>
              <a:rPr lang="en-US" sz="4800" dirty="0">
                <a:latin typeface="Times New Roman" panose="02020603050405020304" pitchFamily="18" charset="0"/>
                <a:cs typeface="Times New Roman" panose="02020603050405020304" pitchFamily="18" charset="0"/>
              </a:rPr>
              <a:t>™</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66CA3F5-FBD1-FDF8-061C-1B03326A93C5}"/>
              </a:ext>
            </a:extLst>
          </p:cNvPr>
          <p:cNvSpPr>
            <a:spLocks noGrp="1"/>
          </p:cNvSpPr>
          <p:nvPr>
            <p:ph type="subTitle" idx="1"/>
          </p:nvPr>
        </p:nvSpPr>
        <p:spPr>
          <a:xfrm>
            <a:off x="6922008" y="4315093"/>
            <a:ext cx="4919472" cy="2020824"/>
          </a:xfrm>
        </p:spPr>
        <p:txBody>
          <a:bodyPr>
            <a:normAutofit lnSpcReduction="10000"/>
          </a:bodyPr>
          <a:lstStyle/>
          <a:p>
            <a:r>
              <a:rPr lang="en-IN" dirty="0"/>
              <a:t>Arumugam </a:t>
            </a:r>
            <a:r>
              <a:rPr lang="en-IN" dirty="0" err="1"/>
              <a:t>marvin</a:t>
            </a:r>
            <a:endParaRPr lang="en-IN" dirty="0"/>
          </a:p>
          <a:p>
            <a:r>
              <a:rPr lang="en-IN" dirty="0" err="1"/>
              <a:t>Steive</a:t>
            </a:r>
            <a:r>
              <a:rPr lang="en-IN" dirty="0"/>
              <a:t> </a:t>
            </a:r>
            <a:r>
              <a:rPr lang="en-IN" dirty="0" err="1"/>
              <a:t>james</a:t>
            </a:r>
            <a:r>
              <a:rPr lang="en-IN" dirty="0"/>
              <a:t> </a:t>
            </a:r>
            <a:r>
              <a:rPr lang="en-IN" dirty="0" err="1"/>
              <a:t>sudarsan</a:t>
            </a:r>
            <a:endParaRPr lang="en-IN" dirty="0"/>
          </a:p>
          <a:p>
            <a:r>
              <a:rPr lang="en-IN" dirty="0"/>
              <a:t>Mohamed </a:t>
            </a:r>
            <a:r>
              <a:rPr lang="en-IN" dirty="0" err="1"/>
              <a:t>Thaha</a:t>
            </a:r>
            <a:r>
              <a:rPr lang="en-IN" dirty="0"/>
              <a:t> m</a:t>
            </a:r>
          </a:p>
          <a:p>
            <a:r>
              <a:rPr lang="en-IN" dirty="0"/>
              <a:t>Melvin a s</a:t>
            </a:r>
          </a:p>
          <a:p>
            <a:r>
              <a:rPr lang="en-IN" dirty="0"/>
              <a:t>Neev Noah Ignatius Baptist</a:t>
            </a:r>
          </a:p>
          <a:p>
            <a:endParaRPr lang="en-IN" dirty="0"/>
          </a:p>
        </p:txBody>
      </p:sp>
    </p:spTree>
    <p:extLst>
      <p:ext uri="{BB962C8B-B14F-4D97-AF65-F5344CB8AC3E}">
        <p14:creationId xmlns:p14="http://schemas.microsoft.com/office/powerpoint/2010/main" val="47633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9CFD-BD7F-B879-D803-8991AF1E30CA}"/>
              </a:ext>
            </a:extLst>
          </p:cNvPr>
          <p:cNvSpPr>
            <a:spLocks noGrp="1"/>
          </p:cNvSpPr>
          <p:nvPr>
            <p:ph type="title"/>
          </p:nvPr>
        </p:nvSpPr>
        <p:spPr/>
        <p:txBody>
          <a:bodyPr/>
          <a:lstStyle/>
          <a:p>
            <a:r>
              <a:rPr lang="en-US" dirty="0"/>
              <a:t>6. Fine-Tuning of LLM Models</a:t>
            </a:r>
            <a:endParaRPr lang="en-IN" dirty="0"/>
          </a:p>
        </p:txBody>
      </p:sp>
      <p:pic>
        <p:nvPicPr>
          <p:cNvPr id="4" name="Picture 3">
            <a:extLst>
              <a:ext uri="{FF2B5EF4-FFF2-40B4-BE49-F238E27FC236}">
                <a16:creationId xmlns:a16="http://schemas.microsoft.com/office/drawing/2014/main" id="{87E7BF7C-0704-C83F-CCA5-5C5698C416AB}"/>
              </a:ext>
            </a:extLst>
          </p:cNvPr>
          <p:cNvPicPr>
            <a:picLocks noChangeAspect="1"/>
          </p:cNvPicPr>
          <p:nvPr/>
        </p:nvPicPr>
        <p:blipFill>
          <a:blip r:embed="rId2"/>
          <a:stretch>
            <a:fillRect/>
          </a:stretch>
        </p:blipFill>
        <p:spPr>
          <a:xfrm>
            <a:off x="1340279" y="2205889"/>
            <a:ext cx="6012967" cy="4199393"/>
          </a:xfrm>
          <a:prstGeom prst="rect">
            <a:avLst/>
          </a:prstGeom>
        </p:spPr>
      </p:pic>
      <p:sp>
        <p:nvSpPr>
          <p:cNvPr id="6" name="TextBox 5">
            <a:extLst>
              <a:ext uri="{FF2B5EF4-FFF2-40B4-BE49-F238E27FC236}">
                <a16:creationId xmlns:a16="http://schemas.microsoft.com/office/drawing/2014/main" id="{23E1EB8C-3712-DB65-2D53-FA40AA32711A}"/>
              </a:ext>
            </a:extLst>
          </p:cNvPr>
          <p:cNvSpPr txBox="1"/>
          <p:nvPr/>
        </p:nvSpPr>
        <p:spPr>
          <a:xfrm>
            <a:off x="1298762" y="1483916"/>
            <a:ext cx="6096000" cy="369332"/>
          </a:xfrm>
          <a:prstGeom prst="rect">
            <a:avLst/>
          </a:prstGeom>
          <a:noFill/>
        </p:spPr>
        <p:txBody>
          <a:bodyPr wrap="square">
            <a:spAutoFit/>
          </a:bodyPr>
          <a:lstStyle/>
          <a:p>
            <a:r>
              <a:rPr lang="en-IN" b="1" dirty="0"/>
              <a:t>Define Training Arguments</a:t>
            </a:r>
            <a:r>
              <a:rPr lang="en-IN" dirty="0"/>
              <a:t>:</a:t>
            </a:r>
          </a:p>
        </p:txBody>
      </p:sp>
    </p:spTree>
    <p:extLst>
      <p:ext uri="{BB962C8B-B14F-4D97-AF65-F5344CB8AC3E}">
        <p14:creationId xmlns:p14="http://schemas.microsoft.com/office/powerpoint/2010/main" val="342638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9A696-DBBF-BD56-E403-84B836B38EC4}"/>
              </a:ext>
            </a:extLst>
          </p:cNvPr>
          <p:cNvSpPr txBox="1"/>
          <p:nvPr/>
        </p:nvSpPr>
        <p:spPr>
          <a:xfrm>
            <a:off x="855407" y="375771"/>
            <a:ext cx="6096000" cy="369332"/>
          </a:xfrm>
          <a:prstGeom prst="rect">
            <a:avLst/>
          </a:prstGeom>
          <a:noFill/>
        </p:spPr>
        <p:txBody>
          <a:bodyPr wrap="square">
            <a:spAutoFit/>
          </a:bodyPr>
          <a:lstStyle/>
          <a:p>
            <a:r>
              <a:rPr lang="en-IN" b="1" dirty="0"/>
              <a:t>Model Training</a:t>
            </a:r>
            <a:r>
              <a:rPr lang="en-IN" dirty="0"/>
              <a:t>:</a:t>
            </a:r>
          </a:p>
        </p:txBody>
      </p:sp>
      <p:pic>
        <p:nvPicPr>
          <p:cNvPr id="5" name="Picture 4">
            <a:extLst>
              <a:ext uri="{FF2B5EF4-FFF2-40B4-BE49-F238E27FC236}">
                <a16:creationId xmlns:a16="http://schemas.microsoft.com/office/drawing/2014/main" id="{EC8FF0A6-A2F2-128F-707C-54B27D88B026}"/>
              </a:ext>
            </a:extLst>
          </p:cNvPr>
          <p:cNvPicPr>
            <a:picLocks noChangeAspect="1"/>
          </p:cNvPicPr>
          <p:nvPr/>
        </p:nvPicPr>
        <p:blipFill>
          <a:blip r:embed="rId2"/>
          <a:stretch>
            <a:fillRect/>
          </a:stretch>
        </p:blipFill>
        <p:spPr>
          <a:xfrm>
            <a:off x="936520" y="907760"/>
            <a:ext cx="9416848" cy="5730737"/>
          </a:xfrm>
          <a:prstGeom prst="rect">
            <a:avLst/>
          </a:prstGeom>
        </p:spPr>
      </p:pic>
    </p:spTree>
    <p:extLst>
      <p:ext uri="{BB962C8B-B14F-4D97-AF65-F5344CB8AC3E}">
        <p14:creationId xmlns:p14="http://schemas.microsoft.com/office/powerpoint/2010/main" val="375204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5F9C-4DFC-6D7F-9F77-78A87A2718EB}"/>
              </a:ext>
            </a:extLst>
          </p:cNvPr>
          <p:cNvSpPr>
            <a:spLocks noGrp="1"/>
          </p:cNvSpPr>
          <p:nvPr>
            <p:ph type="title"/>
          </p:nvPr>
        </p:nvSpPr>
        <p:spPr>
          <a:xfrm>
            <a:off x="488794" y="354395"/>
            <a:ext cx="11477064" cy="1400530"/>
          </a:xfrm>
        </p:spPr>
        <p:txBody>
          <a:bodyPr/>
          <a:lstStyle/>
          <a:p>
            <a:r>
              <a:rPr lang="en-US" dirty="0"/>
              <a:t>7. Model Evaluation</a:t>
            </a:r>
            <a:endParaRPr lang="en-IN" dirty="0"/>
          </a:p>
        </p:txBody>
      </p:sp>
      <p:pic>
        <p:nvPicPr>
          <p:cNvPr id="4" name="Picture 3">
            <a:extLst>
              <a:ext uri="{FF2B5EF4-FFF2-40B4-BE49-F238E27FC236}">
                <a16:creationId xmlns:a16="http://schemas.microsoft.com/office/drawing/2014/main" id="{E743B4B3-5123-C0ED-6842-AA0E4CD32760}"/>
              </a:ext>
            </a:extLst>
          </p:cNvPr>
          <p:cNvPicPr>
            <a:picLocks noChangeAspect="1"/>
          </p:cNvPicPr>
          <p:nvPr/>
        </p:nvPicPr>
        <p:blipFill>
          <a:blip r:embed="rId2"/>
          <a:stretch>
            <a:fillRect/>
          </a:stretch>
        </p:blipFill>
        <p:spPr>
          <a:xfrm>
            <a:off x="1272122" y="1992174"/>
            <a:ext cx="4823878" cy="4511431"/>
          </a:xfrm>
          <a:prstGeom prst="rect">
            <a:avLst/>
          </a:prstGeom>
        </p:spPr>
      </p:pic>
      <p:sp>
        <p:nvSpPr>
          <p:cNvPr id="6" name="TextBox 5">
            <a:extLst>
              <a:ext uri="{FF2B5EF4-FFF2-40B4-BE49-F238E27FC236}">
                <a16:creationId xmlns:a16="http://schemas.microsoft.com/office/drawing/2014/main" id="{EB3132EE-EA1E-DC5B-DBCA-1BF078346C0D}"/>
              </a:ext>
            </a:extLst>
          </p:cNvPr>
          <p:cNvSpPr txBox="1"/>
          <p:nvPr/>
        </p:nvSpPr>
        <p:spPr>
          <a:xfrm>
            <a:off x="1248697" y="1309836"/>
            <a:ext cx="6096000" cy="369332"/>
          </a:xfrm>
          <a:prstGeom prst="rect">
            <a:avLst/>
          </a:prstGeom>
          <a:noFill/>
        </p:spPr>
        <p:txBody>
          <a:bodyPr wrap="square">
            <a:spAutoFit/>
          </a:bodyPr>
          <a:lstStyle/>
          <a:p>
            <a:r>
              <a:rPr lang="en-IN" b="1" dirty="0"/>
              <a:t>Normal Model</a:t>
            </a:r>
            <a:r>
              <a:rPr lang="en-IN" dirty="0"/>
              <a:t>:</a:t>
            </a:r>
          </a:p>
        </p:txBody>
      </p:sp>
      <p:pic>
        <p:nvPicPr>
          <p:cNvPr id="8" name="Picture 7">
            <a:extLst>
              <a:ext uri="{FF2B5EF4-FFF2-40B4-BE49-F238E27FC236}">
                <a16:creationId xmlns:a16="http://schemas.microsoft.com/office/drawing/2014/main" id="{243ED1FE-EE4C-FBB5-6A02-46EFD04555CE}"/>
              </a:ext>
            </a:extLst>
          </p:cNvPr>
          <p:cNvPicPr>
            <a:picLocks noChangeAspect="1"/>
          </p:cNvPicPr>
          <p:nvPr/>
        </p:nvPicPr>
        <p:blipFill>
          <a:blip r:embed="rId3"/>
          <a:stretch>
            <a:fillRect/>
          </a:stretch>
        </p:blipFill>
        <p:spPr>
          <a:xfrm>
            <a:off x="6301439" y="1992174"/>
            <a:ext cx="4766043" cy="1606432"/>
          </a:xfrm>
          <a:prstGeom prst="rect">
            <a:avLst/>
          </a:prstGeom>
        </p:spPr>
      </p:pic>
    </p:spTree>
    <p:extLst>
      <p:ext uri="{BB962C8B-B14F-4D97-AF65-F5344CB8AC3E}">
        <p14:creationId xmlns:p14="http://schemas.microsoft.com/office/powerpoint/2010/main" val="348840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9FBB6F-EF33-C421-8D1D-7E96C7FC6594}"/>
              </a:ext>
            </a:extLst>
          </p:cNvPr>
          <p:cNvSpPr txBox="1"/>
          <p:nvPr/>
        </p:nvSpPr>
        <p:spPr>
          <a:xfrm>
            <a:off x="521109" y="542921"/>
            <a:ext cx="6096000" cy="369332"/>
          </a:xfrm>
          <a:prstGeom prst="rect">
            <a:avLst/>
          </a:prstGeom>
          <a:noFill/>
        </p:spPr>
        <p:txBody>
          <a:bodyPr wrap="square">
            <a:spAutoFit/>
          </a:bodyPr>
          <a:lstStyle/>
          <a:p>
            <a:r>
              <a:rPr lang="en-IN" b="1" dirty="0" err="1"/>
              <a:t>OpenVINO</a:t>
            </a:r>
            <a:r>
              <a:rPr lang="en-IN" b="1" dirty="0"/>
              <a:t> Model</a:t>
            </a:r>
            <a:r>
              <a:rPr lang="en-IN" dirty="0"/>
              <a:t>:</a:t>
            </a:r>
          </a:p>
        </p:txBody>
      </p:sp>
      <p:pic>
        <p:nvPicPr>
          <p:cNvPr id="7" name="Picture 6">
            <a:extLst>
              <a:ext uri="{FF2B5EF4-FFF2-40B4-BE49-F238E27FC236}">
                <a16:creationId xmlns:a16="http://schemas.microsoft.com/office/drawing/2014/main" id="{8BDDC65E-759F-4BE8-76F2-A8C0514AA345}"/>
              </a:ext>
            </a:extLst>
          </p:cNvPr>
          <p:cNvPicPr>
            <a:picLocks noChangeAspect="1"/>
          </p:cNvPicPr>
          <p:nvPr/>
        </p:nvPicPr>
        <p:blipFill>
          <a:blip r:embed="rId2"/>
          <a:stretch>
            <a:fillRect/>
          </a:stretch>
        </p:blipFill>
        <p:spPr>
          <a:xfrm>
            <a:off x="711948" y="1327191"/>
            <a:ext cx="7222684" cy="2644369"/>
          </a:xfrm>
          <a:prstGeom prst="rect">
            <a:avLst/>
          </a:prstGeom>
        </p:spPr>
      </p:pic>
      <p:pic>
        <p:nvPicPr>
          <p:cNvPr id="9" name="Picture 8">
            <a:extLst>
              <a:ext uri="{FF2B5EF4-FFF2-40B4-BE49-F238E27FC236}">
                <a16:creationId xmlns:a16="http://schemas.microsoft.com/office/drawing/2014/main" id="{ECAC094F-B6AE-8968-0FA1-73B7774C9D25}"/>
              </a:ext>
            </a:extLst>
          </p:cNvPr>
          <p:cNvPicPr>
            <a:picLocks noChangeAspect="1"/>
          </p:cNvPicPr>
          <p:nvPr/>
        </p:nvPicPr>
        <p:blipFill>
          <a:blip r:embed="rId3"/>
          <a:stretch>
            <a:fillRect/>
          </a:stretch>
        </p:blipFill>
        <p:spPr>
          <a:xfrm>
            <a:off x="711948" y="4119044"/>
            <a:ext cx="5079252" cy="1516546"/>
          </a:xfrm>
          <a:prstGeom prst="rect">
            <a:avLst/>
          </a:prstGeom>
        </p:spPr>
      </p:pic>
    </p:spTree>
    <p:extLst>
      <p:ext uri="{BB962C8B-B14F-4D97-AF65-F5344CB8AC3E}">
        <p14:creationId xmlns:p14="http://schemas.microsoft.com/office/powerpoint/2010/main" val="166131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DC94-019D-FEE9-504F-80EFE4B41C89}"/>
              </a:ext>
            </a:extLst>
          </p:cNvPr>
          <p:cNvSpPr>
            <a:spLocks noGrp="1"/>
          </p:cNvSpPr>
          <p:nvPr>
            <p:ph type="title"/>
          </p:nvPr>
        </p:nvSpPr>
        <p:spPr/>
        <p:txBody>
          <a:bodyPr/>
          <a:lstStyle/>
          <a:p>
            <a:r>
              <a:rPr lang="en-IN" dirty="0"/>
              <a:t>8. Result of these Models </a:t>
            </a:r>
          </a:p>
        </p:txBody>
      </p:sp>
      <p:sp>
        <p:nvSpPr>
          <p:cNvPr id="4" name="TextBox 3">
            <a:extLst>
              <a:ext uri="{FF2B5EF4-FFF2-40B4-BE49-F238E27FC236}">
                <a16:creationId xmlns:a16="http://schemas.microsoft.com/office/drawing/2014/main" id="{9645CC75-89A3-F240-1596-F0155845B977}"/>
              </a:ext>
            </a:extLst>
          </p:cNvPr>
          <p:cNvSpPr txBox="1"/>
          <p:nvPr/>
        </p:nvSpPr>
        <p:spPr>
          <a:xfrm>
            <a:off x="863829" y="1586428"/>
            <a:ext cx="6096000" cy="369332"/>
          </a:xfrm>
          <a:prstGeom prst="rect">
            <a:avLst/>
          </a:prstGeom>
          <a:noFill/>
        </p:spPr>
        <p:txBody>
          <a:bodyPr wrap="square">
            <a:spAutoFit/>
          </a:bodyPr>
          <a:lstStyle/>
          <a:p>
            <a:r>
              <a:rPr lang="en-IN" b="1" dirty="0"/>
              <a:t>Normal Model</a:t>
            </a:r>
            <a:r>
              <a:rPr lang="en-IN" dirty="0"/>
              <a:t>:</a:t>
            </a:r>
          </a:p>
        </p:txBody>
      </p:sp>
      <p:pic>
        <p:nvPicPr>
          <p:cNvPr id="12" name="Picture 11">
            <a:extLst>
              <a:ext uri="{FF2B5EF4-FFF2-40B4-BE49-F238E27FC236}">
                <a16:creationId xmlns:a16="http://schemas.microsoft.com/office/drawing/2014/main" id="{C2F4729A-6DE4-1E0D-6930-93133EC28983}"/>
              </a:ext>
            </a:extLst>
          </p:cNvPr>
          <p:cNvPicPr>
            <a:picLocks noChangeAspect="1"/>
          </p:cNvPicPr>
          <p:nvPr/>
        </p:nvPicPr>
        <p:blipFill>
          <a:blip r:embed="rId2"/>
          <a:stretch>
            <a:fillRect/>
          </a:stretch>
        </p:blipFill>
        <p:spPr>
          <a:xfrm>
            <a:off x="971147" y="2347106"/>
            <a:ext cx="10430505" cy="3217952"/>
          </a:xfrm>
          <a:prstGeom prst="rect">
            <a:avLst/>
          </a:prstGeom>
        </p:spPr>
      </p:pic>
    </p:spTree>
    <p:extLst>
      <p:ext uri="{BB962C8B-B14F-4D97-AF65-F5344CB8AC3E}">
        <p14:creationId xmlns:p14="http://schemas.microsoft.com/office/powerpoint/2010/main" val="147016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474AAE-FFDD-0074-5D05-1DF41DCA0BA7}"/>
              </a:ext>
            </a:extLst>
          </p:cNvPr>
          <p:cNvSpPr txBox="1"/>
          <p:nvPr/>
        </p:nvSpPr>
        <p:spPr>
          <a:xfrm>
            <a:off x="550633" y="872302"/>
            <a:ext cx="6096000" cy="369332"/>
          </a:xfrm>
          <a:prstGeom prst="rect">
            <a:avLst/>
          </a:prstGeom>
          <a:noFill/>
        </p:spPr>
        <p:txBody>
          <a:bodyPr wrap="square">
            <a:spAutoFit/>
          </a:bodyPr>
          <a:lstStyle/>
          <a:p>
            <a:r>
              <a:rPr lang="en-IN" b="1" dirty="0" err="1"/>
              <a:t>OpenVINO</a:t>
            </a:r>
            <a:r>
              <a:rPr lang="en-IN" b="1" dirty="0"/>
              <a:t> Model</a:t>
            </a:r>
            <a:r>
              <a:rPr lang="en-IN" dirty="0"/>
              <a:t>:</a:t>
            </a:r>
          </a:p>
        </p:txBody>
      </p:sp>
      <p:pic>
        <p:nvPicPr>
          <p:cNvPr id="5" name="Picture 4">
            <a:extLst>
              <a:ext uri="{FF2B5EF4-FFF2-40B4-BE49-F238E27FC236}">
                <a16:creationId xmlns:a16="http://schemas.microsoft.com/office/drawing/2014/main" id="{CA6A1071-8B89-9F77-8982-4F2585BDC56F}"/>
              </a:ext>
            </a:extLst>
          </p:cNvPr>
          <p:cNvPicPr>
            <a:picLocks noChangeAspect="1"/>
          </p:cNvPicPr>
          <p:nvPr/>
        </p:nvPicPr>
        <p:blipFill>
          <a:blip r:embed="rId2"/>
          <a:stretch>
            <a:fillRect/>
          </a:stretch>
        </p:blipFill>
        <p:spPr>
          <a:xfrm>
            <a:off x="550633" y="1624528"/>
            <a:ext cx="11090733" cy="4176504"/>
          </a:xfrm>
          <a:prstGeom prst="rect">
            <a:avLst/>
          </a:prstGeom>
        </p:spPr>
      </p:pic>
    </p:spTree>
    <p:extLst>
      <p:ext uri="{BB962C8B-B14F-4D97-AF65-F5344CB8AC3E}">
        <p14:creationId xmlns:p14="http://schemas.microsoft.com/office/powerpoint/2010/main" val="136409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7157-DC47-DA70-58D4-3F885A811600}"/>
              </a:ext>
            </a:extLst>
          </p:cNvPr>
          <p:cNvSpPr>
            <a:spLocks noGrp="1"/>
          </p:cNvSpPr>
          <p:nvPr>
            <p:ph type="title"/>
          </p:nvPr>
        </p:nvSpPr>
        <p:spPr>
          <a:xfrm>
            <a:off x="646111" y="452718"/>
            <a:ext cx="9756418" cy="1400530"/>
          </a:xfrm>
        </p:spPr>
        <p:txBody>
          <a:bodyPr/>
          <a:lstStyle/>
          <a:p>
            <a:r>
              <a:rPr lang="en-IN" dirty="0"/>
              <a:t>8. Comparison between </a:t>
            </a:r>
            <a:r>
              <a:rPr lang="en-IN" dirty="0" err="1"/>
              <a:t>OpenVINO</a:t>
            </a:r>
            <a:r>
              <a:rPr lang="en-IN" dirty="0"/>
              <a:t>         and Normal Model</a:t>
            </a:r>
          </a:p>
        </p:txBody>
      </p:sp>
      <p:pic>
        <p:nvPicPr>
          <p:cNvPr id="4" name="Picture 3">
            <a:extLst>
              <a:ext uri="{FF2B5EF4-FFF2-40B4-BE49-F238E27FC236}">
                <a16:creationId xmlns:a16="http://schemas.microsoft.com/office/drawing/2014/main" id="{1D0B939D-C383-78EB-8269-C4C251F07F84}"/>
              </a:ext>
            </a:extLst>
          </p:cNvPr>
          <p:cNvPicPr>
            <a:picLocks noChangeAspect="1"/>
          </p:cNvPicPr>
          <p:nvPr/>
        </p:nvPicPr>
        <p:blipFill>
          <a:blip r:embed="rId3"/>
          <a:stretch>
            <a:fillRect/>
          </a:stretch>
        </p:blipFill>
        <p:spPr>
          <a:xfrm>
            <a:off x="7156099" y="2390360"/>
            <a:ext cx="4290432" cy="3284505"/>
          </a:xfrm>
          <a:prstGeom prst="rect">
            <a:avLst/>
          </a:prstGeom>
        </p:spPr>
      </p:pic>
      <p:sp>
        <p:nvSpPr>
          <p:cNvPr id="6" name="TextBox 5">
            <a:extLst>
              <a:ext uri="{FF2B5EF4-FFF2-40B4-BE49-F238E27FC236}">
                <a16:creationId xmlns:a16="http://schemas.microsoft.com/office/drawing/2014/main" id="{530D27B2-8404-0A7D-24A3-717E63DADAEE}"/>
              </a:ext>
            </a:extLst>
          </p:cNvPr>
          <p:cNvSpPr txBox="1"/>
          <p:nvPr/>
        </p:nvSpPr>
        <p:spPr>
          <a:xfrm>
            <a:off x="646111" y="2390360"/>
            <a:ext cx="6096000" cy="3693319"/>
          </a:xfrm>
          <a:prstGeom prst="rect">
            <a:avLst/>
          </a:prstGeom>
          <a:noFill/>
        </p:spPr>
        <p:txBody>
          <a:bodyPr wrap="square">
            <a:spAutoFit/>
          </a:bodyPr>
          <a:lstStyle/>
          <a:p>
            <a:r>
              <a:rPr lang="en-US" b="1" dirty="0"/>
              <a:t>Performance Improvement:</a:t>
            </a:r>
          </a:p>
          <a:p>
            <a:pPr algn="just"/>
            <a:endParaRPr lang="en-US" dirty="0"/>
          </a:p>
          <a:p>
            <a:pPr marL="285750" indent="-285750" algn="just">
              <a:buFont typeface="Arial" panose="020B0604020202020204" pitchFamily="34" charset="0"/>
              <a:buChar char="•"/>
            </a:pPr>
            <a:r>
              <a:rPr lang="en-US" dirty="0"/>
              <a:t>Inference Speed: Utilizing Intel® </a:t>
            </a:r>
            <a:r>
              <a:rPr lang="en-US" dirty="0" err="1"/>
              <a:t>OpenVINO</a:t>
            </a:r>
            <a:r>
              <a:rPr lang="en-US" dirty="0"/>
              <a:t>™ for LLM inference on CPUs demonstrated a significant increase in speed compared to normal models without optimization. The inference process became faster, making it feasible to run complex models on consumer-grade hardware efficiently.</a:t>
            </a:r>
          </a:p>
          <a:p>
            <a:pPr algn="just"/>
            <a:endParaRPr lang="en-US" dirty="0"/>
          </a:p>
          <a:p>
            <a:pPr marL="285750" indent="-285750" algn="just">
              <a:buFont typeface="Arial" panose="020B0604020202020204" pitchFamily="34" charset="0"/>
              <a:buChar char="•"/>
            </a:pPr>
            <a:r>
              <a:rPr lang="en-US" dirty="0"/>
              <a:t>Resource Utilization: The optimized models under </a:t>
            </a:r>
            <a:r>
              <a:rPr lang="en-US" dirty="0" err="1"/>
              <a:t>OpenVINO</a:t>
            </a:r>
            <a:r>
              <a:rPr lang="en-US" dirty="0"/>
              <a:t>™ made better use of CPU resources, reducing latency and improving throughput.</a:t>
            </a:r>
          </a:p>
          <a:p>
            <a:endParaRPr lang="en-US" dirty="0"/>
          </a:p>
        </p:txBody>
      </p:sp>
    </p:spTree>
    <p:extLst>
      <p:ext uri="{BB962C8B-B14F-4D97-AF65-F5344CB8AC3E}">
        <p14:creationId xmlns:p14="http://schemas.microsoft.com/office/powerpoint/2010/main" val="327797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63A3F1-7B34-4183-FF85-13EABE2936FE}"/>
              </a:ext>
            </a:extLst>
          </p:cNvPr>
          <p:cNvSpPr txBox="1"/>
          <p:nvPr/>
        </p:nvSpPr>
        <p:spPr>
          <a:xfrm>
            <a:off x="1002889" y="886364"/>
            <a:ext cx="9035845" cy="5632311"/>
          </a:xfrm>
          <a:prstGeom prst="rect">
            <a:avLst/>
          </a:prstGeom>
          <a:noFill/>
        </p:spPr>
        <p:txBody>
          <a:bodyPr wrap="square">
            <a:spAutoFit/>
          </a:bodyPr>
          <a:lstStyle/>
          <a:p>
            <a:r>
              <a:rPr lang="en-US" b="1" dirty="0"/>
              <a:t>Efficiency in Training:</a:t>
            </a:r>
          </a:p>
          <a:p>
            <a:endParaRPr lang="en-US" dirty="0"/>
          </a:p>
          <a:p>
            <a:pPr marL="285750" indent="-285750">
              <a:buFont typeface="Arial" panose="020B0604020202020204" pitchFamily="34" charset="0"/>
              <a:buChar char="•"/>
            </a:pPr>
            <a:r>
              <a:rPr lang="en-US" dirty="0"/>
              <a:t>Training Time: The fine-tuning of LLM models with Intel® </a:t>
            </a:r>
            <a:r>
              <a:rPr lang="en-US" dirty="0" err="1"/>
              <a:t>OpenVINO</a:t>
            </a:r>
            <a:r>
              <a:rPr lang="en-US" dirty="0"/>
              <a:t>™ proved to be more efficient. By leveraging the optimizations provided by </a:t>
            </a:r>
            <a:r>
              <a:rPr lang="en-US" dirty="0" err="1"/>
              <a:t>OpenVINO</a:t>
            </a:r>
            <a:r>
              <a:rPr lang="en-US" dirty="0"/>
              <a:t>™, the training process was accelerated without compromising the model's performance.</a:t>
            </a:r>
          </a:p>
          <a:p>
            <a:pPr marL="285750" indent="-285750">
              <a:buFont typeface="Arial" panose="020B0604020202020204" pitchFamily="34" charset="0"/>
              <a:buChar char="•"/>
            </a:pPr>
            <a:r>
              <a:rPr lang="en-US" dirty="0"/>
              <a:t>Energy Efficiency: Optimized models consumed less power during training and inference, contributing to a more sustainable and cost-effective solution.</a:t>
            </a:r>
          </a:p>
          <a:p>
            <a:endParaRPr lang="en-US" dirty="0"/>
          </a:p>
          <a:p>
            <a:r>
              <a:rPr lang="en-US" b="1" dirty="0"/>
              <a:t>Scalability and Usability:</a:t>
            </a:r>
          </a:p>
          <a:p>
            <a:endParaRPr lang="en-US" dirty="0"/>
          </a:p>
          <a:p>
            <a:pPr marL="285750" indent="-285750">
              <a:buFont typeface="Arial" panose="020B0604020202020204" pitchFamily="34" charset="0"/>
              <a:buChar char="•"/>
            </a:pPr>
            <a:r>
              <a:rPr lang="en-US" dirty="0"/>
              <a:t>Ease of Deployment: The integration of Intel® </a:t>
            </a:r>
            <a:r>
              <a:rPr lang="en-US" dirty="0" err="1"/>
              <a:t>OpenVINO</a:t>
            </a:r>
            <a:r>
              <a:rPr lang="en-US" dirty="0"/>
              <a:t>™ into the workflow provided a seamless transition from model development to deployment. This scalability is crucial for deploying AI solutions in real-world applications where efficiency and performance are critical.</a:t>
            </a:r>
          </a:p>
          <a:p>
            <a:pPr marL="285750" indent="-285750">
              <a:buFont typeface="Arial" panose="020B0604020202020204" pitchFamily="34" charset="0"/>
              <a:buChar char="•"/>
            </a:pPr>
            <a:r>
              <a:rPr lang="en-US" dirty="0"/>
              <a:t>User Experience: Intel AI laptops, coupled with the </a:t>
            </a:r>
            <a:r>
              <a:rPr lang="en-US" dirty="0" err="1"/>
              <a:t>OpenVINO</a:t>
            </a:r>
            <a:r>
              <a:rPr lang="en-US" dirty="0"/>
              <a:t>™ toolkit, offered a user-friendly environment for running and fine-tuning LLM models. The toolkit’s comprehensive support and documentation further facilitated the process.</a:t>
            </a:r>
          </a:p>
        </p:txBody>
      </p:sp>
    </p:spTree>
    <p:extLst>
      <p:ext uri="{BB962C8B-B14F-4D97-AF65-F5344CB8AC3E}">
        <p14:creationId xmlns:p14="http://schemas.microsoft.com/office/powerpoint/2010/main" val="1912985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5296-814E-310F-EFFD-759A4ABF0229}"/>
              </a:ext>
            </a:extLst>
          </p:cNvPr>
          <p:cNvSpPr>
            <a:spLocks noGrp="1"/>
          </p:cNvSpPr>
          <p:nvPr>
            <p:ph type="title"/>
          </p:nvPr>
        </p:nvSpPr>
        <p:spPr/>
        <p:txBody>
          <a:bodyPr/>
          <a:lstStyle/>
          <a:p>
            <a:r>
              <a:rPr lang="en-IN" dirty="0"/>
              <a:t>9. Conclusion</a:t>
            </a:r>
          </a:p>
        </p:txBody>
      </p:sp>
      <p:sp>
        <p:nvSpPr>
          <p:cNvPr id="5" name="TextBox 4">
            <a:extLst>
              <a:ext uri="{FF2B5EF4-FFF2-40B4-BE49-F238E27FC236}">
                <a16:creationId xmlns:a16="http://schemas.microsoft.com/office/drawing/2014/main" id="{A93EB38E-6ACD-AF90-1958-244BBDEEAC40}"/>
              </a:ext>
            </a:extLst>
          </p:cNvPr>
          <p:cNvSpPr txBox="1"/>
          <p:nvPr/>
        </p:nvSpPr>
        <p:spPr>
          <a:xfrm>
            <a:off x="1258528" y="1729740"/>
            <a:ext cx="9950245" cy="2862322"/>
          </a:xfrm>
          <a:prstGeom prst="rect">
            <a:avLst/>
          </a:prstGeom>
          <a:noFill/>
        </p:spPr>
        <p:txBody>
          <a:bodyPr wrap="square">
            <a:spAutoFit/>
          </a:bodyPr>
          <a:lstStyle/>
          <a:p>
            <a:pPr algn="just"/>
            <a:r>
              <a:rPr lang="en-US" dirty="0"/>
              <a:t>The use of Intel® </a:t>
            </a:r>
            <a:r>
              <a:rPr lang="en-US" dirty="0" err="1"/>
              <a:t>OpenVINO</a:t>
            </a:r>
            <a:r>
              <a:rPr lang="en-US" dirty="0"/>
              <a:t>™ for running </a:t>
            </a:r>
            <a:r>
              <a:rPr lang="en-US" dirty="0" err="1"/>
              <a:t>GenAI</a:t>
            </a:r>
            <a:r>
              <a:rPr lang="en-US" dirty="0"/>
              <a:t> on Intel AI laptops and optimizing LLM inference and training on CPUs demonstrates a clear advantage over traditional models. The improvements in speed, efficiency, and resource utilization make it a superior choice for implementing AI solutions. This project underscores the potential of leveraging hardware-specific optimizations to enhance AI model performance, paving the way for more accessible and powerful AI applications.</a:t>
            </a:r>
          </a:p>
          <a:p>
            <a:pPr algn="just"/>
            <a:r>
              <a:rPr lang="en-US" dirty="0"/>
              <a:t>By incorporating Intel® </a:t>
            </a:r>
            <a:r>
              <a:rPr lang="en-US" dirty="0" err="1"/>
              <a:t>OpenVINO</a:t>
            </a:r>
            <a:r>
              <a:rPr lang="en-US" dirty="0"/>
              <a:t>™ into the workflow, users can achieve significant performance gains, ensuring that their AI models are not only faster but also more efficient and scalable. This makes Intel® </a:t>
            </a:r>
            <a:r>
              <a:rPr lang="en-US" dirty="0" err="1"/>
              <a:t>OpenVINO</a:t>
            </a:r>
            <a:r>
              <a:rPr lang="en-US" dirty="0"/>
              <a:t>™ a valuable tool for anyone looking to optimize their AI solutions.</a:t>
            </a:r>
          </a:p>
        </p:txBody>
      </p:sp>
      <p:sp>
        <p:nvSpPr>
          <p:cNvPr id="7" name="TextBox 6">
            <a:extLst>
              <a:ext uri="{FF2B5EF4-FFF2-40B4-BE49-F238E27FC236}">
                <a16:creationId xmlns:a16="http://schemas.microsoft.com/office/drawing/2014/main" id="{2FE4E679-3957-BEB0-7F7B-EA74D3E542D8}"/>
              </a:ext>
            </a:extLst>
          </p:cNvPr>
          <p:cNvSpPr txBox="1"/>
          <p:nvPr/>
        </p:nvSpPr>
        <p:spPr>
          <a:xfrm>
            <a:off x="1258528" y="4833746"/>
            <a:ext cx="6951406" cy="1200329"/>
          </a:xfrm>
          <a:prstGeom prst="rect">
            <a:avLst/>
          </a:prstGeom>
          <a:noFill/>
        </p:spPr>
        <p:txBody>
          <a:bodyPr wrap="square">
            <a:spAutoFit/>
          </a:bodyPr>
          <a:lstStyle/>
          <a:p>
            <a:r>
              <a:rPr lang="en-US" b="1" dirty="0"/>
              <a:t>References</a:t>
            </a:r>
          </a:p>
          <a:p>
            <a:endParaRPr lang="en-US" b="1" dirty="0"/>
          </a:p>
          <a:p>
            <a:pPr marL="285750" indent="-285750">
              <a:buFont typeface="Wingdings" panose="05000000000000000000" pitchFamily="2" charset="2"/>
              <a:buChar char="Ø"/>
            </a:pPr>
            <a:r>
              <a:rPr lang="en-US" dirty="0"/>
              <a:t>Intel® </a:t>
            </a:r>
            <a:r>
              <a:rPr lang="en-US" dirty="0" err="1"/>
              <a:t>OpenVINO</a:t>
            </a:r>
            <a:r>
              <a:rPr lang="en-US" dirty="0"/>
              <a:t>™ Toolkit</a:t>
            </a:r>
          </a:p>
          <a:p>
            <a:pPr marL="285750" indent="-285750">
              <a:buFont typeface="Wingdings" panose="05000000000000000000" pitchFamily="2" charset="2"/>
              <a:buChar char="Ø"/>
            </a:pPr>
            <a:r>
              <a:rPr lang="en-US" dirty="0"/>
              <a:t>Hugging Face Transformers Documentation</a:t>
            </a:r>
          </a:p>
        </p:txBody>
      </p:sp>
    </p:spTree>
    <p:extLst>
      <p:ext uri="{BB962C8B-B14F-4D97-AF65-F5344CB8AC3E}">
        <p14:creationId xmlns:p14="http://schemas.microsoft.com/office/powerpoint/2010/main" val="182521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2024-21E2-AEEE-15E5-6ED14349B664}"/>
              </a:ext>
            </a:extLst>
          </p:cNvPr>
          <p:cNvSpPr>
            <a:spLocks noGrp="1"/>
          </p:cNvSpPr>
          <p:nvPr>
            <p:ph type="title"/>
          </p:nvPr>
        </p:nvSpPr>
        <p:spPr/>
        <p:txBody>
          <a:bodyPr/>
          <a:lstStyle/>
          <a:p>
            <a:r>
              <a:rPr lang="en-IN" dirty="0">
                <a:cs typeface="Times New Roman" panose="02020603050405020304" pitchFamily="18" charset="0"/>
              </a:rPr>
              <a:t>Table of Contents</a:t>
            </a:r>
          </a:p>
        </p:txBody>
      </p:sp>
      <p:sp>
        <p:nvSpPr>
          <p:cNvPr id="4" name="TextBox 3">
            <a:extLst>
              <a:ext uri="{FF2B5EF4-FFF2-40B4-BE49-F238E27FC236}">
                <a16:creationId xmlns:a16="http://schemas.microsoft.com/office/drawing/2014/main" id="{7838361B-F426-8A8F-6E42-EF2226159EF8}"/>
              </a:ext>
            </a:extLst>
          </p:cNvPr>
          <p:cNvSpPr txBox="1"/>
          <p:nvPr/>
        </p:nvSpPr>
        <p:spPr>
          <a:xfrm>
            <a:off x="3136489" y="1700980"/>
            <a:ext cx="6794091" cy="4154984"/>
          </a:xfrm>
          <a:prstGeom prst="rect">
            <a:avLst/>
          </a:prstGeom>
          <a:noFill/>
        </p:spPr>
        <p:txBody>
          <a:bodyPr wrap="square">
            <a:spAutoFit/>
          </a:bodyPr>
          <a:lstStyle/>
          <a:p>
            <a:pPr marL="342900" indent="-342900">
              <a:buFont typeface="+mj-lt"/>
              <a:buAutoNum type="arabicPeriod"/>
            </a:pPr>
            <a:r>
              <a:rPr lang="en-IN" sz="2400" dirty="0">
                <a:cs typeface="Times New Roman" panose="02020603050405020304" pitchFamily="18" charset="0"/>
              </a:rPr>
              <a:t>Introduction</a:t>
            </a:r>
          </a:p>
          <a:p>
            <a:pPr marL="342900" indent="-342900">
              <a:buFont typeface="+mj-lt"/>
              <a:buAutoNum type="arabicPeriod"/>
            </a:pPr>
            <a:r>
              <a:rPr lang="en-IN" sz="2400" dirty="0">
                <a:cs typeface="Times New Roman" panose="02020603050405020304" pitchFamily="18" charset="0"/>
              </a:rPr>
              <a:t>System Requirements</a:t>
            </a:r>
          </a:p>
          <a:p>
            <a:pPr marL="342900" indent="-342900">
              <a:buFont typeface="+mj-lt"/>
              <a:buAutoNum type="arabicPeriod"/>
            </a:pPr>
            <a:r>
              <a:rPr lang="en-IN" sz="2400" dirty="0">
                <a:cs typeface="Times New Roman" panose="02020603050405020304" pitchFamily="18" charset="0"/>
              </a:rPr>
              <a:t>Installation</a:t>
            </a:r>
          </a:p>
          <a:p>
            <a:pPr marL="342900" indent="-342900">
              <a:buFont typeface="+mj-lt"/>
              <a:buAutoNum type="arabicPeriod"/>
            </a:pPr>
            <a:r>
              <a:rPr lang="en-IN" sz="2400" dirty="0">
                <a:cs typeface="Times New Roman" panose="02020603050405020304" pitchFamily="18" charset="0"/>
              </a:rPr>
              <a:t>Running </a:t>
            </a:r>
            <a:r>
              <a:rPr lang="en-IN" sz="2400" dirty="0" err="1">
                <a:cs typeface="Times New Roman" panose="02020603050405020304" pitchFamily="18" charset="0"/>
              </a:rPr>
              <a:t>GenAI</a:t>
            </a:r>
            <a:r>
              <a:rPr lang="en-IN" sz="2400" dirty="0">
                <a:cs typeface="Times New Roman" panose="02020603050405020304" pitchFamily="18" charset="0"/>
              </a:rPr>
              <a:t> on Intel AI Laptops</a:t>
            </a:r>
          </a:p>
          <a:p>
            <a:pPr marL="342900" indent="-342900">
              <a:buFont typeface="+mj-lt"/>
              <a:buAutoNum type="arabicPeriod"/>
            </a:pPr>
            <a:r>
              <a:rPr lang="en-IN" sz="2400" dirty="0">
                <a:cs typeface="Times New Roman" panose="02020603050405020304" pitchFamily="18" charset="0"/>
              </a:rPr>
              <a:t>Dataset on </a:t>
            </a:r>
            <a:r>
              <a:rPr lang="en-IN" sz="2400" dirty="0" err="1">
                <a:cs typeface="Times New Roman" panose="02020603050405020304" pitchFamily="18" charset="0"/>
              </a:rPr>
              <a:t>OpenVINO</a:t>
            </a:r>
            <a:endParaRPr lang="en-IN" sz="2400" dirty="0">
              <a:cs typeface="Times New Roman" panose="02020603050405020304" pitchFamily="18" charset="0"/>
            </a:endParaRPr>
          </a:p>
          <a:p>
            <a:pPr marL="342900" indent="-342900">
              <a:buFont typeface="+mj-lt"/>
              <a:buAutoNum type="arabicPeriod"/>
            </a:pPr>
            <a:r>
              <a:rPr lang="en-IN" sz="2400" dirty="0">
                <a:cs typeface="Times New Roman" panose="02020603050405020304" pitchFamily="18" charset="0"/>
              </a:rPr>
              <a:t>Fine-Tuning of LLM Models</a:t>
            </a:r>
          </a:p>
          <a:p>
            <a:pPr marL="342900" indent="-342900">
              <a:buFont typeface="+mj-lt"/>
              <a:buAutoNum type="arabicPeriod"/>
            </a:pPr>
            <a:r>
              <a:rPr lang="en-IN" sz="2400" dirty="0">
                <a:cs typeface="Times New Roman" panose="02020603050405020304" pitchFamily="18" charset="0"/>
              </a:rPr>
              <a:t>Model Evaluation</a:t>
            </a:r>
          </a:p>
          <a:p>
            <a:pPr marL="342900" indent="-342900">
              <a:buFont typeface="+mj-lt"/>
              <a:buAutoNum type="arabicPeriod"/>
            </a:pPr>
            <a:r>
              <a:rPr lang="en-IN" sz="2400" dirty="0">
                <a:cs typeface="Times New Roman" panose="02020603050405020304" pitchFamily="18" charset="0"/>
              </a:rPr>
              <a:t>Result on these Models</a:t>
            </a:r>
          </a:p>
          <a:p>
            <a:pPr marL="342900" indent="-342900">
              <a:buFont typeface="+mj-lt"/>
              <a:buAutoNum type="arabicPeriod"/>
            </a:pPr>
            <a:r>
              <a:rPr lang="en-IN" sz="2400" dirty="0">
                <a:cs typeface="Times New Roman" panose="02020603050405020304" pitchFamily="18" charset="0"/>
              </a:rPr>
              <a:t>Comparison between </a:t>
            </a:r>
            <a:r>
              <a:rPr lang="en-IN" sz="2400" dirty="0" err="1">
                <a:cs typeface="Times New Roman" panose="02020603050405020304" pitchFamily="18" charset="0"/>
              </a:rPr>
              <a:t>OpenVINO</a:t>
            </a:r>
            <a:r>
              <a:rPr lang="en-IN" sz="2400" dirty="0">
                <a:cs typeface="Times New Roman" panose="02020603050405020304" pitchFamily="18" charset="0"/>
              </a:rPr>
              <a:t> and Normal   Models</a:t>
            </a:r>
          </a:p>
          <a:p>
            <a:pPr marL="342900" indent="-342900">
              <a:buFont typeface="+mj-lt"/>
              <a:buAutoNum type="arabicPeriod"/>
            </a:pPr>
            <a:r>
              <a:rPr lang="en-IN" sz="2400" dirty="0">
                <a:cs typeface="Times New Roman" panose="02020603050405020304" pitchFamily="18" charset="0"/>
              </a:rPr>
              <a:t>Conclusion</a:t>
            </a:r>
          </a:p>
        </p:txBody>
      </p:sp>
    </p:spTree>
    <p:extLst>
      <p:ext uri="{BB962C8B-B14F-4D97-AF65-F5344CB8AC3E}">
        <p14:creationId xmlns:p14="http://schemas.microsoft.com/office/powerpoint/2010/main" val="365246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12AA-C0C6-12DB-499B-DC70FE55C3F4}"/>
              </a:ext>
            </a:extLst>
          </p:cNvPr>
          <p:cNvSpPr>
            <a:spLocks noGrp="1"/>
          </p:cNvSpPr>
          <p:nvPr>
            <p:ph type="title"/>
          </p:nvPr>
        </p:nvSpPr>
        <p:spPr/>
        <p:txBody>
          <a:bodyPr/>
          <a:lstStyle/>
          <a:p>
            <a:r>
              <a:rPr lang="en-IN" dirty="0">
                <a:cs typeface="Times New Roman" panose="02020603050405020304" pitchFamily="18" charset="0"/>
              </a:rPr>
              <a:t>1. Introduction</a:t>
            </a:r>
          </a:p>
        </p:txBody>
      </p:sp>
      <p:sp>
        <p:nvSpPr>
          <p:cNvPr id="4" name="TextBox 3">
            <a:extLst>
              <a:ext uri="{FF2B5EF4-FFF2-40B4-BE49-F238E27FC236}">
                <a16:creationId xmlns:a16="http://schemas.microsoft.com/office/drawing/2014/main" id="{2CE7EB8D-4EE4-01A1-D78C-76D9CBA5AF9E}"/>
              </a:ext>
            </a:extLst>
          </p:cNvPr>
          <p:cNvSpPr txBox="1"/>
          <p:nvPr/>
        </p:nvSpPr>
        <p:spPr>
          <a:xfrm>
            <a:off x="963561" y="2326291"/>
            <a:ext cx="6990736" cy="1754326"/>
          </a:xfrm>
          <a:prstGeom prst="rect">
            <a:avLst/>
          </a:prstGeom>
          <a:noFill/>
        </p:spPr>
        <p:txBody>
          <a:bodyPr wrap="square">
            <a:spAutoFit/>
          </a:bodyPr>
          <a:lstStyle/>
          <a:p>
            <a:pPr algn="just"/>
            <a:r>
              <a:rPr lang="en-IN" dirty="0">
                <a:cs typeface="Times New Roman" panose="02020603050405020304" pitchFamily="18" charset="0"/>
              </a:rPr>
              <a:t>This document provides a comprehensive guide for running Generative AI (</a:t>
            </a:r>
            <a:r>
              <a:rPr lang="en-IN" dirty="0" err="1">
                <a:cs typeface="Times New Roman" panose="02020603050405020304" pitchFamily="18" charset="0"/>
              </a:rPr>
              <a:t>GenAI</a:t>
            </a:r>
            <a:r>
              <a:rPr lang="en-IN" dirty="0">
                <a:cs typeface="Times New Roman" panose="02020603050405020304" pitchFamily="18" charset="0"/>
              </a:rPr>
              <a:t>) models on Intel AI laptops, performing simple large language model (LLM) inference on CPU, and fine-tuning LLM models using Intel® </a:t>
            </a:r>
            <a:r>
              <a:rPr lang="en-IN" dirty="0" err="1">
                <a:cs typeface="Times New Roman" panose="02020603050405020304" pitchFamily="18" charset="0"/>
              </a:rPr>
              <a:t>OpenVINO</a:t>
            </a:r>
            <a:r>
              <a:rPr lang="en-IN" dirty="0">
                <a:cs typeface="Times New Roman" panose="02020603050405020304" pitchFamily="18" charset="0"/>
              </a:rPr>
              <a:t>™. Intel® </a:t>
            </a:r>
            <a:r>
              <a:rPr lang="en-IN" dirty="0" err="1">
                <a:cs typeface="Times New Roman" panose="02020603050405020304" pitchFamily="18" charset="0"/>
              </a:rPr>
              <a:t>OpenVINO</a:t>
            </a:r>
            <a:r>
              <a:rPr lang="en-IN" dirty="0">
                <a:cs typeface="Times New Roman" panose="02020603050405020304" pitchFamily="18" charset="0"/>
              </a:rPr>
              <a:t>™ is a toolkit for optimizing and deploying AI inference.</a:t>
            </a:r>
          </a:p>
        </p:txBody>
      </p:sp>
      <p:pic>
        <p:nvPicPr>
          <p:cNvPr id="6" name="Picture 5">
            <a:extLst>
              <a:ext uri="{FF2B5EF4-FFF2-40B4-BE49-F238E27FC236}">
                <a16:creationId xmlns:a16="http://schemas.microsoft.com/office/drawing/2014/main" id="{95C0A21B-3761-6BE0-F299-2C6238A7CE88}"/>
              </a:ext>
            </a:extLst>
          </p:cNvPr>
          <p:cNvPicPr>
            <a:picLocks noChangeAspect="1"/>
          </p:cNvPicPr>
          <p:nvPr/>
        </p:nvPicPr>
        <p:blipFill>
          <a:blip r:embed="rId2"/>
          <a:stretch>
            <a:fillRect/>
          </a:stretch>
        </p:blipFill>
        <p:spPr>
          <a:xfrm>
            <a:off x="8342979" y="2172007"/>
            <a:ext cx="3040334" cy="2282006"/>
          </a:xfrm>
          <a:prstGeom prst="rect">
            <a:avLst/>
          </a:prstGeom>
        </p:spPr>
      </p:pic>
    </p:spTree>
    <p:extLst>
      <p:ext uri="{BB962C8B-B14F-4D97-AF65-F5344CB8AC3E}">
        <p14:creationId xmlns:p14="http://schemas.microsoft.com/office/powerpoint/2010/main" val="247768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2866-8DA2-7BAC-6D10-A0060C322486}"/>
              </a:ext>
            </a:extLst>
          </p:cNvPr>
          <p:cNvSpPr>
            <a:spLocks noGrp="1"/>
          </p:cNvSpPr>
          <p:nvPr>
            <p:ph type="title"/>
          </p:nvPr>
        </p:nvSpPr>
        <p:spPr/>
        <p:txBody>
          <a:bodyPr/>
          <a:lstStyle/>
          <a:p>
            <a:r>
              <a:rPr lang="en-IN" dirty="0"/>
              <a:t>2. System Requirements</a:t>
            </a:r>
          </a:p>
        </p:txBody>
      </p:sp>
      <p:sp>
        <p:nvSpPr>
          <p:cNvPr id="4" name="TextBox 3">
            <a:extLst>
              <a:ext uri="{FF2B5EF4-FFF2-40B4-BE49-F238E27FC236}">
                <a16:creationId xmlns:a16="http://schemas.microsoft.com/office/drawing/2014/main" id="{0F3E61D3-2C14-9ECA-392B-6215D024CEE5}"/>
              </a:ext>
            </a:extLst>
          </p:cNvPr>
          <p:cNvSpPr txBox="1"/>
          <p:nvPr/>
        </p:nvSpPr>
        <p:spPr>
          <a:xfrm>
            <a:off x="1720644" y="1779747"/>
            <a:ext cx="7502013" cy="3693319"/>
          </a:xfrm>
          <a:prstGeom prst="rect">
            <a:avLst/>
          </a:prstGeom>
          <a:noFill/>
        </p:spPr>
        <p:txBody>
          <a:bodyPr wrap="square">
            <a:spAutoFit/>
          </a:bodyPr>
          <a:lstStyle/>
          <a:p>
            <a:r>
              <a:rPr lang="en-IN" b="1" dirty="0"/>
              <a:t>Hardware</a:t>
            </a:r>
          </a:p>
          <a:p>
            <a:endParaRPr lang="en-IN" dirty="0"/>
          </a:p>
          <a:p>
            <a:pPr marL="285750" indent="-285750">
              <a:buFont typeface="Arial" panose="020B0604020202020204" pitchFamily="34" charset="0"/>
              <a:buChar char="•"/>
            </a:pPr>
            <a:r>
              <a:rPr lang="en-IN" dirty="0"/>
              <a:t>Intel AI laptop with an Intel CPU (preferably 11th Gen or later)</a:t>
            </a:r>
          </a:p>
          <a:p>
            <a:pPr marL="285750" indent="-285750">
              <a:buFont typeface="Arial" panose="020B0604020202020204" pitchFamily="34" charset="0"/>
              <a:buChar char="•"/>
            </a:pPr>
            <a:r>
              <a:rPr lang="en-IN" dirty="0"/>
              <a:t>Minimum 16 GB RAM</a:t>
            </a:r>
          </a:p>
          <a:p>
            <a:pPr marL="285750" indent="-285750">
              <a:buFont typeface="Arial" panose="020B0604020202020204" pitchFamily="34" charset="0"/>
              <a:buChar char="•"/>
            </a:pPr>
            <a:r>
              <a:rPr lang="en-IN" dirty="0"/>
              <a:t>Minimum 100 GB free disk space</a:t>
            </a:r>
          </a:p>
          <a:p>
            <a:endParaRPr lang="en-IN" dirty="0"/>
          </a:p>
          <a:p>
            <a:r>
              <a:rPr lang="en-IN" b="1" dirty="0"/>
              <a:t>Software</a:t>
            </a:r>
          </a:p>
          <a:p>
            <a:endParaRPr lang="en-IN" dirty="0"/>
          </a:p>
          <a:p>
            <a:pPr marL="285750" indent="-285750">
              <a:buFont typeface="Arial" panose="020B0604020202020204" pitchFamily="34" charset="0"/>
              <a:buChar char="•"/>
            </a:pPr>
            <a:r>
              <a:rPr lang="en-IN" dirty="0"/>
              <a:t>Operating System: Windows 10/11 or Linux (Ubuntu 18.04/20.04)</a:t>
            </a:r>
          </a:p>
          <a:p>
            <a:pPr marL="285750" indent="-285750">
              <a:buFont typeface="Arial" panose="020B0604020202020204" pitchFamily="34" charset="0"/>
              <a:buChar char="•"/>
            </a:pPr>
            <a:r>
              <a:rPr lang="en-IN" dirty="0"/>
              <a:t>Python 3.7 or later</a:t>
            </a:r>
          </a:p>
          <a:p>
            <a:pPr marL="285750" indent="-285750">
              <a:buFont typeface="Arial" panose="020B0604020202020204" pitchFamily="34" charset="0"/>
              <a:buChar char="•"/>
            </a:pPr>
            <a:r>
              <a:rPr lang="en-IN" dirty="0"/>
              <a:t>Intel® </a:t>
            </a:r>
            <a:r>
              <a:rPr lang="en-IN" dirty="0" err="1"/>
              <a:t>OpenVINO</a:t>
            </a:r>
            <a:r>
              <a:rPr lang="en-IN" dirty="0"/>
              <a:t>™ Toolkit</a:t>
            </a:r>
          </a:p>
          <a:p>
            <a:pPr marL="285750" indent="-285750">
              <a:buFont typeface="Arial" panose="020B0604020202020204" pitchFamily="34" charset="0"/>
              <a:buChar char="•"/>
            </a:pPr>
            <a:r>
              <a:rPr lang="en-IN" dirty="0"/>
              <a:t>Deep Learning Frameworks: TensorFlow, </a:t>
            </a:r>
            <a:r>
              <a:rPr lang="en-IN" dirty="0" err="1"/>
              <a:t>PyTorch</a:t>
            </a:r>
            <a:endParaRPr lang="en-IN" dirty="0"/>
          </a:p>
          <a:p>
            <a:pPr marL="285750" indent="-285750">
              <a:buFont typeface="Arial" panose="020B0604020202020204" pitchFamily="34" charset="0"/>
              <a:buChar char="•"/>
            </a:pPr>
            <a:r>
              <a:rPr lang="en-IN" dirty="0"/>
              <a:t>Git</a:t>
            </a:r>
          </a:p>
        </p:txBody>
      </p:sp>
    </p:spTree>
    <p:extLst>
      <p:ext uri="{BB962C8B-B14F-4D97-AF65-F5344CB8AC3E}">
        <p14:creationId xmlns:p14="http://schemas.microsoft.com/office/powerpoint/2010/main" val="158839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2C9F-EF61-2F0F-5F72-2988EF5298EB}"/>
              </a:ext>
            </a:extLst>
          </p:cNvPr>
          <p:cNvSpPr>
            <a:spLocks noGrp="1"/>
          </p:cNvSpPr>
          <p:nvPr>
            <p:ph type="title"/>
          </p:nvPr>
        </p:nvSpPr>
        <p:spPr/>
        <p:txBody>
          <a:bodyPr/>
          <a:lstStyle/>
          <a:p>
            <a:r>
              <a:rPr lang="en-IN" dirty="0"/>
              <a:t>3. Installation</a:t>
            </a:r>
          </a:p>
        </p:txBody>
      </p:sp>
      <p:sp>
        <p:nvSpPr>
          <p:cNvPr id="5" name="TextBox 4">
            <a:extLst>
              <a:ext uri="{FF2B5EF4-FFF2-40B4-BE49-F238E27FC236}">
                <a16:creationId xmlns:a16="http://schemas.microsoft.com/office/drawing/2014/main" id="{CDE94D28-7CC2-7D5B-CC20-65C9A8B5C665}"/>
              </a:ext>
            </a:extLst>
          </p:cNvPr>
          <p:cNvSpPr txBox="1"/>
          <p:nvPr/>
        </p:nvSpPr>
        <p:spPr>
          <a:xfrm>
            <a:off x="1337186" y="1627107"/>
            <a:ext cx="9045679" cy="1200329"/>
          </a:xfrm>
          <a:prstGeom prst="rect">
            <a:avLst/>
          </a:prstGeom>
          <a:noFill/>
        </p:spPr>
        <p:txBody>
          <a:bodyPr wrap="square">
            <a:spAutoFit/>
          </a:bodyPr>
          <a:lstStyle/>
          <a:p>
            <a:pPr algn="just"/>
            <a:r>
              <a:rPr lang="en-US" b="1" dirty="0"/>
              <a:t>Installing Intel® </a:t>
            </a:r>
            <a:r>
              <a:rPr lang="en-US" b="1" dirty="0" err="1"/>
              <a:t>OpenVINO</a:t>
            </a:r>
            <a:r>
              <a:rPr lang="en-US" b="1" dirty="0"/>
              <a:t>™ Toolkit</a:t>
            </a:r>
          </a:p>
          <a:p>
            <a:pPr>
              <a:buFont typeface="+mj-lt"/>
              <a:buAutoNum type="arabicPeriod"/>
            </a:pPr>
            <a:r>
              <a:rPr lang="en-US" b="1" dirty="0"/>
              <a:t>Download the Toolkit</a:t>
            </a:r>
            <a:r>
              <a:rPr lang="en-US" dirty="0"/>
              <a:t>: Visit the Intel </a:t>
            </a:r>
            <a:r>
              <a:rPr lang="en-US" dirty="0" err="1"/>
              <a:t>OpenVINO</a:t>
            </a:r>
            <a:r>
              <a:rPr lang="en-US" dirty="0"/>
              <a:t>™ download page and </a:t>
            </a:r>
          </a:p>
          <a:p>
            <a:r>
              <a:rPr lang="en-US" dirty="0"/>
              <a:t>  download the installer for your operating system.</a:t>
            </a:r>
          </a:p>
          <a:p>
            <a:pPr algn="just">
              <a:buFont typeface="+mj-lt"/>
              <a:buAutoNum type="arabicPeriod"/>
            </a:pPr>
            <a:r>
              <a:rPr lang="en-US" b="1" dirty="0"/>
              <a:t>Install the Toolkit</a:t>
            </a:r>
            <a:r>
              <a:rPr lang="en-US" dirty="0"/>
              <a:t>: Follow the installation instructions for your OS.</a:t>
            </a:r>
          </a:p>
        </p:txBody>
      </p:sp>
      <p:sp>
        <p:nvSpPr>
          <p:cNvPr id="7" name="TextBox 6">
            <a:extLst>
              <a:ext uri="{FF2B5EF4-FFF2-40B4-BE49-F238E27FC236}">
                <a16:creationId xmlns:a16="http://schemas.microsoft.com/office/drawing/2014/main" id="{FAF491B9-57A9-38E6-84D2-163AAB5CC8EC}"/>
              </a:ext>
            </a:extLst>
          </p:cNvPr>
          <p:cNvSpPr txBox="1"/>
          <p:nvPr/>
        </p:nvSpPr>
        <p:spPr>
          <a:xfrm>
            <a:off x="2163097" y="2951824"/>
            <a:ext cx="6096000" cy="369332"/>
          </a:xfrm>
          <a:prstGeom prst="rect">
            <a:avLst/>
          </a:prstGeom>
          <a:noFill/>
        </p:spPr>
        <p:txBody>
          <a:bodyPr wrap="square">
            <a:spAutoFit/>
          </a:bodyPr>
          <a:lstStyle/>
          <a:p>
            <a:r>
              <a:rPr lang="en-IN" dirty="0"/>
              <a:t>Windows:   w_openvino_toolkit_installer.exe</a:t>
            </a:r>
          </a:p>
        </p:txBody>
      </p:sp>
      <p:sp>
        <p:nvSpPr>
          <p:cNvPr id="9" name="TextBox 8">
            <a:extLst>
              <a:ext uri="{FF2B5EF4-FFF2-40B4-BE49-F238E27FC236}">
                <a16:creationId xmlns:a16="http://schemas.microsoft.com/office/drawing/2014/main" id="{F8F163F6-CB8C-140F-A837-87671CD91BB6}"/>
              </a:ext>
            </a:extLst>
          </p:cNvPr>
          <p:cNvSpPr txBox="1"/>
          <p:nvPr/>
        </p:nvSpPr>
        <p:spPr>
          <a:xfrm>
            <a:off x="2300472" y="3260878"/>
            <a:ext cx="6096000" cy="369332"/>
          </a:xfrm>
          <a:prstGeom prst="rect">
            <a:avLst/>
          </a:prstGeom>
          <a:noFill/>
        </p:spPr>
        <p:txBody>
          <a:bodyPr wrap="square">
            <a:spAutoFit/>
          </a:bodyPr>
          <a:lstStyle/>
          <a:p>
            <a:r>
              <a:rPr lang="en-IN" dirty="0"/>
              <a:t>Linux:        </a:t>
            </a:r>
            <a:r>
              <a:rPr lang="en-IN" dirty="0" err="1"/>
              <a:t>sudo</a:t>
            </a:r>
            <a:r>
              <a:rPr lang="en-IN" dirty="0"/>
              <a:t> ./</a:t>
            </a:r>
            <a:r>
              <a:rPr lang="en-IN" dirty="0" err="1"/>
              <a:t>l_openvino_toolkit_p</a:t>
            </a:r>
            <a:r>
              <a:rPr lang="en-IN" dirty="0"/>
              <a:t>_&lt;version&gt;.</a:t>
            </a:r>
            <a:r>
              <a:rPr lang="en-IN" dirty="0" err="1"/>
              <a:t>sh</a:t>
            </a:r>
            <a:endParaRPr lang="en-IN" dirty="0"/>
          </a:p>
        </p:txBody>
      </p:sp>
      <p:sp>
        <p:nvSpPr>
          <p:cNvPr id="11" name="TextBox 10">
            <a:extLst>
              <a:ext uri="{FF2B5EF4-FFF2-40B4-BE49-F238E27FC236}">
                <a16:creationId xmlns:a16="http://schemas.microsoft.com/office/drawing/2014/main" id="{4B6A6FF1-F45F-43C7-40B3-1C9654B22FE7}"/>
              </a:ext>
            </a:extLst>
          </p:cNvPr>
          <p:cNvSpPr txBox="1"/>
          <p:nvPr/>
        </p:nvSpPr>
        <p:spPr>
          <a:xfrm>
            <a:off x="1337186" y="3677585"/>
            <a:ext cx="8023124" cy="646331"/>
          </a:xfrm>
          <a:prstGeom prst="rect">
            <a:avLst/>
          </a:prstGeom>
          <a:noFill/>
        </p:spPr>
        <p:txBody>
          <a:bodyPr wrap="square">
            <a:spAutoFit/>
          </a:bodyPr>
          <a:lstStyle/>
          <a:p>
            <a:r>
              <a:rPr lang="en-IN" b="1" dirty="0"/>
              <a:t>3.Setup Environment Variables</a:t>
            </a:r>
            <a:r>
              <a:rPr lang="en-IN" dirty="0"/>
              <a:t>:  			source/opt/intel/openvino/bin/setupvars.sh</a:t>
            </a:r>
          </a:p>
        </p:txBody>
      </p:sp>
      <p:sp>
        <p:nvSpPr>
          <p:cNvPr id="13" name="TextBox 12">
            <a:extLst>
              <a:ext uri="{FF2B5EF4-FFF2-40B4-BE49-F238E27FC236}">
                <a16:creationId xmlns:a16="http://schemas.microsoft.com/office/drawing/2014/main" id="{CDF1A0E0-5065-34C2-1F3E-E098BA5D74CC}"/>
              </a:ext>
            </a:extLst>
          </p:cNvPr>
          <p:cNvSpPr txBox="1"/>
          <p:nvPr/>
        </p:nvSpPr>
        <p:spPr>
          <a:xfrm>
            <a:off x="1337186" y="4480359"/>
            <a:ext cx="6096000" cy="369332"/>
          </a:xfrm>
          <a:prstGeom prst="rect">
            <a:avLst/>
          </a:prstGeom>
          <a:noFill/>
        </p:spPr>
        <p:txBody>
          <a:bodyPr wrap="square">
            <a:spAutoFit/>
          </a:bodyPr>
          <a:lstStyle/>
          <a:p>
            <a:r>
              <a:rPr lang="en-IN" b="1" dirty="0"/>
              <a:t>Installing Required Python Packages</a:t>
            </a:r>
          </a:p>
        </p:txBody>
      </p:sp>
      <p:pic>
        <p:nvPicPr>
          <p:cNvPr id="15" name="Picture 14">
            <a:extLst>
              <a:ext uri="{FF2B5EF4-FFF2-40B4-BE49-F238E27FC236}">
                <a16:creationId xmlns:a16="http://schemas.microsoft.com/office/drawing/2014/main" id="{BD2A3A32-53CA-E074-4D46-2FD0D79200C8}"/>
              </a:ext>
            </a:extLst>
          </p:cNvPr>
          <p:cNvPicPr>
            <a:picLocks noChangeAspect="1"/>
          </p:cNvPicPr>
          <p:nvPr/>
        </p:nvPicPr>
        <p:blipFill>
          <a:blip r:embed="rId2"/>
          <a:stretch>
            <a:fillRect/>
          </a:stretch>
        </p:blipFill>
        <p:spPr>
          <a:xfrm>
            <a:off x="1337186" y="5006134"/>
            <a:ext cx="10102279" cy="1397854"/>
          </a:xfrm>
          <a:prstGeom prst="rect">
            <a:avLst/>
          </a:prstGeom>
        </p:spPr>
      </p:pic>
    </p:spTree>
    <p:extLst>
      <p:ext uri="{BB962C8B-B14F-4D97-AF65-F5344CB8AC3E}">
        <p14:creationId xmlns:p14="http://schemas.microsoft.com/office/powerpoint/2010/main" val="169501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C585-FEE1-AD17-109D-DC7A3AFED08E}"/>
              </a:ext>
            </a:extLst>
          </p:cNvPr>
          <p:cNvSpPr>
            <a:spLocks noGrp="1"/>
          </p:cNvSpPr>
          <p:nvPr>
            <p:ph type="title"/>
          </p:nvPr>
        </p:nvSpPr>
        <p:spPr>
          <a:xfrm>
            <a:off x="646111" y="452718"/>
            <a:ext cx="9648263" cy="1400530"/>
          </a:xfrm>
        </p:spPr>
        <p:txBody>
          <a:bodyPr/>
          <a:lstStyle/>
          <a:p>
            <a:r>
              <a:rPr lang="en-IN" dirty="0"/>
              <a:t>4. Running </a:t>
            </a:r>
            <a:r>
              <a:rPr lang="en-IN" dirty="0" err="1"/>
              <a:t>GenAI</a:t>
            </a:r>
            <a:r>
              <a:rPr lang="en-IN" dirty="0"/>
              <a:t> on Intel AI Laptops</a:t>
            </a:r>
          </a:p>
        </p:txBody>
      </p:sp>
      <p:sp>
        <p:nvSpPr>
          <p:cNvPr id="4" name="TextBox 3">
            <a:extLst>
              <a:ext uri="{FF2B5EF4-FFF2-40B4-BE49-F238E27FC236}">
                <a16:creationId xmlns:a16="http://schemas.microsoft.com/office/drawing/2014/main" id="{48786BCD-538E-69AF-6018-21D70D73F126}"/>
              </a:ext>
            </a:extLst>
          </p:cNvPr>
          <p:cNvSpPr txBox="1"/>
          <p:nvPr/>
        </p:nvSpPr>
        <p:spPr>
          <a:xfrm>
            <a:off x="1052052" y="1630633"/>
            <a:ext cx="6096000" cy="369332"/>
          </a:xfrm>
          <a:prstGeom prst="rect">
            <a:avLst/>
          </a:prstGeom>
          <a:noFill/>
        </p:spPr>
        <p:txBody>
          <a:bodyPr wrap="square">
            <a:spAutoFit/>
          </a:bodyPr>
          <a:lstStyle/>
          <a:p>
            <a:r>
              <a:rPr lang="en-IN" dirty="0"/>
              <a:t>Model Configurations:</a:t>
            </a:r>
          </a:p>
        </p:txBody>
      </p:sp>
      <p:pic>
        <p:nvPicPr>
          <p:cNvPr id="6" name="Picture 5">
            <a:extLst>
              <a:ext uri="{FF2B5EF4-FFF2-40B4-BE49-F238E27FC236}">
                <a16:creationId xmlns:a16="http://schemas.microsoft.com/office/drawing/2014/main" id="{21D45CC3-02D3-06CD-B59B-82DDBDB0190F}"/>
              </a:ext>
            </a:extLst>
          </p:cNvPr>
          <p:cNvPicPr>
            <a:picLocks noChangeAspect="1"/>
          </p:cNvPicPr>
          <p:nvPr/>
        </p:nvPicPr>
        <p:blipFill>
          <a:blip r:embed="rId2"/>
          <a:stretch>
            <a:fillRect/>
          </a:stretch>
        </p:blipFill>
        <p:spPr>
          <a:xfrm>
            <a:off x="1868129" y="2191550"/>
            <a:ext cx="8455742" cy="4289600"/>
          </a:xfrm>
          <a:prstGeom prst="rect">
            <a:avLst/>
          </a:prstGeom>
        </p:spPr>
      </p:pic>
    </p:spTree>
    <p:extLst>
      <p:ext uri="{BB962C8B-B14F-4D97-AF65-F5344CB8AC3E}">
        <p14:creationId xmlns:p14="http://schemas.microsoft.com/office/powerpoint/2010/main" val="235447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8564D-1CED-EDB3-952E-FA8F15600FBD}"/>
              </a:ext>
            </a:extLst>
          </p:cNvPr>
          <p:cNvSpPr txBox="1"/>
          <p:nvPr/>
        </p:nvSpPr>
        <p:spPr>
          <a:xfrm>
            <a:off x="403122" y="291166"/>
            <a:ext cx="6096000" cy="369332"/>
          </a:xfrm>
          <a:prstGeom prst="rect">
            <a:avLst/>
          </a:prstGeom>
          <a:noFill/>
        </p:spPr>
        <p:txBody>
          <a:bodyPr wrap="square">
            <a:spAutoFit/>
          </a:bodyPr>
          <a:lstStyle/>
          <a:p>
            <a:r>
              <a:rPr lang="en-IN" dirty="0"/>
              <a:t>Conversion of INT8 Quantization:</a:t>
            </a:r>
          </a:p>
        </p:txBody>
      </p:sp>
      <p:sp>
        <p:nvSpPr>
          <p:cNvPr id="5" name="TextBox 4">
            <a:extLst>
              <a:ext uri="{FF2B5EF4-FFF2-40B4-BE49-F238E27FC236}">
                <a16:creationId xmlns:a16="http://schemas.microsoft.com/office/drawing/2014/main" id="{B87A7CD0-7824-9ABD-1296-BF2D45437C10}"/>
              </a:ext>
            </a:extLst>
          </p:cNvPr>
          <p:cNvSpPr txBox="1"/>
          <p:nvPr/>
        </p:nvSpPr>
        <p:spPr>
          <a:xfrm>
            <a:off x="403122" y="4251009"/>
            <a:ext cx="6096000" cy="369332"/>
          </a:xfrm>
          <a:prstGeom prst="rect">
            <a:avLst/>
          </a:prstGeom>
          <a:noFill/>
        </p:spPr>
        <p:txBody>
          <a:bodyPr wrap="square">
            <a:spAutoFit/>
          </a:bodyPr>
          <a:lstStyle/>
          <a:p>
            <a:r>
              <a:rPr lang="en-IN" dirty="0"/>
              <a:t>Creation of INT8 Compressed Model:</a:t>
            </a:r>
          </a:p>
        </p:txBody>
      </p:sp>
      <p:pic>
        <p:nvPicPr>
          <p:cNvPr id="7" name="Picture 6">
            <a:extLst>
              <a:ext uri="{FF2B5EF4-FFF2-40B4-BE49-F238E27FC236}">
                <a16:creationId xmlns:a16="http://schemas.microsoft.com/office/drawing/2014/main" id="{050A45ED-4F5C-24E7-1140-C116D8F0CDA9}"/>
              </a:ext>
            </a:extLst>
          </p:cNvPr>
          <p:cNvPicPr>
            <a:picLocks noChangeAspect="1"/>
          </p:cNvPicPr>
          <p:nvPr/>
        </p:nvPicPr>
        <p:blipFill>
          <a:blip r:embed="rId2"/>
          <a:stretch>
            <a:fillRect/>
          </a:stretch>
        </p:blipFill>
        <p:spPr>
          <a:xfrm>
            <a:off x="1047363" y="805124"/>
            <a:ext cx="9619730" cy="3301259"/>
          </a:xfrm>
          <a:prstGeom prst="rect">
            <a:avLst/>
          </a:prstGeom>
        </p:spPr>
      </p:pic>
      <p:pic>
        <p:nvPicPr>
          <p:cNvPr id="9" name="Picture 8">
            <a:extLst>
              <a:ext uri="{FF2B5EF4-FFF2-40B4-BE49-F238E27FC236}">
                <a16:creationId xmlns:a16="http://schemas.microsoft.com/office/drawing/2014/main" id="{81136256-36D9-14B5-1AC1-C50B6BDBFBA9}"/>
              </a:ext>
            </a:extLst>
          </p:cNvPr>
          <p:cNvPicPr>
            <a:picLocks noChangeAspect="1"/>
          </p:cNvPicPr>
          <p:nvPr/>
        </p:nvPicPr>
        <p:blipFill>
          <a:blip r:embed="rId3"/>
          <a:stretch>
            <a:fillRect/>
          </a:stretch>
        </p:blipFill>
        <p:spPr>
          <a:xfrm>
            <a:off x="1047363" y="4859793"/>
            <a:ext cx="7584295" cy="1314865"/>
          </a:xfrm>
          <a:prstGeom prst="rect">
            <a:avLst/>
          </a:prstGeom>
        </p:spPr>
      </p:pic>
    </p:spTree>
    <p:extLst>
      <p:ext uri="{BB962C8B-B14F-4D97-AF65-F5344CB8AC3E}">
        <p14:creationId xmlns:p14="http://schemas.microsoft.com/office/powerpoint/2010/main" val="423866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3417-659F-FAC0-A9B2-BC0F3E69C075}"/>
              </a:ext>
            </a:extLst>
          </p:cNvPr>
          <p:cNvSpPr>
            <a:spLocks noGrp="1"/>
          </p:cNvSpPr>
          <p:nvPr>
            <p:ph type="title"/>
          </p:nvPr>
        </p:nvSpPr>
        <p:spPr/>
        <p:txBody>
          <a:bodyPr/>
          <a:lstStyle/>
          <a:p>
            <a:r>
              <a:rPr lang="en-IN" dirty="0"/>
              <a:t>5. Dataset on </a:t>
            </a:r>
            <a:r>
              <a:rPr lang="en-IN" dirty="0" err="1"/>
              <a:t>OpenVINO</a:t>
            </a:r>
            <a:endParaRPr lang="en-IN" dirty="0"/>
          </a:p>
        </p:txBody>
      </p:sp>
      <p:sp>
        <p:nvSpPr>
          <p:cNvPr id="4" name="TextBox 3">
            <a:extLst>
              <a:ext uri="{FF2B5EF4-FFF2-40B4-BE49-F238E27FC236}">
                <a16:creationId xmlns:a16="http://schemas.microsoft.com/office/drawing/2014/main" id="{1720492F-69FF-74ED-DEED-76FBEBEAF2AD}"/>
              </a:ext>
            </a:extLst>
          </p:cNvPr>
          <p:cNvSpPr txBox="1"/>
          <p:nvPr/>
        </p:nvSpPr>
        <p:spPr>
          <a:xfrm>
            <a:off x="2526891" y="1611751"/>
            <a:ext cx="6853084" cy="4247317"/>
          </a:xfrm>
          <a:prstGeom prst="rect">
            <a:avLst/>
          </a:prstGeom>
          <a:noFill/>
        </p:spPr>
        <p:txBody>
          <a:bodyPr wrap="square">
            <a:spAutoFit/>
          </a:bodyPr>
          <a:lstStyle/>
          <a:p>
            <a:r>
              <a:rPr lang="en-US" b="1" dirty="0"/>
              <a:t>Overview</a:t>
            </a:r>
          </a:p>
          <a:p>
            <a:endParaRPr lang="en-US" dirty="0"/>
          </a:p>
          <a:p>
            <a:r>
              <a:rPr lang="en-US" dirty="0"/>
              <a:t>The Movie Review Dataset consists of 10,662 processed sentences from Rotten Tomatoes movie reviews, with an equal number of positive and negative sentences (5,331 each). This dataset was first introduced by Bo Pang and Lillian Lee in their 2005 paper titled "Seeing stars: Exploiting class relationships for sentiment categorization with respect to rating scales," presented at the Proceedings of the ACL.</a:t>
            </a:r>
          </a:p>
          <a:p>
            <a:endParaRPr lang="en-US" dirty="0"/>
          </a:p>
          <a:p>
            <a:r>
              <a:rPr lang="en-US" b="1" dirty="0"/>
              <a:t>Dataset Characteristics</a:t>
            </a:r>
          </a:p>
          <a:p>
            <a:endParaRPr lang="en-US" dirty="0"/>
          </a:p>
          <a:p>
            <a:pPr marL="285750" indent="-285750">
              <a:buFont typeface="Arial" panose="020B0604020202020204" pitchFamily="34" charset="0"/>
              <a:buChar char="•"/>
            </a:pPr>
            <a:r>
              <a:rPr lang="en-US" dirty="0"/>
              <a:t>    Total Sentences: 10,662</a:t>
            </a:r>
          </a:p>
          <a:p>
            <a:pPr marL="285750" indent="-285750">
              <a:buFont typeface="Arial" panose="020B0604020202020204" pitchFamily="34" charset="0"/>
              <a:buChar char="•"/>
            </a:pPr>
            <a:r>
              <a:rPr lang="en-US" dirty="0"/>
              <a:t>    Positive Sentences: 5,331</a:t>
            </a:r>
          </a:p>
          <a:p>
            <a:pPr marL="285750" indent="-285750">
              <a:buFont typeface="Arial" panose="020B0604020202020204" pitchFamily="34" charset="0"/>
              <a:buChar char="•"/>
            </a:pPr>
            <a:r>
              <a:rPr lang="en-US" dirty="0"/>
              <a:t>    Negative Sentences: 5,331</a:t>
            </a:r>
            <a:endParaRPr lang="en-IN" dirty="0"/>
          </a:p>
        </p:txBody>
      </p:sp>
    </p:spTree>
    <p:extLst>
      <p:ext uri="{BB962C8B-B14F-4D97-AF65-F5344CB8AC3E}">
        <p14:creationId xmlns:p14="http://schemas.microsoft.com/office/powerpoint/2010/main" val="309855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8232E-53AD-B2C0-842C-4AFAC8F3175A}"/>
              </a:ext>
            </a:extLst>
          </p:cNvPr>
          <p:cNvSpPr txBox="1"/>
          <p:nvPr/>
        </p:nvSpPr>
        <p:spPr>
          <a:xfrm>
            <a:off x="353961" y="326611"/>
            <a:ext cx="6096000" cy="369332"/>
          </a:xfrm>
          <a:prstGeom prst="rect">
            <a:avLst/>
          </a:prstGeom>
          <a:noFill/>
        </p:spPr>
        <p:txBody>
          <a:bodyPr wrap="square">
            <a:spAutoFit/>
          </a:bodyPr>
          <a:lstStyle/>
          <a:p>
            <a:r>
              <a:rPr lang="en-IN" dirty="0"/>
              <a:t>Initializing </a:t>
            </a:r>
            <a:r>
              <a:rPr lang="en-IN" dirty="0" err="1"/>
              <a:t>OpenVINO</a:t>
            </a:r>
            <a:r>
              <a:rPr lang="en-IN" dirty="0"/>
              <a:t>:</a:t>
            </a:r>
          </a:p>
        </p:txBody>
      </p:sp>
      <p:pic>
        <p:nvPicPr>
          <p:cNvPr id="4" name="Picture 3">
            <a:extLst>
              <a:ext uri="{FF2B5EF4-FFF2-40B4-BE49-F238E27FC236}">
                <a16:creationId xmlns:a16="http://schemas.microsoft.com/office/drawing/2014/main" id="{26CBEA0C-D652-7ABF-BA51-7CD8E045E108}"/>
              </a:ext>
            </a:extLst>
          </p:cNvPr>
          <p:cNvPicPr>
            <a:picLocks noChangeAspect="1"/>
          </p:cNvPicPr>
          <p:nvPr/>
        </p:nvPicPr>
        <p:blipFill>
          <a:blip r:embed="rId3"/>
          <a:stretch>
            <a:fillRect/>
          </a:stretch>
        </p:blipFill>
        <p:spPr>
          <a:xfrm>
            <a:off x="786044" y="787566"/>
            <a:ext cx="6499659" cy="1804572"/>
          </a:xfrm>
          <a:prstGeom prst="rect">
            <a:avLst/>
          </a:prstGeom>
        </p:spPr>
      </p:pic>
      <p:sp>
        <p:nvSpPr>
          <p:cNvPr id="6" name="TextBox 5">
            <a:extLst>
              <a:ext uri="{FF2B5EF4-FFF2-40B4-BE49-F238E27FC236}">
                <a16:creationId xmlns:a16="http://schemas.microsoft.com/office/drawing/2014/main" id="{B75EEBF5-2681-5FE8-CE2F-73962B7C7F12}"/>
              </a:ext>
            </a:extLst>
          </p:cNvPr>
          <p:cNvSpPr txBox="1"/>
          <p:nvPr/>
        </p:nvSpPr>
        <p:spPr>
          <a:xfrm>
            <a:off x="353961" y="2825903"/>
            <a:ext cx="6096000" cy="369332"/>
          </a:xfrm>
          <a:prstGeom prst="rect">
            <a:avLst/>
          </a:prstGeom>
          <a:noFill/>
        </p:spPr>
        <p:txBody>
          <a:bodyPr wrap="square">
            <a:spAutoFit/>
          </a:bodyPr>
          <a:lstStyle/>
          <a:p>
            <a:r>
              <a:rPr lang="en-IN" dirty="0"/>
              <a:t>Loading Dataset:</a:t>
            </a:r>
          </a:p>
        </p:txBody>
      </p:sp>
      <p:pic>
        <p:nvPicPr>
          <p:cNvPr id="8" name="Picture 7">
            <a:extLst>
              <a:ext uri="{FF2B5EF4-FFF2-40B4-BE49-F238E27FC236}">
                <a16:creationId xmlns:a16="http://schemas.microsoft.com/office/drawing/2014/main" id="{C5463DB3-2307-3E97-36E4-8D1655B633FC}"/>
              </a:ext>
            </a:extLst>
          </p:cNvPr>
          <p:cNvPicPr>
            <a:picLocks noChangeAspect="1"/>
          </p:cNvPicPr>
          <p:nvPr/>
        </p:nvPicPr>
        <p:blipFill>
          <a:blip r:embed="rId4"/>
          <a:stretch>
            <a:fillRect/>
          </a:stretch>
        </p:blipFill>
        <p:spPr>
          <a:xfrm>
            <a:off x="894197" y="3320845"/>
            <a:ext cx="5929390" cy="3330229"/>
          </a:xfrm>
          <a:prstGeom prst="rect">
            <a:avLst/>
          </a:prstGeom>
        </p:spPr>
      </p:pic>
    </p:spTree>
    <p:extLst>
      <p:ext uri="{BB962C8B-B14F-4D97-AF65-F5344CB8AC3E}">
        <p14:creationId xmlns:p14="http://schemas.microsoft.com/office/powerpoint/2010/main" val="872462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111</TotalTime>
  <Words>800</Words>
  <Application>Microsoft Office PowerPoint</Application>
  <PresentationFormat>Widescreen</PresentationFormat>
  <Paragraphs>91</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Ion</vt:lpstr>
      <vt:lpstr>Running GenAI on Intel AI Laptops and Simple LLM Inference on CPU with Fine-Tuning of LLM Models using Intel® OpenVINO™</vt:lpstr>
      <vt:lpstr>Table of Contents</vt:lpstr>
      <vt:lpstr>1. Introduction</vt:lpstr>
      <vt:lpstr>2. System Requirements</vt:lpstr>
      <vt:lpstr>3. Installation</vt:lpstr>
      <vt:lpstr>4. Running GenAI on Intel AI Laptops</vt:lpstr>
      <vt:lpstr>PowerPoint Presentation</vt:lpstr>
      <vt:lpstr>5. Dataset on OpenVINO</vt:lpstr>
      <vt:lpstr>PowerPoint Presentation</vt:lpstr>
      <vt:lpstr>6. Fine-Tuning of LLM Models</vt:lpstr>
      <vt:lpstr>PowerPoint Presentation</vt:lpstr>
      <vt:lpstr>7. Model Evaluation</vt:lpstr>
      <vt:lpstr>PowerPoint Presentation</vt:lpstr>
      <vt:lpstr>8. Result of these Models </vt:lpstr>
      <vt:lpstr>PowerPoint Presentation</vt:lpstr>
      <vt:lpstr>8. Comparison between OpenVINO         and Normal Model</vt:lpstr>
      <vt:lpstr>PowerPoint Presentation</vt:lpstr>
      <vt:lpstr>9.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Steive James</dc:creator>
  <cp:lastModifiedBy>Neev Baptist</cp:lastModifiedBy>
  <cp:revision>5</cp:revision>
  <dcterms:created xsi:type="dcterms:W3CDTF">2024-07-14T14:00:45Z</dcterms:created>
  <dcterms:modified xsi:type="dcterms:W3CDTF">2024-07-14T18:31:40Z</dcterms:modified>
</cp:coreProperties>
</file>