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6"/>
  </p:handoutMasterIdLst>
  <p:sldIdLst>
    <p:sldId id="258" r:id="rId2"/>
    <p:sldId id="279" r:id="rId3"/>
    <p:sldId id="365" r:id="rId4"/>
    <p:sldId id="288" r:id="rId5"/>
    <p:sldId id="308" r:id="rId6"/>
    <p:sldId id="280" r:id="rId7"/>
    <p:sldId id="282" r:id="rId8"/>
    <p:sldId id="309" r:id="rId9"/>
    <p:sldId id="284" r:id="rId10"/>
    <p:sldId id="361" r:id="rId11"/>
    <p:sldId id="310" r:id="rId12"/>
    <p:sldId id="311" r:id="rId13"/>
    <p:sldId id="312" r:id="rId14"/>
    <p:sldId id="313" r:id="rId15"/>
    <p:sldId id="314" r:id="rId16"/>
    <p:sldId id="362" r:id="rId17"/>
    <p:sldId id="326" r:id="rId18"/>
    <p:sldId id="325" r:id="rId19"/>
    <p:sldId id="316" r:id="rId20"/>
    <p:sldId id="317" r:id="rId21"/>
    <p:sldId id="318" r:id="rId22"/>
    <p:sldId id="319" r:id="rId23"/>
    <p:sldId id="348" r:id="rId24"/>
    <p:sldId id="342" r:id="rId25"/>
    <p:sldId id="343" r:id="rId26"/>
    <p:sldId id="344" r:id="rId27"/>
    <p:sldId id="346" r:id="rId28"/>
    <p:sldId id="349" r:id="rId29"/>
    <p:sldId id="351" r:id="rId30"/>
    <p:sldId id="352" r:id="rId31"/>
    <p:sldId id="353" r:id="rId32"/>
    <p:sldId id="354" r:id="rId33"/>
    <p:sldId id="355" r:id="rId34"/>
    <p:sldId id="363" r:id="rId35"/>
    <p:sldId id="350" r:id="rId36"/>
    <p:sldId id="356" r:id="rId37"/>
    <p:sldId id="357" r:id="rId38"/>
    <p:sldId id="358" r:id="rId39"/>
    <p:sldId id="359" r:id="rId40"/>
    <p:sldId id="360" r:id="rId41"/>
    <p:sldId id="364" r:id="rId42"/>
    <p:sldId id="285" r:id="rId43"/>
    <p:sldId id="287" r:id="rId44"/>
    <p:sldId id="28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9B9595-A286-A74E-8B7A-01149E2E8ADF}" v="3" dt="2023-12-29T07:10:29.1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12" autoAdjust="0"/>
    <p:restoredTop sz="95033" autoAdjust="0"/>
  </p:normalViewPr>
  <p:slideViewPr>
    <p:cSldViewPr snapToGrid="0">
      <p:cViewPr varScale="1">
        <p:scale>
          <a:sx n="82" d="100"/>
          <a:sy n="82" d="100"/>
        </p:scale>
        <p:origin x="432" y="77"/>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A2EF4A-FE14-4532-ACFA-20A14DF804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1AF7810-8773-4156-A713-09D37578EF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A001C-235D-4583-91CF-74A9E0CA00F9}" type="datetimeFigureOut">
              <a:rPr lang="en-IN" smtClean="0"/>
              <a:t>05-06-2024</a:t>
            </a:fld>
            <a:endParaRPr lang="en-IN"/>
          </a:p>
        </p:txBody>
      </p:sp>
      <p:sp>
        <p:nvSpPr>
          <p:cNvPr id="4" name="Footer Placeholder 3">
            <a:extLst>
              <a:ext uri="{FF2B5EF4-FFF2-40B4-BE49-F238E27FC236}">
                <a16:creationId xmlns:a16="http://schemas.microsoft.com/office/drawing/2014/main" id="{1957EAED-33BC-4D15-A47D-209A6118CF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5302D7-0779-4C5A-B415-7F66492AF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832E8-E46B-4361-B5C7-5A0699E5DAD7}" type="slidenum">
              <a:rPr lang="en-IN" smtClean="0"/>
              <a:t>‹#›</a:t>
            </a:fld>
            <a:endParaRPr lang="en-IN"/>
          </a:p>
        </p:txBody>
      </p:sp>
    </p:spTree>
    <p:extLst>
      <p:ext uri="{BB962C8B-B14F-4D97-AF65-F5344CB8AC3E}">
        <p14:creationId xmlns:p14="http://schemas.microsoft.com/office/powerpoint/2010/main" val="18429825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5255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50819-4475-4460-83F9-65D22FD1B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850" y="1574674"/>
            <a:ext cx="6254427" cy="4235501"/>
          </a:xfrm>
          <a:prstGeom prst="rect">
            <a:avLst/>
          </a:prstGeom>
        </p:spPr>
      </p:pic>
      <p:sp>
        <p:nvSpPr>
          <p:cNvPr id="4" name="Title 1">
            <a:extLst>
              <a:ext uri="{FF2B5EF4-FFF2-40B4-BE49-F238E27FC236}">
                <a16:creationId xmlns:a16="http://schemas.microsoft.com/office/drawing/2014/main" id="{6D887C14-EE03-4044-93B2-DD0AD899B7AB}"/>
              </a:ext>
            </a:extLst>
          </p:cNvPr>
          <p:cNvSpPr>
            <a:spLocks noGrp="1"/>
          </p:cNvSpPr>
          <p:nvPr>
            <p:ph type="title"/>
          </p:nvPr>
        </p:nvSpPr>
        <p:spPr>
          <a:xfrm>
            <a:off x="7240587" y="1562465"/>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5" name="Content Placeholder 2">
            <a:extLst>
              <a:ext uri="{FF2B5EF4-FFF2-40B4-BE49-F238E27FC236}">
                <a16:creationId xmlns:a16="http://schemas.microsoft.com/office/drawing/2014/main" id="{AF1D3D6F-AE8E-42F3-B5BC-84A7D402C543}"/>
              </a:ext>
            </a:extLst>
          </p:cNvPr>
          <p:cNvSpPr>
            <a:spLocks noGrp="1"/>
          </p:cNvSpPr>
          <p:nvPr>
            <p:ph idx="1"/>
          </p:nvPr>
        </p:nvSpPr>
        <p:spPr>
          <a:xfrm>
            <a:off x="881851" y="1562465"/>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Text Placeholder 3">
            <a:extLst>
              <a:ext uri="{FF2B5EF4-FFF2-40B4-BE49-F238E27FC236}">
                <a16:creationId xmlns:a16="http://schemas.microsoft.com/office/drawing/2014/main" id="{A9D4FCD0-CDE1-43D4-B31A-F943C5326342}"/>
              </a:ext>
            </a:extLst>
          </p:cNvPr>
          <p:cNvSpPr>
            <a:spLocks noGrp="1"/>
          </p:cNvSpPr>
          <p:nvPr>
            <p:ph type="body" sz="half" idx="2"/>
          </p:nvPr>
        </p:nvSpPr>
        <p:spPr>
          <a:xfrm>
            <a:off x="7240587" y="2547888"/>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7" name="Picture 6">
            <a:extLst>
              <a:ext uri="{FF2B5EF4-FFF2-40B4-BE49-F238E27FC236}">
                <a16:creationId xmlns:a16="http://schemas.microsoft.com/office/drawing/2014/main" id="{441B6B1C-A415-4775-B2F1-5A71DE24B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793" y="2485163"/>
            <a:ext cx="4008544" cy="3391851"/>
          </a:xfrm>
          <a:prstGeom prst="rect">
            <a:avLst/>
          </a:prstGeom>
        </p:spPr>
      </p:pic>
    </p:spTree>
    <p:extLst>
      <p:ext uri="{BB962C8B-B14F-4D97-AF65-F5344CB8AC3E}">
        <p14:creationId xmlns:p14="http://schemas.microsoft.com/office/powerpoint/2010/main" val="805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35B97-80A5-4AB9-AE3B-8FDFAF50DD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589" y="1818981"/>
            <a:ext cx="3508157" cy="823912"/>
          </a:xfrm>
          <a:prstGeom prst="rect">
            <a:avLst/>
          </a:prstGeom>
        </p:spPr>
      </p:pic>
      <p:sp>
        <p:nvSpPr>
          <p:cNvPr id="5" name="Text Placeholder 2">
            <a:extLst>
              <a:ext uri="{FF2B5EF4-FFF2-40B4-BE49-F238E27FC236}">
                <a16:creationId xmlns:a16="http://schemas.microsoft.com/office/drawing/2014/main" id="{2B934F4F-3FDE-406F-8065-7DC0635A39BE}"/>
              </a:ext>
            </a:extLst>
          </p:cNvPr>
          <p:cNvSpPr>
            <a:spLocks noGrp="1"/>
          </p:cNvSpPr>
          <p:nvPr>
            <p:ph type="body" idx="1"/>
          </p:nvPr>
        </p:nvSpPr>
        <p:spPr>
          <a:xfrm>
            <a:off x="646591"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3">
            <a:extLst>
              <a:ext uri="{FF2B5EF4-FFF2-40B4-BE49-F238E27FC236}">
                <a16:creationId xmlns:a16="http://schemas.microsoft.com/office/drawing/2014/main" id="{280C112B-8468-4BDD-8741-692A2EFFF719}"/>
              </a:ext>
            </a:extLst>
          </p:cNvPr>
          <p:cNvSpPr>
            <a:spLocks noGrp="1"/>
          </p:cNvSpPr>
          <p:nvPr>
            <p:ph sz="half" idx="2"/>
          </p:nvPr>
        </p:nvSpPr>
        <p:spPr>
          <a:xfrm>
            <a:off x="646592"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0" name="Picture 19">
            <a:extLst>
              <a:ext uri="{FF2B5EF4-FFF2-40B4-BE49-F238E27FC236}">
                <a16:creationId xmlns:a16="http://schemas.microsoft.com/office/drawing/2014/main" id="{A9B84E61-93E0-4628-A104-C75C29EF87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1281" y="1818981"/>
            <a:ext cx="3508157" cy="823912"/>
          </a:xfrm>
          <a:prstGeom prst="rect">
            <a:avLst/>
          </a:prstGeom>
        </p:spPr>
      </p:pic>
      <p:sp>
        <p:nvSpPr>
          <p:cNvPr id="21" name="Text Placeholder 2">
            <a:extLst>
              <a:ext uri="{FF2B5EF4-FFF2-40B4-BE49-F238E27FC236}">
                <a16:creationId xmlns:a16="http://schemas.microsoft.com/office/drawing/2014/main" id="{FD0345A1-9BDD-450E-8E72-D8795AA3AA27}"/>
              </a:ext>
            </a:extLst>
          </p:cNvPr>
          <p:cNvSpPr>
            <a:spLocks noGrp="1"/>
          </p:cNvSpPr>
          <p:nvPr>
            <p:ph type="body" idx="10"/>
          </p:nvPr>
        </p:nvSpPr>
        <p:spPr>
          <a:xfrm>
            <a:off x="4261283"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2" name="Content Placeholder 3">
            <a:extLst>
              <a:ext uri="{FF2B5EF4-FFF2-40B4-BE49-F238E27FC236}">
                <a16:creationId xmlns:a16="http://schemas.microsoft.com/office/drawing/2014/main" id="{F5E78397-B7FA-4355-A257-A4846BE14737}"/>
              </a:ext>
            </a:extLst>
          </p:cNvPr>
          <p:cNvSpPr>
            <a:spLocks noGrp="1"/>
          </p:cNvSpPr>
          <p:nvPr>
            <p:ph sz="half" idx="11"/>
          </p:nvPr>
        </p:nvSpPr>
        <p:spPr>
          <a:xfrm>
            <a:off x="4261284"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3" name="Picture 22">
            <a:extLst>
              <a:ext uri="{FF2B5EF4-FFF2-40B4-BE49-F238E27FC236}">
                <a16:creationId xmlns:a16="http://schemas.microsoft.com/office/drawing/2014/main" id="{8838D993-D8F2-4059-9A2F-224D9AAB20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3525" y="1818981"/>
            <a:ext cx="3508157" cy="823912"/>
          </a:xfrm>
          <a:prstGeom prst="rect">
            <a:avLst/>
          </a:prstGeom>
        </p:spPr>
      </p:pic>
      <p:sp>
        <p:nvSpPr>
          <p:cNvPr id="24" name="Text Placeholder 2">
            <a:extLst>
              <a:ext uri="{FF2B5EF4-FFF2-40B4-BE49-F238E27FC236}">
                <a16:creationId xmlns:a16="http://schemas.microsoft.com/office/drawing/2014/main" id="{B37146D7-F7DA-434B-9E68-D796F12F7A21}"/>
              </a:ext>
            </a:extLst>
          </p:cNvPr>
          <p:cNvSpPr>
            <a:spLocks noGrp="1"/>
          </p:cNvSpPr>
          <p:nvPr>
            <p:ph type="body" idx="12"/>
          </p:nvPr>
        </p:nvSpPr>
        <p:spPr>
          <a:xfrm>
            <a:off x="4243527"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26" name="Picture 25">
            <a:extLst>
              <a:ext uri="{FF2B5EF4-FFF2-40B4-BE49-F238E27FC236}">
                <a16:creationId xmlns:a16="http://schemas.microsoft.com/office/drawing/2014/main" id="{79BC8863-27A8-4BA1-98C4-08640E312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7092" y="1818981"/>
            <a:ext cx="3508157" cy="823912"/>
          </a:xfrm>
          <a:prstGeom prst="rect">
            <a:avLst/>
          </a:prstGeom>
        </p:spPr>
      </p:pic>
      <p:sp>
        <p:nvSpPr>
          <p:cNvPr id="27" name="Text Placeholder 2">
            <a:extLst>
              <a:ext uri="{FF2B5EF4-FFF2-40B4-BE49-F238E27FC236}">
                <a16:creationId xmlns:a16="http://schemas.microsoft.com/office/drawing/2014/main" id="{D044814E-171B-42B7-A39B-6001BA2DF210}"/>
              </a:ext>
            </a:extLst>
          </p:cNvPr>
          <p:cNvSpPr>
            <a:spLocks noGrp="1"/>
          </p:cNvSpPr>
          <p:nvPr>
            <p:ph type="body" idx="14"/>
          </p:nvPr>
        </p:nvSpPr>
        <p:spPr>
          <a:xfrm>
            <a:off x="7867094"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8" name="Content Placeholder 3">
            <a:extLst>
              <a:ext uri="{FF2B5EF4-FFF2-40B4-BE49-F238E27FC236}">
                <a16:creationId xmlns:a16="http://schemas.microsoft.com/office/drawing/2014/main" id="{3AB7E0DF-C369-49B6-A620-17A0B3275D52}"/>
              </a:ext>
            </a:extLst>
          </p:cNvPr>
          <p:cNvSpPr>
            <a:spLocks noGrp="1"/>
          </p:cNvSpPr>
          <p:nvPr>
            <p:ph sz="half" idx="15"/>
          </p:nvPr>
        </p:nvSpPr>
        <p:spPr>
          <a:xfrm>
            <a:off x="7867095"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5213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097EC24E-4D73-4CA4-9C65-58CC9B4D09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078" y="2214983"/>
            <a:ext cx="5181600" cy="4149200"/>
          </a:xfrm>
          <a:prstGeom prst="rect">
            <a:avLst/>
          </a:prstGeom>
        </p:spPr>
      </p:pic>
      <p:pic>
        <p:nvPicPr>
          <p:cNvPr id="6" name="Picture 5">
            <a:extLst>
              <a:ext uri="{FF2B5EF4-FFF2-40B4-BE49-F238E27FC236}">
                <a16:creationId xmlns:a16="http://schemas.microsoft.com/office/drawing/2014/main" id="{C9ECC711-A200-42E5-800D-891E0F8A07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2915" y="2214983"/>
            <a:ext cx="5181600" cy="4122567"/>
          </a:xfrm>
          <a:prstGeom prst="rect">
            <a:avLst/>
          </a:prstGeom>
        </p:spPr>
      </p:pic>
    </p:spTree>
    <p:extLst>
      <p:ext uri="{BB962C8B-B14F-4D97-AF65-F5344CB8AC3E}">
        <p14:creationId xmlns:p14="http://schemas.microsoft.com/office/powerpoint/2010/main" val="395528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E996373-2DA0-4C35-9557-670B3F8CB1A8}"/>
              </a:ext>
            </a:extLst>
          </p:cNvPr>
          <p:cNvSpPr>
            <a:spLocks noGrp="1"/>
          </p:cNvSpPr>
          <p:nvPr>
            <p:ph sz="half" idx="1"/>
          </p:nvPr>
        </p:nvSpPr>
        <p:spPr>
          <a:xfrm>
            <a:off x="598846"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2">
            <a:extLst>
              <a:ext uri="{FF2B5EF4-FFF2-40B4-BE49-F238E27FC236}">
                <a16:creationId xmlns:a16="http://schemas.microsoft.com/office/drawing/2014/main" id="{63778371-BEC0-4384-B529-D547AB875FC0}"/>
              </a:ext>
            </a:extLst>
          </p:cNvPr>
          <p:cNvSpPr>
            <a:spLocks noGrp="1"/>
          </p:cNvSpPr>
          <p:nvPr>
            <p:ph sz="half" idx="10"/>
          </p:nvPr>
        </p:nvSpPr>
        <p:spPr>
          <a:xfrm>
            <a:off x="4250527"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3599C6B0-1968-4B44-A18E-C9735C9B967B}"/>
              </a:ext>
            </a:extLst>
          </p:cNvPr>
          <p:cNvSpPr>
            <a:spLocks noGrp="1"/>
          </p:cNvSpPr>
          <p:nvPr>
            <p:ph sz="half" idx="11"/>
          </p:nvPr>
        </p:nvSpPr>
        <p:spPr>
          <a:xfrm>
            <a:off x="7902208"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2" name="Picture 11">
            <a:extLst>
              <a:ext uri="{FF2B5EF4-FFF2-40B4-BE49-F238E27FC236}">
                <a16:creationId xmlns:a16="http://schemas.microsoft.com/office/drawing/2014/main" id="{525F33EB-E636-40F8-B2A0-4F6D0F82D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7495" y="1698410"/>
            <a:ext cx="3564782" cy="3826276"/>
          </a:xfrm>
          <a:prstGeom prst="rect">
            <a:avLst/>
          </a:prstGeom>
        </p:spPr>
      </p:pic>
      <p:pic>
        <p:nvPicPr>
          <p:cNvPr id="13" name="Picture 12">
            <a:extLst>
              <a:ext uri="{FF2B5EF4-FFF2-40B4-BE49-F238E27FC236}">
                <a16:creationId xmlns:a16="http://schemas.microsoft.com/office/drawing/2014/main" id="{36B41112-3F17-429F-9AC7-B8E87F7F48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7221" y="1698410"/>
            <a:ext cx="3564782" cy="3826276"/>
          </a:xfrm>
          <a:prstGeom prst="rect">
            <a:avLst/>
          </a:prstGeom>
        </p:spPr>
      </p:pic>
      <p:pic>
        <p:nvPicPr>
          <p:cNvPr id="14" name="Picture 13">
            <a:extLst>
              <a:ext uri="{FF2B5EF4-FFF2-40B4-BE49-F238E27FC236}">
                <a16:creationId xmlns:a16="http://schemas.microsoft.com/office/drawing/2014/main" id="{2B9A5867-1D44-430F-8B03-BFD1A1114B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9944" y="1689532"/>
            <a:ext cx="3564782" cy="3826276"/>
          </a:xfrm>
          <a:prstGeom prst="rect">
            <a:avLst/>
          </a:prstGeom>
        </p:spPr>
      </p:pic>
    </p:spTree>
    <p:extLst>
      <p:ext uri="{BB962C8B-B14F-4D97-AF65-F5344CB8AC3E}">
        <p14:creationId xmlns:p14="http://schemas.microsoft.com/office/powerpoint/2010/main" val="305257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4ED6E3-6EAA-4E26-92D5-90FEFFAE9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2007" y="1287260"/>
            <a:ext cx="9507984" cy="703994"/>
          </a:xfrm>
          <a:prstGeom prst="rect">
            <a:avLst/>
          </a:prstGeom>
        </p:spPr>
      </p:pic>
      <p:sp>
        <p:nvSpPr>
          <p:cNvPr id="2" name="Title 1">
            <a:extLst>
              <a:ext uri="{FF2B5EF4-FFF2-40B4-BE49-F238E27FC236}">
                <a16:creationId xmlns:a16="http://schemas.microsoft.com/office/drawing/2014/main" id="{D1B0EC9F-9A1F-4B6F-AD1E-29D3CB7F299C}"/>
              </a:ext>
            </a:extLst>
          </p:cNvPr>
          <p:cNvSpPr>
            <a:spLocks noGrp="1"/>
          </p:cNvSpPr>
          <p:nvPr>
            <p:ph type="title"/>
          </p:nvPr>
        </p:nvSpPr>
        <p:spPr>
          <a:xfrm>
            <a:off x="1342008" y="1287260"/>
            <a:ext cx="9507984" cy="703994"/>
          </a:xfrm>
        </p:spPr>
        <p:txBody>
          <a:bodyPr/>
          <a:lstStyle>
            <a:lvl1pPr algn="ctr">
              <a:defRPr/>
            </a:lvl1pPr>
          </a:lstStyle>
          <a:p>
            <a:r>
              <a:rPr lang="en-US" dirty="0"/>
              <a:t>Click to edit Master title style</a:t>
            </a:r>
            <a:endParaRPr lang="en-IN" dirty="0"/>
          </a:p>
        </p:txBody>
      </p:sp>
      <p:sp>
        <p:nvSpPr>
          <p:cNvPr id="4" name="Content Placeholder 2">
            <a:extLst>
              <a:ext uri="{FF2B5EF4-FFF2-40B4-BE49-F238E27FC236}">
                <a16:creationId xmlns:a16="http://schemas.microsoft.com/office/drawing/2014/main" id="{FC09E32D-4F0E-4370-BA06-E7D49482A41B}"/>
              </a:ext>
            </a:extLst>
          </p:cNvPr>
          <p:cNvSpPr>
            <a:spLocks noGrp="1"/>
          </p:cNvSpPr>
          <p:nvPr>
            <p:ph sz="half" idx="1"/>
          </p:nvPr>
        </p:nvSpPr>
        <p:spPr>
          <a:xfrm>
            <a:off x="1342007" y="2120657"/>
            <a:ext cx="4557943"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Content Placeholder 2">
            <a:extLst>
              <a:ext uri="{FF2B5EF4-FFF2-40B4-BE49-F238E27FC236}">
                <a16:creationId xmlns:a16="http://schemas.microsoft.com/office/drawing/2014/main" id="{651B81FF-943E-46F6-BC80-46428EC96E31}"/>
              </a:ext>
            </a:extLst>
          </p:cNvPr>
          <p:cNvSpPr>
            <a:spLocks noGrp="1"/>
          </p:cNvSpPr>
          <p:nvPr>
            <p:ph sz="half" idx="10"/>
          </p:nvPr>
        </p:nvSpPr>
        <p:spPr>
          <a:xfrm>
            <a:off x="6009443" y="2147290"/>
            <a:ext cx="4840549"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Picture 5">
            <a:extLst>
              <a:ext uri="{FF2B5EF4-FFF2-40B4-BE49-F238E27FC236}">
                <a16:creationId xmlns:a16="http://schemas.microsoft.com/office/drawing/2014/main" id="{085CEC0B-6AF3-4937-A791-4570833226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9443" y="2120657"/>
            <a:ext cx="4941162" cy="4149200"/>
          </a:xfrm>
          <a:prstGeom prst="rect">
            <a:avLst/>
          </a:prstGeom>
        </p:spPr>
      </p:pic>
      <p:pic>
        <p:nvPicPr>
          <p:cNvPr id="7" name="Picture 6">
            <a:extLst>
              <a:ext uri="{FF2B5EF4-FFF2-40B4-BE49-F238E27FC236}">
                <a16:creationId xmlns:a16="http://schemas.microsoft.com/office/drawing/2014/main" id="{FCF525E8-7D72-4A91-BEDC-2280E4FCF9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6495" y="2107339"/>
            <a:ext cx="4557943" cy="4162517"/>
          </a:xfrm>
          <a:prstGeom prst="rect">
            <a:avLst/>
          </a:prstGeom>
        </p:spPr>
      </p:pic>
    </p:spTree>
    <p:extLst>
      <p:ext uri="{BB962C8B-B14F-4D97-AF65-F5344CB8AC3E}">
        <p14:creationId xmlns:p14="http://schemas.microsoft.com/office/powerpoint/2010/main" val="44924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a:extLst>
              <a:ext uri="{FF2B5EF4-FFF2-40B4-BE49-F238E27FC236}">
                <a16:creationId xmlns:a16="http://schemas.microsoft.com/office/drawing/2014/main" id="{1D8FEDCB-5FC3-400D-82BD-BE04A742A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963" y="2203883"/>
            <a:ext cx="337867" cy="337867"/>
          </a:xfrm>
          <a:prstGeom prst="rect">
            <a:avLst/>
          </a:prstGeom>
        </p:spPr>
      </p:pic>
      <p:pic>
        <p:nvPicPr>
          <p:cNvPr id="9" name="Picture 8">
            <a:extLst>
              <a:ext uri="{FF2B5EF4-FFF2-40B4-BE49-F238E27FC236}">
                <a16:creationId xmlns:a16="http://schemas.microsoft.com/office/drawing/2014/main" id="{FD580C03-3E1B-4952-8C8B-F4EFCDD86B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816487" y="6077363"/>
            <a:ext cx="337867" cy="337867"/>
          </a:xfrm>
          <a:prstGeom prst="rect">
            <a:avLst/>
          </a:prstGeom>
        </p:spPr>
      </p:pic>
      <p:pic>
        <p:nvPicPr>
          <p:cNvPr id="10" name="Picture 9">
            <a:extLst>
              <a:ext uri="{FF2B5EF4-FFF2-40B4-BE49-F238E27FC236}">
                <a16:creationId xmlns:a16="http://schemas.microsoft.com/office/drawing/2014/main" id="{EE13A53A-988A-4EBE-9B3A-5E179E8365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5754738" y="2197876"/>
            <a:ext cx="337867" cy="337867"/>
          </a:xfrm>
          <a:prstGeom prst="rect">
            <a:avLst/>
          </a:prstGeom>
        </p:spPr>
      </p:pic>
      <p:pic>
        <p:nvPicPr>
          <p:cNvPr id="11" name="Picture 10">
            <a:extLst>
              <a:ext uri="{FF2B5EF4-FFF2-40B4-BE49-F238E27FC236}">
                <a16:creationId xmlns:a16="http://schemas.microsoft.com/office/drawing/2014/main" id="{0050F453-1CDF-4183-B97B-C8F20B9255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721402" y="6096893"/>
            <a:ext cx="337867" cy="337867"/>
          </a:xfrm>
          <a:prstGeom prst="rect">
            <a:avLst/>
          </a:prstGeom>
        </p:spPr>
      </p:pic>
      <p:pic>
        <p:nvPicPr>
          <p:cNvPr id="12" name="Picture 11">
            <a:extLst>
              <a:ext uri="{FF2B5EF4-FFF2-40B4-BE49-F238E27FC236}">
                <a16:creationId xmlns:a16="http://schemas.microsoft.com/office/drawing/2014/main" id="{DCD56C20-7369-4D81-B282-2F3CED17C8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6951" y="2218375"/>
            <a:ext cx="337867" cy="337867"/>
          </a:xfrm>
          <a:prstGeom prst="rect">
            <a:avLst/>
          </a:prstGeom>
        </p:spPr>
      </p:pic>
      <p:pic>
        <p:nvPicPr>
          <p:cNvPr id="13" name="Picture 12">
            <a:extLst>
              <a:ext uri="{FF2B5EF4-FFF2-40B4-BE49-F238E27FC236}">
                <a16:creationId xmlns:a16="http://schemas.microsoft.com/office/drawing/2014/main" id="{8BFFCAD7-8020-4392-B1CA-D84A8ABF0E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230475" y="6091855"/>
            <a:ext cx="337867" cy="337867"/>
          </a:xfrm>
          <a:prstGeom prst="rect">
            <a:avLst/>
          </a:prstGeom>
        </p:spPr>
      </p:pic>
      <p:pic>
        <p:nvPicPr>
          <p:cNvPr id="14" name="Picture 13">
            <a:extLst>
              <a:ext uri="{FF2B5EF4-FFF2-40B4-BE49-F238E27FC236}">
                <a16:creationId xmlns:a16="http://schemas.microsoft.com/office/drawing/2014/main" id="{44A6EA74-69A3-44D7-A9E0-456D597AE0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11168726" y="2212368"/>
            <a:ext cx="337867" cy="337867"/>
          </a:xfrm>
          <a:prstGeom prst="rect">
            <a:avLst/>
          </a:prstGeom>
        </p:spPr>
      </p:pic>
      <p:pic>
        <p:nvPicPr>
          <p:cNvPr id="15" name="Picture 14">
            <a:extLst>
              <a:ext uri="{FF2B5EF4-FFF2-40B4-BE49-F238E27FC236}">
                <a16:creationId xmlns:a16="http://schemas.microsoft.com/office/drawing/2014/main" id="{3E0D12F0-1911-4318-9D6D-E5EB44D6A5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135390" y="6111385"/>
            <a:ext cx="337867" cy="337867"/>
          </a:xfrm>
          <a:prstGeom prst="rect">
            <a:avLst/>
          </a:prstGeom>
        </p:spPr>
      </p:pic>
    </p:spTree>
    <p:extLst>
      <p:ext uri="{BB962C8B-B14F-4D97-AF65-F5344CB8AC3E}">
        <p14:creationId xmlns:p14="http://schemas.microsoft.com/office/powerpoint/2010/main" val="2855127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5E1431-7A7B-4A31-A54D-2603DCCA2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5898" y="2420563"/>
            <a:ext cx="7668429" cy="2206788"/>
          </a:xfrm>
          <a:prstGeom prst="rect">
            <a:avLst/>
          </a:prstGeom>
        </p:spPr>
      </p:pic>
      <p:sp>
        <p:nvSpPr>
          <p:cNvPr id="4" name="Text Placeholder 2">
            <a:extLst>
              <a:ext uri="{FF2B5EF4-FFF2-40B4-BE49-F238E27FC236}">
                <a16:creationId xmlns:a16="http://schemas.microsoft.com/office/drawing/2014/main" id="{A876FFB2-F3F5-4214-AA55-6F0B99FDF6D3}"/>
              </a:ext>
            </a:extLst>
          </p:cNvPr>
          <p:cNvSpPr>
            <a:spLocks noGrp="1"/>
          </p:cNvSpPr>
          <p:nvPr>
            <p:ph type="body" idx="1" hasCustomPrompt="1"/>
          </p:nvPr>
        </p:nvSpPr>
        <p:spPr>
          <a:xfrm>
            <a:off x="3132339" y="3230530"/>
            <a:ext cx="6153704" cy="823912"/>
          </a:xfrm>
          <a:prstGeom prst="rect">
            <a:avLst/>
          </a:prstGeom>
        </p:spPr>
        <p:txBody>
          <a:bodyPr anchor="b">
            <a:noAutofit/>
          </a:bodyPr>
          <a:lstStyle>
            <a:lvl1pPr marL="0" indent="0">
              <a:buNone/>
              <a:defRPr sz="8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Thank You</a:t>
            </a:r>
          </a:p>
        </p:txBody>
      </p:sp>
    </p:spTree>
    <p:extLst>
      <p:ext uri="{BB962C8B-B14F-4D97-AF65-F5344CB8AC3E}">
        <p14:creationId xmlns:p14="http://schemas.microsoft.com/office/powerpoint/2010/main" val="38400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6C7B-7FE0-4E8A-8345-03AD77B528E8}"/>
              </a:ext>
            </a:extLst>
          </p:cNvPr>
          <p:cNvSpPr>
            <a:spLocks noGrp="1"/>
          </p:cNvSpPr>
          <p:nvPr>
            <p:ph type="title"/>
          </p:nvPr>
        </p:nvSpPr>
        <p:spPr>
          <a:xfrm>
            <a:off x="2333718" y="2766218"/>
            <a:ext cx="7524564" cy="1325563"/>
          </a:xfrm>
        </p:spPr>
        <p:txBody>
          <a:bodyPr/>
          <a:lstStyle/>
          <a:p>
            <a:r>
              <a:rPr lang="en-US" dirty="0"/>
              <a:t>Click to edit Master title style</a:t>
            </a:r>
            <a:endParaRPr lang="en-IN" dirty="0"/>
          </a:p>
        </p:txBody>
      </p:sp>
      <p:pic>
        <p:nvPicPr>
          <p:cNvPr id="3" name="Picture 2">
            <a:extLst>
              <a:ext uri="{FF2B5EF4-FFF2-40B4-BE49-F238E27FC236}">
                <a16:creationId xmlns:a16="http://schemas.microsoft.com/office/drawing/2014/main" id="{52E896BB-7201-4E0A-BBBF-F5FFA51AE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11" y="0"/>
            <a:ext cx="2405189" cy="1855433"/>
          </a:xfrm>
          <a:prstGeom prst="rect">
            <a:avLst/>
          </a:prstGeom>
        </p:spPr>
      </p:pic>
      <p:pic>
        <p:nvPicPr>
          <p:cNvPr id="4" name="Picture 3">
            <a:extLst>
              <a:ext uri="{FF2B5EF4-FFF2-40B4-BE49-F238E27FC236}">
                <a16:creationId xmlns:a16="http://schemas.microsoft.com/office/drawing/2014/main" id="{D3D108E0-4D6C-4B23-B9CE-6D1CBB4804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413883"/>
            <a:ext cx="2121763" cy="1568617"/>
          </a:xfrm>
          <a:prstGeom prst="rect">
            <a:avLst/>
          </a:prstGeom>
        </p:spPr>
      </p:pic>
    </p:spTree>
    <p:extLst>
      <p:ext uri="{BB962C8B-B14F-4D97-AF65-F5344CB8AC3E}">
        <p14:creationId xmlns:p14="http://schemas.microsoft.com/office/powerpoint/2010/main" val="24603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2E5A5720-14A6-4E76-8AE0-7BF5A93F2285}"/>
              </a:ext>
            </a:extLst>
          </p:cNvPr>
          <p:cNvSpPr>
            <a:spLocks noGrp="1"/>
          </p:cNvSpPr>
          <p:nvPr>
            <p:ph sz="half" idx="1"/>
          </p:nvPr>
        </p:nvSpPr>
        <p:spPr>
          <a:xfrm>
            <a:off x="914400" y="1697857"/>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8" name="Content Placeholder 3">
            <a:extLst>
              <a:ext uri="{FF2B5EF4-FFF2-40B4-BE49-F238E27FC236}">
                <a16:creationId xmlns:a16="http://schemas.microsoft.com/office/drawing/2014/main" id="{C2843D21-9EFE-4BC5-BE92-A665BEA479DE}"/>
              </a:ext>
            </a:extLst>
          </p:cNvPr>
          <p:cNvSpPr>
            <a:spLocks noGrp="1"/>
          </p:cNvSpPr>
          <p:nvPr>
            <p:ph sz="half" idx="2"/>
          </p:nvPr>
        </p:nvSpPr>
        <p:spPr>
          <a:xfrm>
            <a:off x="6248400" y="1697857"/>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9" name="Picture 28">
            <a:extLst>
              <a:ext uri="{FF2B5EF4-FFF2-40B4-BE49-F238E27FC236}">
                <a16:creationId xmlns:a16="http://schemas.microsoft.com/office/drawing/2014/main" id="{D1F1D427-C6F8-43B7-AB09-7B9FC714E1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5522" y="1664568"/>
            <a:ext cx="5181600" cy="4149200"/>
          </a:xfrm>
          <a:prstGeom prst="rect">
            <a:avLst/>
          </a:prstGeom>
        </p:spPr>
      </p:pic>
      <p:pic>
        <p:nvPicPr>
          <p:cNvPr id="31" name="Picture 30">
            <a:extLst>
              <a:ext uri="{FF2B5EF4-FFF2-40B4-BE49-F238E27FC236}">
                <a16:creationId xmlns:a16="http://schemas.microsoft.com/office/drawing/2014/main" id="{4D8437B2-1A11-4845-8AC4-8423D7E5E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0237" y="1664567"/>
            <a:ext cx="5181600" cy="4122567"/>
          </a:xfrm>
          <a:prstGeom prst="rect">
            <a:avLst/>
          </a:prstGeom>
        </p:spPr>
      </p:pic>
    </p:spTree>
    <p:extLst>
      <p:ext uri="{BB962C8B-B14F-4D97-AF65-F5344CB8AC3E}">
        <p14:creationId xmlns:p14="http://schemas.microsoft.com/office/powerpoint/2010/main" val="248369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7EAD529-84B7-47AD-9E2D-2D11D6BE2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5663" y="2475930"/>
            <a:ext cx="5183188" cy="823912"/>
          </a:xfrm>
          <a:prstGeom prst="rect">
            <a:avLst/>
          </a:prstGeom>
        </p:spPr>
      </p:pic>
      <p:pic>
        <p:nvPicPr>
          <p:cNvPr id="16" name="Picture 15">
            <a:extLst>
              <a:ext uri="{FF2B5EF4-FFF2-40B4-BE49-F238E27FC236}">
                <a16:creationId xmlns:a16="http://schemas.microsoft.com/office/drawing/2014/main" id="{2709A1F9-4984-4DE1-8EC7-F126D9C46B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787" y="2475930"/>
            <a:ext cx="5157787" cy="823912"/>
          </a:xfrm>
          <a:prstGeom prst="rect">
            <a:avLst/>
          </a:prstGeom>
        </p:spPr>
      </p:pic>
      <p:sp>
        <p:nvSpPr>
          <p:cNvPr id="5" name="Title 1">
            <a:extLst>
              <a:ext uri="{FF2B5EF4-FFF2-40B4-BE49-F238E27FC236}">
                <a16:creationId xmlns:a16="http://schemas.microsoft.com/office/drawing/2014/main" id="{9E456396-CC31-438B-86DD-0C3C4C2A4300}"/>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D06EE347-FB37-4B8C-8664-75D6A2C68648}"/>
              </a:ext>
            </a:extLst>
          </p:cNvPr>
          <p:cNvSpPr>
            <a:spLocks noGrp="1"/>
          </p:cNvSpPr>
          <p:nvPr>
            <p:ph type="body" idx="1"/>
          </p:nvPr>
        </p:nvSpPr>
        <p:spPr>
          <a:xfrm>
            <a:off x="839788" y="247593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Content Placeholder 3">
            <a:extLst>
              <a:ext uri="{FF2B5EF4-FFF2-40B4-BE49-F238E27FC236}">
                <a16:creationId xmlns:a16="http://schemas.microsoft.com/office/drawing/2014/main" id="{29F9ED0A-EFB8-4809-9A9F-74698B6B7888}"/>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4">
            <a:extLst>
              <a:ext uri="{FF2B5EF4-FFF2-40B4-BE49-F238E27FC236}">
                <a16:creationId xmlns:a16="http://schemas.microsoft.com/office/drawing/2014/main" id="{4C71F74E-5805-4A0D-9B1C-7A9C918EF773}"/>
              </a:ext>
            </a:extLst>
          </p:cNvPr>
          <p:cNvSpPr>
            <a:spLocks noGrp="1"/>
          </p:cNvSpPr>
          <p:nvPr>
            <p:ph type="body" sz="quarter" idx="3"/>
          </p:nvPr>
        </p:nvSpPr>
        <p:spPr>
          <a:xfrm>
            <a:off x="6065664" y="247593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5">
            <a:extLst>
              <a:ext uri="{FF2B5EF4-FFF2-40B4-BE49-F238E27FC236}">
                <a16:creationId xmlns:a16="http://schemas.microsoft.com/office/drawing/2014/main" id="{4D548B32-A67A-49D3-A135-8DD83DAEC8A6}"/>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180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85F33-10CF-4D38-A10C-3E381DB8A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702" y="2635726"/>
            <a:ext cx="10417098" cy="2930571"/>
          </a:xfrm>
          <a:prstGeom prst="rect">
            <a:avLst/>
          </a:prstGeom>
        </p:spPr>
      </p:pic>
      <p:sp>
        <p:nvSpPr>
          <p:cNvPr id="6" name="Title 1">
            <a:extLst>
              <a:ext uri="{FF2B5EF4-FFF2-40B4-BE49-F238E27FC236}">
                <a16:creationId xmlns:a16="http://schemas.microsoft.com/office/drawing/2014/main" id="{203CBF60-65BD-4A93-9569-637680CF070D}"/>
              </a:ext>
            </a:extLst>
          </p:cNvPr>
          <p:cNvSpPr>
            <a:spLocks noGrp="1"/>
          </p:cNvSpPr>
          <p:nvPr>
            <p:ph type="title"/>
          </p:nvPr>
        </p:nvSpPr>
        <p:spPr>
          <a:xfrm>
            <a:off x="887451" y="1526959"/>
            <a:ext cx="10515600" cy="1024863"/>
          </a:xfrm>
          <a:prstGeom prst="rect">
            <a:avLst/>
          </a:prstGeom>
        </p:spPr>
        <p:txBody>
          <a:bodyPr/>
          <a:lstStyle/>
          <a:p>
            <a:r>
              <a:rPr lang="en-US"/>
              <a:t>Click to edit Master title style</a:t>
            </a:r>
            <a:endParaRPr lang="en-IN"/>
          </a:p>
        </p:txBody>
      </p:sp>
      <p:sp>
        <p:nvSpPr>
          <p:cNvPr id="7" name="Content Placeholder 2">
            <a:extLst>
              <a:ext uri="{FF2B5EF4-FFF2-40B4-BE49-F238E27FC236}">
                <a16:creationId xmlns:a16="http://schemas.microsoft.com/office/drawing/2014/main" id="{2B4E4798-8506-48A3-86AF-86E5CF6D1394}"/>
              </a:ext>
            </a:extLst>
          </p:cNvPr>
          <p:cNvSpPr>
            <a:spLocks noGrp="1"/>
          </p:cNvSpPr>
          <p:nvPr>
            <p:ph idx="1"/>
          </p:nvPr>
        </p:nvSpPr>
        <p:spPr>
          <a:xfrm>
            <a:off x="887450" y="2635726"/>
            <a:ext cx="10515600" cy="30459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7984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0C4E3D-9A02-4511-A441-FF3F678EC3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5722" y="1562465"/>
            <a:ext cx="6254427" cy="4235501"/>
          </a:xfrm>
          <a:prstGeom prst="rect">
            <a:avLst/>
          </a:prstGeom>
        </p:spPr>
      </p:pic>
      <p:sp>
        <p:nvSpPr>
          <p:cNvPr id="2" name="Title 1">
            <a:extLst>
              <a:ext uri="{FF2B5EF4-FFF2-40B4-BE49-F238E27FC236}">
                <a16:creationId xmlns:a16="http://schemas.microsoft.com/office/drawing/2014/main" id="{FE1D8802-777F-43A1-A758-E8C41294538E}"/>
              </a:ext>
            </a:extLst>
          </p:cNvPr>
          <p:cNvSpPr>
            <a:spLocks noGrp="1"/>
          </p:cNvSpPr>
          <p:nvPr>
            <p:ph type="title"/>
          </p:nvPr>
        </p:nvSpPr>
        <p:spPr>
          <a:xfrm>
            <a:off x="1026218" y="1580223"/>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47D1AC84-8FCE-4F56-983B-CCD700EAA011}"/>
              </a:ext>
            </a:extLst>
          </p:cNvPr>
          <p:cNvSpPr>
            <a:spLocks noGrp="1"/>
          </p:cNvSpPr>
          <p:nvPr>
            <p:ph idx="1"/>
          </p:nvPr>
        </p:nvSpPr>
        <p:spPr>
          <a:xfrm>
            <a:off x="5055722" y="1580223"/>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a:extLst>
              <a:ext uri="{FF2B5EF4-FFF2-40B4-BE49-F238E27FC236}">
                <a16:creationId xmlns:a16="http://schemas.microsoft.com/office/drawing/2014/main" id="{C5E21D48-3710-46CF-B681-A135530788E9}"/>
              </a:ext>
            </a:extLst>
          </p:cNvPr>
          <p:cNvSpPr>
            <a:spLocks noGrp="1"/>
          </p:cNvSpPr>
          <p:nvPr>
            <p:ph type="body" sz="half" idx="2"/>
          </p:nvPr>
        </p:nvSpPr>
        <p:spPr>
          <a:xfrm>
            <a:off x="1026218" y="2565646"/>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8C45D4AA-76AD-417E-8602-5E93F356031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424" y="2502921"/>
            <a:ext cx="4008544" cy="3391851"/>
          </a:xfrm>
          <a:prstGeom prst="rect">
            <a:avLst/>
          </a:prstGeom>
        </p:spPr>
      </p:pic>
    </p:spTree>
    <p:extLst>
      <p:ext uri="{BB962C8B-B14F-4D97-AF65-F5344CB8AC3E}">
        <p14:creationId xmlns:p14="http://schemas.microsoft.com/office/powerpoint/2010/main" val="343607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F441CD-043F-41E0-AF10-72C2EFF7C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8576" y="2634431"/>
            <a:ext cx="1603762" cy="1589138"/>
          </a:xfrm>
          <a:prstGeom prst="rect">
            <a:avLst/>
          </a:prstGeom>
        </p:spPr>
      </p:pic>
    </p:spTree>
    <p:extLst>
      <p:ext uri="{BB962C8B-B14F-4D97-AF65-F5344CB8AC3E}">
        <p14:creationId xmlns:p14="http://schemas.microsoft.com/office/powerpoint/2010/main" val="135202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7154B-DCE5-42B3-9675-59392099E8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021" y="2569613"/>
            <a:ext cx="4214179" cy="565522"/>
          </a:xfrm>
          <a:prstGeom prst="rect">
            <a:avLst/>
          </a:prstGeom>
        </p:spPr>
      </p:pic>
      <p:pic>
        <p:nvPicPr>
          <p:cNvPr id="4" name="Picture 3">
            <a:extLst>
              <a:ext uri="{FF2B5EF4-FFF2-40B4-BE49-F238E27FC236}">
                <a16:creationId xmlns:a16="http://schemas.microsoft.com/office/drawing/2014/main" id="{6DF128B0-2555-4417-AE18-C1717D6A23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89" y="2569613"/>
            <a:ext cx="4214179" cy="565522"/>
          </a:xfrm>
          <a:prstGeom prst="rect">
            <a:avLst/>
          </a:prstGeom>
        </p:spPr>
      </p:pic>
      <p:sp>
        <p:nvSpPr>
          <p:cNvPr id="5" name="Title 1">
            <a:extLst>
              <a:ext uri="{FF2B5EF4-FFF2-40B4-BE49-F238E27FC236}">
                <a16:creationId xmlns:a16="http://schemas.microsoft.com/office/drawing/2014/main" id="{B376FDD3-C6D8-409D-9E32-D45364462EEF}"/>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6" name="Text Placeholder 2">
            <a:extLst>
              <a:ext uri="{FF2B5EF4-FFF2-40B4-BE49-F238E27FC236}">
                <a16:creationId xmlns:a16="http://schemas.microsoft.com/office/drawing/2014/main" id="{F22489D0-F5E0-426A-908B-E832CE817109}"/>
              </a:ext>
            </a:extLst>
          </p:cNvPr>
          <p:cNvSpPr>
            <a:spLocks noGrp="1"/>
          </p:cNvSpPr>
          <p:nvPr>
            <p:ph type="body" idx="1"/>
          </p:nvPr>
        </p:nvSpPr>
        <p:spPr>
          <a:xfrm>
            <a:off x="1311591"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Content Placeholder 3">
            <a:extLst>
              <a:ext uri="{FF2B5EF4-FFF2-40B4-BE49-F238E27FC236}">
                <a16:creationId xmlns:a16="http://schemas.microsoft.com/office/drawing/2014/main" id="{C05B9255-CEC4-4CEE-8D99-F2E3D5E92256}"/>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5">
            <a:extLst>
              <a:ext uri="{FF2B5EF4-FFF2-40B4-BE49-F238E27FC236}">
                <a16:creationId xmlns:a16="http://schemas.microsoft.com/office/drawing/2014/main" id="{58437F6A-9603-4E96-8B57-BD3492CF7B58}"/>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2">
            <a:extLst>
              <a:ext uri="{FF2B5EF4-FFF2-40B4-BE49-F238E27FC236}">
                <a16:creationId xmlns:a16="http://schemas.microsoft.com/office/drawing/2014/main" id="{4B398605-DC27-4243-927F-8DB3153CB87D}"/>
              </a:ext>
            </a:extLst>
          </p:cNvPr>
          <p:cNvSpPr>
            <a:spLocks noGrp="1"/>
          </p:cNvSpPr>
          <p:nvPr>
            <p:ph type="body" idx="10"/>
          </p:nvPr>
        </p:nvSpPr>
        <p:spPr>
          <a:xfrm>
            <a:off x="6488024"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12" name="Picture 11">
            <a:extLst>
              <a:ext uri="{FF2B5EF4-FFF2-40B4-BE49-F238E27FC236}">
                <a16:creationId xmlns:a16="http://schemas.microsoft.com/office/drawing/2014/main" id="{338CB52F-7D49-4256-85E2-CD87ADB711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9788" y="3299841"/>
            <a:ext cx="5183188" cy="2671761"/>
          </a:xfrm>
          <a:prstGeom prst="rect">
            <a:avLst/>
          </a:prstGeom>
        </p:spPr>
      </p:pic>
      <p:pic>
        <p:nvPicPr>
          <p:cNvPr id="13" name="Picture 12">
            <a:extLst>
              <a:ext uri="{FF2B5EF4-FFF2-40B4-BE49-F238E27FC236}">
                <a16:creationId xmlns:a16="http://schemas.microsoft.com/office/drawing/2014/main" id="{111BBA9F-4038-4273-863F-15FBB9509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799" y="3272034"/>
            <a:ext cx="5183188" cy="2699568"/>
          </a:xfrm>
          <a:prstGeom prst="rect">
            <a:avLst/>
          </a:prstGeom>
        </p:spPr>
      </p:pic>
    </p:spTree>
    <p:extLst>
      <p:ext uri="{BB962C8B-B14F-4D97-AF65-F5344CB8AC3E}">
        <p14:creationId xmlns:p14="http://schemas.microsoft.com/office/powerpoint/2010/main" val="206136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4FC87A-BD6D-48EF-84E5-7880F44CDE3F}"/>
              </a:ext>
            </a:extLst>
          </p:cNvPr>
          <p:cNvSpPr>
            <a:spLocks noGrp="1"/>
          </p:cNvSpPr>
          <p:nvPr>
            <p:ph type="title"/>
          </p:nvPr>
        </p:nvSpPr>
        <p:spPr>
          <a:xfrm>
            <a:off x="1599062" y="1409825"/>
            <a:ext cx="4381422" cy="938812"/>
          </a:xfrm>
          <a:prstGeom prst="rect">
            <a:avLst/>
          </a:prstGeom>
        </p:spPr>
        <p:txBody>
          <a:bodyPr anchor="b"/>
          <a:lstStyle>
            <a:lvl1pPr>
              <a:defRPr sz="3200"/>
            </a:lvl1pPr>
          </a:lstStyle>
          <a:p>
            <a:r>
              <a:rPr lang="en-US" dirty="0"/>
              <a:t>Click to edit Master title style</a:t>
            </a:r>
            <a:endParaRPr lang="en-IN" dirty="0"/>
          </a:p>
        </p:txBody>
      </p:sp>
      <p:sp>
        <p:nvSpPr>
          <p:cNvPr id="8" name="Text Placeholder 3">
            <a:extLst>
              <a:ext uri="{FF2B5EF4-FFF2-40B4-BE49-F238E27FC236}">
                <a16:creationId xmlns:a16="http://schemas.microsoft.com/office/drawing/2014/main" id="{2FB144F7-2051-4B8B-B7F4-42AEFF286293}"/>
              </a:ext>
            </a:extLst>
          </p:cNvPr>
          <p:cNvSpPr>
            <a:spLocks noGrp="1"/>
          </p:cNvSpPr>
          <p:nvPr>
            <p:ph type="body" sz="half" idx="2"/>
          </p:nvPr>
        </p:nvSpPr>
        <p:spPr>
          <a:xfrm>
            <a:off x="1689596" y="2504670"/>
            <a:ext cx="4158977" cy="353299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9" name="Picture 8">
            <a:extLst>
              <a:ext uri="{FF2B5EF4-FFF2-40B4-BE49-F238E27FC236}">
                <a16:creationId xmlns:a16="http://schemas.microsoft.com/office/drawing/2014/main" id="{6C138F94-F541-4411-8923-64821B6BC8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374" y="2449053"/>
            <a:ext cx="4381422" cy="3707364"/>
          </a:xfrm>
          <a:prstGeom prst="rect">
            <a:avLst/>
          </a:prstGeom>
        </p:spPr>
      </p:pic>
      <p:sp>
        <p:nvSpPr>
          <p:cNvPr id="10" name="Title 1">
            <a:extLst>
              <a:ext uri="{FF2B5EF4-FFF2-40B4-BE49-F238E27FC236}">
                <a16:creationId xmlns:a16="http://schemas.microsoft.com/office/drawing/2014/main" id="{0FAB1C74-122C-4DFD-B9D3-0394B289E855}"/>
              </a:ext>
            </a:extLst>
          </p:cNvPr>
          <p:cNvSpPr txBox="1">
            <a:spLocks/>
          </p:cNvSpPr>
          <p:nvPr userDrawn="1"/>
        </p:nvSpPr>
        <p:spPr>
          <a:xfrm>
            <a:off x="6196694" y="1409825"/>
            <a:ext cx="4381422" cy="93881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Click to edit Master title style</a:t>
            </a:r>
            <a:endParaRPr lang="en-IN" dirty="0"/>
          </a:p>
        </p:txBody>
      </p:sp>
      <p:sp>
        <p:nvSpPr>
          <p:cNvPr id="11" name="Text Placeholder 3">
            <a:extLst>
              <a:ext uri="{FF2B5EF4-FFF2-40B4-BE49-F238E27FC236}">
                <a16:creationId xmlns:a16="http://schemas.microsoft.com/office/drawing/2014/main" id="{ED35DB26-DC0A-4DBD-917C-461C91AE2E45}"/>
              </a:ext>
            </a:extLst>
          </p:cNvPr>
          <p:cNvSpPr>
            <a:spLocks noGrp="1"/>
          </p:cNvSpPr>
          <p:nvPr>
            <p:ph type="body" sz="half" idx="10"/>
          </p:nvPr>
        </p:nvSpPr>
        <p:spPr>
          <a:xfrm>
            <a:off x="6302499" y="2497457"/>
            <a:ext cx="4233339" cy="361055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2" name="Picture 11">
            <a:extLst>
              <a:ext uri="{FF2B5EF4-FFF2-40B4-BE49-F238E27FC236}">
                <a16:creationId xmlns:a16="http://schemas.microsoft.com/office/drawing/2014/main" id="{425BB59A-246E-4221-9556-7A38EE5B09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4" y="2417485"/>
            <a:ext cx="4381422" cy="3707364"/>
          </a:xfrm>
          <a:prstGeom prst="rect">
            <a:avLst/>
          </a:prstGeom>
        </p:spPr>
      </p:pic>
    </p:spTree>
    <p:extLst>
      <p:ext uri="{BB962C8B-B14F-4D97-AF65-F5344CB8AC3E}">
        <p14:creationId xmlns:p14="http://schemas.microsoft.com/office/powerpoint/2010/main" val="148329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BD0BC50-CF1D-4086-B483-4387CD3FD45B}"/>
              </a:ext>
            </a:extLst>
          </p:cNvPr>
          <p:cNvSpPr>
            <a:spLocks noGrp="1"/>
          </p:cNvSpPr>
          <p:nvPr>
            <p:ph type="title"/>
          </p:nvPr>
        </p:nvSpPr>
        <p:spPr>
          <a:xfrm>
            <a:off x="838200" y="1162843"/>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5" name="Text Placeholder 2">
            <a:extLst>
              <a:ext uri="{FF2B5EF4-FFF2-40B4-BE49-F238E27FC236}">
                <a16:creationId xmlns:a16="http://schemas.microsoft.com/office/drawing/2014/main" id="{950186DB-18B5-4FDA-928A-4F8C3F456622}"/>
              </a:ext>
            </a:extLst>
          </p:cNvPr>
          <p:cNvSpPr>
            <a:spLocks noGrp="1"/>
          </p:cNvSpPr>
          <p:nvPr>
            <p:ph type="body" idx="1"/>
          </p:nvPr>
        </p:nvSpPr>
        <p:spPr>
          <a:xfrm>
            <a:off x="838200" y="2651759"/>
            <a:ext cx="10515600" cy="352520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96461916"/>
      </p:ext>
    </p:extLst>
  </p:cSld>
  <p:clrMap bg1="lt1" tx1="dk1" bg2="lt2" tx2="dk2" accent1="accent1" accent2="accent2" accent3="accent3" accent4="accent4" accent5="accent5" accent6="accent6" hlink="hlink" folHlink="folHlink"/>
  <p:sldLayoutIdLst>
    <p:sldLayoutId id="2147483654" r:id="rId1"/>
    <p:sldLayoutId id="2147483666" r:id="rId2"/>
    <p:sldLayoutId id="2147483649" r:id="rId3"/>
    <p:sldLayoutId id="2147483650" r:id="rId4"/>
    <p:sldLayoutId id="2147483655" r:id="rId5"/>
    <p:sldLayoutId id="2147483656" r:id="rId6"/>
    <p:sldLayoutId id="2147483657" r:id="rId7"/>
    <p:sldLayoutId id="2147483660" r:id="rId8"/>
    <p:sldLayoutId id="2147483659" r:id="rId9"/>
    <p:sldLayoutId id="2147483662" r:id="rId10"/>
    <p:sldLayoutId id="2147483663" r:id="rId11"/>
    <p:sldLayoutId id="2147483661" r:id="rId12"/>
    <p:sldLayoutId id="2147483658" r:id="rId13"/>
    <p:sldLayoutId id="2147483665" r:id="rId14"/>
    <p:sldLayoutId id="2147483667"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github.com/neev493/22BTRCL107-futurense-internship" TargetMode="External"/><Relationship Id="rId3" Type="http://schemas.openxmlformats.org/officeDocument/2006/relationships/hyperlink" Target="https://stackoverflow.com/questions/16167829/in-pandas-how-can-i-reset-index-without-adding-a-new-column" TargetMode="External"/><Relationship Id="rId7" Type="http://schemas.openxmlformats.org/officeDocument/2006/relationships/hyperlink" Target="https://www.geeksforgeeks.org/how-to-change-the-size-of-figures-drawn-with-matplotlib/" TargetMode="External"/><Relationship Id="rId2" Type="http://schemas.openxmlformats.org/officeDocument/2006/relationships/hyperlink" Target="https://www.geeksforgeeks.org/python-pandas-dataframe-aggregate/" TargetMode="External"/><Relationship Id="rId1" Type="http://schemas.openxmlformats.org/officeDocument/2006/relationships/slideLayout" Target="../slideLayouts/slideLayout2.xml"/><Relationship Id="rId6" Type="http://schemas.openxmlformats.org/officeDocument/2006/relationships/hyperlink" Target="https://matplotlib.org/" TargetMode="External"/><Relationship Id="rId5" Type="http://schemas.openxmlformats.org/officeDocument/2006/relationships/hyperlink" Target="https://www.w3schools.com/python/matplotlib_intro.asp" TargetMode="External"/><Relationship Id="rId4" Type="http://schemas.openxmlformats.org/officeDocument/2006/relationships/hyperlink" Target="https://www.geeksforgeeks.org/reset-index-in-pandas-datafram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D5608004-86F1-4958-4EC7-26F0C477B2BA}"/>
              </a:ext>
            </a:extLst>
          </p:cNvPr>
          <p:cNvGraphicFramePr>
            <a:graphicFrameLocks noGrp="1"/>
          </p:cNvGraphicFramePr>
          <p:nvPr>
            <p:extLst>
              <p:ext uri="{D42A27DB-BD31-4B8C-83A1-F6EECF244321}">
                <p14:modId xmlns:p14="http://schemas.microsoft.com/office/powerpoint/2010/main" val="1514080720"/>
              </p:ext>
            </p:extLst>
          </p:nvPr>
        </p:nvGraphicFramePr>
        <p:xfrm>
          <a:off x="2033639" y="6871228"/>
          <a:ext cx="8124721" cy="8503920"/>
        </p:xfrm>
        <a:graphic>
          <a:graphicData uri="http://schemas.openxmlformats.org/drawingml/2006/table">
            <a:tbl>
              <a:tblPr firstRow="1" bandRow="1">
                <a:tableStyleId>{073A0DAA-6AF3-43AB-8588-CEC1D06C72B9}</a:tableStyleId>
              </a:tblPr>
              <a:tblGrid>
                <a:gridCol w="597594">
                  <a:extLst>
                    <a:ext uri="{9D8B030D-6E8A-4147-A177-3AD203B41FA5}">
                      <a16:colId xmlns:a16="http://schemas.microsoft.com/office/drawing/2014/main" val="3988632024"/>
                    </a:ext>
                  </a:extLst>
                </a:gridCol>
                <a:gridCol w="961053">
                  <a:extLst>
                    <a:ext uri="{9D8B030D-6E8A-4147-A177-3AD203B41FA5}">
                      <a16:colId xmlns:a16="http://schemas.microsoft.com/office/drawing/2014/main" val="2213705646"/>
                    </a:ext>
                  </a:extLst>
                </a:gridCol>
                <a:gridCol w="5245407">
                  <a:extLst>
                    <a:ext uri="{9D8B030D-6E8A-4147-A177-3AD203B41FA5}">
                      <a16:colId xmlns:a16="http://schemas.microsoft.com/office/drawing/2014/main" val="3485985390"/>
                    </a:ext>
                  </a:extLst>
                </a:gridCol>
                <a:gridCol w="1320667">
                  <a:extLst>
                    <a:ext uri="{9D8B030D-6E8A-4147-A177-3AD203B41FA5}">
                      <a16:colId xmlns:a16="http://schemas.microsoft.com/office/drawing/2014/main" val="4109738854"/>
                    </a:ext>
                  </a:extLst>
                </a:gridCol>
              </a:tblGrid>
              <a:tr h="0">
                <a:tc>
                  <a:txBody>
                    <a:bodyPr/>
                    <a:lstStyle/>
                    <a:p>
                      <a:pPr algn="ctr"/>
                      <a:r>
                        <a:rPr lang="en-IN" sz="1800" dirty="0">
                          <a:latin typeface="Aptos" panose="020B0004020202020204" pitchFamily="34" charset="0"/>
                        </a:rPr>
                        <a:t>SR. NO.</a:t>
                      </a:r>
                    </a:p>
                  </a:txBody>
                  <a:tcPr anchor="ctr"/>
                </a:tc>
                <a:tc>
                  <a:txBody>
                    <a:bodyPr/>
                    <a:lstStyle/>
                    <a:p>
                      <a:pPr algn="ctr"/>
                      <a:r>
                        <a:rPr lang="en-IN" sz="1800" dirty="0">
                          <a:latin typeface="Aptos" panose="020B0004020202020204" pitchFamily="34" charset="0"/>
                        </a:rPr>
                        <a:t>PHASE</a:t>
                      </a:r>
                    </a:p>
                  </a:txBody>
                  <a:tcPr anchor="ctr"/>
                </a:tc>
                <a:tc>
                  <a:txBody>
                    <a:bodyPr/>
                    <a:lstStyle/>
                    <a:p>
                      <a:pPr algn="ctr"/>
                      <a:r>
                        <a:rPr lang="en-IN" sz="1800" dirty="0">
                          <a:latin typeface="Aptos" panose="020B0004020202020204" pitchFamily="34" charset="0"/>
                        </a:rPr>
                        <a:t>TOPIC</a:t>
                      </a:r>
                    </a:p>
                  </a:txBody>
                  <a:tcPr anchor="ctr"/>
                </a:tc>
                <a:tc>
                  <a:txBody>
                    <a:bodyPr/>
                    <a:lstStyle/>
                    <a:p>
                      <a:pPr algn="ctr"/>
                      <a:r>
                        <a:rPr lang="en-IN" sz="1800" dirty="0">
                          <a:latin typeface="Aptos" panose="020B0004020202020204" pitchFamily="34" charset="0"/>
                        </a:rPr>
                        <a:t>SLIDE</a:t>
                      </a:r>
                    </a:p>
                  </a:txBody>
                  <a:tcPr anchor="ctr"/>
                </a:tc>
                <a:extLst>
                  <a:ext uri="{0D108BD9-81ED-4DB2-BD59-A6C34878D82A}">
                    <a16:rowId xmlns:a16="http://schemas.microsoft.com/office/drawing/2014/main" val="2332906207"/>
                  </a:ext>
                </a:extLst>
              </a:tr>
              <a:tr h="692237">
                <a:tc>
                  <a:txBody>
                    <a:bodyPr/>
                    <a:lstStyle/>
                    <a:p>
                      <a:pPr algn="ctr"/>
                      <a:r>
                        <a:rPr lang="en-IN" sz="1800" b="1" dirty="0">
                          <a:latin typeface="Aptos" panose="020B0004020202020204" pitchFamily="34" charset="0"/>
                        </a:rPr>
                        <a:t>1</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Aptos" panose="020B0004020202020204" pitchFamily="34" charset="0"/>
                        </a:rPr>
                        <a:t>Phase 1</a:t>
                      </a:r>
                    </a:p>
                  </a:txBody>
                  <a:tcPr anchor="ctr">
                    <a:solidFill>
                      <a:schemeClr val="bg1">
                        <a:lumMod val="85000"/>
                      </a:schemeClr>
                    </a:solidFill>
                  </a:tcPr>
                </a:tc>
                <a:tc>
                  <a:txBody>
                    <a:bodyPr/>
                    <a:lstStyle/>
                    <a:p>
                      <a:pPr algn="l"/>
                      <a:r>
                        <a:rPr lang="en-IN" sz="1600" dirty="0">
                          <a:latin typeface="Aptos" panose="020B0004020202020204" pitchFamily="34" charset="0"/>
                        </a:rPr>
                        <a:t>Problem Statement 1 – </a:t>
                      </a:r>
                      <a:r>
                        <a:rPr lang="en-IN" sz="1600" dirty="0" err="1">
                          <a:latin typeface="Aptos" panose="020B0004020202020204" pitchFamily="34" charset="0"/>
                        </a:rPr>
                        <a:t>Analyze</a:t>
                      </a:r>
                      <a:r>
                        <a:rPr lang="en-IN" sz="1600" dirty="0">
                          <a:latin typeface="Aptos" panose="020B0004020202020204" pitchFamily="34" charset="0"/>
                        </a:rPr>
                        <a:t> sales trends</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Figure</a:t>
                      </a:r>
                    </a:p>
                    <a:p>
                      <a:pPr marL="285750" indent="-285750" algn="l">
                        <a:buFont typeface="Arial" panose="020B0604020202020204" pitchFamily="34" charset="0"/>
                        <a:buChar char="•"/>
                      </a:pPr>
                      <a:r>
                        <a:rPr lang="en-IN" sz="1200" dirty="0">
                          <a:latin typeface="Aptos" panose="020B0004020202020204" pitchFamily="34" charset="0"/>
                        </a:rPr>
                        <a:t>Result</a:t>
                      </a:r>
                    </a:p>
                    <a:p>
                      <a:pPr marL="285750" indent="-285750" algn="l">
                        <a:buFont typeface="Arial" panose="020B0604020202020204" pitchFamily="34" charset="0"/>
                        <a:buChar char="•"/>
                      </a:pPr>
                      <a:r>
                        <a:rPr lang="en-IN" sz="1200" dirty="0" err="1">
                          <a:latin typeface="Aptos" panose="020B0004020202020204" pitchFamily="34" charset="0"/>
                        </a:rPr>
                        <a:t>PowerBI</a:t>
                      </a:r>
                      <a:r>
                        <a:rPr lang="en-IN" sz="1200" dirty="0">
                          <a:latin typeface="Aptos" panose="020B0004020202020204" pitchFamily="34" charset="0"/>
                        </a:rPr>
                        <a:t> Dashboard</a:t>
                      </a:r>
                    </a:p>
                  </a:txBody>
                  <a:tcPr anchor="ctr"/>
                </a:tc>
                <a:tc>
                  <a:txBody>
                    <a:bodyPr/>
                    <a:lstStyle/>
                    <a:p>
                      <a:pPr algn="ctr"/>
                      <a:r>
                        <a:rPr lang="en-IN" sz="1600" b="1" dirty="0">
                          <a:latin typeface="Aptos" panose="020B0004020202020204" pitchFamily="34" charset="0"/>
                        </a:rPr>
                        <a:t>4</a:t>
                      </a:r>
                    </a:p>
                    <a:p>
                      <a:pPr algn="ctr"/>
                      <a:r>
                        <a:rPr lang="en-IN" sz="1200" dirty="0">
                          <a:latin typeface="Aptos" panose="020B0004020202020204" pitchFamily="34" charset="0"/>
                        </a:rPr>
                        <a:t>5</a:t>
                      </a:r>
                    </a:p>
                    <a:p>
                      <a:pPr algn="ctr"/>
                      <a:r>
                        <a:rPr lang="en-IN" sz="1200" dirty="0">
                          <a:latin typeface="Aptos" panose="020B0004020202020204" pitchFamily="34" charset="0"/>
                        </a:rPr>
                        <a:t>6</a:t>
                      </a:r>
                    </a:p>
                    <a:p>
                      <a:pPr algn="ctr"/>
                      <a:r>
                        <a:rPr lang="en-IN" sz="1200" dirty="0">
                          <a:latin typeface="Aptos" panose="020B0004020202020204" pitchFamily="34" charset="0"/>
                        </a:rPr>
                        <a:t>7</a:t>
                      </a:r>
                    </a:p>
                    <a:p>
                      <a:pPr algn="ctr"/>
                      <a:r>
                        <a:rPr lang="en-IN" sz="1200" dirty="0">
                          <a:latin typeface="Aptos" panose="020B0004020202020204" pitchFamily="34" charset="0"/>
                        </a:rPr>
                        <a:t>8</a:t>
                      </a:r>
                    </a:p>
                    <a:p>
                      <a:pPr algn="ctr"/>
                      <a:r>
                        <a:rPr lang="en-IN" sz="1200" dirty="0">
                          <a:latin typeface="Aptos" panose="020B0004020202020204" pitchFamily="34" charset="0"/>
                        </a:rPr>
                        <a:t>9</a:t>
                      </a:r>
                    </a:p>
                  </a:txBody>
                  <a:tcPr anchor="ctr"/>
                </a:tc>
                <a:extLst>
                  <a:ext uri="{0D108BD9-81ED-4DB2-BD59-A6C34878D82A}">
                    <a16:rowId xmlns:a16="http://schemas.microsoft.com/office/drawing/2014/main" val="337986272"/>
                  </a:ext>
                </a:extLst>
              </a:tr>
              <a:tr h="835458">
                <a:tc>
                  <a:txBody>
                    <a:bodyPr/>
                    <a:lstStyle/>
                    <a:p>
                      <a:pPr algn="ctr"/>
                      <a:r>
                        <a:rPr lang="en-IN" sz="1800" b="1" dirty="0">
                          <a:latin typeface="Aptos" panose="020B0004020202020204" pitchFamily="34" charset="0"/>
                        </a:rPr>
                        <a:t>2</a:t>
                      </a:r>
                    </a:p>
                  </a:txBody>
                  <a:tcPr anchor="ctr"/>
                </a:tc>
                <a:tc vMerge="1">
                  <a:txBody>
                    <a:bodyPr/>
                    <a:lstStyle/>
                    <a:p>
                      <a:pPr algn="ctr"/>
                      <a:endParaRPr lang="en-IN" sz="1800" b="1" dirty="0">
                        <a:latin typeface="Aptos" panose="020B00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Problem Statement 3 – Regional Genre Popularity</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Figure</a:t>
                      </a:r>
                    </a:p>
                    <a:p>
                      <a:pPr marL="285750" indent="-285750" algn="l">
                        <a:buFont typeface="Arial" panose="020B0604020202020204" pitchFamily="34" charset="0"/>
                        <a:buChar char="•"/>
                      </a:pPr>
                      <a:r>
                        <a:rPr lang="en-IN" sz="1200" dirty="0">
                          <a:latin typeface="Aptos" panose="020B0004020202020204" pitchFamily="34" charset="0"/>
                        </a:rPr>
                        <a:t>Result</a:t>
                      </a:r>
                    </a:p>
                    <a:p>
                      <a:pPr marL="285750" indent="-285750" algn="l">
                        <a:buFont typeface="Arial" panose="020B0604020202020204" pitchFamily="34" charset="0"/>
                        <a:buChar char="•"/>
                      </a:pPr>
                      <a:r>
                        <a:rPr lang="en-IN" sz="1200" dirty="0" err="1">
                          <a:latin typeface="Aptos" panose="020B0004020202020204" pitchFamily="34" charset="0"/>
                        </a:rPr>
                        <a:t>PowerBI</a:t>
                      </a:r>
                      <a:r>
                        <a:rPr lang="en-IN" sz="1200" dirty="0">
                          <a:latin typeface="Aptos" panose="020B0004020202020204" pitchFamily="34" charset="0"/>
                        </a:rPr>
                        <a:t> Dashboard</a:t>
                      </a:r>
                    </a:p>
                  </a:txBody>
                  <a:tcPr anchor="ctr"/>
                </a:tc>
                <a:tc>
                  <a:txBody>
                    <a:bodyPr/>
                    <a:lstStyle/>
                    <a:p>
                      <a:pPr algn="ctr"/>
                      <a:r>
                        <a:rPr lang="en-IN" sz="1600" b="1" dirty="0">
                          <a:latin typeface="Aptos" panose="020B0004020202020204" pitchFamily="34" charset="0"/>
                        </a:rPr>
                        <a:t>10</a:t>
                      </a:r>
                    </a:p>
                    <a:p>
                      <a:pPr algn="ctr"/>
                      <a:r>
                        <a:rPr lang="en-IN" sz="1200" dirty="0">
                          <a:latin typeface="Aptos" panose="020B0004020202020204" pitchFamily="34" charset="0"/>
                        </a:rPr>
                        <a:t>11</a:t>
                      </a:r>
                    </a:p>
                    <a:p>
                      <a:pPr algn="ctr"/>
                      <a:r>
                        <a:rPr lang="en-IN" sz="1200" dirty="0">
                          <a:latin typeface="Aptos" panose="020B0004020202020204" pitchFamily="34" charset="0"/>
                        </a:rPr>
                        <a:t>12</a:t>
                      </a:r>
                    </a:p>
                    <a:p>
                      <a:pPr algn="ctr"/>
                      <a:r>
                        <a:rPr lang="en-IN" sz="1200" dirty="0">
                          <a:latin typeface="Aptos" panose="020B0004020202020204" pitchFamily="34" charset="0"/>
                        </a:rPr>
                        <a:t>13</a:t>
                      </a:r>
                    </a:p>
                    <a:p>
                      <a:pPr algn="ctr"/>
                      <a:r>
                        <a:rPr lang="en-IN" sz="1200" dirty="0">
                          <a:latin typeface="Aptos" panose="020B0004020202020204" pitchFamily="34" charset="0"/>
                        </a:rPr>
                        <a:t>14</a:t>
                      </a:r>
                    </a:p>
                    <a:p>
                      <a:pPr algn="ctr"/>
                      <a:r>
                        <a:rPr lang="en-IN" sz="1200" dirty="0">
                          <a:latin typeface="Aptos" panose="020B0004020202020204" pitchFamily="34" charset="0"/>
                        </a:rPr>
                        <a:t>15</a:t>
                      </a:r>
                    </a:p>
                  </a:txBody>
                  <a:tcPr anchor="ctr"/>
                </a:tc>
                <a:extLst>
                  <a:ext uri="{0D108BD9-81ED-4DB2-BD59-A6C34878D82A}">
                    <a16:rowId xmlns:a16="http://schemas.microsoft.com/office/drawing/2014/main" val="3713608538"/>
                  </a:ext>
                </a:extLst>
              </a:tr>
              <a:tr h="692237">
                <a:tc>
                  <a:txBody>
                    <a:bodyPr/>
                    <a:lstStyle/>
                    <a:p>
                      <a:pPr algn="ctr"/>
                      <a:r>
                        <a:rPr lang="en-IN" sz="1800" b="1" dirty="0">
                          <a:latin typeface="Aptos" panose="020B0004020202020204" pitchFamily="34" charset="0"/>
                        </a:rPr>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Aptos" panose="020B0004020202020204" pitchFamily="34" charset="0"/>
                        </a:rPr>
                        <a:t>Phase 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Problem Statement 4 – Platform Sales Analysis</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Graph</a:t>
                      </a:r>
                    </a:p>
                    <a:p>
                      <a:pPr marL="285750" indent="-285750" algn="l">
                        <a:buFont typeface="Arial" panose="020B0604020202020204" pitchFamily="34" charset="0"/>
                        <a:buChar char="•"/>
                      </a:pPr>
                      <a:r>
                        <a:rPr lang="en-IN" sz="1200" dirty="0">
                          <a:latin typeface="Aptos" panose="020B0004020202020204" pitchFamily="34" charset="0"/>
                        </a:rPr>
                        <a:t>Result</a:t>
                      </a:r>
                    </a:p>
                  </a:txBody>
                  <a:tcPr anchor="ctr"/>
                </a:tc>
                <a:tc>
                  <a:txBody>
                    <a:bodyPr/>
                    <a:lstStyle/>
                    <a:p>
                      <a:pPr algn="ctr"/>
                      <a:r>
                        <a:rPr lang="en-IN" sz="1600" b="1" dirty="0">
                          <a:latin typeface="Aptos" panose="020B0004020202020204" pitchFamily="34" charset="0"/>
                        </a:rPr>
                        <a:t>12</a:t>
                      </a:r>
                    </a:p>
                    <a:p>
                      <a:pPr algn="ctr"/>
                      <a:r>
                        <a:rPr lang="en-IN" sz="1200" dirty="0">
                          <a:latin typeface="Aptos" panose="020B0004020202020204" pitchFamily="34" charset="0"/>
                        </a:rPr>
                        <a:t>13</a:t>
                      </a:r>
                    </a:p>
                    <a:p>
                      <a:pPr algn="ctr"/>
                      <a:r>
                        <a:rPr lang="en-IN" sz="1200" dirty="0">
                          <a:latin typeface="Aptos" panose="020B0004020202020204" pitchFamily="34" charset="0"/>
                        </a:rPr>
                        <a:t>14</a:t>
                      </a:r>
                    </a:p>
                    <a:p>
                      <a:pPr algn="ctr"/>
                      <a:r>
                        <a:rPr lang="en-IN" sz="1200" dirty="0">
                          <a:latin typeface="Aptos" panose="020B0004020202020204" pitchFamily="34" charset="0"/>
                        </a:rPr>
                        <a:t>15</a:t>
                      </a:r>
                    </a:p>
                  </a:txBody>
                  <a:tcPr anchor="ctr"/>
                </a:tc>
                <a:extLst>
                  <a:ext uri="{0D108BD9-81ED-4DB2-BD59-A6C34878D82A}">
                    <a16:rowId xmlns:a16="http://schemas.microsoft.com/office/drawing/2014/main" val="2081890083"/>
                  </a:ext>
                </a:extLst>
              </a:tr>
              <a:tr h="692237">
                <a:tc>
                  <a:txBody>
                    <a:bodyPr/>
                    <a:lstStyle/>
                    <a:p>
                      <a:pPr algn="ctr"/>
                      <a:r>
                        <a:rPr lang="en-IN" sz="1800" b="1" dirty="0">
                          <a:latin typeface="Aptos" panose="020B0004020202020204" pitchFamily="34" charset="0"/>
                        </a:rPr>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Aptos" panose="020B0004020202020204" pitchFamily="34" charset="0"/>
                        </a:rPr>
                        <a:t>Phase 3</a:t>
                      </a:r>
                    </a:p>
                  </a:txBody>
                  <a:tcPr anchor="ctr"/>
                </a:tc>
                <a:tc>
                  <a:txBody>
                    <a:bodyPr/>
                    <a:lstStyle/>
                    <a:p>
                      <a:pPr algn="l"/>
                      <a:r>
                        <a:rPr lang="en-IN" sz="1600" dirty="0">
                          <a:latin typeface="Aptos" panose="020B0004020202020204" pitchFamily="34" charset="0"/>
                        </a:rPr>
                        <a:t>Problem Statement 9 – High Sales Genre</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Result</a:t>
                      </a:r>
                    </a:p>
                  </a:txBody>
                  <a:tcPr anchor="ctr"/>
                </a:tc>
                <a:tc>
                  <a:txBody>
                    <a:bodyPr/>
                    <a:lstStyle/>
                    <a:p>
                      <a:pPr algn="ctr"/>
                      <a:r>
                        <a:rPr lang="en-IN" sz="1600" b="1" dirty="0">
                          <a:latin typeface="Aptos" panose="020B0004020202020204" pitchFamily="34" charset="0"/>
                        </a:rPr>
                        <a:t>16</a:t>
                      </a:r>
                    </a:p>
                    <a:p>
                      <a:pPr algn="ctr"/>
                      <a:r>
                        <a:rPr lang="en-IN" sz="1200" dirty="0">
                          <a:latin typeface="Aptos" panose="020B0004020202020204" pitchFamily="34" charset="0"/>
                        </a:rPr>
                        <a:t>17</a:t>
                      </a:r>
                    </a:p>
                    <a:p>
                      <a:pPr algn="ctr"/>
                      <a:r>
                        <a:rPr lang="en-IN" sz="1200" dirty="0">
                          <a:latin typeface="Aptos" panose="020B0004020202020204" pitchFamily="34" charset="0"/>
                        </a:rPr>
                        <a:t>18</a:t>
                      </a:r>
                    </a:p>
                    <a:p>
                      <a:pPr algn="ctr"/>
                      <a:r>
                        <a:rPr lang="en-IN" sz="1200" dirty="0">
                          <a:latin typeface="Aptos" panose="020B0004020202020204" pitchFamily="34" charset="0"/>
                        </a:rPr>
                        <a:t>19</a:t>
                      </a:r>
                    </a:p>
                  </a:txBody>
                  <a:tcPr anchor="ctr"/>
                </a:tc>
                <a:extLst>
                  <a:ext uri="{0D108BD9-81ED-4DB2-BD59-A6C34878D82A}">
                    <a16:rowId xmlns:a16="http://schemas.microsoft.com/office/drawing/2014/main" val="4044500185"/>
                  </a:ext>
                </a:extLst>
              </a:tr>
              <a:tr h="692237">
                <a:tc>
                  <a:txBody>
                    <a:bodyPr/>
                    <a:lstStyle/>
                    <a:p>
                      <a:pPr algn="ctr"/>
                      <a:r>
                        <a:rPr lang="en-IN" sz="1800" b="1" dirty="0">
                          <a:latin typeface="Aptos" panose="020B0004020202020204" pitchFamily="34" charset="0"/>
                        </a:rPr>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Aptos" panose="020B0004020202020204" pitchFamily="34" charset="0"/>
                        </a:rPr>
                        <a:t>Phase 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Problem Statement 11 – Top and Underperforming Games</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Graph</a:t>
                      </a:r>
                    </a:p>
                    <a:p>
                      <a:pPr marL="285750" indent="-285750" algn="l">
                        <a:buFont typeface="Arial" panose="020B0604020202020204" pitchFamily="34" charset="0"/>
                        <a:buChar char="•"/>
                      </a:pPr>
                      <a:r>
                        <a:rPr lang="en-IN" sz="1200" dirty="0">
                          <a:latin typeface="Aptos" panose="020B0004020202020204" pitchFamily="34" charset="0"/>
                        </a:rPr>
                        <a:t>Result</a:t>
                      </a:r>
                    </a:p>
                    <a:p>
                      <a:pPr marL="285750" indent="-285750" algn="l">
                        <a:buFont typeface="Arial" panose="020B0604020202020204" pitchFamily="34" charset="0"/>
                        <a:buChar char="•"/>
                      </a:pPr>
                      <a:r>
                        <a:rPr lang="en-IN" sz="1200" dirty="0" err="1">
                          <a:latin typeface="Aptos" panose="020B0004020202020204" pitchFamily="34" charset="0"/>
                        </a:rPr>
                        <a:t>PowerBI</a:t>
                      </a:r>
                      <a:r>
                        <a:rPr lang="en-IN" sz="1200" dirty="0">
                          <a:latin typeface="Aptos" panose="020B0004020202020204" pitchFamily="34" charset="0"/>
                        </a:rPr>
                        <a:t> Dashboard</a:t>
                      </a:r>
                    </a:p>
                  </a:txBody>
                  <a:tcPr anchor="ctr"/>
                </a:tc>
                <a:tc>
                  <a:txBody>
                    <a:bodyPr/>
                    <a:lstStyle/>
                    <a:p>
                      <a:pPr algn="ctr"/>
                      <a:r>
                        <a:rPr lang="en-IN" sz="1600" b="1" dirty="0">
                          <a:latin typeface="Aptos" panose="020B0004020202020204" pitchFamily="34" charset="0"/>
                        </a:rPr>
                        <a:t>20</a:t>
                      </a:r>
                      <a:endParaRPr lang="en-IN" sz="1400" b="1" dirty="0">
                        <a:latin typeface="Aptos" panose="020B0004020202020204" pitchFamily="34" charset="0"/>
                      </a:endParaRPr>
                    </a:p>
                    <a:p>
                      <a:pPr algn="ctr"/>
                      <a:r>
                        <a:rPr lang="en-IN" sz="1200" dirty="0">
                          <a:latin typeface="Aptos" panose="020B0004020202020204" pitchFamily="34" charset="0"/>
                        </a:rPr>
                        <a:t>21</a:t>
                      </a:r>
                    </a:p>
                    <a:p>
                      <a:pPr algn="ctr"/>
                      <a:r>
                        <a:rPr lang="en-IN" sz="1200" dirty="0">
                          <a:latin typeface="Aptos" panose="020B0004020202020204" pitchFamily="34" charset="0"/>
                        </a:rPr>
                        <a:t>22</a:t>
                      </a:r>
                    </a:p>
                    <a:p>
                      <a:pPr algn="ctr"/>
                      <a:r>
                        <a:rPr lang="en-IN" sz="1200" dirty="0">
                          <a:latin typeface="Aptos" panose="020B0004020202020204" pitchFamily="34" charset="0"/>
                        </a:rPr>
                        <a:t>23</a:t>
                      </a:r>
                    </a:p>
                  </a:txBody>
                  <a:tcPr anchor="ctr"/>
                </a:tc>
                <a:extLst>
                  <a:ext uri="{0D108BD9-81ED-4DB2-BD59-A6C34878D82A}">
                    <a16:rowId xmlns:a16="http://schemas.microsoft.com/office/drawing/2014/main" val="2099068509"/>
                  </a:ext>
                </a:extLst>
              </a:tr>
              <a:tr h="692237">
                <a:tc>
                  <a:txBody>
                    <a:bodyPr/>
                    <a:lstStyle/>
                    <a:p>
                      <a:pPr algn="ctr"/>
                      <a:r>
                        <a:rPr lang="en-IN" sz="1800" b="1" dirty="0">
                          <a:latin typeface="Aptos" panose="020B0004020202020204" pitchFamily="34" charset="0"/>
                        </a:rPr>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Aptos" panose="020B0004020202020204" pitchFamily="34" charset="0"/>
                        </a:rPr>
                        <a:t>Final Phase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Problem Statement 14 – Sales across </a:t>
                      </a:r>
                      <a:r>
                        <a:rPr lang="en-IN" sz="1600" b="1" dirty="0">
                          <a:latin typeface="Aptos" panose="020B0004020202020204" pitchFamily="34" charset="0"/>
                        </a:rPr>
                        <a:t>Decades</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Graph</a:t>
                      </a:r>
                    </a:p>
                    <a:p>
                      <a:pPr marL="285750" indent="-285750" algn="l">
                        <a:buFont typeface="Arial" panose="020B0604020202020204" pitchFamily="34" charset="0"/>
                        <a:buChar char="•"/>
                      </a:pPr>
                      <a:r>
                        <a:rPr lang="en-IN" sz="1200" dirty="0">
                          <a:latin typeface="Aptos" panose="020B0004020202020204" pitchFamily="34" charset="0"/>
                        </a:rPr>
                        <a:t>Result</a:t>
                      </a:r>
                    </a:p>
                  </a:txBody>
                  <a:tcPr anchor="ctr"/>
                </a:tc>
                <a:tc>
                  <a:txBody>
                    <a:bodyPr/>
                    <a:lstStyle/>
                    <a:p>
                      <a:pPr algn="ctr"/>
                      <a:r>
                        <a:rPr lang="en-IN" sz="1600" b="1" dirty="0">
                          <a:latin typeface="Aptos" panose="020B0004020202020204" pitchFamily="34" charset="0"/>
                        </a:rPr>
                        <a:t>20</a:t>
                      </a:r>
                      <a:endParaRPr lang="en-IN" sz="1400" b="1" dirty="0">
                        <a:latin typeface="Aptos" panose="020B0004020202020204" pitchFamily="34" charset="0"/>
                      </a:endParaRPr>
                    </a:p>
                    <a:p>
                      <a:pPr algn="ctr"/>
                      <a:r>
                        <a:rPr lang="en-IN" sz="1200" dirty="0">
                          <a:latin typeface="Aptos" panose="020B0004020202020204" pitchFamily="34" charset="0"/>
                        </a:rPr>
                        <a:t>21</a:t>
                      </a:r>
                    </a:p>
                    <a:p>
                      <a:pPr algn="ctr"/>
                      <a:r>
                        <a:rPr lang="en-IN" sz="1200" dirty="0">
                          <a:latin typeface="Aptos" panose="020B0004020202020204" pitchFamily="34" charset="0"/>
                        </a:rPr>
                        <a:t>22</a:t>
                      </a:r>
                    </a:p>
                    <a:p>
                      <a:pPr algn="ctr"/>
                      <a:r>
                        <a:rPr lang="en-IN" sz="1200" dirty="0">
                          <a:latin typeface="Aptos" panose="020B0004020202020204" pitchFamily="34" charset="0"/>
                        </a:rPr>
                        <a:t>23</a:t>
                      </a:r>
                    </a:p>
                  </a:txBody>
                  <a:tcPr anchor="ctr"/>
                </a:tc>
                <a:extLst>
                  <a:ext uri="{0D108BD9-81ED-4DB2-BD59-A6C34878D82A}">
                    <a16:rowId xmlns:a16="http://schemas.microsoft.com/office/drawing/2014/main" val="3097365642"/>
                  </a:ext>
                </a:extLst>
              </a:tr>
              <a:tr h="154858">
                <a:tc>
                  <a:txBody>
                    <a:bodyPr/>
                    <a:lstStyle/>
                    <a:p>
                      <a:pPr algn="ctr"/>
                      <a:r>
                        <a:rPr lang="en-IN" sz="1800" b="1" dirty="0">
                          <a:latin typeface="Aptos" panose="020B0004020202020204" pitchFamily="34" charset="0"/>
                        </a:rPr>
                        <a:t>7</a:t>
                      </a:r>
                    </a:p>
                  </a:txBody>
                  <a:tcPr anchor="ctr"/>
                </a:tc>
                <a:tc>
                  <a:txBody>
                    <a:bodyPr/>
                    <a:lstStyle/>
                    <a:p>
                      <a:pPr algn="ctr"/>
                      <a:r>
                        <a:rPr lang="en-IN" sz="1800" b="1" dirty="0">
                          <a:latin typeface="Aptos" panose="020B0004020202020204" pitchFamily="34" charset="0"/>
                        </a:rPr>
                        <a:t>-</a:t>
                      </a:r>
                    </a:p>
                  </a:txBody>
                  <a:tcPr anchor="ctr"/>
                </a:tc>
                <a:tc>
                  <a:txBody>
                    <a:bodyPr/>
                    <a:lstStyle/>
                    <a:p>
                      <a:pPr marL="0" indent="0" algn="l">
                        <a:buFont typeface="Arial" panose="020B0604020202020204" pitchFamily="34" charset="0"/>
                        <a:buNone/>
                      </a:pPr>
                      <a:r>
                        <a:rPr lang="en-IN" sz="1600" dirty="0" err="1">
                          <a:latin typeface="Aptos" panose="020B0004020202020204" pitchFamily="34" charset="0"/>
                        </a:rPr>
                        <a:t>PowerBI</a:t>
                      </a:r>
                      <a:r>
                        <a:rPr lang="en-IN" sz="1600" dirty="0">
                          <a:latin typeface="Aptos" panose="020B0004020202020204" pitchFamily="34" charset="0"/>
                        </a:rPr>
                        <a:t> Dashboard Summary</a:t>
                      </a:r>
                    </a:p>
                  </a:txBody>
                  <a:tcPr anchor="ctr"/>
                </a:tc>
                <a:tc>
                  <a:txBody>
                    <a:bodyPr/>
                    <a:lstStyle/>
                    <a:p>
                      <a:pPr algn="ctr"/>
                      <a:endParaRPr lang="en-IN" sz="1200" dirty="0">
                        <a:latin typeface="Aptos" panose="020B0004020202020204" pitchFamily="34" charset="0"/>
                      </a:endParaRPr>
                    </a:p>
                  </a:txBody>
                  <a:tcPr anchor="ctr"/>
                </a:tc>
                <a:extLst>
                  <a:ext uri="{0D108BD9-81ED-4DB2-BD59-A6C34878D82A}">
                    <a16:rowId xmlns:a16="http://schemas.microsoft.com/office/drawing/2014/main" val="667804033"/>
                  </a:ext>
                </a:extLst>
              </a:tr>
              <a:tr h="286443">
                <a:tc>
                  <a:txBody>
                    <a:bodyPr/>
                    <a:lstStyle/>
                    <a:p>
                      <a:pPr algn="ctr"/>
                      <a:r>
                        <a:rPr lang="en-IN" sz="1800" b="1" dirty="0">
                          <a:latin typeface="Aptos" panose="020B0004020202020204" pitchFamily="34" charset="0"/>
                        </a:rPr>
                        <a:t>8</a:t>
                      </a:r>
                    </a:p>
                  </a:txBody>
                  <a:tcPr anchor="ctr"/>
                </a:tc>
                <a:tc>
                  <a:txBody>
                    <a:bodyPr/>
                    <a:lstStyle/>
                    <a:p>
                      <a:pPr algn="ctr"/>
                      <a:r>
                        <a:rPr lang="en-IN" sz="1800" b="1" dirty="0">
                          <a:latin typeface="Aptos" panose="020B0004020202020204" pitchFamily="34" charset="0"/>
                        </a:rPr>
                        <a:t>-</a:t>
                      </a:r>
                    </a:p>
                  </a:txBody>
                  <a:tcPr anchor="ctr"/>
                </a:tc>
                <a:tc>
                  <a:txBody>
                    <a:bodyPr/>
                    <a:lstStyle/>
                    <a:p>
                      <a:pPr marL="0" indent="0" algn="l">
                        <a:buFont typeface="Arial" panose="020B0604020202020204" pitchFamily="34" charset="0"/>
                        <a:buNone/>
                      </a:pPr>
                      <a:r>
                        <a:rPr lang="en-IN" sz="1600" dirty="0">
                          <a:latin typeface="Aptos" panose="020B0004020202020204" pitchFamily="34" charset="0"/>
                        </a:rPr>
                        <a:t>Conclusion</a:t>
                      </a:r>
                    </a:p>
                  </a:txBody>
                  <a:tcPr anchor="ctr"/>
                </a:tc>
                <a:tc>
                  <a:txBody>
                    <a:bodyPr/>
                    <a:lstStyle/>
                    <a:p>
                      <a:pPr algn="ctr"/>
                      <a:r>
                        <a:rPr lang="en-IN" sz="1600" b="1" dirty="0">
                          <a:latin typeface="Aptos" panose="020B0004020202020204" pitchFamily="34" charset="0"/>
                        </a:rPr>
                        <a:t>24</a:t>
                      </a:r>
                    </a:p>
                  </a:txBody>
                  <a:tcPr anchor="ctr"/>
                </a:tc>
                <a:extLst>
                  <a:ext uri="{0D108BD9-81ED-4DB2-BD59-A6C34878D82A}">
                    <a16:rowId xmlns:a16="http://schemas.microsoft.com/office/drawing/2014/main" val="114152097"/>
                  </a:ext>
                </a:extLst>
              </a:tr>
              <a:tr h="286443">
                <a:tc>
                  <a:txBody>
                    <a:bodyPr/>
                    <a:lstStyle/>
                    <a:p>
                      <a:pPr algn="ctr"/>
                      <a:r>
                        <a:rPr lang="en-IN" sz="1800" b="1" dirty="0">
                          <a:latin typeface="Aptos" panose="020B0004020202020204" pitchFamily="34" charset="0"/>
                        </a:rPr>
                        <a:t>9</a:t>
                      </a:r>
                    </a:p>
                  </a:txBody>
                  <a:tcPr anchor="ctr"/>
                </a:tc>
                <a:tc>
                  <a:txBody>
                    <a:bodyPr/>
                    <a:lstStyle/>
                    <a:p>
                      <a:pPr algn="ctr"/>
                      <a:r>
                        <a:rPr lang="en-IN" sz="1800" b="1" dirty="0">
                          <a:latin typeface="Aptos" panose="020B0004020202020204" pitchFamily="34" charset="0"/>
                        </a:rPr>
                        <a:t>-</a:t>
                      </a:r>
                    </a:p>
                  </a:txBody>
                  <a:tcPr anchor="ctr"/>
                </a:tc>
                <a:tc>
                  <a:txBody>
                    <a:bodyPr/>
                    <a:lstStyle/>
                    <a:p>
                      <a:pPr marL="0" indent="0" algn="l">
                        <a:buFont typeface="Arial" panose="020B0604020202020204" pitchFamily="34" charset="0"/>
                        <a:buNone/>
                      </a:pPr>
                      <a:r>
                        <a:rPr lang="en-IN" sz="1600" dirty="0">
                          <a:latin typeface="Aptos" panose="020B0004020202020204" pitchFamily="34" charset="0"/>
                        </a:rPr>
                        <a:t>References</a:t>
                      </a:r>
                    </a:p>
                  </a:txBody>
                  <a:tcPr anchor="ctr"/>
                </a:tc>
                <a:tc>
                  <a:txBody>
                    <a:bodyPr/>
                    <a:lstStyle/>
                    <a:p>
                      <a:pPr algn="ctr"/>
                      <a:r>
                        <a:rPr lang="en-IN" sz="1600" b="1" dirty="0">
                          <a:latin typeface="Aptos" panose="020B0004020202020204" pitchFamily="34" charset="0"/>
                        </a:rPr>
                        <a:t>25</a:t>
                      </a:r>
                    </a:p>
                  </a:txBody>
                  <a:tcPr anchor="ctr"/>
                </a:tc>
                <a:extLst>
                  <a:ext uri="{0D108BD9-81ED-4DB2-BD59-A6C34878D82A}">
                    <a16:rowId xmlns:a16="http://schemas.microsoft.com/office/drawing/2014/main" val="4045350024"/>
                  </a:ext>
                </a:extLst>
              </a:tr>
            </a:tbl>
          </a:graphicData>
        </a:graphic>
      </p:graphicFrame>
      <p:pic>
        <p:nvPicPr>
          <p:cNvPr id="3" name="Picture 2">
            <a:extLst>
              <a:ext uri="{FF2B5EF4-FFF2-40B4-BE49-F238E27FC236}">
                <a16:creationId xmlns:a16="http://schemas.microsoft.com/office/drawing/2014/main" id="{E4AF4F60-FE03-4490-82E3-1A3141323C26}"/>
              </a:ext>
            </a:extLst>
          </p:cNvPr>
          <p:cNvPicPr>
            <a:picLocks noChangeAspect="1"/>
          </p:cNvPicPr>
          <p:nvPr/>
        </p:nvPicPr>
        <p:blipFill>
          <a:blip r:embed="rId2"/>
          <a:stretch>
            <a:fillRect/>
          </a:stretch>
        </p:blipFill>
        <p:spPr>
          <a:xfrm>
            <a:off x="4319022" y="441000"/>
            <a:ext cx="3048504" cy="2988000"/>
          </a:xfrm>
          <a:prstGeom prst="rect">
            <a:avLst/>
          </a:prstGeom>
        </p:spPr>
      </p:pic>
      <p:sp>
        <p:nvSpPr>
          <p:cNvPr id="4" name="Title 1">
            <a:extLst>
              <a:ext uri="{FF2B5EF4-FFF2-40B4-BE49-F238E27FC236}">
                <a16:creationId xmlns:a16="http://schemas.microsoft.com/office/drawing/2014/main" id="{BB12947C-5F57-4529-B2A1-AF99303D250B}"/>
              </a:ext>
            </a:extLst>
          </p:cNvPr>
          <p:cNvSpPr txBox="1">
            <a:spLocks/>
          </p:cNvSpPr>
          <p:nvPr/>
        </p:nvSpPr>
        <p:spPr>
          <a:xfrm>
            <a:off x="1524000" y="2999058"/>
            <a:ext cx="9144000" cy="9519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300" dirty="0">
                <a:latin typeface="Metropolis" pitchFamily="2" charset="77"/>
              </a:rPr>
              <a:t>Futurense Technologies</a:t>
            </a:r>
          </a:p>
        </p:txBody>
      </p:sp>
      <p:sp>
        <p:nvSpPr>
          <p:cNvPr id="5" name="Subtitle 2">
            <a:extLst>
              <a:ext uri="{FF2B5EF4-FFF2-40B4-BE49-F238E27FC236}">
                <a16:creationId xmlns:a16="http://schemas.microsoft.com/office/drawing/2014/main" id="{974FE611-E3CC-4B83-9F51-B645E4F3437A}"/>
              </a:ext>
            </a:extLst>
          </p:cNvPr>
          <p:cNvSpPr txBox="1">
            <a:spLocks/>
          </p:cNvSpPr>
          <p:nvPr/>
        </p:nvSpPr>
        <p:spPr>
          <a:xfrm>
            <a:off x="1524000" y="3706761"/>
            <a:ext cx="9144000" cy="9519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latin typeface="Aptos" panose="020B0004020202020204" pitchFamily="34" charset="0"/>
                <a:cs typeface="Gisha" panose="020F0502020204030204" pitchFamily="34" charset="-79"/>
              </a:rPr>
              <a:t>PROJECT REPORT</a:t>
            </a:r>
          </a:p>
          <a:p>
            <a:pPr marL="0" indent="0" algn="ctr">
              <a:buNone/>
            </a:pPr>
            <a:r>
              <a:rPr lang="en-US" sz="2400" dirty="0">
                <a:latin typeface="Aptos" panose="020B0004020202020204" pitchFamily="34" charset="0"/>
                <a:cs typeface="Gisha" panose="020F0502020204030204" pitchFamily="34" charset="-79"/>
              </a:rPr>
              <a:t>Group </a:t>
            </a:r>
            <a:r>
              <a:rPr lang="en-US" sz="2400" b="1" dirty="0">
                <a:latin typeface="Aptos" panose="020B0004020202020204" pitchFamily="34" charset="0"/>
                <a:cs typeface="Gisha" panose="020F0502020204030204" pitchFamily="34" charset="-79"/>
              </a:rPr>
              <a:t>B</a:t>
            </a:r>
            <a:endParaRPr lang="en-US" sz="2400" dirty="0">
              <a:latin typeface="Aptos" panose="020B0004020202020204" pitchFamily="34" charset="0"/>
              <a:cs typeface="Gisha" panose="020F0502020204030204" pitchFamily="34" charset="-79"/>
            </a:endParaRPr>
          </a:p>
        </p:txBody>
      </p:sp>
      <p:sp>
        <p:nvSpPr>
          <p:cNvPr id="6" name="TextBox 5">
            <a:extLst>
              <a:ext uri="{FF2B5EF4-FFF2-40B4-BE49-F238E27FC236}">
                <a16:creationId xmlns:a16="http://schemas.microsoft.com/office/drawing/2014/main" id="{E302153B-DA1F-35BE-DAB5-8928B0291F2A}"/>
              </a:ext>
            </a:extLst>
          </p:cNvPr>
          <p:cNvSpPr txBox="1"/>
          <p:nvPr/>
        </p:nvSpPr>
        <p:spPr>
          <a:xfrm>
            <a:off x="2884017" y="4698734"/>
            <a:ext cx="9144000" cy="2308324"/>
          </a:xfrm>
          <a:prstGeom prst="rect">
            <a:avLst/>
          </a:prstGeom>
          <a:noFill/>
        </p:spPr>
        <p:txBody>
          <a:bodyPr wrap="square" numCol="2">
            <a:spAutoFit/>
          </a:bodyPr>
          <a:lstStyle/>
          <a:p>
            <a:pPr marL="0" indent="0">
              <a:buNone/>
            </a:pPr>
            <a:r>
              <a:rPr lang="en-US" sz="2000" b="1" dirty="0">
                <a:latin typeface="Aptos" panose="020B0004020202020204" pitchFamily="34" charset="0"/>
                <a:cs typeface="Gisha" panose="020F0502020204030204" pitchFamily="34" charset="-79"/>
              </a:rPr>
              <a:t>1. </a:t>
            </a:r>
            <a:r>
              <a:rPr lang="en-US" sz="2000" dirty="0">
                <a:latin typeface="Aptos" panose="020B0004020202020204" pitchFamily="34" charset="0"/>
                <a:cs typeface="Gisha" panose="020F0502020204030204" pitchFamily="34" charset="-79"/>
              </a:rPr>
              <a:t>Harika B</a:t>
            </a:r>
          </a:p>
          <a:p>
            <a:pPr marL="0" indent="0">
              <a:buNone/>
            </a:pPr>
            <a:r>
              <a:rPr lang="en-US" sz="2000" b="1" dirty="0">
                <a:latin typeface="Aptos" panose="020B0004020202020204" pitchFamily="34" charset="0"/>
                <a:cs typeface="Gisha" panose="020F0502020204030204" pitchFamily="34" charset="-79"/>
              </a:rPr>
              <a:t>2. </a:t>
            </a:r>
            <a:r>
              <a:rPr lang="en-US" sz="2000" dirty="0" err="1">
                <a:latin typeface="Aptos" panose="020B0004020202020204" pitchFamily="34" charset="0"/>
                <a:cs typeface="Gisha" panose="020F0502020204030204" pitchFamily="34" charset="-79"/>
              </a:rPr>
              <a:t>Yerra</a:t>
            </a:r>
            <a:r>
              <a:rPr lang="en-US" sz="2000" dirty="0">
                <a:latin typeface="Aptos" panose="020B0004020202020204" pitchFamily="34" charset="0"/>
                <a:cs typeface="Gisha" panose="020F0502020204030204" pitchFamily="34" charset="-79"/>
              </a:rPr>
              <a:t> </a:t>
            </a:r>
            <a:r>
              <a:rPr lang="en-US" sz="2000" dirty="0" err="1">
                <a:latin typeface="Aptos" panose="020B0004020202020204" pitchFamily="34" charset="0"/>
                <a:cs typeface="Gisha" panose="020F0502020204030204" pitchFamily="34" charset="-79"/>
              </a:rPr>
              <a:t>Obireddy</a:t>
            </a:r>
            <a:r>
              <a:rPr lang="en-US" sz="2000" dirty="0">
                <a:latin typeface="Aptos" panose="020B0004020202020204" pitchFamily="34" charset="0"/>
                <a:cs typeface="Gisha" panose="020F0502020204030204" pitchFamily="34" charset="-79"/>
              </a:rPr>
              <a:t> Harshitha</a:t>
            </a:r>
            <a:endParaRPr lang="en-US" sz="2000" b="1" dirty="0">
              <a:latin typeface="Aptos" panose="020B0004020202020204" pitchFamily="34" charset="0"/>
              <a:cs typeface="Gisha" panose="020F0502020204030204" pitchFamily="34" charset="-79"/>
            </a:endParaRPr>
          </a:p>
          <a:p>
            <a:pPr marL="0" indent="0">
              <a:buNone/>
            </a:pPr>
            <a:r>
              <a:rPr lang="en-US" sz="2000" b="1" dirty="0">
                <a:latin typeface="Aptos" panose="020B0004020202020204" pitchFamily="34" charset="0"/>
                <a:cs typeface="Gisha" panose="020F0502020204030204" pitchFamily="34" charset="-79"/>
              </a:rPr>
              <a:t>3. </a:t>
            </a:r>
            <a:r>
              <a:rPr lang="en-US" sz="2000" dirty="0">
                <a:latin typeface="Aptos" panose="020B0004020202020204" pitchFamily="34" charset="0"/>
                <a:cs typeface="Gisha" panose="020F0502020204030204" pitchFamily="34" charset="-79"/>
              </a:rPr>
              <a:t>Akash </a:t>
            </a:r>
            <a:r>
              <a:rPr lang="en-US" sz="2000" dirty="0" err="1">
                <a:latin typeface="Aptos" panose="020B0004020202020204" pitchFamily="34" charset="0"/>
                <a:cs typeface="Gisha" panose="020F0502020204030204" pitchFamily="34" charset="-79"/>
              </a:rPr>
              <a:t>Shrusti</a:t>
            </a:r>
            <a:r>
              <a:rPr lang="en-US" sz="2000" dirty="0">
                <a:latin typeface="Aptos" panose="020B0004020202020204" pitchFamily="34" charset="0"/>
                <a:cs typeface="Gisha" panose="020F0502020204030204" pitchFamily="34" charset="-79"/>
              </a:rPr>
              <a:t> KM</a:t>
            </a:r>
            <a:endParaRPr lang="en-US" sz="2000" b="1" dirty="0">
              <a:latin typeface="Aptos" panose="020B0004020202020204" pitchFamily="34" charset="0"/>
              <a:cs typeface="Gisha" panose="020F0502020204030204" pitchFamily="34" charset="-79"/>
            </a:endParaRPr>
          </a:p>
          <a:p>
            <a:pPr marL="0" indent="0">
              <a:buNone/>
            </a:pPr>
            <a:r>
              <a:rPr lang="en-US" sz="2000" b="1" dirty="0">
                <a:latin typeface="Aptos" panose="020B0004020202020204" pitchFamily="34" charset="0"/>
                <a:cs typeface="Gisha" panose="020F0502020204030204" pitchFamily="34" charset="-79"/>
              </a:rPr>
              <a:t>4. </a:t>
            </a:r>
            <a:r>
              <a:rPr lang="en-US" sz="2000" dirty="0">
                <a:latin typeface="Aptos" panose="020B0004020202020204" pitchFamily="34" charset="0"/>
                <a:cs typeface="Gisha" panose="020F0502020204030204" pitchFamily="34" charset="-79"/>
              </a:rPr>
              <a:t>Neev Shah</a:t>
            </a:r>
          </a:p>
          <a:p>
            <a:pPr marL="0" indent="0">
              <a:buNone/>
            </a:pPr>
            <a:endParaRPr lang="en-US" sz="2000" dirty="0">
              <a:latin typeface="Aptos" panose="020B0004020202020204" pitchFamily="34" charset="0"/>
              <a:cs typeface="Gisha" panose="020F0502020204030204" pitchFamily="34" charset="-79"/>
            </a:endParaRPr>
          </a:p>
          <a:p>
            <a:pPr marL="0" indent="0">
              <a:buNone/>
            </a:pPr>
            <a:endParaRPr lang="en-US" sz="2000" dirty="0">
              <a:latin typeface="Aptos" panose="020B0004020202020204" pitchFamily="34" charset="0"/>
              <a:cs typeface="Gisha" panose="020F0502020204030204" pitchFamily="34" charset="-79"/>
            </a:endParaRPr>
          </a:p>
          <a:p>
            <a:pPr marL="0" indent="0">
              <a:buNone/>
            </a:pPr>
            <a:endParaRPr lang="en-US" sz="2000" dirty="0">
              <a:latin typeface="Aptos" panose="020B0004020202020204" pitchFamily="34" charset="0"/>
              <a:cs typeface="Gisha" panose="020F0502020204030204" pitchFamily="34" charset="-79"/>
            </a:endParaRPr>
          </a:p>
          <a:p>
            <a:pPr marL="0" indent="0">
              <a:buNone/>
            </a:pPr>
            <a:r>
              <a:rPr lang="en-US" sz="2000" b="1" dirty="0">
                <a:latin typeface="Aptos" panose="020B0004020202020204" pitchFamily="34" charset="0"/>
                <a:cs typeface="Gisha" panose="020F0502020204030204" pitchFamily="34" charset="-79"/>
              </a:rPr>
              <a:t>22BTRCl060</a:t>
            </a:r>
          </a:p>
          <a:p>
            <a:pPr marL="0" indent="0">
              <a:buNone/>
            </a:pPr>
            <a:r>
              <a:rPr lang="en-US" sz="2000" b="1" dirty="0">
                <a:latin typeface="Aptos" panose="020B0004020202020204" pitchFamily="34" charset="0"/>
                <a:cs typeface="Gisha" panose="020F0502020204030204" pitchFamily="34" charset="-79"/>
              </a:rPr>
              <a:t>22BTRCl176</a:t>
            </a:r>
          </a:p>
          <a:p>
            <a:pPr marL="0" indent="0">
              <a:buNone/>
            </a:pPr>
            <a:r>
              <a:rPr lang="en-US" sz="2000" b="1" dirty="0">
                <a:latin typeface="Aptos" panose="020B0004020202020204" pitchFamily="34" charset="0"/>
                <a:cs typeface="Gisha" panose="020F0502020204030204" pitchFamily="34" charset="-79"/>
              </a:rPr>
              <a:t>22BTRCl012</a:t>
            </a:r>
          </a:p>
          <a:p>
            <a:pPr marL="0" indent="0">
              <a:buNone/>
            </a:pPr>
            <a:r>
              <a:rPr lang="en-US" sz="2000" b="1" dirty="0">
                <a:latin typeface="Aptos" panose="020B0004020202020204" pitchFamily="34" charset="0"/>
                <a:cs typeface="Gisha" panose="020F0502020204030204" pitchFamily="34" charset="-79"/>
              </a:rPr>
              <a:t>22BTRCl107</a:t>
            </a:r>
          </a:p>
        </p:txBody>
      </p:sp>
      <p:grpSp>
        <p:nvGrpSpPr>
          <p:cNvPr id="10" name="Group 9">
            <a:extLst>
              <a:ext uri="{FF2B5EF4-FFF2-40B4-BE49-F238E27FC236}">
                <a16:creationId xmlns:a16="http://schemas.microsoft.com/office/drawing/2014/main" id="{CCC2667E-FD18-CA15-43D8-CBF2DFF4339A}"/>
              </a:ext>
            </a:extLst>
          </p:cNvPr>
          <p:cNvGrpSpPr/>
          <p:nvPr/>
        </p:nvGrpSpPr>
        <p:grpSpPr>
          <a:xfrm>
            <a:off x="0" y="0"/>
            <a:ext cx="12192000" cy="6858000"/>
            <a:chOff x="0" y="0"/>
            <a:chExt cx="12192000" cy="6858000"/>
          </a:xfrm>
        </p:grpSpPr>
        <p:pic>
          <p:nvPicPr>
            <p:cNvPr id="11" name="Picture 10" descr="A grid with black and yellow squares&#10;&#10;Description automatically generated">
              <a:extLst>
                <a:ext uri="{FF2B5EF4-FFF2-40B4-BE49-F238E27FC236}">
                  <a16:creationId xmlns:a16="http://schemas.microsoft.com/office/drawing/2014/main" id="{590FD4B3-5389-9205-DA97-ECDC11BA4368}"/>
                </a:ext>
              </a:extLst>
            </p:cNvPr>
            <p:cNvPicPr>
              <a:picLocks noChangeAspect="1"/>
            </p:cNvPicPr>
            <p:nvPr/>
          </p:nvPicPr>
          <p:blipFill rotWithShape="1">
            <a:blip r:embed="rId3">
              <a:extLst>
                <a:ext uri="{28A0092B-C50C-407E-A947-70E740481C1C}">
                  <a14:useLocalDpi xmlns:a14="http://schemas.microsoft.com/office/drawing/2010/main" val="0"/>
                </a:ext>
              </a:extLst>
            </a:blip>
            <a:srcRect b="87774"/>
            <a:stretch/>
          </p:blipFill>
          <p:spPr>
            <a:xfrm>
              <a:off x="0" y="0"/>
              <a:ext cx="12192000" cy="838427"/>
            </a:xfrm>
            <a:prstGeom prst="rect">
              <a:avLst/>
            </a:prstGeom>
          </p:spPr>
        </p:pic>
        <p:pic>
          <p:nvPicPr>
            <p:cNvPr id="12" name="Picture 11" descr="A grid with black and yellow squares&#10;&#10;Description automatically generated">
              <a:extLst>
                <a:ext uri="{FF2B5EF4-FFF2-40B4-BE49-F238E27FC236}">
                  <a16:creationId xmlns:a16="http://schemas.microsoft.com/office/drawing/2014/main" id="{A0C18464-10E2-A0BA-1603-6B0736292FDD}"/>
                </a:ext>
              </a:extLst>
            </p:cNvPr>
            <p:cNvPicPr>
              <a:picLocks noChangeAspect="1"/>
            </p:cNvPicPr>
            <p:nvPr/>
          </p:nvPicPr>
          <p:blipFill rotWithShape="1">
            <a:blip r:embed="rId3">
              <a:extLst>
                <a:ext uri="{28A0092B-C50C-407E-A947-70E740481C1C}">
                  <a14:useLocalDpi xmlns:a14="http://schemas.microsoft.com/office/drawing/2010/main" val="0"/>
                </a:ext>
              </a:extLst>
            </a:blip>
            <a:srcRect t="86665" b="1"/>
            <a:stretch/>
          </p:blipFill>
          <p:spPr>
            <a:xfrm>
              <a:off x="0" y="5943600"/>
              <a:ext cx="12192000" cy="914400"/>
            </a:xfrm>
            <a:prstGeom prst="rect">
              <a:avLst/>
            </a:prstGeom>
          </p:spPr>
        </p:pic>
        <p:pic>
          <p:nvPicPr>
            <p:cNvPr id="13" name="Picture 12" descr="A grid with black and yellow squares&#10;&#10;Description automatically generated">
              <a:extLst>
                <a:ext uri="{FF2B5EF4-FFF2-40B4-BE49-F238E27FC236}">
                  <a16:creationId xmlns:a16="http://schemas.microsoft.com/office/drawing/2014/main" id="{C63C2673-CE82-68B2-E9BF-71866E2D7B7F}"/>
                </a:ext>
              </a:extLst>
            </p:cNvPr>
            <p:cNvPicPr>
              <a:picLocks noChangeAspect="1"/>
            </p:cNvPicPr>
            <p:nvPr/>
          </p:nvPicPr>
          <p:blipFill rotWithShape="1">
            <a:blip r:embed="rId3">
              <a:extLst>
                <a:ext uri="{28A0092B-C50C-407E-A947-70E740481C1C}">
                  <a14:useLocalDpi xmlns:a14="http://schemas.microsoft.com/office/drawing/2010/main" val="0"/>
                </a:ext>
              </a:extLst>
            </a:blip>
            <a:srcRect l="83320" t="1" b="1"/>
            <a:stretch/>
          </p:blipFill>
          <p:spPr>
            <a:xfrm>
              <a:off x="10158360" y="0"/>
              <a:ext cx="2033640" cy="6858000"/>
            </a:xfrm>
            <a:prstGeom prst="rect">
              <a:avLst/>
            </a:prstGeom>
          </p:spPr>
        </p:pic>
      </p:grpSp>
    </p:spTree>
    <p:extLst>
      <p:ext uri="{BB962C8B-B14F-4D97-AF65-F5344CB8AC3E}">
        <p14:creationId xmlns:p14="http://schemas.microsoft.com/office/powerpoint/2010/main" val="2849464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3153246" y="937417"/>
            <a:ext cx="5570876" cy="566918"/>
          </a:xfrm>
        </p:spPr>
        <p:txBody>
          <a:bodyPr>
            <a:noAutofit/>
          </a:bodyPr>
          <a:lstStyle/>
          <a:p>
            <a:pPr algn="ctr"/>
            <a:r>
              <a:rPr lang="en-US" dirty="0" err="1">
                <a:latin typeface="Aptos" panose="020B0004020202020204" pitchFamily="34" charset="0"/>
              </a:rPr>
              <a:t>PowerBI</a:t>
            </a:r>
            <a:r>
              <a:rPr lang="en-US" dirty="0">
                <a:latin typeface="Aptos" panose="020B0004020202020204" pitchFamily="34" charset="0"/>
              </a:rPr>
              <a:t> Dashboard</a:t>
            </a:r>
            <a:endParaRPr lang="en-IN" dirty="0">
              <a:latin typeface="Aptos" panose="020B0004020202020204" pitchFamily="34" charset="0"/>
            </a:endParaRPr>
          </a:p>
        </p:txBody>
      </p:sp>
      <p:pic>
        <p:nvPicPr>
          <p:cNvPr id="5" name="Picture 4">
            <a:extLst>
              <a:ext uri="{FF2B5EF4-FFF2-40B4-BE49-F238E27FC236}">
                <a16:creationId xmlns:a16="http://schemas.microsoft.com/office/drawing/2014/main" id="{B98DD8D8-1A1E-93B7-8624-F6E658EC2BCB}"/>
              </a:ext>
            </a:extLst>
          </p:cNvPr>
          <p:cNvPicPr>
            <a:picLocks noChangeAspect="1"/>
          </p:cNvPicPr>
          <p:nvPr/>
        </p:nvPicPr>
        <p:blipFill>
          <a:blip r:embed="rId2"/>
          <a:stretch>
            <a:fillRect/>
          </a:stretch>
        </p:blipFill>
        <p:spPr>
          <a:xfrm>
            <a:off x="1797698" y="1574514"/>
            <a:ext cx="8596604" cy="4847306"/>
          </a:xfrm>
          <a:prstGeom prst="rect">
            <a:avLst/>
          </a:prstGeom>
          <a:ln w="19050">
            <a:solidFill>
              <a:schemeClr val="tx1"/>
            </a:solidFill>
          </a:ln>
        </p:spPr>
      </p:pic>
    </p:spTree>
    <p:extLst>
      <p:ext uri="{BB962C8B-B14F-4D97-AF65-F5344CB8AC3E}">
        <p14:creationId xmlns:p14="http://schemas.microsoft.com/office/powerpoint/2010/main" val="866198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3771538" y="904183"/>
            <a:ext cx="4648922" cy="635743"/>
          </a:xfrm>
        </p:spPr>
        <p:txBody>
          <a:bodyPr>
            <a:noAutofit/>
          </a:bodyPr>
          <a:lstStyle/>
          <a:p>
            <a:pPr algn="ctr"/>
            <a:r>
              <a:rPr lang="en-US" dirty="0">
                <a:latin typeface="Aptos" panose="020B0004020202020204" pitchFamily="34" charset="0"/>
              </a:rPr>
              <a:t>Project Statement</a:t>
            </a:r>
            <a:endParaRPr lang="en-IN" dirty="0">
              <a:latin typeface="Aptos" panose="020B0004020202020204" pitchFamily="34" charset="0"/>
            </a:endParaRPr>
          </a:p>
        </p:txBody>
      </p:sp>
      <p:sp>
        <p:nvSpPr>
          <p:cNvPr id="4" name="TextBox 3">
            <a:extLst>
              <a:ext uri="{FF2B5EF4-FFF2-40B4-BE49-F238E27FC236}">
                <a16:creationId xmlns:a16="http://schemas.microsoft.com/office/drawing/2014/main" id="{1CB0FA64-E532-A5C1-1F9C-975B5002A526}"/>
              </a:ext>
            </a:extLst>
          </p:cNvPr>
          <p:cNvSpPr txBox="1"/>
          <p:nvPr/>
        </p:nvSpPr>
        <p:spPr>
          <a:xfrm>
            <a:off x="1753212" y="2528781"/>
            <a:ext cx="8685573" cy="1938992"/>
          </a:xfrm>
          <a:prstGeom prst="rect">
            <a:avLst/>
          </a:prstGeom>
          <a:noFill/>
        </p:spPr>
        <p:txBody>
          <a:bodyPr wrap="square" rtlCol="0">
            <a:spAutoFit/>
          </a:bodyPr>
          <a:lstStyle/>
          <a:p>
            <a:r>
              <a:rPr lang="en-IN" sz="2400" b="1" dirty="0">
                <a:latin typeface="Aptos" panose="020B0004020202020204" pitchFamily="34" charset="0"/>
              </a:rPr>
              <a:t>Problem Statement 3: </a:t>
            </a:r>
            <a:r>
              <a:rPr lang="en-US" sz="2400" b="1" dirty="0">
                <a:effectLst/>
                <a:latin typeface="Aptos" panose="020B0004020202020204" pitchFamily="34" charset="0"/>
                <a:ea typeface="MS Mincho" panose="02020609040205080304" pitchFamily="49" charset="-128"/>
                <a:cs typeface="Times New Roman" panose="02020603050405020304" pitchFamily="18" charset="0"/>
              </a:rPr>
              <a:t>Regional Genre Popularity</a:t>
            </a:r>
            <a:br>
              <a:rPr lang="en-US" sz="2400" b="1" dirty="0"/>
            </a:br>
            <a:br>
              <a:rPr lang="en-US" sz="2400" b="1" dirty="0"/>
            </a:br>
            <a:r>
              <a:rPr lang="en-US" sz="1800" dirty="0">
                <a:effectLst/>
                <a:latin typeface="Aptos" panose="020B0004020202020204" pitchFamily="34" charset="0"/>
                <a:ea typeface="MS Mincho" panose="02020609040205080304" pitchFamily="49" charset="-128"/>
                <a:cs typeface="Times New Roman" panose="02020603050405020304" pitchFamily="18" charset="0"/>
              </a:rPr>
              <a:t>Identify which video game genres were more popular in North America compared to Europe. Use Python for data analysis and Power BI for creating detailed comparative visualizations.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endParaRPr lang="en-IN" dirty="0">
              <a:latin typeface="Aptos" panose="020B0004020202020204" pitchFamily="34" charset="0"/>
            </a:endParaRPr>
          </a:p>
        </p:txBody>
      </p:sp>
    </p:spTree>
    <p:extLst>
      <p:ext uri="{BB962C8B-B14F-4D97-AF65-F5344CB8AC3E}">
        <p14:creationId xmlns:p14="http://schemas.microsoft.com/office/powerpoint/2010/main" val="41107319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544237" y="884913"/>
            <a:ext cx="3103521" cy="616079"/>
          </a:xfrm>
        </p:spPr>
        <p:txBody>
          <a:bodyPr>
            <a:noAutofit/>
          </a:bodyPr>
          <a:lstStyle/>
          <a:p>
            <a:pPr algn="ctr"/>
            <a:r>
              <a:rPr lang="en-US" dirty="0">
                <a:latin typeface="Aptos" panose="020B0004020202020204" pitchFamily="34" charset="0"/>
              </a:rPr>
              <a:t>Description</a:t>
            </a:r>
            <a:endParaRPr lang="en-IN" dirty="0">
              <a:latin typeface="Aptos" panose="020B0004020202020204" pitchFamily="34" charset="0"/>
            </a:endParaRPr>
          </a:p>
        </p:txBody>
      </p:sp>
      <p:sp>
        <p:nvSpPr>
          <p:cNvPr id="4" name="TextBox 3">
            <a:extLst>
              <a:ext uri="{FF2B5EF4-FFF2-40B4-BE49-F238E27FC236}">
                <a16:creationId xmlns:a16="http://schemas.microsoft.com/office/drawing/2014/main" id="{F3D318A8-448D-1600-1854-9CA41193E2FA}"/>
              </a:ext>
            </a:extLst>
          </p:cNvPr>
          <p:cNvSpPr txBox="1"/>
          <p:nvPr/>
        </p:nvSpPr>
        <p:spPr>
          <a:xfrm>
            <a:off x="2092137" y="1888545"/>
            <a:ext cx="8582083" cy="3791872"/>
          </a:xfrm>
          <a:prstGeom prst="rect">
            <a:avLst/>
          </a:prstGeom>
          <a:noFill/>
        </p:spPr>
        <p:txBody>
          <a:bodyPr wrap="square">
            <a:spAutoFit/>
          </a:bodyPr>
          <a:lstStyle/>
          <a:p>
            <a:pPr>
              <a:lnSpc>
                <a:spcPct val="150000"/>
              </a:lnSpc>
            </a:pPr>
            <a:r>
              <a:rPr lang="en-US" dirty="0">
                <a:latin typeface="Aptos" panose="020B0004020202020204" pitchFamily="34" charset="0"/>
              </a:rPr>
              <a:t>This project identifies the popularity of video game genres in North America compared to Europe:</a:t>
            </a:r>
          </a:p>
          <a:p>
            <a:pPr marL="285750" indent="-285750">
              <a:lnSpc>
                <a:spcPct val="150000"/>
              </a:lnSpc>
              <a:buFont typeface="Arial" panose="020B0604020202020204" pitchFamily="34" charset="0"/>
              <a:buChar char="•"/>
            </a:pPr>
            <a:r>
              <a:rPr lang="en-US" b="1" dirty="0">
                <a:latin typeface="Aptos" panose="020B0004020202020204" pitchFamily="34" charset="0"/>
              </a:rPr>
              <a:t>Genre Sales: </a:t>
            </a:r>
            <a:r>
              <a:rPr lang="en-US" dirty="0">
                <a:latin typeface="Aptos" panose="020B0004020202020204" pitchFamily="34" charset="0"/>
              </a:rPr>
              <a:t>Sum of sales by genre in NA and EU.</a:t>
            </a:r>
          </a:p>
          <a:p>
            <a:pPr marL="285750" indent="-285750">
              <a:lnSpc>
                <a:spcPct val="150000"/>
              </a:lnSpc>
              <a:buFont typeface="Arial" panose="020B0604020202020204" pitchFamily="34" charset="0"/>
              <a:buChar char="•"/>
            </a:pPr>
            <a:r>
              <a:rPr lang="en-US" b="1" dirty="0">
                <a:latin typeface="Aptos" panose="020B0004020202020204" pitchFamily="34" charset="0"/>
              </a:rPr>
              <a:t>Sales Difference: </a:t>
            </a:r>
            <a:r>
              <a:rPr lang="en-US" dirty="0">
                <a:latin typeface="Aptos" panose="020B0004020202020204" pitchFamily="34" charset="0"/>
              </a:rPr>
              <a:t>Difference in sales between NA and EU.</a:t>
            </a:r>
          </a:p>
          <a:p>
            <a:pPr>
              <a:lnSpc>
                <a:spcPct val="150000"/>
              </a:lnSpc>
            </a:pPr>
            <a:r>
              <a:rPr lang="en-US" b="1" dirty="0">
                <a:latin typeface="Aptos" panose="020B0004020202020204" pitchFamily="34" charset="0"/>
              </a:rPr>
              <a:t>Approach:</a:t>
            </a:r>
          </a:p>
          <a:p>
            <a:pPr marL="285750" indent="-285750">
              <a:lnSpc>
                <a:spcPct val="150000"/>
              </a:lnSpc>
              <a:buFont typeface="Arial" panose="020B0604020202020204" pitchFamily="34" charset="0"/>
              <a:buChar char="•"/>
            </a:pPr>
            <a:r>
              <a:rPr lang="en-US" dirty="0">
                <a:latin typeface="Aptos" panose="020B0004020202020204" pitchFamily="34" charset="0"/>
              </a:rPr>
              <a:t>Analyzed data using Python and pandas.</a:t>
            </a:r>
          </a:p>
          <a:p>
            <a:pPr marL="285750" indent="-285750">
              <a:lnSpc>
                <a:spcPct val="150000"/>
              </a:lnSpc>
              <a:buFont typeface="Arial" panose="020B0604020202020204" pitchFamily="34" charset="0"/>
              <a:buChar char="•"/>
            </a:pPr>
            <a:r>
              <a:rPr lang="en-US" dirty="0">
                <a:latin typeface="Aptos" panose="020B0004020202020204" pitchFamily="34" charset="0"/>
              </a:rPr>
              <a:t>Aggregated sales by genre for NA and EU.</a:t>
            </a:r>
          </a:p>
          <a:p>
            <a:pPr marL="285750" indent="-285750">
              <a:lnSpc>
                <a:spcPct val="150000"/>
              </a:lnSpc>
              <a:buFont typeface="Arial" panose="020B0604020202020204" pitchFamily="34" charset="0"/>
              <a:buChar char="•"/>
            </a:pPr>
            <a:r>
              <a:rPr lang="en-US" dirty="0">
                <a:latin typeface="Aptos" panose="020B0004020202020204" pitchFamily="34" charset="0"/>
              </a:rPr>
              <a:t>Calculated sales differences and sorted results.</a:t>
            </a:r>
          </a:p>
          <a:p>
            <a:pPr marL="285750" indent="-285750">
              <a:lnSpc>
                <a:spcPct val="150000"/>
              </a:lnSpc>
              <a:buFont typeface="Arial" panose="020B0604020202020204" pitchFamily="34" charset="0"/>
              <a:buChar char="•"/>
            </a:pPr>
            <a:r>
              <a:rPr lang="en-US" dirty="0">
                <a:latin typeface="Aptos" panose="020B0004020202020204" pitchFamily="34" charset="0"/>
              </a:rPr>
              <a:t>Exported data to CSV for Power BI visualization.</a:t>
            </a:r>
          </a:p>
        </p:txBody>
      </p:sp>
    </p:spTree>
    <p:extLst>
      <p:ext uri="{BB962C8B-B14F-4D97-AF65-F5344CB8AC3E}">
        <p14:creationId xmlns:p14="http://schemas.microsoft.com/office/powerpoint/2010/main" val="626991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5335736" y="892976"/>
            <a:ext cx="1520527" cy="655408"/>
          </a:xfrm>
        </p:spPr>
        <p:txBody>
          <a:bodyPr>
            <a:normAutofit fontScale="90000"/>
          </a:bodyPr>
          <a:lstStyle/>
          <a:p>
            <a:pPr algn="ctr"/>
            <a:r>
              <a:rPr lang="en-US" sz="4900" dirty="0">
                <a:latin typeface="Aptos" panose="020B0004020202020204" pitchFamily="34" charset="0"/>
              </a:rPr>
              <a:t>Code</a:t>
            </a:r>
            <a:endParaRPr lang="en-IN" dirty="0">
              <a:latin typeface="Aptos" panose="020B0004020202020204" pitchFamily="34" charset="0"/>
            </a:endParaRPr>
          </a:p>
        </p:txBody>
      </p:sp>
      <p:pic>
        <p:nvPicPr>
          <p:cNvPr id="4" name="Picture 3">
            <a:extLst>
              <a:ext uri="{FF2B5EF4-FFF2-40B4-BE49-F238E27FC236}">
                <a16:creationId xmlns:a16="http://schemas.microsoft.com/office/drawing/2014/main" id="{92EF0889-047D-29BB-D0AA-750EAC328F3B}"/>
              </a:ext>
            </a:extLst>
          </p:cNvPr>
          <p:cNvPicPr>
            <a:picLocks noChangeAspect="1"/>
          </p:cNvPicPr>
          <p:nvPr/>
        </p:nvPicPr>
        <p:blipFill>
          <a:blip r:embed="rId2"/>
          <a:stretch>
            <a:fillRect/>
          </a:stretch>
        </p:blipFill>
        <p:spPr>
          <a:xfrm>
            <a:off x="1387150" y="2406486"/>
            <a:ext cx="9417700" cy="2045028"/>
          </a:xfrm>
          <a:prstGeom prst="rect">
            <a:avLst/>
          </a:prstGeom>
        </p:spPr>
      </p:pic>
    </p:spTree>
    <p:extLst>
      <p:ext uri="{BB962C8B-B14F-4D97-AF65-F5344CB8AC3E}">
        <p14:creationId xmlns:p14="http://schemas.microsoft.com/office/powerpoint/2010/main" val="9786175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196970" y="890520"/>
            <a:ext cx="3798060" cy="606247"/>
          </a:xfrm>
        </p:spPr>
        <p:txBody>
          <a:bodyPr>
            <a:noAutofit/>
          </a:bodyPr>
          <a:lstStyle/>
          <a:p>
            <a:pPr algn="ctr"/>
            <a:r>
              <a:rPr lang="en-US" dirty="0">
                <a:latin typeface="Aptos" panose="020B0004020202020204" pitchFamily="34" charset="0"/>
              </a:rPr>
              <a:t>Figures/Graph</a:t>
            </a:r>
            <a:endParaRPr lang="en-IN" dirty="0">
              <a:latin typeface="Aptos" panose="020B0004020202020204" pitchFamily="34" charset="0"/>
            </a:endParaRPr>
          </a:p>
        </p:txBody>
      </p:sp>
      <p:pic>
        <p:nvPicPr>
          <p:cNvPr id="4" name="Picture 3">
            <a:extLst>
              <a:ext uri="{FF2B5EF4-FFF2-40B4-BE49-F238E27FC236}">
                <a16:creationId xmlns:a16="http://schemas.microsoft.com/office/drawing/2014/main" id="{DCF4F787-202D-6B7D-64FF-CAC8DF3F9A43}"/>
              </a:ext>
            </a:extLst>
          </p:cNvPr>
          <p:cNvPicPr>
            <a:picLocks noChangeAspect="1"/>
          </p:cNvPicPr>
          <p:nvPr/>
        </p:nvPicPr>
        <p:blipFill>
          <a:blip r:embed="rId2"/>
          <a:stretch>
            <a:fillRect/>
          </a:stretch>
        </p:blipFill>
        <p:spPr>
          <a:xfrm>
            <a:off x="3009678" y="1989413"/>
            <a:ext cx="6172644" cy="4139494"/>
          </a:xfrm>
          <a:prstGeom prst="rect">
            <a:avLst/>
          </a:prstGeom>
        </p:spPr>
      </p:pic>
      <p:sp>
        <p:nvSpPr>
          <p:cNvPr id="6" name="TextBox 5">
            <a:extLst>
              <a:ext uri="{FF2B5EF4-FFF2-40B4-BE49-F238E27FC236}">
                <a16:creationId xmlns:a16="http://schemas.microsoft.com/office/drawing/2014/main" id="{532ECBA9-E3CF-EA87-3D5B-E19030928A63}"/>
              </a:ext>
            </a:extLst>
          </p:cNvPr>
          <p:cNvSpPr txBox="1"/>
          <p:nvPr/>
        </p:nvSpPr>
        <p:spPr>
          <a:xfrm>
            <a:off x="9870483" y="3838632"/>
            <a:ext cx="1130308" cy="923330"/>
          </a:xfrm>
          <a:prstGeom prst="rect">
            <a:avLst/>
          </a:prstGeom>
          <a:noFill/>
        </p:spPr>
        <p:txBody>
          <a:bodyPr wrap="square">
            <a:spAutoFit/>
          </a:bodyPr>
          <a:lstStyle/>
          <a:p>
            <a:r>
              <a:rPr lang="en-US" dirty="0">
                <a:latin typeface="Aptos" panose="020B0004020202020204" pitchFamily="34" charset="0"/>
              </a:rPr>
              <a:t>Saved Excel file (.csv)</a:t>
            </a:r>
            <a:endParaRPr lang="en-IN" dirty="0">
              <a:latin typeface="Aptos" panose="020B0004020202020204" pitchFamily="34" charset="0"/>
            </a:endParaRPr>
          </a:p>
        </p:txBody>
      </p:sp>
      <p:cxnSp>
        <p:nvCxnSpPr>
          <p:cNvPr id="8" name="Connector: Curved 7">
            <a:extLst>
              <a:ext uri="{FF2B5EF4-FFF2-40B4-BE49-F238E27FC236}">
                <a16:creationId xmlns:a16="http://schemas.microsoft.com/office/drawing/2014/main" id="{B1ABE71A-8CE7-ECCF-090D-458C90D0B5AB}"/>
              </a:ext>
            </a:extLst>
          </p:cNvPr>
          <p:cNvCxnSpPr>
            <a:cxnSpLocks/>
            <a:stCxn id="6" idx="0"/>
            <a:endCxn id="4" idx="3"/>
          </p:cNvCxnSpPr>
          <p:nvPr/>
        </p:nvCxnSpPr>
        <p:spPr>
          <a:xfrm rot="16200000" flipH="1" flipV="1">
            <a:off x="9698716" y="3322238"/>
            <a:ext cx="220528" cy="1253315"/>
          </a:xfrm>
          <a:prstGeom prst="curvedConnector4">
            <a:avLst>
              <a:gd name="adj1" fmla="val -251747"/>
              <a:gd name="adj2" fmla="val 7254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417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3431458" y="927581"/>
            <a:ext cx="5329084" cy="566918"/>
          </a:xfrm>
        </p:spPr>
        <p:txBody>
          <a:bodyPr>
            <a:noAutofit/>
          </a:bodyPr>
          <a:lstStyle/>
          <a:p>
            <a:pPr algn="ctr"/>
            <a:r>
              <a:rPr lang="en-US" dirty="0">
                <a:latin typeface="Aptos" panose="020B0004020202020204" pitchFamily="34" charset="0"/>
              </a:rPr>
              <a:t>Results(Screenshot)</a:t>
            </a:r>
            <a:endParaRPr lang="en-IN" dirty="0">
              <a:latin typeface="Aptos" panose="020B0004020202020204" pitchFamily="34" charset="0"/>
            </a:endParaRPr>
          </a:p>
        </p:txBody>
      </p:sp>
      <p:pic>
        <p:nvPicPr>
          <p:cNvPr id="4" name="Picture 3">
            <a:extLst>
              <a:ext uri="{FF2B5EF4-FFF2-40B4-BE49-F238E27FC236}">
                <a16:creationId xmlns:a16="http://schemas.microsoft.com/office/drawing/2014/main" id="{2338DF90-9871-9F84-9EBB-F7CB9D39CBD9}"/>
              </a:ext>
            </a:extLst>
          </p:cNvPr>
          <p:cNvPicPr>
            <a:picLocks noChangeAspect="1"/>
          </p:cNvPicPr>
          <p:nvPr/>
        </p:nvPicPr>
        <p:blipFill>
          <a:blip r:embed="rId2"/>
          <a:stretch>
            <a:fillRect/>
          </a:stretch>
        </p:blipFill>
        <p:spPr>
          <a:xfrm>
            <a:off x="3226184" y="1729308"/>
            <a:ext cx="5296639" cy="4201111"/>
          </a:xfrm>
          <a:prstGeom prst="rect">
            <a:avLst/>
          </a:prstGeom>
          <a:ln w="19050">
            <a:solidFill>
              <a:schemeClr val="tx1"/>
            </a:solidFill>
          </a:ln>
        </p:spPr>
      </p:pic>
    </p:spTree>
    <p:extLst>
      <p:ext uri="{BB962C8B-B14F-4D97-AF65-F5344CB8AC3E}">
        <p14:creationId xmlns:p14="http://schemas.microsoft.com/office/powerpoint/2010/main" val="25805076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3153246" y="937417"/>
            <a:ext cx="5570876" cy="566918"/>
          </a:xfrm>
        </p:spPr>
        <p:txBody>
          <a:bodyPr>
            <a:noAutofit/>
          </a:bodyPr>
          <a:lstStyle/>
          <a:p>
            <a:pPr algn="ctr"/>
            <a:r>
              <a:rPr lang="en-US" dirty="0" err="1">
                <a:latin typeface="Aptos" panose="020B0004020202020204" pitchFamily="34" charset="0"/>
              </a:rPr>
              <a:t>PowerBI</a:t>
            </a:r>
            <a:r>
              <a:rPr lang="en-US" dirty="0">
                <a:latin typeface="Aptos" panose="020B0004020202020204" pitchFamily="34" charset="0"/>
              </a:rPr>
              <a:t> Dashboard</a:t>
            </a:r>
            <a:endParaRPr lang="en-IN" dirty="0">
              <a:latin typeface="Aptos" panose="020B0004020202020204" pitchFamily="34" charset="0"/>
            </a:endParaRPr>
          </a:p>
        </p:txBody>
      </p:sp>
      <p:pic>
        <p:nvPicPr>
          <p:cNvPr id="4" name="Picture 3">
            <a:extLst>
              <a:ext uri="{FF2B5EF4-FFF2-40B4-BE49-F238E27FC236}">
                <a16:creationId xmlns:a16="http://schemas.microsoft.com/office/drawing/2014/main" id="{FB4443A5-F84A-E160-8F1B-CA70DB23E1F0}"/>
              </a:ext>
            </a:extLst>
          </p:cNvPr>
          <p:cNvPicPr>
            <a:picLocks noChangeAspect="1"/>
          </p:cNvPicPr>
          <p:nvPr/>
        </p:nvPicPr>
        <p:blipFill>
          <a:blip r:embed="rId2"/>
          <a:stretch>
            <a:fillRect/>
          </a:stretch>
        </p:blipFill>
        <p:spPr>
          <a:xfrm>
            <a:off x="1741714" y="1596804"/>
            <a:ext cx="8708572" cy="4896032"/>
          </a:xfrm>
          <a:prstGeom prst="rect">
            <a:avLst/>
          </a:prstGeom>
          <a:ln w="19050">
            <a:solidFill>
              <a:schemeClr val="tx1"/>
            </a:solidFill>
          </a:ln>
        </p:spPr>
      </p:pic>
    </p:spTree>
    <p:extLst>
      <p:ext uri="{BB962C8B-B14F-4D97-AF65-F5344CB8AC3E}">
        <p14:creationId xmlns:p14="http://schemas.microsoft.com/office/powerpoint/2010/main" val="3330713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391608" y="2824023"/>
            <a:ext cx="3035562" cy="604977"/>
          </a:xfrm>
        </p:spPr>
        <p:txBody>
          <a:bodyPr>
            <a:noAutofit/>
          </a:bodyPr>
          <a:lstStyle/>
          <a:p>
            <a:pPr algn="ctr"/>
            <a:r>
              <a:rPr lang="en-US" b="1" dirty="0">
                <a:latin typeface="Aptos" panose="020B0004020202020204" pitchFamily="34" charset="0"/>
              </a:rPr>
              <a:t>PHASE - 2</a:t>
            </a:r>
            <a:endParaRPr lang="en-IN" b="1" dirty="0">
              <a:latin typeface="Aptos" panose="020B0004020202020204" pitchFamily="34" charset="0"/>
            </a:endParaRPr>
          </a:p>
        </p:txBody>
      </p:sp>
      <p:sp>
        <p:nvSpPr>
          <p:cNvPr id="3" name="Title 1">
            <a:extLst>
              <a:ext uri="{FF2B5EF4-FFF2-40B4-BE49-F238E27FC236}">
                <a16:creationId xmlns:a16="http://schemas.microsoft.com/office/drawing/2014/main" id="{3A16A70B-CF28-3200-F3A3-D771969DCCE4}"/>
              </a:ext>
            </a:extLst>
          </p:cNvPr>
          <p:cNvSpPr txBox="1">
            <a:spLocks/>
          </p:cNvSpPr>
          <p:nvPr/>
        </p:nvSpPr>
        <p:spPr>
          <a:xfrm>
            <a:off x="3537857" y="3429000"/>
            <a:ext cx="4743064" cy="3800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effectLst/>
                <a:latin typeface="Aptos" panose="020B0004020202020204" pitchFamily="34" charset="0"/>
                <a:ea typeface="MS Mincho" panose="02020609040205080304" pitchFamily="49" charset="-128"/>
                <a:cs typeface="Times New Roman" panose="02020603050405020304" pitchFamily="18" charset="0"/>
              </a:rPr>
              <a:t>Data Ingestion and Storage Optimization</a:t>
            </a:r>
            <a:endParaRPr lang="en-IN" b="1" dirty="0">
              <a:latin typeface="Aptos" panose="020B0004020202020204" pitchFamily="34" charset="0"/>
            </a:endParaRPr>
          </a:p>
        </p:txBody>
      </p:sp>
    </p:spTree>
    <p:extLst>
      <p:ext uri="{BB962C8B-B14F-4D97-AF65-F5344CB8AC3E}">
        <p14:creationId xmlns:p14="http://schemas.microsoft.com/office/powerpoint/2010/main" val="1067279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3771538" y="904183"/>
            <a:ext cx="4648922" cy="635743"/>
          </a:xfrm>
        </p:spPr>
        <p:txBody>
          <a:bodyPr>
            <a:noAutofit/>
          </a:bodyPr>
          <a:lstStyle/>
          <a:p>
            <a:pPr algn="ctr"/>
            <a:r>
              <a:rPr lang="en-US" dirty="0">
                <a:latin typeface="Aptos" panose="020B0004020202020204" pitchFamily="34" charset="0"/>
              </a:rPr>
              <a:t>Project Statement</a:t>
            </a:r>
            <a:endParaRPr lang="en-IN" dirty="0">
              <a:latin typeface="Aptos" panose="020B0004020202020204" pitchFamily="34" charset="0"/>
            </a:endParaRPr>
          </a:p>
        </p:txBody>
      </p:sp>
      <p:sp>
        <p:nvSpPr>
          <p:cNvPr id="4" name="TextBox 3">
            <a:extLst>
              <a:ext uri="{FF2B5EF4-FFF2-40B4-BE49-F238E27FC236}">
                <a16:creationId xmlns:a16="http://schemas.microsoft.com/office/drawing/2014/main" id="{1CB0FA64-E532-A5C1-1F9C-975B5002A526}"/>
              </a:ext>
            </a:extLst>
          </p:cNvPr>
          <p:cNvSpPr txBox="1"/>
          <p:nvPr/>
        </p:nvSpPr>
        <p:spPr>
          <a:xfrm>
            <a:off x="1753212" y="2528781"/>
            <a:ext cx="8685573" cy="1661993"/>
          </a:xfrm>
          <a:prstGeom prst="rect">
            <a:avLst/>
          </a:prstGeom>
          <a:noFill/>
        </p:spPr>
        <p:txBody>
          <a:bodyPr wrap="square" rtlCol="0">
            <a:spAutoFit/>
          </a:bodyPr>
          <a:lstStyle/>
          <a:p>
            <a:r>
              <a:rPr lang="en-IN" sz="2400" b="1" dirty="0">
                <a:latin typeface="Aptos" panose="020B0004020202020204" pitchFamily="34" charset="0"/>
              </a:rPr>
              <a:t>Problem Statement 4: </a:t>
            </a:r>
            <a:r>
              <a:rPr lang="en-US" sz="2400" b="1" dirty="0">
                <a:effectLst/>
                <a:latin typeface="Aptos" panose="020B0004020202020204" pitchFamily="34" charset="0"/>
                <a:ea typeface="MS Mincho" panose="02020609040205080304" pitchFamily="49" charset="-128"/>
                <a:cs typeface="Times New Roman" panose="02020603050405020304" pitchFamily="18" charset="0"/>
              </a:rPr>
              <a:t>Platform Sales Analysis</a:t>
            </a:r>
            <a:br>
              <a:rPr lang="en-US" sz="2400" b="1" dirty="0"/>
            </a:br>
            <a:br>
              <a:rPr lang="en-US" sz="2400" b="1" dirty="0"/>
            </a:br>
            <a:r>
              <a:rPr lang="en-US" sz="1800" dirty="0">
                <a:effectLst/>
                <a:latin typeface="Aptos" panose="020B0004020202020204" pitchFamily="34" charset="0"/>
                <a:ea typeface="MS Mincho" panose="02020609040205080304" pitchFamily="49" charset="-128"/>
                <a:cs typeface="Times New Roman" panose="02020603050405020304" pitchFamily="18" charset="0"/>
              </a:rPr>
              <a:t>Extract all the records for the X360 platform. Visualize and extract findings regarding their sales in different countries and global sales. State your observations.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endParaRPr lang="en-IN" dirty="0">
              <a:latin typeface="Aptos" panose="020B0004020202020204" pitchFamily="34" charset="0"/>
            </a:endParaRPr>
          </a:p>
        </p:txBody>
      </p:sp>
    </p:spTree>
    <p:extLst>
      <p:ext uri="{BB962C8B-B14F-4D97-AF65-F5344CB8AC3E}">
        <p14:creationId xmlns:p14="http://schemas.microsoft.com/office/powerpoint/2010/main" val="14517784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544237" y="884913"/>
            <a:ext cx="3103521" cy="616079"/>
          </a:xfrm>
        </p:spPr>
        <p:txBody>
          <a:bodyPr>
            <a:noAutofit/>
          </a:bodyPr>
          <a:lstStyle/>
          <a:p>
            <a:pPr algn="ctr"/>
            <a:r>
              <a:rPr lang="en-US" dirty="0">
                <a:latin typeface="Aptos" panose="020B0004020202020204" pitchFamily="34" charset="0"/>
              </a:rPr>
              <a:t>Description</a:t>
            </a:r>
            <a:endParaRPr lang="en-IN" dirty="0">
              <a:latin typeface="Aptos" panose="020B0004020202020204" pitchFamily="34" charset="0"/>
            </a:endParaRPr>
          </a:p>
        </p:txBody>
      </p:sp>
      <p:sp>
        <p:nvSpPr>
          <p:cNvPr id="4" name="TextBox 3">
            <a:extLst>
              <a:ext uri="{FF2B5EF4-FFF2-40B4-BE49-F238E27FC236}">
                <a16:creationId xmlns:a16="http://schemas.microsoft.com/office/drawing/2014/main" id="{F3D318A8-448D-1600-1854-9CA41193E2FA}"/>
              </a:ext>
            </a:extLst>
          </p:cNvPr>
          <p:cNvSpPr txBox="1"/>
          <p:nvPr/>
        </p:nvSpPr>
        <p:spPr>
          <a:xfrm>
            <a:off x="2092137" y="1888545"/>
            <a:ext cx="8582083" cy="3791872"/>
          </a:xfrm>
          <a:prstGeom prst="rect">
            <a:avLst/>
          </a:prstGeom>
          <a:noFill/>
        </p:spPr>
        <p:txBody>
          <a:bodyPr wrap="square">
            <a:spAutoFit/>
          </a:bodyPr>
          <a:lstStyle/>
          <a:p>
            <a:pPr>
              <a:lnSpc>
                <a:spcPct val="150000"/>
              </a:lnSpc>
            </a:pPr>
            <a:r>
              <a:rPr lang="en-US" dirty="0">
                <a:latin typeface="Aptos" panose="020B0004020202020204" pitchFamily="34" charset="0"/>
              </a:rPr>
              <a:t>This Problem Statement analyzes sales for the X360 platform, focusing on regional and global performance:</a:t>
            </a:r>
          </a:p>
          <a:p>
            <a:pPr marL="285750" indent="-285750">
              <a:lnSpc>
                <a:spcPct val="150000"/>
              </a:lnSpc>
              <a:buFont typeface="Arial" panose="020B0604020202020204" pitchFamily="34" charset="0"/>
              <a:buChar char="•"/>
            </a:pPr>
            <a:r>
              <a:rPr lang="en-US" b="1" dirty="0">
                <a:latin typeface="Aptos" panose="020B0004020202020204" pitchFamily="34" charset="0"/>
              </a:rPr>
              <a:t>Regional Sales: </a:t>
            </a:r>
            <a:r>
              <a:rPr lang="en-US" dirty="0">
                <a:latin typeface="Aptos" panose="020B0004020202020204" pitchFamily="34" charset="0"/>
              </a:rPr>
              <a:t>NA, EU, JP, and Other sales.</a:t>
            </a:r>
          </a:p>
          <a:p>
            <a:pPr marL="285750" indent="-285750">
              <a:lnSpc>
                <a:spcPct val="150000"/>
              </a:lnSpc>
              <a:buFont typeface="Arial" panose="020B0604020202020204" pitchFamily="34" charset="0"/>
              <a:buChar char="•"/>
            </a:pPr>
            <a:r>
              <a:rPr lang="en-US" b="1" dirty="0">
                <a:latin typeface="Aptos" panose="020B0004020202020204" pitchFamily="34" charset="0"/>
              </a:rPr>
              <a:t>Global Sales: </a:t>
            </a:r>
            <a:r>
              <a:rPr lang="en-US" dirty="0">
                <a:latin typeface="Aptos" panose="020B0004020202020204" pitchFamily="34" charset="0"/>
              </a:rPr>
              <a:t>Total sales worldwide.</a:t>
            </a:r>
          </a:p>
          <a:p>
            <a:pPr>
              <a:lnSpc>
                <a:spcPct val="150000"/>
              </a:lnSpc>
            </a:pPr>
            <a:endParaRPr lang="en-US" dirty="0">
              <a:latin typeface="Aptos" panose="020B0004020202020204" pitchFamily="34" charset="0"/>
            </a:endParaRPr>
          </a:p>
          <a:p>
            <a:pPr>
              <a:lnSpc>
                <a:spcPct val="150000"/>
              </a:lnSpc>
            </a:pPr>
            <a:r>
              <a:rPr lang="en-US" b="1" dirty="0">
                <a:latin typeface="Aptos" panose="020B0004020202020204" pitchFamily="34" charset="0"/>
              </a:rPr>
              <a:t>Approach:</a:t>
            </a:r>
          </a:p>
          <a:p>
            <a:pPr marL="285750" indent="-285750">
              <a:lnSpc>
                <a:spcPct val="150000"/>
              </a:lnSpc>
              <a:buFont typeface="Arial" panose="020B0604020202020204" pitchFamily="34" charset="0"/>
              <a:buChar char="•"/>
            </a:pPr>
            <a:r>
              <a:rPr lang="en-US" dirty="0">
                <a:latin typeface="Aptos" panose="020B0004020202020204" pitchFamily="34" charset="0"/>
              </a:rPr>
              <a:t>Filtered data for X360 platform using Python and pandas.</a:t>
            </a:r>
          </a:p>
          <a:p>
            <a:pPr marL="285750" indent="-285750">
              <a:lnSpc>
                <a:spcPct val="150000"/>
              </a:lnSpc>
              <a:buFont typeface="Arial" panose="020B0604020202020204" pitchFamily="34" charset="0"/>
              <a:buChar char="•"/>
            </a:pPr>
            <a:r>
              <a:rPr lang="en-US" dirty="0">
                <a:latin typeface="Aptos" panose="020B0004020202020204" pitchFamily="34" charset="0"/>
              </a:rPr>
              <a:t>Summarized and visualized regional and global sales.</a:t>
            </a:r>
          </a:p>
          <a:p>
            <a:pPr marL="285750" indent="-285750">
              <a:lnSpc>
                <a:spcPct val="150000"/>
              </a:lnSpc>
              <a:buFont typeface="Arial" panose="020B0604020202020204" pitchFamily="34" charset="0"/>
              <a:buChar char="•"/>
            </a:pPr>
            <a:r>
              <a:rPr lang="en-US" dirty="0">
                <a:latin typeface="Aptos" panose="020B0004020202020204" pitchFamily="34" charset="0"/>
              </a:rPr>
              <a:t>Created bar chart to display sales distribution by region.</a:t>
            </a:r>
          </a:p>
        </p:txBody>
      </p:sp>
    </p:spTree>
    <p:extLst>
      <p:ext uri="{BB962C8B-B14F-4D97-AF65-F5344CB8AC3E}">
        <p14:creationId xmlns:p14="http://schemas.microsoft.com/office/powerpoint/2010/main" val="4074176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5CBFD27-415E-B105-C266-62DC9E885335}"/>
              </a:ext>
            </a:extLst>
          </p:cNvPr>
          <p:cNvGraphicFramePr>
            <a:graphicFrameLocks noGrp="1"/>
          </p:cNvGraphicFramePr>
          <p:nvPr>
            <p:extLst>
              <p:ext uri="{D42A27DB-BD31-4B8C-83A1-F6EECF244321}">
                <p14:modId xmlns:p14="http://schemas.microsoft.com/office/powerpoint/2010/main" val="721864581"/>
              </p:ext>
            </p:extLst>
          </p:nvPr>
        </p:nvGraphicFramePr>
        <p:xfrm>
          <a:off x="2033639" y="838427"/>
          <a:ext cx="8124721" cy="8503920"/>
        </p:xfrm>
        <a:graphic>
          <a:graphicData uri="http://schemas.openxmlformats.org/drawingml/2006/table">
            <a:tbl>
              <a:tblPr firstRow="1" bandRow="1">
                <a:tableStyleId>{073A0DAA-6AF3-43AB-8588-CEC1D06C72B9}</a:tableStyleId>
              </a:tblPr>
              <a:tblGrid>
                <a:gridCol w="597594">
                  <a:extLst>
                    <a:ext uri="{9D8B030D-6E8A-4147-A177-3AD203B41FA5}">
                      <a16:colId xmlns:a16="http://schemas.microsoft.com/office/drawing/2014/main" val="3988632024"/>
                    </a:ext>
                  </a:extLst>
                </a:gridCol>
                <a:gridCol w="961053">
                  <a:extLst>
                    <a:ext uri="{9D8B030D-6E8A-4147-A177-3AD203B41FA5}">
                      <a16:colId xmlns:a16="http://schemas.microsoft.com/office/drawing/2014/main" val="2213705646"/>
                    </a:ext>
                  </a:extLst>
                </a:gridCol>
                <a:gridCol w="5245407">
                  <a:extLst>
                    <a:ext uri="{9D8B030D-6E8A-4147-A177-3AD203B41FA5}">
                      <a16:colId xmlns:a16="http://schemas.microsoft.com/office/drawing/2014/main" val="3485985390"/>
                    </a:ext>
                  </a:extLst>
                </a:gridCol>
                <a:gridCol w="1320667">
                  <a:extLst>
                    <a:ext uri="{9D8B030D-6E8A-4147-A177-3AD203B41FA5}">
                      <a16:colId xmlns:a16="http://schemas.microsoft.com/office/drawing/2014/main" val="4109738854"/>
                    </a:ext>
                  </a:extLst>
                </a:gridCol>
              </a:tblGrid>
              <a:tr h="0">
                <a:tc>
                  <a:txBody>
                    <a:bodyPr/>
                    <a:lstStyle/>
                    <a:p>
                      <a:pPr algn="ctr"/>
                      <a:r>
                        <a:rPr lang="en-IN" sz="1800" dirty="0">
                          <a:latin typeface="Aptos" panose="020B0004020202020204" pitchFamily="34" charset="0"/>
                        </a:rPr>
                        <a:t>SR. NO.</a:t>
                      </a:r>
                    </a:p>
                  </a:txBody>
                  <a:tcPr anchor="ctr"/>
                </a:tc>
                <a:tc>
                  <a:txBody>
                    <a:bodyPr/>
                    <a:lstStyle/>
                    <a:p>
                      <a:pPr algn="ctr"/>
                      <a:r>
                        <a:rPr lang="en-IN" sz="1800" dirty="0">
                          <a:latin typeface="Aptos" panose="020B0004020202020204" pitchFamily="34" charset="0"/>
                        </a:rPr>
                        <a:t>PHASE</a:t>
                      </a:r>
                    </a:p>
                  </a:txBody>
                  <a:tcPr anchor="ctr"/>
                </a:tc>
                <a:tc>
                  <a:txBody>
                    <a:bodyPr/>
                    <a:lstStyle/>
                    <a:p>
                      <a:pPr algn="ctr"/>
                      <a:r>
                        <a:rPr lang="en-IN" sz="1800" dirty="0">
                          <a:latin typeface="Aptos" panose="020B0004020202020204" pitchFamily="34" charset="0"/>
                        </a:rPr>
                        <a:t>TOPIC</a:t>
                      </a:r>
                    </a:p>
                  </a:txBody>
                  <a:tcPr anchor="ctr"/>
                </a:tc>
                <a:tc>
                  <a:txBody>
                    <a:bodyPr/>
                    <a:lstStyle/>
                    <a:p>
                      <a:pPr algn="ctr"/>
                      <a:r>
                        <a:rPr lang="en-IN" sz="1800" dirty="0">
                          <a:latin typeface="Aptos" panose="020B0004020202020204" pitchFamily="34" charset="0"/>
                        </a:rPr>
                        <a:t>SLIDE</a:t>
                      </a:r>
                    </a:p>
                  </a:txBody>
                  <a:tcPr anchor="ctr"/>
                </a:tc>
                <a:extLst>
                  <a:ext uri="{0D108BD9-81ED-4DB2-BD59-A6C34878D82A}">
                    <a16:rowId xmlns:a16="http://schemas.microsoft.com/office/drawing/2014/main" val="2332906207"/>
                  </a:ext>
                </a:extLst>
              </a:tr>
              <a:tr h="692237">
                <a:tc>
                  <a:txBody>
                    <a:bodyPr/>
                    <a:lstStyle/>
                    <a:p>
                      <a:pPr algn="ctr"/>
                      <a:r>
                        <a:rPr lang="en-IN" sz="1800" b="1" dirty="0">
                          <a:latin typeface="Aptos" panose="020B0004020202020204" pitchFamily="34" charset="0"/>
                        </a:rPr>
                        <a:t>1</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Aptos" panose="020B0004020202020204" pitchFamily="34" charset="0"/>
                        </a:rPr>
                        <a:t>Phase 1</a:t>
                      </a:r>
                    </a:p>
                  </a:txBody>
                  <a:tcPr anchor="ctr">
                    <a:solidFill>
                      <a:schemeClr val="bg1">
                        <a:lumMod val="85000"/>
                      </a:schemeClr>
                    </a:solidFill>
                  </a:tcPr>
                </a:tc>
                <a:tc>
                  <a:txBody>
                    <a:bodyPr/>
                    <a:lstStyle/>
                    <a:p>
                      <a:pPr algn="l"/>
                      <a:r>
                        <a:rPr lang="en-IN" sz="1600" dirty="0">
                          <a:latin typeface="Aptos" panose="020B0004020202020204" pitchFamily="34" charset="0"/>
                        </a:rPr>
                        <a:t>Problem Statement 1 – </a:t>
                      </a:r>
                      <a:r>
                        <a:rPr lang="en-IN" sz="1600" dirty="0" err="1">
                          <a:latin typeface="Aptos" panose="020B0004020202020204" pitchFamily="34" charset="0"/>
                        </a:rPr>
                        <a:t>Analyze</a:t>
                      </a:r>
                      <a:r>
                        <a:rPr lang="en-IN" sz="1600" dirty="0">
                          <a:latin typeface="Aptos" panose="020B0004020202020204" pitchFamily="34" charset="0"/>
                        </a:rPr>
                        <a:t> sales trends</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Figure</a:t>
                      </a:r>
                    </a:p>
                    <a:p>
                      <a:pPr marL="285750" indent="-285750" algn="l">
                        <a:buFont typeface="Arial" panose="020B0604020202020204" pitchFamily="34" charset="0"/>
                        <a:buChar char="•"/>
                      </a:pPr>
                      <a:r>
                        <a:rPr lang="en-IN" sz="1200" dirty="0">
                          <a:latin typeface="Aptos" panose="020B0004020202020204" pitchFamily="34" charset="0"/>
                        </a:rPr>
                        <a:t>Result</a:t>
                      </a:r>
                    </a:p>
                    <a:p>
                      <a:pPr marL="285750" indent="-285750" algn="l">
                        <a:buFont typeface="Arial" panose="020B0604020202020204" pitchFamily="34" charset="0"/>
                        <a:buChar char="•"/>
                      </a:pPr>
                      <a:r>
                        <a:rPr lang="en-IN" sz="1200" dirty="0" err="1">
                          <a:latin typeface="Aptos" panose="020B0004020202020204" pitchFamily="34" charset="0"/>
                        </a:rPr>
                        <a:t>PowerBI</a:t>
                      </a:r>
                      <a:r>
                        <a:rPr lang="en-IN" sz="1200" dirty="0">
                          <a:latin typeface="Aptos" panose="020B0004020202020204" pitchFamily="34" charset="0"/>
                        </a:rPr>
                        <a:t> Dashboard</a:t>
                      </a:r>
                    </a:p>
                  </a:txBody>
                  <a:tcPr anchor="ctr"/>
                </a:tc>
                <a:tc>
                  <a:txBody>
                    <a:bodyPr/>
                    <a:lstStyle/>
                    <a:p>
                      <a:pPr algn="ctr"/>
                      <a:r>
                        <a:rPr lang="en-IN" sz="1600" b="1" dirty="0">
                          <a:latin typeface="Aptos" panose="020B0004020202020204" pitchFamily="34" charset="0"/>
                        </a:rPr>
                        <a:t>4</a:t>
                      </a:r>
                    </a:p>
                    <a:p>
                      <a:pPr algn="ctr"/>
                      <a:r>
                        <a:rPr lang="en-IN" sz="1200" dirty="0">
                          <a:latin typeface="Aptos" panose="020B0004020202020204" pitchFamily="34" charset="0"/>
                        </a:rPr>
                        <a:t>5</a:t>
                      </a:r>
                    </a:p>
                    <a:p>
                      <a:pPr algn="ctr"/>
                      <a:r>
                        <a:rPr lang="en-IN" sz="1200" dirty="0">
                          <a:latin typeface="Aptos" panose="020B0004020202020204" pitchFamily="34" charset="0"/>
                        </a:rPr>
                        <a:t>6</a:t>
                      </a:r>
                    </a:p>
                    <a:p>
                      <a:pPr algn="ctr"/>
                      <a:r>
                        <a:rPr lang="en-IN" sz="1200" dirty="0">
                          <a:latin typeface="Aptos" panose="020B0004020202020204" pitchFamily="34" charset="0"/>
                        </a:rPr>
                        <a:t>7</a:t>
                      </a:r>
                    </a:p>
                    <a:p>
                      <a:pPr algn="ctr"/>
                      <a:r>
                        <a:rPr lang="en-IN" sz="1200" dirty="0">
                          <a:latin typeface="Aptos" panose="020B0004020202020204" pitchFamily="34" charset="0"/>
                        </a:rPr>
                        <a:t>8</a:t>
                      </a:r>
                    </a:p>
                    <a:p>
                      <a:pPr algn="ctr"/>
                      <a:r>
                        <a:rPr lang="en-IN" sz="1200" dirty="0">
                          <a:latin typeface="Aptos" panose="020B0004020202020204" pitchFamily="34" charset="0"/>
                        </a:rPr>
                        <a:t>9</a:t>
                      </a:r>
                    </a:p>
                  </a:txBody>
                  <a:tcPr anchor="ctr"/>
                </a:tc>
                <a:extLst>
                  <a:ext uri="{0D108BD9-81ED-4DB2-BD59-A6C34878D82A}">
                    <a16:rowId xmlns:a16="http://schemas.microsoft.com/office/drawing/2014/main" val="337986272"/>
                  </a:ext>
                </a:extLst>
              </a:tr>
              <a:tr h="835458">
                <a:tc>
                  <a:txBody>
                    <a:bodyPr/>
                    <a:lstStyle/>
                    <a:p>
                      <a:pPr algn="ctr"/>
                      <a:r>
                        <a:rPr lang="en-IN" sz="1800" b="1" dirty="0">
                          <a:latin typeface="Aptos" panose="020B0004020202020204" pitchFamily="34" charset="0"/>
                        </a:rPr>
                        <a:t>2</a:t>
                      </a:r>
                    </a:p>
                  </a:txBody>
                  <a:tcPr anchor="ctr"/>
                </a:tc>
                <a:tc vMerge="1">
                  <a:txBody>
                    <a:bodyPr/>
                    <a:lstStyle/>
                    <a:p>
                      <a:pPr algn="ctr"/>
                      <a:endParaRPr lang="en-IN" sz="1800" b="1" dirty="0">
                        <a:latin typeface="Aptos" panose="020B00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Problem Statement 3 – Regional Genre Popularity</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Figure</a:t>
                      </a:r>
                    </a:p>
                    <a:p>
                      <a:pPr marL="285750" indent="-285750" algn="l">
                        <a:buFont typeface="Arial" panose="020B0604020202020204" pitchFamily="34" charset="0"/>
                        <a:buChar char="•"/>
                      </a:pPr>
                      <a:r>
                        <a:rPr lang="en-IN" sz="1200" dirty="0">
                          <a:latin typeface="Aptos" panose="020B0004020202020204" pitchFamily="34" charset="0"/>
                        </a:rPr>
                        <a:t>Result</a:t>
                      </a:r>
                    </a:p>
                    <a:p>
                      <a:pPr marL="285750" indent="-285750" algn="l">
                        <a:buFont typeface="Arial" panose="020B0604020202020204" pitchFamily="34" charset="0"/>
                        <a:buChar char="•"/>
                      </a:pPr>
                      <a:r>
                        <a:rPr lang="en-IN" sz="1200" dirty="0" err="1">
                          <a:latin typeface="Aptos" panose="020B0004020202020204" pitchFamily="34" charset="0"/>
                        </a:rPr>
                        <a:t>PowerBI</a:t>
                      </a:r>
                      <a:r>
                        <a:rPr lang="en-IN" sz="1200" dirty="0">
                          <a:latin typeface="Aptos" panose="020B0004020202020204" pitchFamily="34" charset="0"/>
                        </a:rPr>
                        <a:t> Dashboard</a:t>
                      </a:r>
                    </a:p>
                  </a:txBody>
                  <a:tcPr anchor="ctr"/>
                </a:tc>
                <a:tc>
                  <a:txBody>
                    <a:bodyPr/>
                    <a:lstStyle/>
                    <a:p>
                      <a:pPr algn="ctr"/>
                      <a:r>
                        <a:rPr lang="en-IN" sz="1600" b="1" dirty="0">
                          <a:latin typeface="Aptos" panose="020B0004020202020204" pitchFamily="34" charset="0"/>
                        </a:rPr>
                        <a:t>10</a:t>
                      </a:r>
                    </a:p>
                    <a:p>
                      <a:pPr algn="ctr"/>
                      <a:r>
                        <a:rPr lang="en-IN" sz="1200" dirty="0">
                          <a:latin typeface="Aptos" panose="020B0004020202020204" pitchFamily="34" charset="0"/>
                        </a:rPr>
                        <a:t>11</a:t>
                      </a:r>
                    </a:p>
                    <a:p>
                      <a:pPr algn="ctr"/>
                      <a:r>
                        <a:rPr lang="en-IN" sz="1200" dirty="0">
                          <a:latin typeface="Aptos" panose="020B0004020202020204" pitchFamily="34" charset="0"/>
                        </a:rPr>
                        <a:t>12</a:t>
                      </a:r>
                    </a:p>
                    <a:p>
                      <a:pPr algn="ctr"/>
                      <a:r>
                        <a:rPr lang="en-IN" sz="1200" dirty="0">
                          <a:latin typeface="Aptos" panose="020B0004020202020204" pitchFamily="34" charset="0"/>
                        </a:rPr>
                        <a:t>13</a:t>
                      </a:r>
                    </a:p>
                    <a:p>
                      <a:pPr algn="ctr"/>
                      <a:r>
                        <a:rPr lang="en-IN" sz="1200" dirty="0">
                          <a:latin typeface="Aptos" panose="020B0004020202020204" pitchFamily="34" charset="0"/>
                        </a:rPr>
                        <a:t>14</a:t>
                      </a:r>
                    </a:p>
                    <a:p>
                      <a:pPr algn="ctr"/>
                      <a:r>
                        <a:rPr lang="en-IN" sz="1200" dirty="0">
                          <a:latin typeface="Aptos" panose="020B0004020202020204" pitchFamily="34" charset="0"/>
                        </a:rPr>
                        <a:t>15</a:t>
                      </a:r>
                    </a:p>
                  </a:txBody>
                  <a:tcPr anchor="ctr"/>
                </a:tc>
                <a:extLst>
                  <a:ext uri="{0D108BD9-81ED-4DB2-BD59-A6C34878D82A}">
                    <a16:rowId xmlns:a16="http://schemas.microsoft.com/office/drawing/2014/main" val="3713608538"/>
                  </a:ext>
                </a:extLst>
              </a:tr>
              <a:tr h="692237">
                <a:tc>
                  <a:txBody>
                    <a:bodyPr/>
                    <a:lstStyle/>
                    <a:p>
                      <a:pPr algn="ctr"/>
                      <a:r>
                        <a:rPr lang="en-IN" sz="1800" b="1" dirty="0">
                          <a:latin typeface="Aptos" panose="020B0004020202020204" pitchFamily="34" charset="0"/>
                        </a:rPr>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Aptos" panose="020B0004020202020204" pitchFamily="34" charset="0"/>
                        </a:rPr>
                        <a:t>Phase 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Problem Statement 4 – Platform Sales Analysis</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Graph</a:t>
                      </a:r>
                    </a:p>
                    <a:p>
                      <a:pPr marL="285750" indent="-285750" algn="l">
                        <a:buFont typeface="Arial" panose="020B0604020202020204" pitchFamily="34" charset="0"/>
                        <a:buChar char="•"/>
                      </a:pPr>
                      <a:r>
                        <a:rPr lang="en-IN" sz="1200" dirty="0">
                          <a:latin typeface="Aptos" panose="020B0004020202020204" pitchFamily="34" charset="0"/>
                        </a:rPr>
                        <a:t>Result</a:t>
                      </a:r>
                    </a:p>
                  </a:txBody>
                  <a:tcPr anchor="ctr"/>
                </a:tc>
                <a:tc>
                  <a:txBody>
                    <a:bodyPr/>
                    <a:lstStyle/>
                    <a:p>
                      <a:pPr algn="ctr"/>
                      <a:r>
                        <a:rPr lang="en-IN" sz="1600" b="1" dirty="0">
                          <a:latin typeface="Aptos" panose="020B0004020202020204" pitchFamily="34" charset="0"/>
                        </a:rPr>
                        <a:t>12</a:t>
                      </a:r>
                    </a:p>
                    <a:p>
                      <a:pPr algn="ctr"/>
                      <a:r>
                        <a:rPr lang="en-IN" sz="1200" dirty="0">
                          <a:latin typeface="Aptos" panose="020B0004020202020204" pitchFamily="34" charset="0"/>
                        </a:rPr>
                        <a:t>13</a:t>
                      </a:r>
                    </a:p>
                    <a:p>
                      <a:pPr algn="ctr"/>
                      <a:r>
                        <a:rPr lang="en-IN" sz="1200" dirty="0">
                          <a:latin typeface="Aptos" panose="020B0004020202020204" pitchFamily="34" charset="0"/>
                        </a:rPr>
                        <a:t>14</a:t>
                      </a:r>
                    </a:p>
                    <a:p>
                      <a:pPr algn="ctr"/>
                      <a:r>
                        <a:rPr lang="en-IN" sz="1200" dirty="0">
                          <a:latin typeface="Aptos" panose="020B0004020202020204" pitchFamily="34" charset="0"/>
                        </a:rPr>
                        <a:t>15</a:t>
                      </a:r>
                    </a:p>
                  </a:txBody>
                  <a:tcPr anchor="ctr"/>
                </a:tc>
                <a:extLst>
                  <a:ext uri="{0D108BD9-81ED-4DB2-BD59-A6C34878D82A}">
                    <a16:rowId xmlns:a16="http://schemas.microsoft.com/office/drawing/2014/main" val="2081890083"/>
                  </a:ext>
                </a:extLst>
              </a:tr>
              <a:tr h="692237">
                <a:tc>
                  <a:txBody>
                    <a:bodyPr/>
                    <a:lstStyle/>
                    <a:p>
                      <a:pPr algn="ctr"/>
                      <a:r>
                        <a:rPr lang="en-IN" sz="1800" b="1" dirty="0">
                          <a:latin typeface="Aptos" panose="020B0004020202020204" pitchFamily="34" charset="0"/>
                        </a:rPr>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Aptos" panose="020B0004020202020204" pitchFamily="34" charset="0"/>
                        </a:rPr>
                        <a:t>Phase 3</a:t>
                      </a:r>
                    </a:p>
                  </a:txBody>
                  <a:tcPr anchor="ctr"/>
                </a:tc>
                <a:tc>
                  <a:txBody>
                    <a:bodyPr/>
                    <a:lstStyle/>
                    <a:p>
                      <a:pPr algn="l"/>
                      <a:r>
                        <a:rPr lang="en-IN" sz="1600" dirty="0">
                          <a:latin typeface="Aptos" panose="020B0004020202020204" pitchFamily="34" charset="0"/>
                        </a:rPr>
                        <a:t>Problem Statement 9 – High Sales Genre</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Result</a:t>
                      </a:r>
                    </a:p>
                  </a:txBody>
                  <a:tcPr anchor="ctr"/>
                </a:tc>
                <a:tc>
                  <a:txBody>
                    <a:bodyPr/>
                    <a:lstStyle/>
                    <a:p>
                      <a:pPr algn="ctr"/>
                      <a:r>
                        <a:rPr lang="en-IN" sz="1600" b="1" dirty="0">
                          <a:latin typeface="Aptos" panose="020B0004020202020204" pitchFamily="34" charset="0"/>
                        </a:rPr>
                        <a:t>16</a:t>
                      </a:r>
                    </a:p>
                    <a:p>
                      <a:pPr algn="ctr"/>
                      <a:r>
                        <a:rPr lang="en-IN" sz="1200" dirty="0">
                          <a:latin typeface="Aptos" panose="020B0004020202020204" pitchFamily="34" charset="0"/>
                        </a:rPr>
                        <a:t>17</a:t>
                      </a:r>
                    </a:p>
                    <a:p>
                      <a:pPr algn="ctr"/>
                      <a:r>
                        <a:rPr lang="en-IN" sz="1200" dirty="0">
                          <a:latin typeface="Aptos" panose="020B0004020202020204" pitchFamily="34" charset="0"/>
                        </a:rPr>
                        <a:t>18</a:t>
                      </a:r>
                    </a:p>
                    <a:p>
                      <a:pPr algn="ctr"/>
                      <a:r>
                        <a:rPr lang="en-IN" sz="1200" dirty="0">
                          <a:latin typeface="Aptos" panose="020B0004020202020204" pitchFamily="34" charset="0"/>
                        </a:rPr>
                        <a:t>19</a:t>
                      </a:r>
                    </a:p>
                  </a:txBody>
                  <a:tcPr anchor="ctr"/>
                </a:tc>
                <a:extLst>
                  <a:ext uri="{0D108BD9-81ED-4DB2-BD59-A6C34878D82A}">
                    <a16:rowId xmlns:a16="http://schemas.microsoft.com/office/drawing/2014/main" val="4044500185"/>
                  </a:ext>
                </a:extLst>
              </a:tr>
              <a:tr h="692237">
                <a:tc>
                  <a:txBody>
                    <a:bodyPr/>
                    <a:lstStyle/>
                    <a:p>
                      <a:pPr algn="ctr"/>
                      <a:r>
                        <a:rPr lang="en-IN" sz="1800" b="1" dirty="0">
                          <a:latin typeface="Aptos" panose="020B0004020202020204" pitchFamily="34" charset="0"/>
                        </a:rPr>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Aptos" panose="020B0004020202020204" pitchFamily="34" charset="0"/>
                        </a:rPr>
                        <a:t>Phase 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Problem Statement 11 – Top and Underperforming Games</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Graph</a:t>
                      </a:r>
                    </a:p>
                    <a:p>
                      <a:pPr marL="285750" indent="-285750" algn="l">
                        <a:buFont typeface="Arial" panose="020B0604020202020204" pitchFamily="34" charset="0"/>
                        <a:buChar char="•"/>
                      </a:pPr>
                      <a:r>
                        <a:rPr lang="en-IN" sz="1200" dirty="0">
                          <a:latin typeface="Aptos" panose="020B0004020202020204" pitchFamily="34" charset="0"/>
                        </a:rPr>
                        <a:t>Result</a:t>
                      </a:r>
                    </a:p>
                    <a:p>
                      <a:pPr marL="285750" indent="-285750" algn="l">
                        <a:buFont typeface="Arial" panose="020B0604020202020204" pitchFamily="34" charset="0"/>
                        <a:buChar char="•"/>
                      </a:pPr>
                      <a:r>
                        <a:rPr lang="en-IN" sz="1200" dirty="0" err="1">
                          <a:latin typeface="Aptos" panose="020B0004020202020204" pitchFamily="34" charset="0"/>
                        </a:rPr>
                        <a:t>PowerBI</a:t>
                      </a:r>
                      <a:r>
                        <a:rPr lang="en-IN" sz="1200" dirty="0">
                          <a:latin typeface="Aptos" panose="020B0004020202020204" pitchFamily="34" charset="0"/>
                        </a:rPr>
                        <a:t> Dashboard</a:t>
                      </a:r>
                    </a:p>
                  </a:txBody>
                  <a:tcPr anchor="ctr"/>
                </a:tc>
                <a:tc>
                  <a:txBody>
                    <a:bodyPr/>
                    <a:lstStyle/>
                    <a:p>
                      <a:pPr algn="ctr"/>
                      <a:r>
                        <a:rPr lang="en-IN" sz="1600" b="1" dirty="0">
                          <a:latin typeface="Aptos" panose="020B0004020202020204" pitchFamily="34" charset="0"/>
                        </a:rPr>
                        <a:t>20</a:t>
                      </a:r>
                      <a:endParaRPr lang="en-IN" sz="1400" b="1" dirty="0">
                        <a:latin typeface="Aptos" panose="020B0004020202020204" pitchFamily="34" charset="0"/>
                      </a:endParaRPr>
                    </a:p>
                    <a:p>
                      <a:pPr algn="ctr"/>
                      <a:r>
                        <a:rPr lang="en-IN" sz="1200" dirty="0">
                          <a:latin typeface="Aptos" panose="020B0004020202020204" pitchFamily="34" charset="0"/>
                        </a:rPr>
                        <a:t>21</a:t>
                      </a:r>
                    </a:p>
                    <a:p>
                      <a:pPr algn="ctr"/>
                      <a:r>
                        <a:rPr lang="en-IN" sz="1200" dirty="0">
                          <a:latin typeface="Aptos" panose="020B0004020202020204" pitchFamily="34" charset="0"/>
                        </a:rPr>
                        <a:t>22</a:t>
                      </a:r>
                    </a:p>
                    <a:p>
                      <a:pPr algn="ctr"/>
                      <a:r>
                        <a:rPr lang="en-IN" sz="1200" dirty="0">
                          <a:latin typeface="Aptos" panose="020B0004020202020204" pitchFamily="34" charset="0"/>
                        </a:rPr>
                        <a:t>23</a:t>
                      </a:r>
                    </a:p>
                  </a:txBody>
                  <a:tcPr anchor="ctr"/>
                </a:tc>
                <a:extLst>
                  <a:ext uri="{0D108BD9-81ED-4DB2-BD59-A6C34878D82A}">
                    <a16:rowId xmlns:a16="http://schemas.microsoft.com/office/drawing/2014/main" val="2099068509"/>
                  </a:ext>
                </a:extLst>
              </a:tr>
              <a:tr h="692237">
                <a:tc>
                  <a:txBody>
                    <a:bodyPr/>
                    <a:lstStyle/>
                    <a:p>
                      <a:pPr algn="ctr"/>
                      <a:r>
                        <a:rPr lang="en-IN" sz="1800" b="1" dirty="0">
                          <a:latin typeface="Aptos" panose="020B0004020202020204" pitchFamily="34" charset="0"/>
                        </a:rPr>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Aptos" panose="020B0004020202020204" pitchFamily="34" charset="0"/>
                        </a:rPr>
                        <a:t>Final Phase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Problem Statement 14 – Sales across </a:t>
                      </a:r>
                      <a:r>
                        <a:rPr lang="en-IN" sz="1600" b="1" dirty="0">
                          <a:latin typeface="Aptos" panose="020B0004020202020204" pitchFamily="34" charset="0"/>
                        </a:rPr>
                        <a:t>Decades</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Graph</a:t>
                      </a:r>
                    </a:p>
                    <a:p>
                      <a:pPr marL="285750" indent="-285750" algn="l">
                        <a:buFont typeface="Arial" panose="020B0604020202020204" pitchFamily="34" charset="0"/>
                        <a:buChar char="•"/>
                      </a:pPr>
                      <a:r>
                        <a:rPr lang="en-IN" sz="1200" dirty="0">
                          <a:latin typeface="Aptos" panose="020B0004020202020204" pitchFamily="34" charset="0"/>
                        </a:rPr>
                        <a:t>Result</a:t>
                      </a:r>
                    </a:p>
                  </a:txBody>
                  <a:tcPr anchor="ctr"/>
                </a:tc>
                <a:tc>
                  <a:txBody>
                    <a:bodyPr/>
                    <a:lstStyle/>
                    <a:p>
                      <a:pPr algn="ctr"/>
                      <a:r>
                        <a:rPr lang="en-IN" sz="1600" b="1" dirty="0">
                          <a:latin typeface="Aptos" panose="020B0004020202020204" pitchFamily="34" charset="0"/>
                        </a:rPr>
                        <a:t>20</a:t>
                      </a:r>
                      <a:endParaRPr lang="en-IN" sz="1400" b="1" dirty="0">
                        <a:latin typeface="Aptos" panose="020B0004020202020204" pitchFamily="34" charset="0"/>
                      </a:endParaRPr>
                    </a:p>
                    <a:p>
                      <a:pPr algn="ctr"/>
                      <a:r>
                        <a:rPr lang="en-IN" sz="1200" dirty="0">
                          <a:latin typeface="Aptos" panose="020B0004020202020204" pitchFamily="34" charset="0"/>
                        </a:rPr>
                        <a:t>21</a:t>
                      </a:r>
                    </a:p>
                    <a:p>
                      <a:pPr algn="ctr"/>
                      <a:r>
                        <a:rPr lang="en-IN" sz="1200" dirty="0">
                          <a:latin typeface="Aptos" panose="020B0004020202020204" pitchFamily="34" charset="0"/>
                        </a:rPr>
                        <a:t>22</a:t>
                      </a:r>
                    </a:p>
                    <a:p>
                      <a:pPr algn="ctr"/>
                      <a:r>
                        <a:rPr lang="en-IN" sz="1200" dirty="0">
                          <a:latin typeface="Aptos" panose="020B0004020202020204" pitchFamily="34" charset="0"/>
                        </a:rPr>
                        <a:t>23</a:t>
                      </a:r>
                    </a:p>
                  </a:txBody>
                  <a:tcPr anchor="ctr"/>
                </a:tc>
                <a:extLst>
                  <a:ext uri="{0D108BD9-81ED-4DB2-BD59-A6C34878D82A}">
                    <a16:rowId xmlns:a16="http://schemas.microsoft.com/office/drawing/2014/main" val="3097365642"/>
                  </a:ext>
                </a:extLst>
              </a:tr>
              <a:tr h="154858">
                <a:tc>
                  <a:txBody>
                    <a:bodyPr/>
                    <a:lstStyle/>
                    <a:p>
                      <a:pPr algn="ctr"/>
                      <a:r>
                        <a:rPr lang="en-IN" sz="1800" b="1" dirty="0">
                          <a:latin typeface="Aptos" panose="020B0004020202020204" pitchFamily="34" charset="0"/>
                        </a:rPr>
                        <a:t>7</a:t>
                      </a:r>
                    </a:p>
                  </a:txBody>
                  <a:tcPr anchor="ctr"/>
                </a:tc>
                <a:tc>
                  <a:txBody>
                    <a:bodyPr/>
                    <a:lstStyle/>
                    <a:p>
                      <a:pPr algn="ctr"/>
                      <a:r>
                        <a:rPr lang="en-IN" sz="1800" b="1" dirty="0">
                          <a:latin typeface="Aptos" panose="020B0004020202020204" pitchFamily="34" charset="0"/>
                        </a:rPr>
                        <a:t>-</a:t>
                      </a:r>
                    </a:p>
                  </a:txBody>
                  <a:tcPr anchor="ctr"/>
                </a:tc>
                <a:tc>
                  <a:txBody>
                    <a:bodyPr/>
                    <a:lstStyle/>
                    <a:p>
                      <a:pPr marL="0" indent="0" algn="l">
                        <a:buFont typeface="Arial" panose="020B0604020202020204" pitchFamily="34" charset="0"/>
                        <a:buNone/>
                      </a:pPr>
                      <a:r>
                        <a:rPr lang="en-IN" sz="1600" dirty="0" err="1">
                          <a:latin typeface="Aptos" panose="020B0004020202020204" pitchFamily="34" charset="0"/>
                        </a:rPr>
                        <a:t>PowerBI</a:t>
                      </a:r>
                      <a:r>
                        <a:rPr lang="en-IN" sz="1600" dirty="0">
                          <a:latin typeface="Aptos" panose="020B0004020202020204" pitchFamily="34" charset="0"/>
                        </a:rPr>
                        <a:t> Dashboard Summary</a:t>
                      </a:r>
                    </a:p>
                  </a:txBody>
                  <a:tcPr anchor="ctr"/>
                </a:tc>
                <a:tc>
                  <a:txBody>
                    <a:bodyPr/>
                    <a:lstStyle/>
                    <a:p>
                      <a:pPr algn="ctr"/>
                      <a:endParaRPr lang="en-IN" sz="1200" dirty="0">
                        <a:latin typeface="Aptos" panose="020B0004020202020204" pitchFamily="34" charset="0"/>
                      </a:endParaRPr>
                    </a:p>
                  </a:txBody>
                  <a:tcPr anchor="ctr"/>
                </a:tc>
                <a:extLst>
                  <a:ext uri="{0D108BD9-81ED-4DB2-BD59-A6C34878D82A}">
                    <a16:rowId xmlns:a16="http://schemas.microsoft.com/office/drawing/2014/main" val="667804033"/>
                  </a:ext>
                </a:extLst>
              </a:tr>
              <a:tr h="286443">
                <a:tc>
                  <a:txBody>
                    <a:bodyPr/>
                    <a:lstStyle/>
                    <a:p>
                      <a:pPr algn="ctr"/>
                      <a:r>
                        <a:rPr lang="en-IN" sz="1800" b="1" dirty="0">
                          <a:latin typeface="Aptos" panose="020B0004020202020204" pitchFamily="34" charset="0"/>
                        </a:rPr>
                        <a:t>8</a:t>
                      </a:r>
                    </a:p>
                  </a:txBody>
                  <a:tcPr anchor="ctr"/>
                </a:tc>
                <a:tc>
                  <a:txBody>
                    <a:bodyPr/>
                    <a:lstStyle/>
                    <a:p>
                      <a:pPr algn="ctr"/>
                      <a:r>
                        <a:rPr lang="en-IN" sz="1800" b="1" dirty="0">
                          <a:latin typeface="Aptos" panose="020B0004020202020204" pitchFamily="34" charset="0"/>
                        </a:rPr>
                        <a:t>-</a:t>
                      </a:r>
                    </a:p>
                  </a:txBody>
                  <a:tcPr anchor="ctr"/>
                </a:tc>
                <a:tc>
                  <a:txBody>
                    <a:bodyPr/>
                    <a:lstStyle/>
                    <a:p>
                      <a:pPr marL="0" indent="0" algn="l">
                        <a:buFont typeface="Arial" panose="020B0604020202020204" pitchFamily="34" charset="0"/>
                        <a:buNone/>
                      </a:pPr>
                      <a:r>
                        <a:rPr lang="en-IN" sz="1600" dirty="0">
                          <a:latin typeface="Aptos" panose="020B0004020202020204" pitchFamily="34" charset="0"/>
                        </a:rPr>
                        <a:t>Conclusion</a:t>
                      </a:r>
                    </a:p>
                  </a:txBody>
                  <a:tcPr anchor="ctr"/>
                </a:tc>
                <a:tc>
                  <a:txBody>
                    <a:bodyPr/>
                    <a:lstStyle/>
                    <a:p>
                      <a:pPr algn="ctr"/>
                      <a:r>
                        <a:rPr lang="en-IN" sz="1600" b="1" dirty="0">
                          <a:latin typeface="Aptos" panose="020B0004020202020204" pitchFamily="34" charset="0"/>
                        </a:rPr>
                        <a:t>24</a:t>
                      </a:r>
                    </a:p>
                  </a:txBody>
                  <a:tcPr anchor="ctr"/>
                </a:tc>
                <a:extLst>
                  <a:ext uri="{0D108BD9-81ED-4DB2-BD59-A6C34878D82A}">
                    <a16:rowId xmlns:a16="http://schemas.microsoft.com/office/drawing/2014/main" val="114152097"/>
                  </a:ext>
                </a:extLst>
              </a:tr>
              <a:tr h="286443">
                <a:tc>
                  <a:txBody>
                    <a:bodyPr/>
                    <a:lstStyle/>
                    <a:p>
                      <a:pPr algn="ctr"/>
                      <a:r>
                        <a:rPr lang="en-IN" sz="1800" b="1" dirty="0">
                          <a:latin typeface="Aptos" panose="020B0004020202020204" pitchFamily="34" charset="0"/>
                        </a:rPr>
                        <a:t>9</a:t>
                      </a:r>
                    </a:p>
                  </a:txBody>
                  <a:tcPr anchor="ctr"/>
                </a:tc>
                <a:tc>
                  <a:txBody>
                    <a:bodyPr/>
                    <a:lstStyle/>
                    <a:p>
                      <a:pPr algn="ctr"/>
                      <a:r>
                        <a:rPr lang="en-IN" sz="1800" b="1" dirty="0">
                          <a:latin typeface="Aptos" panose="020B0004020202020204" pitchFamily="34" charset="0"/>
                        </a:rPr>
                        <a:t>-</a:t>
                      </a:r>
                    </a:p>
                  </a:txBody>
                  <a:tcPr anchor="ctr"/>
                </a:tc>
                <a:tc>
                  <a:txBody>
                    <a:bodyPr/>
                    <a:lstStyle/>
                    <a:p>
                      <a:pPr marL="0" indent="0" algn="l">
                        <a:buFont typeface="Arial" panose="020B0604020202020204" pitchFamily="34" charset="0"/>
                        <a:buNone/>
                      </a:pPr>
                      <a:r>
                        <a:rPr lang="en-IN" sz="1600" dirty="0">
                          <a:latin typeface="Aptos" panose="020B0004020202020204" pitchFamily="34" charset="0"/>
                        </a:rPr>
                        <a:t>References</a:t>
                      </a:r>
                    </a:p>
                  </a:txBody>
                  <a:tcPr anchor="ctr"/>
                </a:tc>
                <a:tc>
                  <a:txBody>
                    <a:bodyPr/>
                    <a:lstStyle/>
                    <a:p>
                      <a:pPr algn="ctr"/>
                      <a:r>
                        <a:rPr lang="en-IN" sz="1600" b="1" dirty="0">
                          <a:latin typeface="Aptos" panose="020B0004020202020204" pitchFamily="34" charset="0"/>
                        </a:rPr>
                        <a:t>25</a:t>
                      </a:r>
                    </a:p>
                  </a:txBody>
                  <a:tcPr anchor="ctr"/>
                </a:tc>
                <a:extLst>
                  <a:ext uri="{0D108BD9-81ED-4DB2-BD59-A6C34878D82A}">
                    <a16:rowId xmlns:a16="http://schemas.microsoft.com/office/drawing/2014/main" val="4045350024"/>
                  </a:ext>
                </a:extLst>
              </a:tr>
            </a:tbl>
          </a:graphicData>
        </a:graphic>
      </p:graphicFrame>
      <p:grpSp>
        <p:nvGrpSpPr>
          <p:cNvPr id="16" name="Group 15">
            <a:extLst>
              <a:ext uri="{FF2B5EF4-FFF2-40B4-BE49-F238E27FC236}">
                <a16:creationId xmlns:a16="http://schemas.microsoft.com/office/drawing/2014/main" id="{EF82307F-8EC2-7955-B2CD-83BC0B0C916C}"/>
              </a:ext>
            </a:extLst>
          </p:cNvPr>
          <p:cNvGrpSpPr/>
          <p:nvPr/>
        </p:nvGrpSpPr>
        <p:grpSpPr>
          <a:xfrm>
            <a:off x="0" y="0"/>
            <a:ext cx="12192000" cy="6858000"/>
            <a:chOff x="0" y="0"/>
            <a:chExt cx="12192000" cy="6858000"/>
          </a:xfrm>
        </p:grpSpPr>
        <p:pic>
          <p:nvPicPr>
            <p:cNvPr id="13" name="Picture 12" descr="A grid with black and yellow squares&#10;&#10;Description automatically generated">
              <a:extLst>
                <a:ext uri="{FF2B5EF4-FFF2-40B4-BE49-F238E27FC236}">
                  <a16:creationId xmlns:a16="http://schemas.microsoft.com/office/drawing/2014/main" id="{6ED186ED-180B-90DB-4107-B20EAA764E94}"/>
                </a:ext>
              </a:extLst>
            </p:cNvPr>
            <p:cNvPicPr>
              <a:picLocks noChangeAspect="1"/>
            </p:cNvPicPr>
            <p:nvPr/>
          </p:nvPicPr>
          <p:blipFill rotWithShape="1">
            <a:blip r:embed="rId2">
              <a:extLst>
                <a:ext uri="{28A0092B-C50C-407E-A947-70E740481C1C}">
                  <a14:useLocalDpi xmlns:a14="http://schemas.microsoft.com/office/drawing/2010/main" val="0"/>
                </a:ext>
              </a:extLst>
            </a:blip>
            <a:srcRect b="87774"/>
            <a:stretch/>
          </p:blipFill>
          <p:spPr>
            <a:xfrm>
              <a:off x="0" y="0"/>
              <a:ext cx="12192000" cy="838427"/>
            </a:xfrm>
            <a:prstGeom prst="rect">
              <a:avLst/>
            </a:prstGeom>
          </p:spPr>
        </p:pic>
        <p:pic>
          <p:nvPicPr>
            <p:cNvPr id="14" name="Picture 13" descr="A grid with black and yellow squares&#10;&#10;Description automatically generated">
              <a:extLst>
                <a:ext uri="{FF2B5EF4-FFF2-40B4-BE49-F238E27FC236}">
                  <a16:creationId xmlns:a16="http://schemas.microsoft.com/office/drawing/2014/main" id="{FF5487F2-197F-0BB8-D423-1EBEEB8B2B83}"/>
                </a:ext>
              </a:extLst>
            </p:cNvPr>
            <p:cNvPicPr>
              <a:picLocks noChangeAspect="1"/>
            </p:cNvPicPr>
            <p:nvPr/>
          </p:nvPicPr>
          <p:blipFill rotWithShape="1">
            <a:blip r:embed="rId2">
              <a:extLst>
                <a:ext uri="{28A0092B-C50C-407E-A947-70E740481C1C}">
                  <a14:useLocalDpi xmlns:a14="http://schemas.microsoft.com/office/drawing/2010/main" val="0"/>
                </a:ext>
              </a:extLst>
            </a:blip>
            <a:srcRect t="86665" b="1"/>
            <a:stretch/>
          </p:blipFill>
          <p:spPr>
            <a:xfrm>
              <a:off x="0" y="5943600"/>
              <a:ext cx="12192000" cy="914400"/>
            </a:xfrm>
            <a:prstGeom prst="rect">
              <a:avLst/>
            </a:prstGeom>
          </p:spPr>
        </p:pic>
        <p:pic>
          <p:nvPicPr>
            <p:cNvPr id="15" name="Picture 14" descr="A grid with black and yellow squares&#10;&#10;Description automatically generated">
              <a:extLst>
                <a:ext uri="{FF2B5EF4-FFF2-40B4-BE49-F238E27FC236}">
                  <a16:creationId xmlns:a16="http://schemas.microsoft.com/office/drawing/2014/main" id="{2B72C6D2-BAF0-C4EF-FDD0-9788EE7E1707}"/>
                </a:ext>
              </a:extLst>
            </p:cNvPr>
            <p:cNvPicPr>
              <a:picLocks noChangeAspect="1"/>
            </p:cNvPicPr>
            <p:nvPr/>
          </p:nvPicPr>
          <p:blipFill rotWithShape="1">
            <a:blip r:embed="rId2">
              <a:extLst>
                <a:ext uri="{28A0092B-C50C-407E-A947-70E740481C1C}">
                  <a14:useLocalDpi xmlns:a14="http://schemas.microsoft.com/office/drawing/2010/main" val="0"/>
                </a:ext>
              </a:extLst>
            </a:blip>
            <a:srcRect l="83320" t="1" b="1"/>
            <a:stretch/>
          </p:blipFill>
          <p:spPr>
            <a:xfrm>
              <a:off x="10158360" y="0"/>
              <a:ext cx="2033640" cy="6858000"/>
            </a:xfrm>
            <a:prstGeom prst="rect">
              <a:avLst/>
            </a:prstGeom>
          </p:spPr>
        </p:pic>
      </p:grpSp>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111533" y="788436"/>
            <a:ext cx="1651820" cy="517757"/>
          </a:xfrm>
        </p:spPr>
        <p:txBody>
          <a:bodyPr>
            <a:noAutofit/>
          </a:bodyPr>
          <a:lstStyle/>
          <a:p>
            <a:pPr algn="ctr"/>
            <a:r>
              <a:rPr lang="en-US" b="1" dirty="0">
                <a:latin typeface="Aptos" panose="020B0004020202020204" pitchFamily="34" charset="0"/>
              </a:rPr>
              <a:t>Index</a:t>
            </a:r>
            <a:endParaRPr lang="en-IN" b="1" dirty="0">
              <a:latin typeface="Aptos" panose="020B0004020202020204" pitchFamily="34" charset="0"/>
            </a:endParaRPr>
          </a:p>
        </p:txBody>
      </p:sp>
    </p:spTree>
    <p:extLst>
      <p:ext uri="{BB962C8B-B14F-4D97-AF65-F5344CB8AC3E}">
        <p14:creationId xmlns:p14="http://schemas.microsoft.com/office/powerpoint/2010/main" val="34937172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5335736" y="892976"/>
            <a:ext cx="1520527" cy="655408"/>
          </a:xfrm>
        </p:spPr>
        <p:txBody>
          <a:bodyPr>
            <a:normAutofit fontScale="90000"/>
          </a:bodyPr>
          <a:lstStyle/>
          <a:p>
            <a:pPr algn="ctr"/>
            <a:r>
              <a:rPr lang="en-US" sz="4900" dirty="0">
                <a:latin typeface="Aptos" panose="020B0004020202020204" pitchFamily="34" charset="0"/>
              </a:rPr>
              <a:t>Code</a:t>
            </a:r>
            <a:endParaRPr lang="en-IN" dirty="0">
              <a:latin typeface="Aptos" panose="020B0004020202020204" pitchFamily="34" charset="0"/>
            </a:endParaRPr>
          </a:p>
        </p:txBody>
      </p:sp>
      <p:pic>
        <p:nvPicPr>
          <p:cNvPr id="5" name="Picture 4">
            <a:extLst>
              <a:ext uri="{FF2B5EF4-FFF2-40B4-BE49-F238E27FC236}">
                <a16:creationId xmlns:a16="http://schemas.microsoft.com/office/drawing/2014/main" id="{613EB894-2D4E-4AA5-4EB6-8E01B7DB0CE1}"/>
              </a:ext>
            </a:extLst>
          </p:cNvPr>
          <p:cNvPicPr>
            <a:picLocks noChangeAspect="1"/>
          </p:cNvPicPr>
          <p:nvPr/>
        </p:nvPicPr>
        <p:blipFill>
          <a:blip r:embed="rId2"/>
          <a:stretch>
            <a:fillRect/>
          </a:stretch>
        </p:blipFill>
        <p:spPr>
          <a:xfrm>
            <a:off x="1457609" y="2401556"/>
            <a:ext cx="9276780" cy="2054888"/>
          </a:xfrm>
          <a:prstGeom prst="rect">
            <a:avLst/>
          </a:prstGeom>
        </p:spPr>
      </p:pic>
    </p:spTree>
    <p:extLst>
      <p:ext uri="{BB962C8B-B14F-4D97-AF65-F5344CB8AC3E}">
        <p14:creationId xmlns:p14="http://schemas.microsoft.com/office/powerpoint/2010/main" val="27871378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196970" y="890520"/>
            <a:ext cx="3798060" cy="606247"/>
          </a:xfrm>
        </p:spPr>
        <p:txBody>
          <a:bodyPr>
            <a:noAutofit/>
          </a:bodyPr>
          <a:lstStyle/>
          <a:p>
            <a:pPr algn="ctr"/>
            <a:r>
              <a:rPr lang="en-US" dirty="0">
                <a:latin typeface="Aptos" panose="020B0004020202020204" pitchFamily="34" charset="0"/>
              </a:rPr>
              <a:t>Figures/Graph</a:t>
            </a:r>
            <a:endParaRPr lang="en-IN" dirty="0">
              <a:latin typeface="Aptos" panose="020B0004020202020204" pitchFamily="34" charset="0"/>
            </a:endParaRPr>
          </a:p>
        </p:txBody>
      </p:sp>
      <p:sp>
        <p:nvSpPr>
          <p:cNvPr id="6" name="TextBox 5">
            <a:extLst>
              <a:ext uri="{FF2B5EF4-FFF2-40B4-BE49-F238E27FC236}">
                <a16:creationId xmlns:a16="http://schemas.microsoft.com/office/drawing/2014/main" id="{532ECBA9-E3CF-EA87-3D5B-E19030928A63}"/>
              </a:ext>
            </a:extLst>
          </p:cNvPr>
          <p:cNvSpPr txBox="1"/>
          <p:nvPr/>
        </p:nvSpPr>
        <p:spPr>
          <a:xfrm>
            <a:off x="9870483" y="3838632"/>
            <a:ext cx="1130308" cy="646331"/>
          </a:xfrm>
          <a:prstGeom prst="rect">
            <a:avLst/>
          </a:prstGeom>
          <a:noFill/>
        </p:spPr>
        <p:txBody>
          <a:bodyPr wrap="square">
            <a:spAutoFit/>
          </a:bodyPr>
          <a:lstStyle/>
          <a:p>
            <a:r>
              <a:rPr lang="en-US" dirty="0">
                <a:latin typeface="Aptos" panose="020B0004020202020204" pitchFamily="34" charset="0"/>
              </a:rPr>
              <a:t>Output Graph</a:t>
            </a:r>
          </a:p>
        </p:txBody>
      </p:sp>
      <p:cxnSp>
        <p:nvCxnSpPr>
          <p:cNvPr id="8" name="Connector: Curved 7">
            <a:extLst>
              <a:ext uri="{FF2B5EF4-FFF2-40B4-BE49-F238E27FC236}">
                <a16:creationId xmlns:a16="http://schemas.microsoft.com/office/drawing/2014/main" id="{B1ABE71A-8CE7-ECCF-090D-458C90D0B5AB}"/>
              </a:ext>
            </a:extLst>
          </p:cNvPr>
          <p:cNvCxnSpPr>
            <a:cxnSpLocks/>
            <a:stCxn id="6" idx="0"/>
          </p:cNvCxnSpPr>
          <p:nvPr/>
        </p:nvCxnSpPr>
        <p:spPr>
          <a:xfrm rot="16200000" flipH="1" flipV="1">
            <a:off x="9595580" y="3219102"/>
            <a:ext cx="220528" cy="1459587"/>
          </a:xfrm>
          <a:prstGeom prst="curvedConnector4">
            <a:avLst>
              <a:gd name="adj1" fmla="val -213668"/>
              <a:gd name="adj2" fmla="val 6936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80C09269-A119-F02A-82E2-1BFD8BC88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7446" y="1614904"/>
            <a:ext cx="5548604" cy="4888512"/>
          </a:xfrm>
          <a:prstGeom prst="rect">
            <a:avLst/>
          </a:prstGeom>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032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3431458" y="927581"/>
            <a:ext cx="5329084" cy="566918"/>
          </a:xfrm>
        </p:spPr>
        <p:txBody>
          <a:bodyPr>
            <a:noAutofit/>
          </a:bodyPr>
          <a:lstStyle/>
          <a:p>
            <a:pPr algn="ctr"/>
            <a:r>
              <a:rPr lang="en-US" dirty="0">
                <a:latin typeface="Aptos" panose="020B0004020202020204" pitchFamily="34" charset="0"/>
              </a:rPr>
              <a:t>Results(Screenshot)</a:t>
            </a:r>
            <a:endParaRPr lang="en-IN" dirty="0">
              <a:latin typeface="Aptos" panose="020B0004020202020204" pitchFamily="34" charset="0"/>
            </a:endParaRPr>
          </a:p>
        </p:txBody>
      </p:sp>
      <p:pic>
        <p:nvPicPr>
          <p:cNvPr id="1026" name="Picture 2">
            <a:extLst>
              <a:ext uri="{FF2B5EF4-FFF2-40B4-BE49-F238E27FC236}">
                <a16:creationId xmlns:a16="http://schemas.microsoft.com/office/drawing/2014/main" id="{9508730F-FDFE-FBF6-450C-50FF6CD4F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899" y="1903757"/>
            <a:ext cx="5050970" cy="4450080"/>
          </a:xfrm>
          <a:prstGeom prst="rect">
            <a:avLst/>
          </a:prstGeom>
          <a:ln w="19050">
            <a:solidFill>
              <a:schemeClr val="tx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F754824-2C92-73E0-A542-AFA9C5753BAD}"/>
              </a:ext>
            </a:extLst>
          </p:cNvPr>
          <p:cNvPicPr>
            <a:picLocks noChangeAspect="1"/>
          </p:cNvPicPr>
          <p:nvPr/>
        </p:nvPicPr>
        <p:blipFill>
          <a:blip r:embed="rId3"/>
          <a:stretch>
            <a:fillRect/>
          </a:stretch>
        </p:blipFill>
        <p:spPr>
          <a:xfrm>
            <a:off x="7726942" y="3340357"/>
            <a:ext cx="3064272" cy="1222314"/>
          </a:xfrm>
          <a:prstGeom prst="rect">
            <a:avLst/>
          </a:prstGeom>
          <a:ln w="19050">
            <a:solidFill>
              <a:schemeClr val="tx1"/>
            </a:solidFill>
          </a:ln>
        </p:spPr>
      </p:pic>
    </p:spTree>
    <p:extLst>
      <p:ext uri="{BB962C8B-B14F-4D97-AF65-F5344CB8AC3E}">
        <p14:creationId xmlns:p14="http://schemas.microsoft.com/office/powerpoint/2010/main" val="447108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391608" y="2824023"/>
            <a:ext cx="3035562" cy="604977"/>
          </a:xfrm>
        </p:spPr>
        <p:txBody>
          <a:bodyPr>
            <a:noAutofit/>
          </a:bodyPr>
          <a:lstStyle/>
          <a:p>
            <a:pPr algn="ctr"/>
            <a:r>
              <a:rPr lang="en-US" b="1" dirty="0">
                <a:latin typeface="Aptos" panose="020B0004020202020204" pitchFamily="34" charset="0"/>
              </a:rPr>
              <a:t>PHASE - 3</a:t>
            </a:r>
            <a:endParaRPr lang="en-IN" b="1" dirty="0">
              <a:latin typeface="Aptos" panose="020B0004020202020204" pitchFamily="34" charset="0"/>
            </a:endParaRPr>
          </a:p>
        </p:txBody>
      </p:sp>
      <p:sp>
        <p:nvSpPr>
          <p:cNvPr id="3" name="Title 1">
            <a:extLst>
              <a:ext uri="{FF2B5EF4-FFF2-40B4-BE49-F238E27FC236}">
                <a16:creationId xmlns:a16="http://schemas.microsoft.com/office/drawing/2014/main" id="{3A16A70B-CF28-3200-F3A3-D771969DCCE4}"/>
              </a:ext>
            </a:extLst>
          </p:cNvPr>
          <p:cNvSpPr txBox="1">
            <a:spLocks/>
          </p:cNvSpPr>
          <p:nvPr/>
        </p:nvSpPr>
        <p:spPr>
          <a:xfrm>
            <a:off x="3537857" y="3429000"/>
            <a:ext cx="4743064" cy="3800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effectLst/>
                <a:latin typeface="Aptos" panose="020B0004020202020204" pitchFamily="34" charset="0"/>
                <a:ea typeface="MS Mincho" panose="02020609040205080304" pitchFamily="49" charset="-128"/>
                <a:cs typeface="Times New Roman" panose="02020603050405020304" pitchFamily="18" charset="0"/>
              </a:rPr>
              <a:t>Data Transformation</a:t>
            </a:r>
            <a:endParaRPr lang="en-IN" b="1" dirty="0">
              <a:latin typeface="Aptos" panose="020B0004020202020204" pitchFamily="34" charset="0"/>
            </a:endParaRPr>
          </a:p>
        </p:txBody>
      </p:sp>
    </p:spTree>
    <p:extLst>
      <p:ext uri="{BB962C8B-B14F-4D97-AF65-F5344CB8AC3E}">
        <p14:creationId xmlns:p14="http://schemas.microsoft.com/office/powerpoint/2010/main" val="2686823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3771538" y="904183"/>
            <a:ext cx="4648922" cy="635743"/>
          </a:xfrm>
        </p:spPr>
        <p:txBody>
          <a:bodyPr>
            <a:noAutofit/>
          </a:bodyPr>
          <a:lstStyle/>
          <a:p>
            <a:pPr algn="ctr"/>
            <a:r>
              <a:rPr lang="en-US" dirty="0">
                <a:latin typeface="Aptos" panose="020B0004020202020204" pitchFamily="34" charset="0"/>
              </a:rPr>
              <a:t>Project Statement</a:t>
            </a:r>
            <a:endParaRPr lang="en-IN" dirty="0">
              <a:latin typeface="Aptos" panose="020B0004020202020204" pitchFamily="34" charset="0"/>
            </a:endParaRPr>
          </a:p>
        </p:txBody>
      </p:sp>
      <p:sp>
        <p:nvSpPr>
          <p:cNvPr id="4" name="TextBox 3">
            <a:extLst>
              <a:ext uri="{FF2B5EF4-FFF2-40B4-BE49-F238E27FC236}">
                <a16:creationId xmlns:a16="http://schemas.microsoft.com/office/drawing/2014/main" id="{1CB0FA64-E532-A5C1-1F9C-975B5002A526}"/>
              </a:ext>
            </a:extLst>
          </p:cNvPr>
          <p:cNvSpPr txBox="1"/>
          <p:nvPr/>
        </p:nvSpPr>
        <p:spPr>
          <a:xfrm>
            <a:off x="1753212" y="2528781"/>
            <a:ext cx="8685573" cy="1661993"/>
          </a:xfrm>
          <a:prstGeom prst="rect">
            <a:avLst/>
          </a:prstGeom>
          <a:noFill/>
        </p:spPr>
        <p:txBody>
          <a:bodyPr wrap="square" rtlCol="0">
            <a:spAutoFit/>
          </a:bodyPr>
          <a:lstStyle/>
          <a:p>
            <a:r>
              <a:rPr lang="en-IN" sz="2400" b="1" dirty="0">
                <a:latin typeface="Aptos" panose="020B0004020202020204" pitchFamily="34" charset="0"/>
              </a:rPr>
              <a:t>Problem Statement 9: </a:t>
            </a:r>
            <a:r>
              <a:rPr lang="en-US" sz="2400" b="1" dirty="0">
                <a:effectLst/>
                <a:latin typeface="Aptos" panose="020B0004020202020204" pitchFamily="34" charset="0"/>
                <a:ea typeface="MS Mincho" panose="02020609040205080304" pitchFamily="49" charset="-128"/>
                <a:cs typeface="Times New Roman" panose="02020603050405020304" pitchFamily="18" charset="0"/>
              </a:rPr>
              <a:t>High Sales Genres</a:t>
            </a:r>
          </a:p>
          <a:p>
            <a:br>
              <a:rPr lang="en-US" sz="2400" b="1" dirty="0"/>
            </a:br>
            <a:r>
              <a:rPr lang="en-US" sz="1800" dirty="0">
                <a:effectLst/>
                <a:latin typeface="Aptos" panose="020B0004020202020204" pitchFamily="34" charset="0"/>
                <a:ea typeface="MS Mincho" panose="02020609040205080304" pitchFamily="49" charset="-128"/>
                <a:cs typeface="Times New Roman" panose="02020603050405020304" pitchFamily="18" charset="0"/>
              </a:rPr>
              <a:t>Create a CSV file with records for sports, action, and shooter genres with global sales greater than 2 million. Exclude genres such as puzzle, fighting, and racing. Analyze these records.</a:t>
            </a:r>
            <a:endParaRPr lang="en-IN" dirty="0">
              <a:latin typeface="Aptos" panose="020B0004020202020204" pitchFamily="34" charset="0"/>
            </a:endParaRPr>
          </a:p>
        </p:txBody>
      </p:sp>
    </p:spTree>
    <p:extLst>
      <p:ext uri="{BB962C8B-B14F-4D97-AF65-F5344CB8AC3E}">
        <p14:creationId xmlns:p14="http://schemas.microsoft.com/office/powerpoint/2010/main" val="24504388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544237" y="884913"/>
            <a:ext cx="3103521" cy="616079"/>
          </a:xfrm>
        </p:spPr>
        <p:txBody>
          <a:bodyPr>
            <a:noAutofit/>
          </a:bodyPr>
          <a:lstStyle/>
          <a:p>
            <a:pPr algn="ctr"/>
            <a:r>
              <a:rPr lang="en-US" dirty="0">
                <a:latin typeface="Aptos" panose="020B0004020202020204" pitchFamily="34" charset="0"/>
              </a:rPr>
              <a:t>Description</a:t>
            </a:r>
            <a:endParaRPr lang="en-IN" dirty="0">
              <a:latin typeface="Aptos" panose="020B0004020202020204" pitchFamily="34" charset="0"/>
            </a:endParaRPr>
          </a:p>
        </p:txBody>
      </p:sp>
      <p:sp>
        <p:nvSpPr>
          <p:cNvPr id="4" name="TextBox 3">
            <a:extLst>
              <a:ext uri="{FF2B5EF4-FFF2-40B4-BE49-F238E27FC236}">
                <a16:creationId xmlns:a16="http://schemas.microsoft.com/office/drawing/2014/main" id="{F3D318A8-448D-1600-1854-9CA41193E2FA}"/>
              </a:ext>
            </a:extLst>
          </p:cNvPr>
          <p:cNvSpPr txBox="1"/>
          <p:nvPr/>
        </p:nvSpPr>
        <p:spPr>
          <a:xfrm>
            <a:off x="2092137" y="1888545"/>
            <a:ext cx="9020622" cy="3791872"/>
          </a:xfrm>
          <a:prstGeom prst="rect">
            <a:avLst/>
          </a:prstGeom>
          <a:noFill/>
        </p:spPr>
        <p:txBody>
          <a:bodyPr wrap="square">
            <a:spAutoFit/>
          </a:bodyPr>
          <a:lstStyle/>
          <a:p>
            <a:pPr>
              <a:lnSpc>
                <a:spcPct val="150000"/>
              </a:lnSpc>
            </a:pPr>
            <a:r>
              <a:rPr lang="en-US" dirty="0">
                <a:latin typeface="Aptos" panose="020B0004020202020204" pitchFamily="34" charset="0"/>
              </a:rPr>
              <a:t>This problem focuses on genres with high global sales, excluding puzzle, fighting, and racing:</a:t>
            </a:r>
          </a:p>
          <a:p>
            <a:pPr marL="285750" indent="-285750">
              <a:lnSpc>
                <a:spcPct val="150000"/>
              </a:lnSpc>
              <a:buFont typeface="Arial" panose="020B0604020202020204" pitchFamily="34" charset="0"/>
              <a:buChar char="•"/>
            </a:pPr>
            <a:r>
              <a:rPr lang="en-US" b="1" dirty="0">
                <a:latin typeface="Aptos" panose="020B0004020202020204" pitchFamily="34" charset="0"/>
              </a:rPr>
              <a:t>Records Extraction: </a:t>
            </a:r>
            <a:r>
              <a:rPr lang="en-US" dirty="0">
                <a:latin typeface="Aptos" panose="020B0004020202020204" pitchFamily="34" charset="0"/>
              </a:rPr>
              <a:t>Extracted records for sports, action, and shooter genres with global sales greater than 2 million.</a:t>
            </a:r>
          </a:p>
          <a:p>
            <a:pPr marL="285750" indent="-285750">
              <a:lnSpc>
                <a:spcPct val="150000"/>
              </a:lnSpc>
              <a:buFont typeface="Arial" panose="020B0604020202020204" pitchFamily="34" charset="0"/>
              <a:buChar char="•"/>
            </a:pPr>
            <a:r>
              <a:rPr lang="en-US" b="1" dirty="0">
                <a:latin typeface="Aptos" panose="020B0004020202020204" pitchFamily="34" charset="0"/>
              </a:rPr>
              <a:t>Exclusion Criteria: </a:t>
            </a:r>
            <a:r>
              <a:rPr lang="en-US" dirty="0">
                <a:latin typeface="Aptos" panose="020B0004020202020204" pitchFamily="34" charset="0"/>
              </a:rPr>
              <a:t>Excluded genres such as puzzle, fighting, and racing.</a:t>
            </a:r>
          </a:p>
          <a:p>
            <a:pPr>
              <a:lnSpc>
                <a:spcPct val="150000"/>
              </a:lnSpc>
            </a:pPr>
            <a:endParaRPr lang="en-US" dirty="0">
              <a:latin typeface="Aptos" panose="020B0004020202020204" pitchFamily="34" charset="0"/>
            </a:endParaRPr>
          </a:p>
          <a:p>
            <a:pPr>
              <a:lnSpc>
                <a:spcPct val="150000"/>
              </a:lnSpc>
            </a:pPr>
            <a:r>
              <a:rPr lang="en-US" b="1" dirty="0">
                <a:latin typeface="Aptos" panose="020B0004020202020204" pitchFamily="34" charset="0"/>
              </a:rPr>
              <a:t>Approach:</a:t>
            </a:r>
          </a:p>
          <a:p>
            <a:pPr marL="285750" indent="-285750">
              <a:lnSpc>
                <a:spcPct val="150000"/>
              </a:lnSpc>
              <a:buFont typeface="Arial" panose="020B0604020202020204" pitchFamily="34" charset="0"/>
              <a:buChar char="•"/>
            </a:pPr>
            <a:r>
              <a:rPr lang="en-US" dirty="0">
                <a:latin typeface="Aptos" panose="020B0004020202020204" pitchFamily="34" charset="0"/>
              </a:rPr>
              <a:t>Filtered data using Python based on genre and global sales criteria.</a:t>
            </a:r>
          </a:p>
          <a:p>
            <a:pPr marL="285750" indent="-285750">
              <a:lnSpc>
                <a:spcPct val="150000"/>
              </a:lnSpc>
              <a:buFont typeface="Arial" panose="020B0604020202020204" pitchFamily="34" charset="0"/>
              <a:buChar char="•"/>
            </a:pPr>
            <a:r>
              <a:rPr lang="en-US" dirty="0">
                <a:latin typeface="Aptos" panose="020B0004020202020204" pitchFamily="34" charset="0"/>
              </a:rPr>
              <a:t>Created a CSV file named 'high_sales_genres.csv' with the extracted records.</a:t>
            </a:r>
          </a:p>
        </p:txBody>
      </p:sp>
    </p:spTree>
    <p:extLst>
      <p:ext uri="{BB962C8B-B14F-4D97-AF65-F5344CB8AC3E}">
        <p14:creationId xmlns:p14="http://schemas.microsoft.com/office/powerpoint/2010/main" val="340493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5335736" y="892976"/>
            <a:ext cx="1520527" cy="655408"/>
          </a:xfrm>
        </p:spPr>
        <p:txBody>
          <a:bodyPr>
            <a:normAutofit fontScale="90000"/>
          </a:bodyPr>
          <a:lstStyle/>
          <a:p>
            <a:pPr algn="ctr"/>
            <a:r>
              <a:rPr lang="en-US" sz="4900" dirty="0">
                <a:latin typeface="Aptos" panose="020B0004020202020204" pitchFamily="34" charset="0"/>
              </a:rPr>
              <a:t>Code</a:t>
            </a:r>
            <a:endParaRPr lang="en-IN" dirty="0">
              <a:latin typeface="Aptos" panose="020B0004020202020204" pitchFamily="34" charset="0"/>
            </a:endParaRPr>
          </a:p>
        </p:txBody>
      </p:sp>
      <p:pic>
        <p:nvPicPr>
          <p:cNvPr id="9" name="Picture 8">
            <a:extLst>
              <a:ext uri="{FF2B5EF4-FFF2-40B4-BE49-F238E27FC236}">
                <a16:creationId xmlns:a16="http://schemas.microsoft.com/office/drawing/2014/main" id="{A59A1051-48DB-0728-2518-9FAF9D4CBDB3}"/>
              </a:ext>
            </a:extLst>
          </p:cNvPr>
          <p:cNvPicPr>
            <a:picLocks noChangeAspect="1"/>
          </p:cNvPicPr>
          <p:nvPr/>
        </p:nvPicPr>
        <p:blipFill>
          <a:blip r:embed="rId2"/>
          <a:stretch>
            <a:fillRect/>
          </a:stretch>
        </p:blipFill>
        <p:spPr>
          <a:xfrm>
            <a:off x="602509" y="2697710"/>
            <a:ext cx="10986980" cy="1462580"/>
          </a:xfrm>
          <a:prstGeom prst="rect">
            <a:avLst/>
          </a:prstGeom>
        </p:spPr>
      </p:pic>
    </p:spTree>
    <p:extLst>
      <p:ext uri="{BB962C8B-B14F-4D97-AF65-F5344CB8AC3E}">
        <p14:creationId xmlns:p14="http://schemas.microsoft.com/office/powerpoint/2010/main" val="35084416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3431458" y="927581"/>
            <a:ext cx="5329084" cy="566918"/>
          </a:xfrm>
        </p:spPr>
        <p:txBody>
          <a:bodyPr>
            <a:noAutofit/>
          </a:bodyPr>
          <a:lstStyle/>
          <a:p>
            <a:pPr algn="ctr"/>
            <a:r>
              <a:rPr lang="en-US" dirty="0">
                <a:latin typeface="Aptos" panose="020B0004020202020204" pitchFamily="34" charset="0"/>
              </a:rPr>
              <a:t>Results(Screenshot)</a:t>
            </a:r>
            <a:endParaRPr lang="en-IN" dirty="0">
              <a:latin typeface="Aptos" panose="020B0004020202020204" pitchFamily="34" charset="0"/>
            </a:endParaRPr>
          </a:p>
        </p:txBody>
      </p:sp>
      <p:pic>
        <p:nvPicPr>
          <p:cNvPr id="4" name="Picture 3">
            <a:extLst>
              <a:ext uri="{FF2B5EF4-FFF2-40B4-BE49-F238E27FC236}">
                <a16:creationId xmlns:a16="http://schemas.microsoft.com/office/drawing/2014/main" id="{152365B4-3F2E-5457-80D1-74D07C079B5B}"/>
              </a:ext>
            </a:extLst>
          </p:cNvPr>
          <p:cNvPicPr>
            <a:picLocks noChangeAspect="1"/>
          </p:cNvPicPr>
          <p:nvPr/>
        </p:nvPicPr>
        <p:blipFill>
          <a:blip r:embed="rId2"/>
          <a:stretch>
            <a:fillRect/>
          </a:stretch>
        </p:blipFill>
        <p:spPr>
          <a:xfrm>
            <a:off x="1396482" y="2025169"/>
            <a:ext cx="9399036" cy="3778044"/>
          </a:xfrm>
          <a:prstGeom prst="rect">
            <a:avLst/>
          </a:prstGeom>
          <a:ln w="19050">
            <a:solidFill>
              <a:schemeClr val="tx1"/>
            </a:solidFill>
          </a:ln>
        </p:spPr>
      </p:pic>
    </p:spTree>
    <p:extLst>
      <p:ext uri="{BB962C8B-B14F-4D97-AF65-F5344CB8AC3E}">
        <p14:creationId xmlns:p14="http://schemas.microsoft.com/office/powerpoint/2010/main" val="6100103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391608" y="2824023"/>
            <a:ext cx="3035562" cy="604977"/>
          </a:xfrm>
        </p:spPr>
        <p:txBody>
          <a:bodyPr>
            <a:noAutofit/>
          </a:bodyPr>
          <a:lstStyle/>
          <a:p>
            <a:pPr algn="ctr"/>
            <a:r>
              <a:rPr lang="en-US" b="1" dirty="0">
                <a:latin typeface="Aptos" panose="020B0004020202020204" pitchFamily="34" charset="0"/>
              </a:rPr>
              <a:t>PHASE - 4</a:t>
            </a:r>
            <a:endParaRPr lang="en-IN" b="1" dirty="0">
              <a:latin typeface="Aptos" panose="020B0004020202020204" pitchFamily="34" charset="0"/>
            </a:endParaRPr>
          </a:p>
        </p:txBody>
      </p:sp>
      <p:sp>
        <p:nvSpPr>
          <p:cNvPr id="3" name="Title 1">
            <a:extLst>
              <a:ext uri="{FF2B5EF4-FFF2-40B4-BE49-F238E27FC236}">
                <a16:creationId xmlns:a16="http://schemas.microsoft.com/office/drawing/2014/main" id="{3A16A70B-CF28-3200-F3A3-D771969DCCE4}"/>
              </a:ext>
            </a:extLst>
          </p:cNvPr>
          <p:cNvSpPr txBox="1">
            <a:spLocks/>
          </p:cNvSpPr>
          <p:nvPr/>
        </p:nvSpPr>
        <p:spPr>
          <a:xfrm>
            <a:off x="3537857" y="3429000"/>
            <a:ext cx="4743064" cy="3800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effectLst/>
                <a:latin typeface="Aptos" panose="020B0004020202020204" pitchFamily="34" charset="0"/>
                <a:ea typeface="MS Mincho" panose="02020609040205080304" pitchFamily="49" charset="-128"/>
                <a:cs typeface="Times New Roman" panose="02020603050405020304" pitchFamily="18" charset="0"/>
              </a:rPr>
              <a:t>Data Warehousing and Visualization</a:t>
            </a:r>
            <a:endParaRPr lang="en-IN" b="1" dirty="0">
              <a:latin typeface="Aptos" panose="020B0004020202020204" pitchFamily="34" charset="0"/>
            </a:endParaRPr>
          </a:p>
        </p:txBody>
      </p:sp>
    </p:spTree>
    <p:extLst>
      <p:ext uri="{BB962C8B-B14F-4D97-AF65-F5344CB8AC3E}">
        <p14:creationId xmlns:p14="http://schemas.microsoft.com/office/powerpoint/2010/main" val="3181474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3771538" y="904183"/>
            <a:ext cx="4648922" cy="635743"/>
          </a:xfrm>
        </p:spPr>
        <p:txBody>
          <a:bodyPr>
            <a:noAutofit/>
          </a:bodyPr>
          <a:lstStyle/>
          <a:p>
            <a:pPr algn="ctr"/>
            <a:r>
              <a:rPr lang="en-US" dirty="0">
                <a:latin typeface="Aptos" panose="020B0004020202020204" pitchFamily="34" charset="0"/>
              </a:rPr>
              <a:t>Project Statement</a:t>
            </a:r>
            <a:endParaRPr lang="en-IN" dirty="0">
              <a:latin typeface="Aptos" panose="020B0004020202020204" pitchFamily="34" charset="0"/>
            </a:endParaRPr>
          </a:p>
        </p:txBody>
      </p:sp>
      <p:sp>
        <p:nvSpPr>
          <p:cNvPr id="4" name="TextBox 3">
            <a:extLst>
              <a:ext uri="{FF2B5EF4-FFF2-40B4-BE49-F238E27FC236}">
                <a16:creationId xmlns:a16="http://schemas.microsoft.com/office/drawing/2014/main" id="{1CB0FA64-E532-A5C1-1F9C-975B5002A526}"/>
              </a:ext>
            </a:extLst>
          </p:cNvPr>
          <p:cNvSpPr txBox="1"/>
          <p:nvPr/>
        </p:nvSpPr>
        <p:spPr>
          <a:xfrm>
            <a:off x="1753212" y="2528781"/>
            <a:ext cx="8685573" cy="1661993"/>
          </a:xfrm>
          <a:prstGeom prst="rect">
            <a:avLst/>
          </a:prstGeom>
          <a:noFill/>
        </p:spPr>
        <p:txBody>
          <a:bodyPr wrap="square" rtlCol="0">
            <a:spAutoFit/>
          </a:bodyPr>
          <a:lstStyle/>
          <a:p>
            <a:r>
              <a:rPr lang="en-IN" sz="2400" b="1" dirty="0">
                <a:latin typeface="Aptos" panose="020B0004020202020204" pitchFamily="34" charset="0"/>
              </a:rPr>
              <a:t>Problem Statement 11: </a:t>
            </a:r>
            <a:r>
              <a:rPr lang="en-US" sz="2400" b="1" dirty="0">
                <a:effectLst/>
                <a:latin typeface="Aptos" panose="020B0004020202020204" pitchFamily="34" charset="0"/>
                <a:ea typeface="MS Mincho" panose="02020609040205080304" pitchFamily="49" charset="-128"/>
                <a:cs typeface="Times New Roman" panose="02020603050405020304" pitchFamily="18" charset="0"/>
              </a:rPr>
              <a:t>Top and Underperforming Games</a:t>
            </a:r>
            <a:br>
              <a:rPr lang="en-US" sz="2400" b="1" dirty="0"/>
            </a:br>
            <a:br>
              <a:rPr lang="en-US" sz="2400" b="1" dirty="0"/>
            </a:br>
            <a:r>
              <a:rPr lang="en-US" sz="1800" dirty="0">
                <a:effectLst/>
                <a:latin typeface="Aptos" panose="020B0004020202020204" pitchFamily="34" charset="0"/>
                <a:ea typeface="MS Mincho" panose="02020609040205080304" pitchFamily="49" charset="-128"/>
                <a:cs typeface="Times New Roman" panose="02020603050405020304" pitchFamily="18" charset="0"/>
              </a:rPr>
              <a:t>Identify the top-performing and underperforming video games on the Atari 2600 in terms of global sales using Python for analysis and Power BI for visualization.</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endParaRPr lang="en-IN" dirty="0">
              <a:latin typeface="Aptos" panose="020B0004020202020204" pitchFamily="34" charset="0"/>
            </a:endParaRPr>
          </a:p>
        </p:txBody>
      </p:sp>
    </p:spTree>
    <p:extLst>
      <p:ext uri="{BB962C8B-B14F-4D97-AF65-F5344CB8AC3E}">
        <p14:creationId xmlns:p14="http://schemas.microsoft.com/office/powerpoint/2010/main" val="1765819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5CBFD27-415E-B105-C266-62DC9E885335}"/>
              </a:ext>
            </a:extLst>
          </p:cNvPr>
          <p:cNvGraphicFramePr>
            <a:graphicFrameLocks noGrp="1"/>
          </p:cNvGraphicFramePr>
          <p:nvPr>
            <p:extLst>
              <p:ext uri="{D42A27DB-BD31-4B8C-83A1-F6EECF244321}">
                <p14:modId xmlns:p14="http://schemas.microsoft.com/office/powerpoint/2010/main" val="2998349960"/>
              </p:ext>
            </p:extLst>
          </p:nvPr>
        </p:nvGraphicFramePr>
        <p:xfrm>
          <a:off x="2033639" y="-2551542"/>
          <a:ext cx="8124721" cy="8503920"/>
        </p:xfrm>
        <a:graphic>
          <a:graphicData uri="http://schemas.openxmlformats.org/drawingml/2006/table">
            <a:tbl>
              <a:tblPr firstRow="1" bandRow="1">
                <a:tableStyleId>{073A0DAA-6AF3-43AB-8588-CEC1D06C72B9}</a:tableStyleId>
              </a:tblPr>
              <a:tblGrid>
                <a:gridCol w="597594">
                  <a:extLst>
                    <a:ext uri="{9D8B030D-6E8A-4147-A177-3AD203B41FA5}">
                      <a16:colId xmlns:a16="http://schemas.microsoft.com/office/drawing/2014/main" val="3988632024"/>
                    </a:ext>
                  </a:extLst>
                </a:gridCol>
                <a:gridCol w="961053">
                  <a:extLst>
                    <a:ext uri="{9D8B030D-6E8A-4147-A177-3AD203B41FA5}">
                      <a16:colId xmlns:a16="http://schemas.microsoft.com/office/drawing/2014/main" val="2213705646"/>
                    </a:ext>
                  </a:extLst>
                </a:gridCol>
                <a:gridCol w="5245407">
                  <a:extLst>
                    <a:ext uri="{9D8B030D-6E8A-4147-A177-3AD203B41FA5}">
                      <a16:colId xmlns:a16="http://schemas.microsoft.com/office/drawing/2014/main" val="3485985390"/>
                    </a:ext>
                  </a:extLst>
                </a:gridCol>
                <a:gridCol w="1320667">
                  <a:extLst>
                    <a:ext uri="{9D8B030D-6E8A-4147-A177-3AD203B41FA5}">
                      <a16:colId xmlns:a16="http://schemas.microsoft.com/office/drawing/2014/main" val="4109738854"/>
                    </a:ext>
                  </a:extLst>
                </a:gridCol>
              </a:tblGrid>
              <a:tr h="0">
                <a:tc>
                  <a:txBody>
                    <a:bodyPr/>
                    <a:lstStyle/>
                    <a:p>
                      <a:pPr algn="ctr"/>
                      <a:r>
                        <a:rPr lang="en-IN" sz="1800" dirty="0">
                          <a:latin typeface="Aptos" panose="020B0004020202020204" pitchFamily="34" charset="0"/>
                        </a:rPr>
                        <a:t>SR. NO.</a:t>
                      </a:r>
                    </a:p>
                  </a:txBody>
                  <a:tcPr anchor="ctr"/>
                </a:tc>
                <a:tc>
                  <a:txBody>
                    <a:bodyPr/>
                    <a:lstStyle/>
                    <a:p>
                      <a:pPr algn="ctr"/>
                      <a:r>
                        <a:rPr lang="en-IN" sz="1800" dirty="0">
                          <a:latin typeface="Aptos" panose="020B0004020202020204" pitchFamily="34" charset="0"/>
                        </a:rPr>
                        <a:t>PHASE</a:t>
                      </a:r>
                    </a:p>
                  </a:txBody>
                  <a:tcPr anchor="ctr"/>
                </a:tc>
                <a:tc>
                  <a:txBody>
                    <a:bodyPr/>
                    <a:lstStyle/>
                    <a:p>
                      <a:pPr algn="ctr"/>
                      <a:r>
                        <a:rPr lang="en-IN" sz="1800" dirty="0">
                          <a:latin typeface="Aptos" panose="020B0004020202020204" pitchFamily="34" charset="0"/>
                        </a:rPr>
                        <a:t>TOPIC</a:t>
                      </a:r>
                    </a:p>
                  </a:txBody>
                  <a:tcPr anchor="ctr"/>
                </a:tc>
                <a:tc>
                  <a:txBody>
                    <a:bodyPr/>
                    <a:lstStyle/>
                    <a:p>
                      <a:pPr algn="ctr"/>
                      <a:r>
                        <a:rPr lang="en-IN" sz="1800" dirty="0">
                          <a:latin typeface="Aptos" panose="020B0004020202020204" pitchFamily="34" charset="0"/>
                        </a:rPr>
                        <a:t>SLIDE</a:t>
                      </a:r>
                    </a:p>
                  </a:txBody>
                  <a:tcPr anchor="ctr"/>
                </a:tc>
                <a:extLst>
                  <a:ext uri="{0D108BD9-81ED-4DB2-BD59-A6C34878D82A}">
                    <a16:rowId xmlns:a16="http://schemas.microsoft.com/office/drawing/2014/main" val="2332906207"/>
                  </a:ext>
                </a:extLst>
              </a:tr>
              <a:tr h="692237">
                <a:tc>
                  <a:txBody>
                    <a:bodyPr/>
                    <a:lstStyle/>
                    <a:p>
                      <a:pPr algn="ctr"/>
                      <a:r>
                        <a:rPr lang="en-IN" sz="1800" b="1" dirty="0">
                          <a:latin typeface="Aptos" panose="020B0004020202020204" pitchFamily="34" charset="0"/>
                        </a:rPr>
                        <a:t>1</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Aptos" panose="020B0004020202020204" pitchFamily="34" charset="0"/>
                        </a:rPr>
                        <a:t>Phase 1</a:t>
                      </a:r>
                    </a:p>
                  </a:txBody>
                  <a:tcPr anchor="ctr">
                    <a:solidFill>
                      <a:schemeClr val="bg1">
                        <a:lumMod val="85000"/>
                      </a:schemeClr>
                    </a:solidFill>
                  </a:tcPr>
                </a:tc>
                <a:tc>
                  <a:txBody>
                    <a:bodyPr/>
                    <a:lstStyle/>
                    <a:p>
                      <a:pPr algn="l"/>
                      <a:r>
                        <a:rPr lang="en-IN" sz="1600" dirty="0">
                          <a:latin typeface="Aptos" panose="020B0004020202020204" pitchFamily="34" charset="0"/>
                        </a:rPr>
                        <a:t>Problem Statement 1 – </a:t>
                      </a:r>
                      <a:r>
                        <a:rPr lang="en-IN" sz="1600" dirty="0" err="1">
                          <a:latin typeface="Aptos" panose="020B0004020202020204" pitchFamily="34" charset="0"/>
                        </a:rPr>
                        <a:t>Analyze</a:t>
                      </a:r>
                      <a:r>
                        <a:rPr lang="en-IN" sz="1600" dirty="0">
                          <a:latin typeface="Aptos" panose="020B0004020202020204" pitchFamily="34" charset="0"/>
                        </a:rPr>
                        <a:t> sales trends</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Figure</a:t>
                      </a:r>
                    </a:p>
                    <a:p>
                      <a:pPr marL="285750" indent="-285750" algn="l">
                        <a:buFont typeface="Arial" panose="020B0604020202020204" pitchFamily="34" charset="0"/>
                        <a:buChar char="•"/>
                      </a:pPr>
                      <a:r>
                        <a:rPr lang="en-IN" sz="1200" dirty="0">
                          <a:latin typeface="Aptos" panose="020B0004020202020204" pitchFamily="34" charset="0"/>
                        </a:rPr>
                        <a:t>Result</a:t>
                      </a:r>
                    </a:p>
                    <a:p>
                      <a:pPr marL="285750" indent="-285750" algn="l">
                        <a:buFont typeface="Arial" panose="020B0604020202020204" pitchFamily="34" charset="0"/>
                        <a:buChar char="•"/>
                      </a:pPr>
                      <a:r>
                        <a:rPr lang="en-IN" sz="1200" dirty="0" err="1">
                          <a:latin typeface="Aptos" panose="020B0004020202020204" pitchFamily="34" charset="0"/>
                        </a:rPr>
                        <a:t>PowerBI</a:t>
                      </a:r>
                      <a:r>
                        <a:rPr lang="en-IN" sz="1200" dirty="0">
                          <a:latin typeface="Aptos" panose="020B0004020202020204" pitchFamily="34" charset="0"/>
                        </a:rPr>
                        <a:t> Dashboard</a:t>
                      </a:r>
                    </a:p>
                  </a:txBody>
                  <a:tcPr anchor="ctr"/>
                </a:tc>
                <a:tc>
                  <a:txBody>
                    <a:bodyPr/>
                    <a:lstStyle/>
                    <a:p>
                      <a:pPr algn="ctr"/>
                      <a:r>
                        <a:rPr lang="en-IN" sz="1600" b="1" dirty="0">
                          <a:latin typeface="Aptos" panose="020B0004020202020204" pitchFamily="34" charset="0"/>
                        </a:rPr>
                        <a:t>4</a:t>
                      </a:r>
                    </a:p>
                    <a:p>
                      <a:pPr algn="ctr"/>
                      <a:r>
                        <a:rPr lang="en-IN" sz="1200" dirty="0">
                          <a:latin typeface="Aptos" panose="020B0004020202020204" pitchFamily="34" charset="0"/>
                        </a:rPr>
                        <a:t>5</a:t>
                      </a:r>
                    </a:p>
                    <a:p>
                      <a:pPr algn="ctr"/>
                      <a:r>
                        <a:rPr lang="en-IN" sz="1200" dirty="0">
                          <a:latin typeface="Aptos" panose="020B0004020202020204" pitchFamily="34" charset="0"/>
                        </a:rPr>
                        <a:t>6</a:t>
                      </a:r>
                    </a:p>
                    <a:p>
                      <a:pPr algn="ctr"/>
                      <a:r>
                        <a:rPr lang="en-IN" sz="1200" dirty="0">
                          <a:latin typeface="Aptos" panose="020B0004020202020204" pitchFamily="34" charset="0"/>
                        </a:rPr>
                        <a:t>7</a:t>
                      </a:r>
                    </a:p>
                    <a:p>
                      <a:pPr algn="ctr"/>
                      <a:r>
                        <a:rPr lang="en-IN" sz="1200" dirty="0">
                          <a:latin typeface="Aptos" panose="020B0004020202020204" pitchFamily="34" charset="0"/>
                        </a:rPr>
                        <a:t>8</a:t>
                      </a:r>
                    </a:p>
                    <a:p>
                      <a:pPr algn="ctr"/>
                      <a:r>
                        <a:rPr lang="en-IN" sz="1200" dirty="0">
                          <a:latin typeface="Aptos" panose="020B0004020202020204" pitchFamily="34" charset="0"/>
                        </a:rPr>
                        <a:t>9</a:t>
                      </a:r>
                    </a:p>
                  </a:txBody>
                  <a:tcPr anchor="ctr"/>
                </a:tc>
                <a:extLst>
                  <a:ext uri="{0D108BD9-81ED-4DB2-BD59-A6C34878D82A}">
                    <a16:rowId xmlns:a16="http://schemas.microsoft.com/office/drawing/2014/main" val="337986272"/>
                  </a:ext>
                </a:extLst>
              </a:tr>
              <a:tr h="835458">
                <a:tc>
                  <a:txBody>
                    <a:bodyPr/>
                    <a:lstStyle/>
                    <a:p>
                      <a:pPr algn="ctr"/>
                      <a:r>
                        <a:rPr lang="en-IN" sz="1800" b="1" dirty="0">
                          <a:latin typeface="Aptos" panose="020B0004020202020204" pitchFamily="34" charset="0"/>
                        </a:rPr>
                        <a:t>2</a:t>
                      </a:r>
                    </a:p>
                  </a:txBody>
                  <a:tcPr anchor="ctr"/>
                </a:tc>
                <a:tc vMerge="1">
                  <a:txBody>
                    <a:bodyPr/>
                    <a:lstStyle/>
                    <a:p>
                      <a:pPr algn="ctr"/>
                      <a:endParaRPr lang="en-IN" sz="1800" b="1" dirty="0">
                        <a:latin typeface="Aptos" panose="020B00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Problem Statement 3 – Regional Genre Popularity</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Figure</a:t>
                      </a:r>
                    </a:p>
                    <a:p>
                      <a:pPr marL="285750" indent="-285750" algn="l">
                        <a:buFont typeface="Arial" panose="020B0604020202020204" pitchFamily="34" charset="0"/>
                        <a:buChar char="•"/>
                      </a:pPr>
                      <a:r>
                        <a:rPr lang="en-IN" sz="1200" dirty="0">
                          <a:latin typeface="Aptos" panose="020B0004020202020204" pitchFamily="34" charset="0"/>
                        </a:rPr>
                        <a:t>Result</a:t>
                      </a:r>
                    </a:p>
                    <a:p>
                      <a:pPr marL="285750" indent="-285750" algn="l">
                        <a:buFont typeface="Arial" panose="020B0604020202020204" pitchFamily="34" charset="0"/>
                        <a:buChar char="•"/>
                      </a:pPr>
                      <a:r>
                        <a:rPr lang="en-IN" sz="1200" dirty="0" err="1">
                          <a:latin typeface="Aptos" panose="020B0004020202020204" pitchFamily="34" charset="0"/>
                        </a:rPr>
                        <a:t>PowerBI</a:t>
                      </a:r>
                      <a:r>
                        <a:rPr lang="en-IN" sz="1200" dirty="0">
                          <a:latin typeface="Aptos" panose="020B0004020202020204" pitchFamily="34" charset="0"/>
                        </a:rPr>
                        <a:t> Dashboard</a:t>
                      </a:r>
                    </a:p>
                  </a:txBody>
                  <a:tcPr anchor="ctr"/>
                </a:tc>
                <a:tc>
                  <a:txBody>
                    <a:bodyPr/>
                    <a:lstStyle/>
                    <a:p>
                      <a:pPr algn="ctr"/>
                      <a:r>
                        <a:rPr lang="en-IN" sz="1600" b="1" dirty="0">
                          <a:latin typeface="Aptos" panose="020B0004020202020204" pitchFamily="34" charset="0"/>
                        </a:rPr>
                        <a:t>10</a:t>
                      </a:r>
                    </a:p>
                    <a:p>
                      <a:pPr algn="ctr"/>
                      <a:r>
                        <a:rPr lang="en-IN" sz="1200" dirty="0">
                          <a:latin typeface="Aptos" panose="020B0004020202020204" pitchFamily="34" charset="0"/>
                        </a:rPr>
                        <a:t>11</a:t>
                      </a:r>
                    </a:p>
                    <a:p>
                      <a:pPr algn="ctr"/>
                      <a:r>
                        <a:rPr lang="en-IN" sz="1200" dirty="0">
                          <a:latin typeface="Aptos" panose="020B0004020202020204" pitchFamily="34" charset="0"/>
                        </a:rPr>
                        <a:t>12</a:t>
                      </a:r>
                    </a:p>
                    <a:p>
                      <a:pPr algn="ctr"/>
                      <a:r>
                        <a:rPr lang="en-IN" sz="1200" dirty="0">
                          <a:latin typeface="Aptos" panose="020B0004020202020204" pitchFamily="34" charset="0"/>
                        </a:rPr>
                        <a:t>13</a:t>
                      </a:r>
                    </a:p>
                    <a:p>
                      <a:pPr algn="ctr"/>
                      <a:r>
                        <a:rPr lang="en-IN" sz="1200" dirty="0">
                          <a:latin typeface="Aptos" panose="020B0004020202020204" pitchFamily="34" charset="0"/>
                        </a:rPr>
                        <a:t>14</a:t>
                      </a:r>
                    </a:p>
                    <a:p>
                      <a:pPr algn="ctr"/>
                      <a:r>
                        <a:rPr lang="en-IN" sz="1200" dirty="0">
                          <a:latin typeface="Aptos" panose="020B0004020202020204" pitchFamily="34" charset="0"/>
                        </a:rPr>
                        <a:t>15</a:t>
                      </a:r>
                    </a:p>
                  </a:txBody>
                  <a:tcPr anchor="ctr"/>
                </a:tc>
                <a:extLst>
                  <a:ext uri="{0D108BD9-81ED-4DB2-BD59-A6C34878D82A}">
                    <a16:rowId xmlns:a16="http://schemas.microsoft.com/office/drawing/2014/main" val="3713608538"/>
                  </a:ext>
                </a:extLst>
              </a:tr>
              <a:tr h="692237">
                <a:tc>
                  <a:txBody>
                    <a:bodyPr/>
                    <a:lstStyle/>
                    <a:p>
                      <a:pPr algn="ctr"/>
                      <a:r>
                        <a:rPr lang="en-IN" sz="1800" b="1" dirty="0">
                          <a:latin typeface="Aptos" panose="020B0004020202020204" pitchFamily="34" charset="0"/>
                        </a:rPr>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Aptos" panose="020B0004020202020204" pitchFamily="34" charset="0"/>
                        </a:rPr>
                        <a:t>Phase 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Problem Statement 4 – Platform Sales Analysis</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Graph</a:t>
                      </a:r>
                    </a:p>
                    <a:p>
                      <a:pPr marL="285750" indent="-285750" algn="l">
                        <a:buFont typeface="Arial" panose="020B0604020202020204" pitchFamily="34" charset="0"/>
                        <a:buChar char="•"/>
                      </a:pPr>
                      <a:r>
                        <a:rPr lang="en-IN" sz="1200" dirty="0">
                          <a:latin typeface="Aptos" panose="020B0004020202020204" pitchFamily="34" charset="0"/>
                        </a:rPr>
                        <a:t>Result</a:t>
                      </a:r>
                    </a:p>
                  </a:txBody>
                  <a:tcPr anchor="ctr"/>
                </a:tc>
                <a:tc>
                  <a:txBody>
                    <a:bodyPr/>
                    <a:lstStyle/>
                    <a:p>
                      <a:pPr algn="ctr"/>
                      <a:r>
                        <a:rPr lang="en-IN" sz="1600" b="1" dirty="0">
                          <a:latin typeface="Aptos" panose="020B0004020202020204" pitchFamily="34" charset="0"/>
                        </a:rPr>
                        <a:t>12</a:t>
                      </a:r>
                    </a:p>
                    <a:p>
                      <a:pPr algn="ctr"/>
                      <a:r>
                        <a:rPr lang="en-IN" sz="1200" dirty="0">
                          <a:latin typeface="Aptos" panose="020B0004020202020204" pitchFamily="34" charset="0"/>
                        </a:rPr>
                        <a:t>13</a:t>
                      </a:r>
                    </a:p>
                    <a:p>
                      <a:pPr algn="ctr"/>
                      <a:r>
                        <a:rPr lang="en-IN" sz="1200" dirty="0">
                          <a:latin typeface="Aptos" panose="020B0004020202020204" pitchFamily="34" charset="0"/>
                        </a:rPr>
                        <a:t>14</a:t>
                      </a:r>
                    </a:p>
                    <a:p>
                      <a:pPr algn="ctr"/>
                      <a:r>
                        <a:rPr lang="en-IN" sz="1200" dirty="0">
                          <a:latin typeface="Aptos" panose="020B0004020202020204" pitchFamily="34" charset="0"/>
                        </a:rPr>
                        <a:t>15</a:t>
                      </a:r>
                    </a:p>
                  </a:txBody>
                  <a:tcPr anchor="ctr"/>
                </a:tc>
                <a:extLst>
                  <a:ext uri="{0D108BD9-81ED-4DB2-BD59-A6C34878D82A}">
                    <a16:rowId xmlns:a16="http://schemas.microsoft.com/office/drawing/2014/main" val="2081890083"/>
                  </a:ext>
                </a:extLst>
              </a:tr>
              <a:tr h="692237">
                <a:tc>
                  <a:txBody>
                    <a:bodyPr/>
                    <a:lstStyle/>
                    <a:p>
                      <a:pPr algn="ctr"/>
                      <a:r>
                        <a:rPr lang="en-IN" sz="1800" b="1" dirty="0">
                          <a:latin typeface="Aptos" panose="020B0004020202020204" pitchFamily="34" charset="0"/>
                        </a:rPr>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Aptos" panose="020B0004020202020204" pitchFamily="34" charset="0"/>
                        </a:rPr>
                        <a:t>Phase 3</a:t>
                      </a:r>
                    </a:p>
                  </a:txBody>
                  <a:tcPr anchor="ctr"/>
                </a:tc>
                <a:tc>
                  <a:txBody>
                    <a:bodyPr/>
                    <a:lstStyle/>
                    <a:p>
                      <a:pPr algn="l"/>
                      <a:r>
                        <a:rPr lang="en-IN" sz="1600" dirty="0">
                          <a:latin typeface="Aptos" panose="020B0004020202020204" pitchFamily="34" charset="0"/>
                        </a:rPr>
                        <a:t>Problem Statement 9 – High Sales Genre</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Result</a:t>
                      </a:r>
                    </a:p>
                  </a:txBody>
                  <a:tcPr anchor="ctr"/>
                </a:tc>
                <a:tc>
                  <a:txBody>
                    <a:bodyPr/>
                    <a:lstStyle/>
                    <a:p>
                      <a:pPr algn="ctr"/>
                      <a:r>
                        <a:rPr lang="en-IN" sz="1600" b="1" dirty="0">
                          <a:latin typeface="Aptos" panose="020B0004020202020204" pitchFamily="34" charset="0"/>
                        </a:rPr>
                        <a:t>16</a:t>
                      </a:r>
                    </a:p>
                    <a:p>
                      <a:pPr algn="ctr"/>
                      <a:r>
                        <a:rPr lang="en-IN" sz="1200" dirty="0">
                          <a:latin typeface="Aptos" panose="020B0004020202020204" pitchFamily="34" charset="0"/>
                        </a:rPr>
                        <a:t>17</a:t>
                      </a:r>
                    </a:p>
                    <a:p>
                      <a:pPr algn="ctr"/>
                      <a:r>
                        <a:rPr lang="en-IN" sz="1200" dirty="0">
                          <a:latin typeface="Aptos" panose="020B0004020202020204" pitchFamily="34" charset="0"/>
                        </a:rPr>
                        <a:t>18</a:t>
                      </a:r>
                    </a:p>
                    <a:p>
                      <a:pPr algn="ctr"/>
                      <a:r>
                        <a:rPr lang="en-IN" sz="1200" dirty="0">
                          <a:latin typeface="Aptos" panose="020B0004020202020204" pitchFamily="34" charset="0"/>
                        </a:rPr>
                        <a:t>19</a:t>
                      </a:r>
                    </a:p>
                  </a:txBody>
                  <a:tcPr anchor="ctr"/>
                </a:tc>
                <a:extLst>
                  <a:ext uri="{0D108BD9-81ED-4DB2-BD59-A6C34878D82A}">
                    <a16:rowId xmlns:a16="http://schemas.microsoft.com/office/drawing/2014/main" val="4044500185"/>
                  </a:ext>
                </a:extLst>
              </a:tr>
              <a:tr h="692237">
                <a:tc>
                  <a:txBody>
                    <a:bodyPr/>
                    <a:lstStyle/>
                    <a:p>
                      <a:pPr algn="ctr"/>
                      <a:r>
                        <a:rPr lang="en-IN" sz="1800" b="1" dirty="0">
                          <a:latin typeface="Aptos" panose="020B0004020202020204" pitchFamily="34" charset="0"/>
                        </a:rPr>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Aptos" panose="020B0004020202020204" pitchFamily="34" charset="0"/>
                        </a:rPr>
                        <a:t>Phase 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Problem Statement 11 – Top and Underperforming Games</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Graph</a:t>
                      </a:r>
                    </a:p>
                    <a:p>
                      <a:pPr marL="285750" indent="-285750" algn="l">
                        <a:buFont typeface="Arial" panose="020B0604020202020204" pitchFamily="34" charset="0"/>
                        <a:buChar char="•"/>
                      </a:pPr>
                      <a:r>
                        <a:rPr lang="en-IN" sz="1200" dirty="0">
                          <a:latin typeface="Aptos" panose="020B0004020202020204" pitchFamily="34" charset="0"/>
                        </a:rPr>
                        <a:t>Result</a:t>
                      </a:r>
                    </a:p>
                    <a:p>
                      <a:pPr marL="285750" indent="-285750" algn="l">
                        <a:buFont typeface="Arial" panose="020B0604020202020204" pitchFamily="34" charset="0"/>
                        <a:buChar char="•"/>
                      </a:pPr>
                      <a:r>
                        <a:rPr lang="en-IN" sz="1200" dirty="0" err="1">
                          <a:latin typeface="Aptos" panose="020B0004020202020204" pitchFamily="34" charset="0"/>
                        </a:rPr>
                        <a:t>PowerBI</a:t>
                      </a:r>
                      <a:r>
                        <a:rPr lang="en-IN" sz="1200" dirty="0">
                          <a:latin typeface="Aptos" panose="020B0004020202020204" pitchFamily="34" charset="0"/>
                        </a:rPr>
                        <a:t> Dashboard</a:t>
                      </a:r>
                    </a:p>
                  </a:txBody>
                  <a:tcPr anchor="ctr"/>
                </a:tc>
                <a:tc>
                  <a:txBody>
                    <a:bodyPr/>
                    <a:lstStyle/>
                    <a:p>
                      <a:pPr algn="ctr"/>
                      <a:r>
                        <a:rPr lang="en-IN" sz="1600" b="1" dirty="0">
                          <a:latin typeface="Aptos" panose="020B0004020202020204" pitchFamily="34" charset="0"/>
                        </a:rPr>
                        <a:t>20</a:t>
                      </a:r>
                      <a:endParaRPr lang="en-IN" sz="1400" b="1" dirty="0">
                        <a:latin typeface="Aptos" panose="020B0004020202020204" pitchFamily="34" charset="0"/>
                      </a:endParaRPr>
                    </a:p>
                    <a:p>
                      <a:pPr algn="ctr"/>
                      <a:r>
                        <a:rPr lang="en-IN" sz="1200" dirty="0">
                          <a:latin typeface="Aptos" panose="020B0004020202020204" pitchFamily="34" charset="0"/>
                        </a:rPr>
                        <a:t>21</a:t>
                      </a:r>
                    </a:p>
                    <a:p>
                      <a:pPr algn="ctr"/>
                      <a:r>
                        <a:rPr lang="en-IN" sz="1200" dirty="0">
                          <a:latin typeface="Aptos" panose="020B0004020202020204" pitchFamily="34" charset="0"/>
                        </a:rPr>
                        <a:t>22</a:t>
                      </a:r>
                    </a:p>
                    <a:p>
                      <a:pPr algn="ctr"/>
                      <a:r>
                        <a:rPr lang="en-IN" sz="1200" dirty="0">
                          <a:latin typeface="Aptos" panose="020B0004020202020204" pitchFamily="34" charset="0"/>
                        </a:rPr>
                        <a:t>23</a:t>
                      </a:r>
                    </a:p>
                  </a:txBody>
                  <a:tcPr anchor="ctr"/>
                </a:tc>
                <a:extLst>
                  <a:ext uri="{0D108BD9-81ED-4DB2-BD59-A6C34878D82A}">
                    <a16:rowId xmlns:a16="http://schemas.microsoft.com/office/drawing/2014/main" val="2099068509"/>
                  </a:ext>
                </a:extLst>
              </a:tr>
              <a:tr h="692237">
                <a:tc>
                  <a:txBody>
                    <a:bodyPr/>
                    <a:lstStyle/>
                    <a:p>
                      <a:pPr algn="ctr"/>
                      <a:r>
                        <a:rPr lang="en-IN" sz="1800" b="1" dirty="0">
                          <a:latin typeface="Aptos" panose="020B0004020202020204" pitchFamily="34" charset="0"/>
                        </a:rPr>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Aptos" panose="020B0004020202020204" pitchFamily="34" charset="0"/>
                        </a:rPr>
                        <a:t>Final Phase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Problem Statement 14 – Sales across </a:t>
                      </a:r>
                      <a:r>
                        <a:rPr lang="en-IN" sz="1600" b="1" dirty="0">
                          <a:latin typeface="Aptos" panose="020B0004020202020204" pitchFamily="34" charset="0"/>
                        </a:rPr>
                        <a:t>Decades</a:t>
                      </a:r>
                    </a:p>
                    <a:p>
                      <a:pPr marL="285750" indent="-285750" algn="l">
                        <a:buFont typeface="Arial" panose="020B0604020202020204" pitchFamily="34" charset="0"/>
                        <a:buChar char="•"/>
                      </a:pPr>
                      <a:r>
                        <a:rPr lang="en-IN" sz="1200" dirty="0">
                          <a:latin typeface="Aptos" panose="020B0004020202020204" pitchFamily="34" charset="0"/>
                        </a:rPr>
                        <a:t>Description</a:t>
                      </a:r>
                    </a:p>
                    <a:p>
                      <a:pPr marL="285750" indent="-285750" algn="l">
                        <a:buFont typeface="Arial" panose="020B0604020202020204" pitchFamily="34" charset="0"/>
                        <a:buChar char="•"/>
                      </a:pPr>
                      <a:r>
                        <a:rPr lang="en-IN" sz="1200" dirty="0">
                          <a:latin typeface="Aptos" panose="020B0004020202020204" pitchFamily="34" charset="0"/>
                        </a:rPr>
                        <a:t>Code </a:t>
                      </a:r>
                    </a:p>
                    <a:p>
                      <a:pPr marL="285750" indent="-285750" algn="l">
                        <a:buFont typeface="Arial" panose="020B0604020202020204" pitchFamily="34" charset="0"/>
                        <a:buChar char="•"/>
                      </a:pPr>
                      <a:r>
                        <a:rPr lang="en-IN" sz="1200" dirty="0">
                          <a:latin typeface="Aptos" panose="020B0004020202020204" pitchFamily="34" charset="0"/>
                        </a:rPr>
                        <a:t>Graph</a:t>
                      </a:r>
                    </a:p>
                    <a:p>
                      <a:pPr marL="285750" indent="-285750" algn="l">
                        <a:buFont typeface="Arial" panose="020B0604020202020204" pitchFamily="34" charset="0"/>
                        <a:buChar char="•"/>
                      </a:pPr>
                      <a:r>
                        <a:rPr lang="en-IN" sz="1200" dirty="0">
                          <a:latin typeface="Aptos" panose="020B0004020202020204" pitchFamily="34" charset="0"/>
                        </a:rPr>
                        <a:t>Result</a:t>
                      </a:r>
                    </a:p>
                  </a:txBody>
                  <a:tcPr anchor="ctr"/>
                </a:tc>
                <a:tc>
                  <a:txBody>
                    <a:bodyPr/>
                    <a:lstStyle/>
                    <a:p>
                      <a:pPr algn="ctr"/>
                      <a:r>
                        <a:rPr lang="en-IN" sz="1600" b="1" dirty="0">
                          <a:latin typeface="Aptos" panose="020B0004020202020204" pitchFamily="34" charset="0"/>
                        </a:rPr>
                        <a:t>20</a:t>
                      </a:r>
                      <a:endParaRPr lang="en-IN" sz="1400" b="1" dirty="0">
                        <a:latin typeface="Aptos" panose="020B0004020202020204" pitchFamily="34" charset="0"/>
                      </a:endParaRPr>
                    </a:p>
                    <a:p>
                      <a:pPr algn="ctr"/>
                      <a:r>
                        <a:rPr lang="en-IN" sz="1200" dirty="0">
                          <a:latin typeface="Aptos" panose="020B0004020202020204" pitchFamily="34" charset="0"/>
                        </a:rPr>
                        <a:t>21</a:t>
                      </a:r>
                    </a:p>
                    <a:p>
                      <a:pPr algn="ctr"/>
                      <a:r>
                        <a:rPr lang="en-IN" sz="1200" dirty="0">
                          <a:latin typeface="Aptos" panose="020B0004020202020204" pitchFamily="34" charset="0"/>
                        </a:rPr>
                        <a:t>22</a:t>
                      </a:r>
                    </a:p>
                    <a:p>
                      <a:pPr algn="ctr"/>
                      <a:r>
                        <a:rPr lang="en-IN" sz="1200" dirty="0">
                          <a:latin typeface="Aptos" panose="020B0004020202020204" pitchFamily="34" charset="0"/>
                        </a:rPr>
                        <a:t>23</a:t>
                      </a:r>
                    </a:p>
                  </a:txBody>
                  <a:tcPr anchor="ctr"/>
                </a:tc>
                <a:extLst>
                  <a:ext uri="{0D108BD9-81ED-4DB2-BD59-A6C34878D82A}">
                    <a16:rowId xmlns:a16="http://schemas.microsoft.com/office/drawing/2014/main" val="3097365642"/>
                  </a:ext>
                </a:extLst>
              </a:tr>
              <a:tr h="154858">
                <a:tc>
                  <a:txBody>
                    <a:bodyPr/>
                    <a:lstStyle/>
                    <a:p>
                      <a:pPr algn="ctr"/>
                      <a:r>
                        <a:rPr lang="en-IN" sz="1800" b="1" dirty="0">
                          <a:latin typeface="Aptos" panose="020B0004020202020204" pitchFamily="34" charset="0"/>
                        </a:rPr>
                        <a:t>7</a:t>
                      </a:r>
                    </a:p>
                  </a:txBody>
                  <a:tcPr anchor="ctr"/>
                </a:tc>
                <a:tc>
                  <a:txBody>
                    <a:bodyPr/>
                    <a:lstStyle/>
                    <a:p>
                      <a:pPr algn="ctr"/>
                      <a:r>
                        <a:rPr lang="en-IN" sz="1800" b="1" dirty="0">
                          <a:latin typeface="Aptos" panose="020B0004020202020204" pitchFamily="34" charset="0"/>
                        </a:rPr>
                        <a:t>-</a:t>
                      </a:r>
                    </a:p>
                  </a:txBody>
                  <a:tcPr anchor="ctr"/>
                </a:tc>
                <a:tc>
                  <a:txBody>
                    <a:bodyPr/>
                    <a:lstStyle/>
                    <a:p>
                      <a:pPr marL="0" indent="0" algn="l">
                        <a:buFont typeface="Arial" panose="020B0604020202020204" pitchFamily="34" charset="0"/>
                        <a:buNone/>
                      </a:pPr>
                      <a:r>
                        <a:rPr lang="en-IN" sz="1600" dirty="0" err="1">
                          <a:latin typeface="Aptos" panose="020B0004020202020204" pitchFamily="34" charset="0"/>
                        </a:rPr>
                        <a:t>PowerBI</a:t>
                      </a:r>
                      <a:r>
                        <a:rPr lang="en-IN" sz="1600" dirty="0">
                          <a:latin typeface="Aptos" panose="020B0004020202020204" pitchFamily="34" charset="0"/>
                        </a:rPr>
                        <a:t> Dashboard Summary</a:t>
                      </a:r>
                    </a:p>
                  </a:txBody>
                  <a:tcPr anchor="ctr"/>
                </a:tc>
                <a:tc>
                  <a:txBody>
                    <a:bodyPr/>
                    <a:lstStyle/>
                    <a:p>
                      <a:pPr algn="ctr"/>
                      <a:endParaRPr lang="en-IN" sz="1200" dirty="0">
                        <a:latin typeface="Aptos" panose="020B0004020202020204" pitchFamily="34" charset="0"/>
                      </a:endParaRPr>
                    </a:p>
                  </a:txBody>
                  <a:tcPr anchor="ctr"/>
                </a:tc>
                <a:extLst>
                  <a:ext uri="{0D108BD9-81ED-4DB2-BD59-A6C34878D82A}">
                    <a16:rowId xmlns:a16="http://schemas.microsoft.com/office/drawing/2014/main" val="667804033"/>
                  </a:ext>
                </a:extLst>
              </a:tr>
              <a:tr h="286443">
                <a:tc>
                  <a:txBody>
                    <a:bodyPr/>
                    <a:lstStyle/>
                    <a:p>
                      <a:pPr algn="ctr"/>
                      <a:r>
                        <a:rPr lang="en-IN" sz="1800" b="1" dirty="0">
                          <a:latin typeface="Aptos" panose="020B0004020202020204" pitchFamily="34" charset="0"/>
                        </a:rPr>
                        <a:t>8</a:t>
                      </a:r>
                    </a:p>
                  </a:txBody>
                  <a:tcPr anchor="ctr"/>
                </a:tc>
                <a:tc>
                  <a:txBody>
                    <a:bodyPr/>
                    <a:lstStyle/>
                    <a:p>
                      <a:pPr algn="ctr"/>
                      <a:r>
                        <a:rPr lang="en-IN" sz="1800" b="1" dirty="0">
                          <a:latin typeface="Aptos" panose="020B0004020202020204" pitchFamily="34" charset="0"/>
                        </a:rPr>
                        <a:t>-</a:t>
                      </a:r>
                    </a:p>
                  </a:txBody>
                  <a:tcPr anchor="ctr"/>
                </a:tc>
                <a:tc>
                  <a:txBody>
                    <a:bodyPr/>
                    <a:lstStyle/>
                    <a:p>
                      <a:pPr marL="0" indent="0" algn="l">
                        <a:buFont typeface="Arial" panose="020B0604020202020204" pitchFamily="34" charset="0"/>
                        <a:buNone/>
                      </a:pPr>
                      <a:r>
                        <a:rPr lang="en-IN" sz="1600" dirty="0">
                          <a:latin typeface="Aptos" panose="020B0004020202020204" pitchFamily="34" charset="0"/>
                        </a:rPr>
                        <a:t>Conclusion</a:t>
                      </a:r>
                    </a:p>
                  </a:txBody>
                  <a:tcPr anchor="ctr"/>
                </a:tc>
                <a:tc>
                  <a:txBody>
                    <a:bodyPr/>
                    <a:lstStyle/>
                    <a:p>
                      <a:pPr algn="ctr"/>
                      <a:r>
                        <a:rPr lang="en-IN" sz="1600" b="1" dirty="0">
                          <a:latin typeface="Aptos" panose="020B0004020202020204" pitchFamily="34" charset="0"/>
                        </a:rPr>
                        <a:t>24</a:t>
                      </a:r>
                    </a:p>
                  </a:txBody>
                  <a:tcPr anchor="ctr"/>
                </a:tc>
                <a:extLst>
                  <a:ext uri="{0D108BD9-81ED-4DB2-BD59-A6C34878D82A}">
                    <a16:rowId xmlns:a16="http://schemas.microsoft.com/office/drawing/2014/main" val="114152097"/>
                  </a:ext>
                </a:extLst>
              </a:tr>
              <a:tr h="286443">
                <a:tc>
                  <a:txBody>
                    <a:bodyPr/>
                    <a:lstStyle/>
                    <a:p>
                      <a:pPr algn="ctr"/>
                      <a:r>
                        <a:rPr lang="en-IN" sz="1800" b="1" dirty="0">
                          <a:latin typeface="Aptos" panose="020B0004020202020204" pitchFamily="34" charset="0"/>
                        </a:rPr>
                        <a:t>9</a:t>
                      </a:r>
                    </a:p>
                  </a:txBody>
                  <a:tcPr anchor="ctr"/>
                </a:tc>
                <a:tc>
                  <a:txBody>
                    <a:bodyPr/>
                    <a:lstStyle/>
                    <a:p>
                      <a:pPr algn="ctr"/>
                      <a:r>
                        <a:rPr lang="en-IN" sz="1800" b="1" dirty="0">
                          <a:latin typeface="Aptos" panose="020B0004020202020204" pitchFamily="34" charset="0"/>
                        </a:rPr>
                        <a:t>-</a:t>
                      </a:r>
                    </a:p>
                  </a:txBody>
                  <a:tcPr anchor="ctr"/>
                </a:tc>
                <a:tc>
                  <a:txBody>
                    <a:bodyPr/>
                    <a:lstStyle/>
                    <a:p>
                      <a:pPr marL="0" indent="0" algn="l">
                        <a:buFont typeface="Arial" panose="020B0604020202020204" pitchFamily="34" charset="0"/>
                        <a:buNone/>
                      </a:pPr>
                      <a:r>
                        <a:rPr lang="en-IN" sz="1600" dirty="0">
                          <a:latin typeface="Aptos" panose="020B0004020202020204" pitchFamily="34" charset="0"/>
                        </a:rPr>
                        <a:t>References</a:t>
                      </a:r>
                    </a:p>
                  </a:txBody>
                  <a:tcPr anchor="ctr"/>
                </a:tc>
                <a:tc>
                  <a:txBody>
                    <a:bodyPr/>
                    <a:lstStyle/>
                    <a:p>
                      <a:pPr algn="ctr"/>
                      <a:r>
                        <a:rPr lang="en-IN" sz="1600" b="1" dirty="0">
                          <a:latin typeface="Aptos" panose="020B0004020202020204" pitchFamily="34" charset="0"/>
                        </a:rPr>
                        <a:t>25</a:t>
                      </a:r>
                    </a:p>
                  </a:txBody>
                  <a:tcPr anchor="ctr"/>
                </a:tc>
                <a:extLst>
                  <a:ext uri="{0D108BD9-81ED-4DB2-BD59-A6C34878D82A}">
                    <a16:rowId xmlns:a16="http://schemas.microsoft.com/office/drawing/2014/main" val="4045350024"/>
                  </a:ext>
                </a:extLst>
              </a:tr>
            </a:tbl>
          </a:graphicData>
        </a:graphic>
      </p:graphicFrame>
      <p:grpSp>
        <p:nvGrpSpPr>
          <p:cNvPr id="16" name="Group 15">
            <a:extLst>
              <a:ext uri="{FF2B5EF4-FFF2-40B4-BE49-F238E27FC236}">
                <a16:creationId xmlns:a16="http://schemas.microsoft.com/office/drawing/2014/main" id="{EF82307F-8EC2-7955-B2CD-83BC0B0C916C}"/>
              </a:ext>
            </a:extLst>
          </p:cNvPr>
          <p:cNvGrpSpPr/>
          <p:nvPr/>
        </p:nvGrpSpPr>
        <p:grpSpPr>
          <a:xfrm>
            <a:off x="0" y="0"/>
            <a:ext cx="12192000" cy="6858000"/>
            <a:chOff x="0" y="0"/>
            <a:chExt cx="12192000" cy="6858000"/>
          </a:xfrm>
        </p:grpSpPr>
        <p:pic>
          <p:nvPicPr>
            <p:cNvPr id="13" name="Picture 12" descr="A grid with black and yellow squares&#10;&#10;Description automatically generated">
              <a:extLst>
                <a:ext uri="{FF2B5EF4-FFF2-40B4-BE49-F238E27FC236}">
                  <a16:creationId xmlns:a16="http://schemas.microsoft.com/office/drawing/2014/main" id="{6ED186ED-180B-90DB-4107-B20EAA764E94}"/>
                </a:ext>
              </a:extLst>
            </p:cNvPr>
            <p:cNvPicPr>
              <a:picLocks noChangeAspect="1"/>
            </p:cNvPicPr>
            <p:nvPr/>
          </p:nvPicPr>
          <p:blipFill rotWithShape="1">
            <a:blip r:embed="rId2">
              <a:extLst>
                <a:ext uri="{28A0092B-C50C-407E-A947-70E740481C1C}">
                  <a14:useLocalDpi xmlns:a14="http://schemas.microsoft.com/office/drawing/2010/main" val="0"/>
                </a:ext>
              </a:extLst>
            </a:blip>
            <a:srcRect b="87774"/>
            <a:stretch/>
          </p:blipFill>
          <p:spPr>
            <a:xfrm>
              <a:off x="0" y="0"/>
              <a:ext cx="12192000" cy="838427"/>
            </a:xfrm>
            <a:prstGeom prst="rect">
              <a:avLst/>
            </a:prstGeom>
          </p:spPr>
        </p:pic>
        <p:pic>
          <p:nvPicPr>
            <p:cNvPr id="14" name="Picture 13" descr="A grid with black and yellow squares&#10;&#10;Description automatically generated">
              <a:extLst>
                <a:ext uri="{FF2B5EF4-FFF2-40B4-BE49-F238E27FC236}">
                  <a16:creationId xmlns:a16="http://schemas.microsoft.com/office/drawing/2014/main" id="{FF5487F2-197F-0BB8-D423-1EBEEB8B2B83}"/>
                </a:ext>
              </a:extLst>
            </p:cNvPr>
            <p:cNvPicPr>
              <a:picLocks noChangeAspect="1"/>
            </p:cNvPicPr>
            <p:nvPr/>
          </p:nvPicPr>
          <p:blipFill rotWithShape="1">
            <a:blip r:embed="rId2">
              <a:extLst>
                <a:ext uri="{28A0092B-C50C-407E-A947-70E740481C1C}">
                  <a14:useLocalDpi xmlns:a14="http://schemas.microsoft.com/office/drawing/2010/main" val="0"/>
                </a:ext>
              </a:extLst>
            </a:blip>
            <a:srcRect t="86665" b="1"/>
            <a:stretch/>
          </p:blipFill>
          <p:spPr>
            <a:xfrm>
              <a:off x="0" y="5943600"/>
              <a:ext cx="12192000" cy="914400"/>
            </a:xfrm>
            <a:prstGeom prst="rect">
              <a:avLst/>
            </a:prstGeom>
          </p:spPr>
        </p:pic>
        <p:pic>
          <p:nvPicPr>
            <p:cNvPr id="15" name="Picture 14" descr="A grid with black and yellow squares&#10;&#10;Description automatically generated">
              <a:extLst>
                <a:ext uri="{FF2B5EF4-FFF2-40B4-BE49-F238E27FC236}">
                  <a16:creationId xmlns:a16="http://schemas.microsoft.com/office/drawing/2014/main" id="{2B72C6D2-BAF0-C4EF-FDD0-9788EE7E1707}"/>
                </a:ext>
              </a:extLst>
            </p:cNvPr>
            <p:cNvPicPr>
              <a:picLocks noChangeAspect="1"/>
            </p:cNvPicPr>
            <p:nvPr/>
          </p:nvPicPr>
          <p:blipFill rotWithShape="1">
            <a:blip r:embed="rId2">
              <a:extLst>
                <a:ext uri="{28A0092B-C50C-407E-A947-70E740481C1C}">
                  <a14:useLocalDpi xmlns:a14="http://schemas.microsoft.com/office/drawing/2010/main" val="0"/>
                </a:ext>
              </a:extLst>
            </a:blip>
            <a:srcRect l="83320" t="1" b="1"/>
            <a:stretch/>
          </p:blipFill>
          <p:spPr>
            <a:xfrm>
              <a:off x="10158360" y="0"/>
              <a:ext cx="2033640" cy="6858000"/>
            </a:xfrm>
            <a:prstGeom prst="rect">
              <a:avLst/>
            </a:prstGeom>
          </p:spPr>
        </p:pic>
      </p:grpSp>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111533" y="788436"/>
            <a:ext cx="1651820" cy="517757"/>
          </a:xfrm>
        </p:spPr>
        <p:txBody>
          <a:bodyPr>
            <a:noAutofit/>
          </a:bodyPr>
          <a:lstStyle/>
          <a:p>
            <a:pPr algn="ctr"/>
            <a:r>
              <a:rPr lang="en-US" b="1" dirty="0">
                <a:latin typeface="Aptos" panose="020B0004020202020204" pitchFamily="34" charset="0"/>
              </a:rPr>
              <a:t>Index</a:t>
            </a:r>
            <a:endParaRPr lang="en-IN" b="1" dirty="0">
              <a:latin typeface="Aptos" panose="020B0004020202020204" pitchFamily="34" charset="0"/>
            </a:endParaRPr>
          </a:p>
        </p:txBody>
      </p:sp>
    </p:spTree>
    <p:extLst>
      <p:ext uri="{BB962C8B-B14F-4D97-AF65-F5344CB8AC3E}">
        <p14:creationId xmlns:p14="http://schemas.microsoft.com/office/powerpoint/2010/main" val="4613899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544237" y="884913"/>
            <a:ext cx="3103521" cy="616079"/>
          </a:xfrm>
        </p:spPr>
        <p:txBody>
          <a:bodyPr>
            <a:noAutofit/>
          </a:bodyPr>
          <a:lstStyle/>
          <a:p>
            <a:pPr algn="ctr"/>
            <a:r>
              <a:rPr lang="en-US" dirty="0">
                <a:latin typeface="Aptos" panose="020B0004020202020204" pitchFamily="34" charset="0"/>
              </a:rPr>
              <a:t>Description</a:t>
            </a:r>
            <a:endParaRPr lang="en-IN" dirty="0">
              <a:latin typeface="Aptos" panose="020B0004020202020204" pitchFamily="34" charset="0"/>
            </a:endParaRPr>
          </a:p>
        </p:txBody>
      </p:sp>
      <p:sp>
        <p:nvSpPr>
          <p:cNvPr id="4" name="TextBox 3">
            <a:extLst>
              <a:ext uri="{FF2B5EF4-FFF2-40B4-BE49-F238E27FC236}">
                <a16:creationId xmlns:a16="http://schemas.microsoft.com/office/drawing/2014/main" id="{F3D318A8-448D-1600-1854-9CA41193E2FA}"/>
              </a:ext>
            </a:extLst>
          </p:cNvPr>
          <p:cNvSpPr txBox="1"/>
          <p:nvPr/>
        </p:nvSpPr>
        <p:spPr>
          <a:xfrm>
            <a:off x="2092137" y="1888545"/>
            <a:ext cx="8675390" cy="3791872"/>
          </a:xfrm>
          <a:prstGeom prst="rect">
            <a:avLst/>
          </a:prstGeom>
          <a:noFill/>
        </p:spPr>
        <p:txBody>
          <a:bodyPr wrap="square">
            <a:spAutoFit/>
          </a:bodyPr>
          <a:lstStyle/>
          <a:p>
            <a:pPr>
              <a:lnSpc>
                <a:spcPct val="150000"/>
              </a:lnSpc>
            </a:pPr>
            <a:r>
              <a:rPr lang="en-US" dirty="0">
                <a:latin typeface="Aptos" panose="020B0004020202020204" pitchFamily="34" charset="0"/>
              </a:rPr>
              <a:t>This problem identifies the top-performing and underperforming video games on the Atari 2600 in terms of global sales:</a:t>
            </a:r>
          </a:p>
          <a:p>
            <a:pPr marL="285750" indent="-285750">
              <a:lnSpc>
                <a:spcPct val="150000"/>
              </a:lnSpc>
              <a:buFont typeface="Arial" panose="020B0604020202020204" pitchFamily="34" charset="0"/>
              <a:buChar char="•"/>
            </a:pPr>
            <a:r>
              <a:rPr lang="en-US" b="1" dirty="0">
                <a:latin typeface="Aptos" panose="020B0004020202020204" pitchFamily="34" charset="0"/>
              </a:rPr>
              <a:t>Top Games</a:t>
            </a:r>
            <a:r>
              <a:rPr lang="en-US" dirty="0">
                <a:latin typeface="Aptos" panose="020B0004020202020204" pitchFamily="34" charset="0"/>
              </a:rPr>
              <a:t>: Identified top 10 games with the highest global sales.</a:t>
            </a:r>
          </a:p>
          <a:p>
            <a:pPr marL="285750" indent="-285750">
              <a:lnSpc>
                <a:spcPct val="150000"/>
              </a:lnSpc>
              <a:buFont typeface="Arial" panose="020B0604020202020204" pitchFamily="34" charset="0"/>
              <a:buChar char="•"/>
            </a:pPr>
            <a:r>
              <a:rPr lang="en-US" b="1" dirty="0">
                <a:latin typeface="Aptos" panose="020B0004020202020204" pitchFamily="34" charset="0"/>
              </a:rPr>
              <a:t>Underperforming Games</a:t>
            </a:r>
            <a:r>
              <a:rPr lang="en-US" dirty="0">
                <a:latin typeface="Aptos" panose="020B0004020202020204" pitchFamily="34" charset="0"/>
              </a:rPr>
              <a:t>: Identified bottom 10 games with the lowest global sales.</a:t>
            </a:r>
          </a:p>
          <a:p>
            <a:pPr>
              <a:lnSpc>
                <a:spcPct val="150000"/>
              </a:lnSpc>
            </a:pPr>
            <a:endParaRPr lang="en-US" dirty="0">
              <a:latin typeface="Aptos" panose="020B0004020202020204" pitchFamily="34" charset="0"/>
            </a:endParaRPr>
          </a:p>
          <a:p>
            <a:pPr>
              <a:lnSpc>
                <a:spcPct val="150000"/>
              </a:lnSpc>
            </a:pPr>
            <a:r>
              <a:rPr lang="en-US" b="1" dirty="0">
                <a:latin typeface="Aptos" panose="020B0004020202020204" pitchFamily="34" charset="0"/>
              </a:rPr>
              <a:t>Approach:</a:t>
            </a:r>
            <a:endParaRPr lang="en-US" dirty="0">
              <a:latin typeface="Aptos" panose="020B0004020202020204" pitchFamily="34" charset="0"/>
            </a:endParaRPr>
          </a:p>
          <a:p>
            <a:pPr marL="285750" indent="-285750">
              <a:lnSpc>
                <a:spcPct val="150000"/>
              </a:lnSpc>
              <a:buFont typeface="Arial" panose="020B0604020202020204" pitchFamily="34" charset="0"/>
              <a:buChar char="•"/>
            </a:pPr>
            <a:r>
              <a:rPr lang="en-US" dirty="0">
                <a:latin typeface="Aptos" panose="020B0004020202020204" pitchFamily="34" charset="0"/>
              </a:rPr>
              <a:t>Filtered data for Atari 2600 games using Python.</a:t>
            </a:r>
          </a:p>
          <a:p>
            <a:pPr marL="285750" indent="-285750">
              <a:lnSpc>
                <a:spcPct val="150000"/>
              </a:lnSpc>
              <a:buFont typeface="Arial" panose="020B0604020202020204" pitchFamily="34" charset="0"/>
              <a:buChar char="•"/>
            </a:pPr>
            <a:r>
              <a:rPr lang="en-US" dirty="0">
                <a:latin typeface="Aptos" panose="020B0004020202020204" pitchFamily="34" charset="0"/>
              </a:rPr>
              <a:t>Analyzed and visualized global sales distribution.</a:t>
            </a:r>
          </a:p>
          <a:p>
            <a:pPr marL="285750" indent="-285750">
              <a:lnSpc>
                <a:spcPct val="150000"/>
              </a:lnSpc>
              <a:buFont typeface="Arial" panose="020B0604020202020204" pitchFamily="34" charset="0"/>
              <a:buChar char="•"/>
            </a:pPr>
            <a:r>
              <a:rPr lang="en-US" dirty="0">
                <a:latin typeface="Aptos" panose="020B0004020202020204" pitchFamily="34" charset="0"/>
              </a:rPr>
              <a:t>Exported results to CSV files for top and underperforming games.</a:t>
            </a:r>
          </a:p>
        </p:txBody>
      </p:sp>
    </p:spTree>
    <p:extLst>
      <p:ext uri="{BB962C8B-B14F-4D97-AF65-F5344CB8AC3E}">
        <p14:creationId xmlns:p14="http://schemas.microsoft.com/office/powerpoint/2010/main" val="2512536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5335736" y="892976"/>
            <a:ext cx="1520527" cy="655408"/>
          </a:xfrm>
        </p:spPr>
        <p:txBody>
          <a:bodyPr>
            <a:normAutofit fontScale="90000"/>
          </a:bodyPr>
          <a:lstStyle/>
          <a:p>
            <a:pPr algn="ctr"/>
            <a:r>
              <a:rPr lang="en-US" sz="4900" dirty="0">
                <a:latin typeface="Aptos" panose="020B0004020202020204" pitchFamily="34" charset="0"/>
              </a:rPr>
              <a:t>Code</a:t>
            </a:r>
            <a:endParaRPr lang="en-IN" dirty="0">
              <a:latin typeface="Aptos" panose="020B0004020202020204" pitchFamily="34" charset="0"/>
            </a:endParaRPr>
          </a:p>
        </p:txBody>
      </p:sp>
      <p:pic>
        <p:nvPicPr>
          <p:cNvPr id="4" name="Picture 3">
            <a:extLst>
              <a:ext uri="{FF2B5EF4-FFF2-40B4-BE49-F238E27FC236}">
                <a16:creationId xmlns:a16="http://schemas.microsoft.com/office/drawing/2014/main" id="{DF6A2C96-590B-7D60-A7C3-EAC15FD4137E}"/>
              </a:ext>
            </a:extLst>
          </p:cNvPr>
          <p:cNvPicPr>
            <a:picLocks noChangeAspect="1"/>
          </p:cNvPicPr>
          <p:nvPr/>
        </p:nvPicPr>
        <p:blipFill>
          <a:blip r:embed="rId2"/>
          <a:stretch>
            <a:fillRect/>
          </a:stretch>
        </p:blipFill>
        <p:spPr>
          <a:xfrm>
            <a:off x="1516910" y="2127738"/>
            <a:ext cx="9413360" cy="3964717"/>
          </a:xfrm>
          <a:prstGeom prst="rect">
            <a:avLst/>
          </a:prstGeom>
        </p:spPr>
      </p:pic>
    </p:spTree>
    <p:extLst>
      <p:ext uri="{BB962C8B-B14F-4D97-AF65-F5344CB8AC3E}">
        <p14:creationId xmlns:p14="http://schemas.microsoft.com/office/powerpoint/2010/main" val="15551946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196970" y="890520"/>
            <a:ext cx="3798060" cy="606247"/>
          </a:xfrm>
        </p:spPr>
        <p:txBody>
          <a:bodyPr>
            <a:noAutofit/>
          </a:bodyPr>
          <a:lstStyle/>
          <a:p>
            <a:pPr algn="ctr"/>
            <a:r>
              <a:rPr lang="en-US" dirty="0">
                <a:latin typeface="Aptos" panose="020B0004020202020204" pitchFamily="34" charset="0"/>
              </a:rPr>
              <a:t>Figures/Graph</a:t>
            </a:r>
            <a:endParaRPr lang="en-IN" dirty="0">
              <a:latin typeface="Aptos" panose="020B0004020202020204" pitchFamily="34" charset="0"/>
            </a:endParaRPr>
          </a:p>
        </p:txBody>
      </p:sp>
      <p:sp>
        <p:nvSpPr>
          <p:cNvPr id="6" name="TextBox 5">
            <a:extLst>
              <a:ext uri="{FF2B5EF4-FFF2-40B4-BE49-F238E27FC236}">
                <a16:creationId xmlns:a16="http://schemas.microsoft.com/office/drawing/2014/main" id="{532ECBA9-E3CF-EA87-3D5B-E19030928A63}"/>
              </a:ext>
            </a:extLst>
          </p:cNvPr>
          <p:cNvSpPr txBox="1"/>
          <p:nvPr/>
        </p:nvSpPr>
        <p:spPr>
          <a:xfrm>
            <a:off x="10840866" y="3801310"/>
            <a:ext cx="1130308" cy="646331"/>
          </a:xfrm>
          <a:prstGeom prst="rect">
            <a:avLst/>
          </a:prstGeom>
          <a:noFill/>
        </p:spPr>
        <p:txBody>
          <a:bodyPr wrap="square">
            <a:spAutoFit/>
          </a:bodyPr>
          <a:lstStyle/>
          <a:p>
            <a:r>
              <a:rPr lang="en-US" dirty="0">
                <a:latin typeface="Aptos" panose="020B0004020202020204" pitchFamily="34" charset="0"/>
              </a:rPr>
              <a:t>Output Graph</a:t>
            </a:r>
          </a:p>
        </p:txBody>
      </p:sp>
      <p:cxnSp>
        <p:nvCxnSpPr>
          <p:cNvPr id="8" name="Connector: Curved 7">
            <a:extLst>
              <a:ext uri="{FF2B5EF4-FFF2-40B4-BE49-F238E27FC236}">
                <a16:creationId xmlns:a16="http://schemas.microsoft.com/office/drawing/2014/main" id="{B1ABE71A-8CE7-ECCF-090D-458C90D0B5AB}"/>
              </a:ext>
            </a:extLst>
          </p:cNvPr>
          <p:cNvCxnSpPr>
            <a:cxnSpLocks/>
            <a:stCxn id="6" idx="0"/>
            <a:endCxn id="10242" idx="3"/>
          </p:cNvCxnSpPr>
          <p:nvPr/>
        </p:nvCxnSpPr>
        <p:spPr>
          <a:xfrm rot="16200000" flipH="1" flipV="1">
            <a:off x="10676715" y="3292532"/>
            <a:ext cx="220528" cy="1238083"/>
          </a:xfrm>
          <a:prstGeom prst="curvedConnector4">
            <a:avLst>
              <a:gd name="adj1" fmla="val -234823"/>
              <a:gd name="adj2" fmla="val 65288"/>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42" name="Picture 2">
            <a:extLst>
              <a:ext uri="{FF2B5EF4-FFF2-40B4-BE49-F238E27FC236}">
                <a16:creationId xmlns:a16="http://schemas.microsoft.com/office/drawing/2014/main" id="{A56B3552-77BF-8A18-8398-A15C2B3A8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2" y="1792988"/>
            <a:ext cx="8143875"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1149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3431458" y="927581"/>
            <a:ext cx="5329084" cy="566918"/>
          </a:xfrm>
        </p:spPr>
        <p:txBody>
          <a:bodyPr>
            <a:noAutofit/>
          </a:bodyPr>
          <a:lstStyle/>
          <a:p>
            <a:pPr algn="ctr"/>
            <a:r>
              <a:rPr lang="en-US" dirty="0">
                <a:latin typeface="Aptos" panose="020B0004020202020204" pitchFamily="34" charset="0"/>
              </a:rPr>
              <a:t>Results(Screenshot)</a:t>
            </a:r>
            <a:endParaRPr lang="en-IN" dirty="0">
              <a:latin typeface="Aptos" panose="020B0004020202020204" pitchFamily="34" charset="0"/>
            </a:endParaRPr>
          </a:p>
        </p:txBody>
      </p:sp>
      <p:pic>
        <p:nvPicPr>
          <p:cNvPr id="3" name="Picture 2">
            <a:extLst>
              <a:ext uri="{FF2B5EF4-FFF2-40B4-BE49-F238E27FC236}">
                <a16:creationId xmlns:a16="http://schemas.microsoft.com/office/drawing/2014/main" id="{739F5F86-7893-A6BE-2F27-71F740BC6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097" y="1889793"/>
            <a:ext cx="5624026" cy="307841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502223D-6E5A-B609-E5B4-C94913C1B56E}"/>
              </a:ext>
            </a:extLst>
          </p:cNvPr>
          <p:cNvPicPr>
            <a:picLocks noChangeAspect="1"/>
          </p:cNvPicPr>
          <p:nvPr/>
        </p:nvPicPr>
        <p:blipFill>
          <a:blip r:embed="rId3"/>
          <a:stretch>
            <a:fillRect/>
          </a:stretch>
        </p:blipFill>
        <p:spPr>
          <a:xfrm>
            <a:off x="7387123" y="1569144"/>
            <a:ext cx="2487126" cy="5175288"/>
          </a:xfrm>
          <a:prstGeom prst="rect">
            <a:avLst/>
          </a:prstGeom>
          <a:ln w="19050">
            <a:solidFill>
              <a:schemeClr val="tx1"/>
            </a:solidFill>
          </a:ln>
        </p:spPr>
      </p:pic>
    </p:spTree>
    <p:extLst>
      <p:ext uri="{BB962C8B-B14F-4D97-AF65-F5344CB8AC3E}">
        <p14:creationId xmlns:p14="http://schemas.microsoft.com/office/powerpoint/2010/main" val="14861969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3153246" y="937417"/>
            <a:ext cx="5570876" cy="566918"/>
          </a:xfrm>
        </p:spPr>
        <p:txBody>
          <a:bodyPr>
            <a:noAutofit/>
          </a:bodyPr>
          <a:lstStyle/>
          <a:p>
            <a:pPr algn="ctr"/>
            <a:r>
              <a:rPr lang="en-US" dirty="0" err="1">
                <a:latin typeface="Aptos" panose="020B0004020202020204" pitchFamily="34" charset="0"/>
              </a:rPr>
              <a:t>PowerBI</a:t>
            </a:r>
            <a:r>
              <a:rPr lang="en-US" dirty="0">
                <a:latin typeface="Aptos" panose="020B0004020202020204" pitchFamily="34" charset="0"/>
              </a:rPr>
              <a:t> Dashboard</a:t>
            </a:r>
            <a:endParaRPr lang="en-IN" dirty="0">
              <a:latin typeface="Aptos" panose="020B0004020202020204" pitchFamily="34" charset="0"/>
            </a:endParaRPr>
          </a:p>
        </p:txBody>
      </p:sp>
      <p:pic>
        <p:nvPicPr>
          <p:cNvPr id="5" name="Picture 4">
            <a:extLst>
              <a:ext uri="{FF2B5EF4-FFF2-40B4-BE49-F238E27FC236}">
                <a16:creationId xmlns:a16="http://schemas.microsoft.com/office/drawing/2014/main" id="{50A3B832-CA8A-2367-0A87-6B3E1B851833}"/>
              </a:ext>
            </a:extLst>
          </p:cNvPr>
          <p:cNvPicPr>
            <a:picLocks noChangeAspect="1"/>
          </p:cNvPicPr>
          <p:nvPr/>
        </p:nvPicPr>
        <p:blipFill>
          <a:blip r:embed="rId2"/>
          <a:stretch>
            <a:fillRect/>
          </a:stretch>
        </p:blipFill>
        <p:spPr>
          <a:xfrm>
            <a:off x="1771210" y="1642188"/>
            <a:ext cx="8649580" cy="4884788"/>
          </a:xfrm>
          <a:prstGeom prst="rect">
            <a:avLst/>
          </a:prstGeom>
        </p:spPr>
      </p:pic>
    </p:spTree>
    <p:extLst>
      <p:ext uri="{BB962C8B-B14F-4D97-AF65-F5344CB8AC3E}">
        <p14:creationId xmlns:p14="http://schemas.microsoft.com/office/powerpoint/2010/main" val="3017476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107024" y="2824023"/>
            <a:ext cx="3977951" cy="604977"/>
          </a:xfrm>
        </p:spPr>
        <p:txBody>
          <a:bodyPr>
            <a:noAutofit/>
          </a:bodyPr>
          <a:lstStyle/>
          <a:p>
            <a:pPr algn="ctr"/>
            <a:r>
              <a:rPr lang="en-US" b="1" dirty="0">
                <a:latin typeface="Aptos" panose="020B0004020202020204" pitchFamily="34" charset="0"/>
              </a:rPr>
              <a:t>FINAL PHASE</a:t>
            </a:r>
            <a:endParaRPr lang="en-IN" b="1" dirty="0">
              <a:latin typeface="Aptos" panose="020B0004020202020204" pitchFamily="34" charset="0"/>
            </a:endParaRPr>
          </a:p>
        </p:txBody>
      </p:sp>
      <p:sp>
        <p:nvSpPr>
          <p:cNvPr id="3" name="Title 1">
            <a:extLst>
              <a:ext uri="{FF2B5EF4-FFF2-40B4-BE49-F238E27FC236}">
                <a16:creationId xmlns:a16="http://schemas.microsoft.com/office/drawing/2014/main" id="{3A16A70B-CF28-3200-F3A3-D771969DCCE4}"/>
              </a:ext>
            </a:extLst>
          </p:cNvPr>
          <p:cNvSpPr txBox="1">
            <a:spLocks/>
          </p:cNvSpPr>
          <p:nvPr/>
        </p:nvSpPr>
        <p:spPr>
          <a:xfrm>
            <a:off x="3537857" y="3429000"/>
            <a:ext cx="4743064" cy="3800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effectLst/>
                <a:latin typeface="Aptos" panose="020B0004020202020204" pitchFamily="34" charset="0"/>
                <a:ea typeface="MS Mincho" panose="02020609040205080304" pitchFamily="49" charset="-128"/>
                <a:cs typeface="Times New Roman" panose="02020603050405020304" pitchFamily="18" charset="0"/>
              </a:rPr>
              <a:t>Reporting and Visualization</a:t>
            </a:r>
            <a:endParaRPr lang="en-IN" b="1" dirty="0">
              <a:latin typeface="Aptos" panose="020B0004020202020204" pitchFamily="34" charset="0"/>
            </a:endParaRPr>
          </a:p>
        </p:txBody>
      </p:sp>
    </p:spTree>
    <p:extLst>
      <p:ext uri="{BB962C8B-B14F-4D97-AF65-F5344CB8AC3E}">
        <p14:creationId xmlns:p14="http://schemas.microsoft.com/office/powerpoint/2010/main" val="1756391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3771538" y="904183"/>
            <a:ext cx="4648922" cy="635743"/>
          </a:xfrm>
        </p:spPr>
        <p:txBody>
          <a:bodyPr>
            <a:noAutofit/>
          </a:bodyPr>
          <a:lstStyle/>
          <a:p>
            <a:pPr algn="ctr"/>
            <a:r>
              <a:rPr lang="en-US" dirty="0">
                <a:latin typeface="Aptos" panose="020B0004020202020204" pitchFamily="34" charset="0"/>
              </a:rPr>
              <a:t>Project Statement</a:t>
            </a:r>
            <a:endParaRPr lang="en-IN" dirty="0">
              <a:latin typeface="Aptos" panose="020B0004020202020204" pitchFamily="34" charset="0"/>
            </a:endParaRPr>
          </a:p>
        </p:txBody>
      </p:sp>
      <p:sp>
        <p:nvSpPr>
          <p:cNvPr id="4" name="TextBox 3">
            <a:extLst>
              <a:ext uri="{FF2B5EF4-FFF2-40B4-BE49-F238E27FC236}">
                <a16:creationId xmlns:a16="http://schemas.microsoft.com/office/drawing/2014/main" id="{1CB0FA64-E532-A5C1-1F9C-975B5002A526}"/>
              </a:ext>
            </a:extLst>
          </p:cNvPr>
          <p:cNvSpPr txBox="1"/>
          <p:nvPr/>
        </p:nvSpPr>
        <p:spPr>
          <a:xfrm>
            <a:off x="1753212" y="2528781"/>
            <a:ext cx="8685573" cy="1938992"/>
          </a:xfrm>
          <a:prstGeom prst="rect">
            <a:avLst/>
          </a:prstGeom>
          <a:noFill/>
        </p:spPr>
        <p:txBody>
          <a:bodyPr wrap="square" rtlCol="0">
            <a:spAutoFit/>
          </a:bodyPr>
          <a:lstStyle/>
          <a:p>
            <a:r>
              <a:rPr lang="en-IN" sz="2400" b="1" dirty="0">
                <a:latin typeface="Aptos" panose="020B0004020202020204" pitchFamily="34" charset="0"/>
              </a:rPr>
              <a:t>Problem Statement 14: </a:t>
            </a:r>
            <a:r>
              <a:rPr lang="en-US" sz="2400" b="1" dirty="0">
                <a:effectLst/>
                <a:latin typeface="Aptos" panose="020B0004020202020204" pitchFamily="34" charset="0"/>
                <a:ea typeface="MS Mincho" panose="02020609040205080304" pitchFamily="49" charset="-128"/>
                <a:cs typeface="Times New Roman" panose="02020603050405020304" pitchFamily="18" charset="0"/>
              </a:rPr>
              <a:t>Sales Across Decades</a:t>
            </a:r>
            <a:br>
              <a:rPr lang="en-US" sz="2400" b="1" dirty="0"/>
            </a:br>
            <a:br>
              <a:rPr lang="en-US" sz="2400" b="1" dirty="0"/>
            </a:br>
            <a:r>
              <a:rPr lang="en-US" sz="1800" dirty="0">
                <a:effectLst/>
                <a:latin typeface="Aptos" panose="020B0004020202020204" pitchFamily="34" charset="0"/>
                <a:ea typeface="MS Mincho" panose="02020609040205080304" pitchFamily="49" charset="-128"/>
                <a:cs typeface="Times New Roman" panose="02020603050405020304" pitchFamily="18" charset="0"/>
              </a:rPr>
              <a:t>Create bins for the years 1980-1989, 1990-1999, 2000-2009, and 2010-2016. Label these bins as decades and create a new column 'Decade' mapping each year to its respective decade. Visualize global sales across decades for different regions.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endParaRPr lang="en-IN" dirty="0">
              <a:latin typeface="Aptos" panose="020B0004020202020204" pitchFamily="34" charset="0"/>
            </a:endParaRPr>
          </a:p>
        </p:txBody>
      </p:sp>
    </p:spTree>
    <p:extLst>
      <p:ext uri="{BB962C8B-B14F-4D97-AF65-F5344CB8AC3E}">
        <p14:creationId xmlns:p14="http://schemas.microsoft.com/office/powerpoint/2010/main" val="15023709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544237" y="884913"/>
            <a:ext cx="3103521" cy="616079"/>
          </a:xfrm>
        </p:spPr>
        <p:txBody>
          <a:bodyPr>
            <a:noAutofit/>
          </a:bodyPr>
          <a:lstStyle/>
          <a:p>
            <a:pPr algn="ctr"/>
            <a:r>
              <a:rPr lang="en-US" dirty="0">
                <a:latin typeface="Aptos" panose="020B0004020202020204" pitchFamily="34" charset="0"/>
              </a:rPr>
              <a:t>Description</a:t>
            </a:r>
            <a:endParaRPr lang="en-IN" dirty="0">
              <a:latin typeface="Aptos" panose="020B0004020202020204" pitchFamily="34" charset="0"/>
            </a:endParaRPr>
          </a:p>
        </p:txBody>
      </p:sp>
      <p:sp>
        <p:nvSpPr>
          <p:cNvPr id="4" name="TextBox 3">
            <a:extLst>
              <a:ext uri="{FF2B5EF4-FFF2-40B4-BE49-F238E27FC236}">
                <a16:creationId xmlns:a16="http://schemas.microsoft.com/office/drawing/2014/main" id="{F3D318A8-448D-1600-1854-9CA41193E2FA}"/>
              </a:ext>
            </a:extLst>
          </p:cNvPr>
          <p:cNvSpPr txBox="1"/>
          <p:nvPr/>
        </p:nvSpPr>
        <p:spPr>
          <a:xfrm>
            <a:off x="1942848" y="1765717"/>
            <a:ext cx="9561798" cy="4207370"/>
          </a:xfrm>
          <a:prstGeom prst="rect">
            <a:avLst/>
          </a:prstGeom>
          <a:noFill/>
        </p:spPr>
        <p:txBody>
          <a:bodyPr wrap="square">
            <a:spAutoFit/>
          </a:bodyPr>
          <a:lstStyle/>
          <a:p>
            <a:pPr>
              <a:lnSpc>
                <a:spcPct val="150000"/>
              </a:lnSpc>
            </a:pPr>
            <a:r>
              <a:rPr lang="en-US" dirty="0">
                <a:latin typeface="Aptos" panose="020B0004020202020204" pitchFamily="34" charset="0"/>
              </a:rPr>
              <a:t>This project analyzes global sales across different decades:</a:t>
            </a:r>
          </a:p>
          <a:p>
            <a:pPr marL="285750" indent="-285750">
              <a:lnSpc>
                <a:spcPct val="150000"/>
              </a:lnSpc>
              <a:buFont typeface="Arial" panose="020B0604020202020204" pitchFamily="34" charset="0"/>
              <a:buChar char="•"/>
            </a:pPr>
            <a:r>
              <a:rPr lang="en-US" b="1" dirty="0">
                <a:latin typeface="Aptos" panose="020B0004020202020204" pitchFamily="34" charset="0"/>
              </a:rPr>
              <a:t>Decade Binning</a:t>
            </a:r>
            <a:r>
              <a:rPr lang="en-US" dirty="0">
                <a:latin typeface="Aptos" panose="020B0004020202020204" pitchFamily="34" charset="0"/>
              </a:rPr>
              <a:t>: Created bins for the years 1980-1989, 1990-1999, 2000-2009, and </a:t>
            </a:r>
          </a:p>
          <a:p>
            <a:pPr marL="285750" indent="-285750">
              <a:lnSpc>
                <a:spcPct val="150000"/>
              </a:lnSpc>
              <a:buFont typeface="Arial" panose="020B0604020202020204" pitchFamily="34" charset="0"/>
              <a:buChar char="•"/>
            </a:pPr>
            <a:r>
              <a:rPr lang="en-US" dirty="0">
                <a:latin typeface="Aptos" panose="020B0004020202020204" pitchFamily="34" charset="0"/>
              </a:rPr>
              <a:t>2010-2016.</a:t>
            </a:r>
          </a:p>
          <a:p>
            <a:pPr marL="285750" indent="-285750">
              <a:lnSpc>
                <a:spcPct val="150000"/>
              </a:lnSpc>
              <a:buFont typeface="Arial" panose="020B0604020202020204" pitchFamily="34" charset="0"/>
              <a:buChar char="•"/>
            </a:pPr>
            <a:r>
              <a:rPr lang="en-US" b="1" dirty="0">
                <a:latin typeface="Aptos" panose="020B0004020202020204" pitchFamily="34" charset="0"/>
              </a:rPr>
              <a:t>Column Mapping</a:t>
            </a:r>
            <a:r>
              <a:rPr lang="en-US" dirty="0">
                <a:latin typeface="Aptos" panose="020B0004020202020204" pitchFamily="34" charset="0"/>
              </a:rPr>
              <a:t>: Mapped each year to its respective decade and created a 'Decade' column.</a:t>
            </a:r>
          </a:p>
          <a:p>
            <a:pPr marL="285750" indent="-285750">
              <a:lnSpc>
                <a:spcPct val="150000"/>
              </a:lnSpc>
              <a:buFont typeface="Arial" panose="020B0604020202020204" pitchFamily="34" charset="0"/>
              <a:buChar char="•"/>
            </a:pPr>
            <a:r>
              <a:rPr lang="en-US" b="1" dirty="0">
                <a:latin typeface="Aptos" panose="020B0004020202020204" pitchFamily="34" charset="0"/>
              </a:rPr>
              <a:t>Visualization</a:t>
            </a:r>
            <a:r>
              <a:rPr lang="en-US" dirty="0">
                <a:latin typeface="Aptos" panose="020B0004020202020204" pitchFamily="34" charset="0"/>
              </a:rPr>
              <a:t>: Visualized average global sales across decades for different regions.</a:t>
            </a:r>
          </a:p>
          <a:p>
            <a:pPr>
              <a:lnSpc>
                <a:spcPct val="150000"/>
              </a:lnSpc>
            </a:pPr>
            <a:r>
              <a:rPr lang="en-US" b="1" dirty="0">
                <a:latin typeface="Aptos" panose="020B0004020202020204" pitchFamily="34" charset="0"/>
              </a:rPr>
              <a:t>Approach:</a:t>
            </a:r>
            <a:endParaRPr lang="en-US" dirty="0">
              <a:latin typeface="Aptos" panose="020B0004020202020204" pitchFamily="34" charset="0"/>
            </a:endParaRPr>
          </a:p>
          <a:p>
            <a:pPr marL="285750" indent="-285750">
              <a:lnSpc>
                <a:spcPct val="150000"/>
              </a:lnSpc>
              <a:buFont typeface="Arial" panose="020B0604020202020204" pitchFamily="34" charset="0"/>
              <a:buChar char="•"/>
            </a:pPr>
            <a:r>
              <a:rPr lang="en-US" dirty="0">
                <a:latin typeface="Aptos" panose="020B0004020202020204" pitchFamily="34" charset="0"/>
              </a:rPr>
              <a:t>Used Python to create decade bins and map years.</a:t>
            </a:r>
          </a:p>
          <a:p>
            <a:pPr marL="285750" indent="-285750">
              <a:lnSpc>
                <a:spcPct val="150000"/>
              </a:lnSpc>
              <a:buFont typeface="Arial" panose="020B0604020202020204" pitchFamily="34" charset="0"/>
              <a:buChar char="•"/>
            </a:pPr>
            <a:r>
              <a:rPr lang="en-US" dirty="0">
                <a:latin typeface="Aptos" panose="020B0004020202020204" pitchFamily="34" charset="0"/>
              </a:rPr>
              <a:t>Calculated average global sales for each decade.</a:t>
            </a:r>
          </a:p>
          <a:p>
            <a:pPr marL="285750" indent="-285750">
              <a:lnSpc>
                <a:spcPct val="150000"/>
              </a:lnSpc>
              <a:buFont typeface="Arial" panose="020B0604020202020204" pitchFamily="34" charset="0"/>
              <a:buChar char="•"/>
            </a:pPr>
            <a:r>
              <a:rPr lang="en-US" dirty="0">
                <a:latin typeface="Aptos" panose="020B0004020202020204" pitchFamily="34" charset="0"/>
              </a:rPr>
              <a:t>Visualized the data with a bar chart showing sales distribution across decades.</a:t>
            </a:r>
          </a:p>
        </p:txBody>
      </p:sp>
    </p:spTree>
    <p:extLst>
      <p:ext uri="{BB962C8B-B14F-4D97-AF65-F5344CB8AC3E}">
        <p14:creationId xmlns:p14="http://schemas.microsoft.com/office/powerpoint/2010/main" val="20295958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5335736" y="892976"/>
            <a:ext cx="1520527" cy="655408"/>
          </a:xfrm>
        </p:spPr>
        <p:txBody>
          <a:bodyPr>
            <a:normAutofit fontScale="90000"/>
          </a:bodyPr>
          <a:lstStyle/>
          <a:p>
            <a:pPr algn="ctr"/>
            <a:r>
              <a:rPr lang="en-US" sz="4900" dirty="0">
                <a:latin typeface="Aptos" panose="020B0004020202020204" pitchFamily="34" charset="0"/>
              </a:rPr>
              <a:t>Code</a:t>
            </a:r>
            <a:endParaRPr lang="en-IN" dirty="0">
              <a:latin typeface="Aptos" panose="020B0004020202020204" pitchFamily="34" charset="0"/>
            </a:endParaRPr>
          </a:p>
        </p:txBody>
      </p:sp>
      <p:pic>
        <p:nvPicPr>
          <p:cNvPr id="4" name="Picture 3">
            <a:extLst>
              <a:ext uri="{FF2B5EF4-FFF2-40B4-BE49-F238E27FC236}">
                <a16:creationId xmlns:a16="http://schemas.microsoft.com/office/drawing/2014/main" id="{F46B0314-048E-F4C1-AEE0-6F2256CB3186}"/>
              </a:ext>
            </a:extLst>
          </p:cNvPr>
          <p:cNvPicPr>
            <a:picLocks noChangeAspect="1"/>
          </p:cNvPicPr>
          <p:nvPr/>
        </p:nvPicPr>
        <p:blipFill>
          <a:blip r:embed="rId2"/>
          <a:stretch>
            <a:fillRect/>
          </a:stretch>
        </p:blipFill>
        <p:spPr>
          <a:xfrm>
            <a:off x="1041916" y="2142014"/>
            <a:ext cx="10108166" cy="3096486"/>
          </a:xfrm>
          <a:prstGeom prst="rect">
            <a:avLst/>
          </a:prstGeom>
        </p:spPr>
      </p:pic>
    </p:spTree>
    <p:extLst>
      <p:ext uri="{BB962C8B-B14F-4D97-AF65-F5344CB8AC3E}">
        <p14:creationId xmlns:p14="http://schemas.microsoft.com/office/powerpoint/2010/main" val="34704613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196970" y="890520"/>
            <a:ext cx="3798060" cy="606247"/>
          </a:xfrm>
        </p:spPr>
        <p:txBody>
          <a:bodyPr>
            <a:noAutofit/>
          </a:bodyPr>
          <a:lstStyle/>
          <a:p>
            <a:pPr algn="ctr"/>
            <a:r>
              <a:rPr lang="en-US" dirty="0">
                <a:latin typeface="Aptos" panose="020B0004020202020204" pitchFamily="34" charset="0"/>
              </a:rPr>
              <a:t>Figures/Graph</a:t>
            </a:r>
            <a:endParaRPr lang="en-IN" dirty="0">
              <a:latin typeface="Aptos" panose="020B0004020202020204" pitchFamily="34" charset="0"/>
            </a:endParaRPr>
          </a:p>
        </p:txBody>
      </p:sp>
      <p:sp>
        <p:nvSpPr>
          <p:cNvPr id="6" name="TextBox 5">
            <a:extLst>
              <a:ext uri="{FF2B5EF4-FFF2-40B4-BE49-F238E27FC236}">
                <a16:creationId xmlns:a16="http://schemas.microsoft.com/office/drawing/2014/main" id="{532ECBA9-E3CF-EA87-3D5B-E19030928A63}"/>
              </a:ext>
            </a:extLst>
          </p:cNvPr>
          <p:cNvSpPr txBox="1"/>
          <p:nvPr/>
        </p:nvSpPr>
        <p:spPr>
          <a:xfrm>
            <a:off x="10435638" y="3597932"/>
            <a:ext cx="1130308" cy="646331"/>
          </a:xfrm>
          <a:prstGeom prst="rect">
            <a:avLst/>
          </a:prstGeom>
          <a:noFill/>
        </p:spPr>
        <p:txBody>
          <a:bodyPr wrap="square">
            <a:spAutoFit/>
          </a:bodyPr>
          <a:lstStyle/>
          <a:p>
            <a:r>
              <a:rPr lang="en-US" dirty="0">
                <a:latin typeface="Aptos" panose="020B0004020202020204" pitchFamily="34" charset="0"/>
              </a:rPr>
              <a:t>Output Graph</a:t>
            </a:r>
          </a:p>
        </p:txBody>
      </p:sp>
      <p:cxnSp>
        <p:nvCxnSpPr>
          <p:cNvPr id="8" name="Connector: Curved 7">
            <a:extLst>
              <a:ext uri="{FF2B5EF4-FFF2-40B4-BE49-F238E27FC236}">
                <a16:creationId xmlns:a16="http://schemas.microsoft.com/office/drawing/2014/main" id="{B1ABE71A-8CE7-ECCF-090D-458C90D0B5AB}"/>
              </a:ext>
            </a:extLst>
          </p:cNvPr>
          <p:cNvCxnSpPr>
            <a:cxnSpLocks/>
            <a:stCxn id="6" idx="0"/>
            <a:endCxn id="8194" idx="3"/>
          </p:cNvCxnSpPr>
          <p:nvPr/>
        </p:nvCxnSpPr>
        <p:spPr>
          <a:xfrm rot="16200000" flipH="1" flipV="1">
            <a:off x="10347345" y="3267651"/>
            <a:ext cx="323166" cy="983728"/>
          </a:xfrm>
          <a:prstGeom prst="curvedConnector4">
            <a:avLst>
              <a:gd name="adj1" fmla="val -111160"/>
              <a:gd name="adj2" fmla="val 78725"/>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94" name="Picture 2">
            <a:extLst>
              <a:ext uri="{FF2B5EF4-FFF2-40B4-BE49-F238E27FC236}">
                <a16:creationId xmlns:a16="http://schemas.microsoft.com/office/drawing/2014/main" id="{B3BD7B4D-6344-624D-B9F0-021DD8946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362" y="1874716"/>
            <a:ext cx="8260702" cy="4092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6785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417113" y="2824023"/>
            <a:ext cx="2984552" cy="604977"/>
          </a:xfrm>
        </p:spPr>
        <p:txBody>
          <a:bodyPr>
            <a:noAutofit/>
          </a:bodyPr>
          <a:lstStyle/>
          <a:p>
            <a:pPr algn="ctr"/>
            <a:r>
              <a:rPr lang="en-US" b="1" dirty="0">
                <a:latin typeface="Aptos" panose="020B0004020202020204" pitchFamily="34" charset="0"/>
              </a:rPr>
              <a:t>PHASE - 1</a:t>
            </a:r>
            <a:endParaRPr lang="en-IN" b="1" dirty="0">
              <a:latin typeface="Aptos" panose="020B0004020202020204" pitchFamily="34" charset="0"/>
            </a:endParaRPr>
          </a:p>
        </p:txBody>
      </p:sp>
      <p:sp>
        <p:nvSpPr>
          <p:cNvPr id="3" name="Title 1">
            <a:extLst>
              <a:ext uri="{FF2B5EF4-FFF2-40B4-BE49-F238E27FC236}">
                <a16:creationId xmlns:a16="http://schemas.microsoft.com/office/drawing/2014/main" id="{3A16A70B-CF28-3200-F3A3-D771969DCCE4}"/>
              </a:ext>
            </a:extLst>
          </p:cNvPr>
          <p:cNvSpPr txBox="1">
            <a:spLocks/>
          </p:cNvSpPr>
          <p:nvPr/>
        </p:nvSpPr>
        <p:spPr>
          <a:xfrm>
            <a:off x="3537857" y="3429000"/>
            <a:ext cx="4743064" cy="3800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effectLst/>
                <a:latin typeface="Aptos" panose="020B0004020202020204" pitchFamily="34" charset="0"/>
                <a:ea typeface="MS Mincho" panose="02020609040205080304" pitchFamily="49" charset="-128"/>
                <a:cs typeface="Times New Roman" panose="02020603050405020304" pitchFamily="18" charset="0"/>
              </a:rPr>
              <a:t>Data Familiarization and Initial Processing</a:t>
            </a:r>
            <a:endParaRPr lang="en-IN" b="1" dirty="0">
              <a:latin typeface="Aptos" panose="020B0004020202020204" pitchFamily="34" charset="0"/>
            </a:endParaRPr>
          </a:p>
        </p:txBody>
      </p:sp>
      <p:grpSp>
        <p:nvGrpSpPr>
          <p:cNvPr id="12" name="Group 11">
            <a:extLst>
              <a:ext uri="{FF2B5EF4-FFF2-40B4-BE49-F238E27FC236}">
                <a16:creationId xmlns:a16="http://schemas.microsoft.com/office/drawing/2014/main" id="{2E204831-64CE-F4A7-10F0-9EE52D15C764}"/>
              </a:ext>
            </a:extLst>
          </p:cNvPr>
          <p:cNvGrpSpPr/>
          <p:nvPr/>
        </p:nvGrpSpPr>
        <p:grpSpPr>
          <a:xfrm>
            <a:off x="0" y="0"/>
            <a:ext cx="12192000" cy="6857999"/>
            <a:chOff x="0" y="0"/>
            <a:chExt cx="12192000" cy="6857999"/>
          </a:xfrm>
        </p:grpSpPr>
        <p:pic>
          <p:nvPicPr>
            <p:cNvPr id="7" name="Picture 6" descr="A grid with black and yellow squares&#10;&#10;Description automatically generated">
              <a:extLst>
                <a:ext uri="{FF2B5EF4-FFF2-40B4-BE49-F238E27FC236}">
                  <a16:creationId xmlns:a16="http://schemas.microsoft.com/office/drawing/2014/main" id="{B78B94ED-DCF1-A522-7F32-E0C46BBD5DC2}"/>
                </a:ext>
              </a:extLst>
            </p:cNvPr>
            <p:cNvPicPr>
              <a:picLocks noChangeAspect="1"/>
            </p:cNvPicPr>
            <p:nvPr/>
          </p:nvPicPr>
          <p:blipFill rotWithShape="1">
            <a:blip r:embed="rId2">
              <a:extLst>
                <a:ext uri="{28A0092B-C50C-407E-A947-70E740481C1C}">
                  <a14:useLocalDpi xmlns:a14="http://schemas.microsoft.com/office/drawing/2010/main" val="0"/>
                </a:ext>
              </a:extLst>
            </a:blip>
            <a:srcRect b="62041"/>
            <a:stretch/>
          </p:blipFill>
          <p:spPr>
            <a:xfrm>
              <a:off x="0" y="0"/>
              <a:ext cx="12192000" cy="2603241"/>
            </a:xfrm>
            <a:prstGeom prst="rect">
              <a:avLst/>
            </a:prstGeom>
          </p:spPr>
        </p:pic>
        <p:pic>
          <p:nvPicPr>
            <p:cNvPr id="11" name="Picture 10" descr="A grid with black and yellow squares&#10;&#10;Description automatically generated">
              <a:extLst>
                <a:ext uri="{FF2B5EF4-FFF2-40B4-BE49-F238E27FC236}">
                  <a16:creationId xmlns:a16="http://schemas.microsoft.com/office/drawing/2014/main" id="{1613B751-C6EE-B7CA-0643-8CE819DA0AFC}"/>
                </a:ext>
              </a:extLst>
            </p:cNvPr>
            <p:cNvPicPr>
              <a:picLocks noChangeAspect="1"/>
            </p:cNvPicPr>
            <p:nvPr/>
          </p:nvPicPr>
          <p:blipFill rotWithShape="1">
            <a:blip r:embed="rId2">
              <a:extLst>
                <a:ext uri="{28A0092B-C50C-407E-A947-70E740481C1C}">
                  <a14:useLocalDpi xmlns:a14="http://schemas.microsoft.com/office/drawing/2010/main" val="0"/>
                </a:ext>
              </a:extLst>
            </a:blip>
            <a:srcRect l="20357" t="56599"/>
            <a:stretch/>
          </p:blipFill>
          <p:spPr>
            <a:xfrm>
              <a:off x="2481942" y="3881534"/>
              <a:ext cx="9710057" cy="2976465"/>
            </a:xfrm>
            <a:prstGeom prst="rect">
              <a:avLst/>
            </a:prstGeom>
          </p:spPr>
        </p:pic>
      </p:grpSp>
    </p:spTree>
    <p:extLst>
      <p:ext uri="{BB962C8B-B14F-4D97-AF65-F5344CB8AC3E}">
        <p14:creationId xmlns:p14="http://schemas.microsoft.com/office/powerpoint/2010/main" val="107490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3431458" y="927581"/>
            <a:ext cx="5329084" cy="566918"/>
          </a:xfrm>
        </p:spPr>
        <p:txBody>
          <a:bodyPr>
            <a:noAutofit/>
          </a:bodyPr>
          <a:lstStyle/>
          <a:p>
            <a:pPr algn="ctr"/>
            <a:r>
              <a:rPr lang="en-US" dirty="0">
                <a:latin typeface="Aptos" panose="020B0004020202020204" pitchFamily="34" charset="0"/>
              </a:rPr>
              <a:t>Results(Screenshot)</a:t>
            </a:r>
            <a:endParaRPr lang="en-IN" dirty="0">
              <a:latin typeface="Aptos" panose="020B0004020202020204" pitchFamily="34" charset="0"/>
            </a:endParaRPr>
          </a:p>
        </p:txBody>
      </p:sp>
      <p:pic>
        <p:nvPicPr>
          <p:cNvPr id="3" name="Picture 2">
            <a:extLst>
              <a:ext uri="{FF2B5EF4-FFF2-40B4-BE49-F238E27FC236}">
                <a16:creationId xmlns:a16="http://schemas.microsoft.com/office/drawing/2014/main" id="{4D89DA61-CF08-A082-E4B6-47171252B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74" y="2457715"/>
            <a:ext cx="5954738" cy="295027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BCD7EEA-058B-C6A3-8D6C-49BB72497D02}"/>
              </a:ext>
            </a:extLst>
          </p:cNvPr>
          <p:cNvPicPr>
            <a:picLocks noChangeAspect="1"/>
          </p:cNvPicPr>
          <p:nvPr/>
        </p:nvPicPr>
        <p:blipFill>
          <a:blip r:embed="rId3"/>
          <a:stretch>
            <a:fillRect/>
          </a:stretch>
        </p:blipFill>
        <p:spPr>
          <a:xfrm>
            <a:off x="7361974" y="3392135"/>
            <a:ext cx="3712160" cy="1081434"/>
          </a:xfrm>
          <a:prstGeom prst="rect">
            <a:avLst/>
          </a:prstGeom>
          <a:ln w="19050">
            <a:solidFill>
              <a:schemeClr val="tx1"/>
            </a:solidFill>
          </a:ln>
        </p:spPr>
      </p:pic>
    </p:spTree>
    <p:extLst>
      <p:ext uri="{BB962C8B-B14F-4D97-AF65-F5344CB8AC3E}">
        <p14:creationId xmlns:p14="http://schemas.microsoft.com/office/powerpoint/2010/main" val="37418333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id with black and yellow squares">
            <a:extLst>
              <a:ext uri="{FF2B5EF4-FFF2-40B4-BE49-F238E27FC236}">
                <a16:creationId xmlns:a16="http://schemas.microsoft.com/office/drawing/2014/main" id="{5D5695D0-8743-8B98-A44B-B65EAED82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58252C4B-BA6A-CEEB-9291-982427CE8CE8}"/>
              </a:ext>
            </a:extLst>
          </p:cNvPr>
          <p:cNvSpPr txBox="1">
            <a:spLocks/>
          </p:cNvSpPr>
          <p:nvPr/>
        </p:nvSpPr>
        <p:spPr>
          <a:xfrm>
            <a:off x="9331756" y="2491004"/>
            <a:ext cx="3076354" cy="11986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Aptos" panose="020B0004020202020204" pitchFamily="34" charset="0"/>
              </a:rPr>
              <a:t>Dashboard</a:t>
            </a:r>
          </a:p>
          <a:p>
            <a:pPr algn="ctr"/>
            <a:r>
              <a:rPr lang="en-US" dirty="0">
                <a:latin typeface="Aptos" panose="020B0004020202020204" pitchFamily="34" charset="0"/>
              </a:rPr>
              <a:t>Summary</a:t>
            </a:r>
            <a:endParaRPr lang="en-IN" dirty="0">
              <a:latin typeface="Aptos" panose="020B0004020202020204" pitchFamily="34" charset="0"/>
            </a:endParaRPr>
          </a:p>
        </p:txBody>
      </p:sp>
      <p:pic>
        <p:nvPicPr>
          <p:cNvPr id="7" name="Picture 6">
            <a:extLst>
              <a:ext uri="{FF2B5EF4-FFF2-40B4-BE49-F238E27FC236}">
                <a16:creationId xmlns:a16="http://schemas.microsoft.com/office/drawing/2014/main" id="{C4CAA759-781B-0D40-BB26-9082AF189AF1}"/>
              </a:ext>
            </a:extLst>
          </p:cNvPr>
          <p:cNvPicPr>
            <a:picLocks noChangeAspect="1"/>
          </p:cNvPicPr>
          <p:nvPr/>
        </p:nvPicPr>
        <p:blipFill>
          <a:blip r:embed="rId3"/>
          <a:stretch>
            <a:fillRect/>
          </a:stretch>
        </p:blipFill>
        <p:spPr>
          <a:xfrm>
            <a:off x="102780" y="772341"/>
            <a:ext cx="9445086" cy="5313318"/>
          </a:xfrm>
          <a:prstGeom prst="rect">
            <a:avLst/>
          </a:prstGeom>
        </p:spPr>
      </p:pic>
      <p:pic>
        <p:nvPicPr>
          <p:cNvPr id="11" name="Picture 10">
            <a:extLst>
              <a:ext uri="{FF2B5EF4-FFF2-40B4-BE49-F238E27FC236}">
                <a16:creationId xmlns:a16="http://schemas.microsoft.com/office/drawing/2014/main" id="{CED8D3E8-A68A-B785-7FF8-2EFDFBE74A77}"/>
              </a:ext>
            </a:extLst>
          </p:cNvPr>
          <p:cNvPicPr>
            <a:picLocks noChangeAspect="1"/>
          </p:cNvPicPr>
          <p:nvPr/>
        </p:nvPicPr>
        <p:blipFill>
          <a:blip r:embed="rId4"/>
          <a:stretch>
            <a:fillRect/>
          </a:stretch>
        </p:blipFill>
        <p:spPr>
          <a:xfrm>
            <a:off x="241004" y="6158767"/>
            <a:ext cx="4990216" cy="313062"/>
          </a:xfrm>
          <a:prstGeom prst="rect">
            <a:avLst/>
          </a:prstGeom>
        </p:spPr>
      </p:pic>
    </p:spTree>
    <p:extLst>
      <p:ext uri="{BB962C8B-B14F-4D97-AF65-F5344CB8AC3E}">
        <p14:creationId xmlns:p14="http://schemas.microsoft.com/office/powerpoint/2010/main" val="11091167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917752"/>
            <a:ext cx="7524564" cy="586583"/>
          </a:xfrm>
        </p:spPr>
        <p:txBody>
          <a:bodyPr>
            <a:noAutofit/>
          </a:bodyPr>
          <a:lstStyle/>
          <a:p>
            <a:pPr algn="ctr"/>
            <a:r>
              <a:rPr lang="en-US" dirty="0">
                <a:latin typeface="Aptos" panose="020B0004020202020204" pitchFamily="34" charset="0"/>
              </a:rPr>
              <a:t>Conclusion</a:t>
            </a:r>
            <a:endParaRPr lang="en-IN" dirty="0">
              <a:latin typeface="Aptos" panose="020B0004020202020204" pitchFamily="34" charset="0"/>
            </a:endParaRPr>
          </a:p>
        </p:txBody>
      </p:sp>
      <p:sp>
        <p:nvSpPr>
          <p:cNvPr id="4" name="TextBox 3">
            <a:extLst>
              <a:ext uri="{FF2B5EF4-FFF2-40B4-BE49-F238E27FC236}">
                <a16:creationId xmlns:a16="http://schemas.microsoft.com/office/drawing/2014/main" id="{1C9F2F9E-66C0-2370-E6A4-03F607FF8DB1}"/>
              </a:ext>
            </a:extLst>
          </p:cNvPr>
          <p:cNvSpPr txBox="1"/>
          <p:nvPr/>
        </p:nvSpPr>
        <p:spPr>
          <a:xfrm>
            <a:off x="2012802" y="1703566"/>
            <a:ext cx="9165271" cy="4622869"/>
          </a:xfrm>
          <a:prstGeom prst="rect">
            <a:avLst/>
          </a:prstGeom>
          <a:noFill/>
        </p:spPr>
        <p:txBody>
          <a:bodyPr wrap="square">
            <a:spAutoFit/>
          </a:bodyPr>
          <a:lstStyle/>
          <a:p>
            <a:pPr>
              <a:lnSpc>
                <a:spcPct val="150000"/>
              </a:lnSpc>
            </a:pPr>
            <a:r>
              <a:rPr lang="en-US" dirty="0">
                <a:latin typeface="Aptos" panose="020B0004020202020204" pitchFamily="34" charset="0"/>
              </a:rPr>
              <a:t>This capstone project analyzed video game sales data using Python and Power BI. Key skills developed:</a:t>
            </a:r>
          </a:p>
          <a:p>
            <a:pPr marL="285750" indent="-285750">
              <a:lnSpc>
                <a:spcPct val="150000"/>
              </a:lnSpc>
              <a:buFont typeface="Arial" panose="020B0604020202020204" pitchFamily="34" charset="0"/>
              <a:buChar char="•"/>
            </a:pPr>
            <a:r>
              <a:rPr lang="en-US" b="1" dirty="0">
                <a:latin typeface="Aptos" panose="020B0004020202020204" pitchFamily="34" charset="0"/>
              </a:rPr>
              <a:t>Data Cleaning &amp; Preprocessing:</a:t>
            </a:r>
            <a:r>
              <a:rPr lang="en-US" dirty="0">
                <a:latin typeface="Aptos" panose="020B0004020202020204" pitchFamily="34" charset="0"/>
              </a:rPr>
              <a:t> Prepared datasets with Python and Pandas.</a:t>
            </a:r>
          </a:p>
          <a:p>
            <a:pPr marL="285750" indent="-285750">
              <a:lnSpc>
                <a:spcPct val="150000"/>
              </a:lnSpc>
              <a:buFont typeface="Arial" panose="020B0604020202020204" pitchFamily="34" charset="0"/>
              <a:buChar char="•"/>
            </a:pPr>
            <a:r>
              <a:rPr lang="en-US" b="1" dirty="0">
                <a:latin typeface="Aptos" panose="020B0004020202020204" pitchFamily="34" charset="0"/>
              </a:rPr>
              <a:t>Data Analysis:</a:t>
            </a:r>
            <a:r>
              <a:rPr lang="en-US" dirty="0">
                <a:latin typeface="Aptos" panose="020B0004020202020204" pitchFamily="34" charset="0"/>
              </a:rPr>
              <a:t> Conducted analysis using Python and SQL.</a:t>
            </a:r>
          </a:p>
          <a:p>
            <a:pPr marL="285750" indent="-285750">
              <a:lnSpc>
                <a:spcPct val="150000"/>
              </a:lnSpc>
              <a:buFont typeface="Arial" panose="020B0604020202020204" pitchFamily="34" charset="0"/>
              <a:buChar char="•"/>
            </a:pPr>
            <a:r>
              <a:rPr lang="en-US" b="1" dirty="0">
                <a:latin typeface="Aptos" panose="020B0004020202020204" pitchFamily="34" charset="0"/>
              </a:rPr>
              <a:t>Visualization:</a:t>
            </a:r>
            <a:r>
              <a:rPr lang="en-US" dirty="0">
                <a:latin typeface="Aptos" panose="020B0004020202020204" pitchFamily="34" charset="0"/>
              </a:rPr>
              <a:t> Created visualizations with Matplotlib and Power BI.</a:t>
            </a:r>
          </a:p>
          <a:p>
            <a:pPr marL="285750" indent="-285750">
              <a:lnSpc>
                <a:spcPct val="150000"/>
              </a:lnSpc>
              <a:buFont typeface="Arial" panose="020B0604020202020204" pitchFamily="34" charset="0"/>
              <a:buChar char="•"/>
            </a:pPr>
            <a:r>
              <a:rPr lang="en-US" b="1" dirty="0">
                <a:latin typeface="Aptos" panose="020B0004020202020204" pitchFamily="34" charset="0"/>
              </a:rPr>
              <a:t>Data Ingestion &amp; Storage:</a:t>
            </a:r>
            <a:r>
              <a:rPr lang="en-US" dirty="0">
                <a:latin typeface="Aptos" panose="020B0004020202020204" pitchFamily="34" charset="0"/>
              </a:rPr>
              <a:t> Optimized processes and explored cloud solutions.</a:t>
            </a:r>
          </a:p>
          <a:p>
            <a:pPr marL="285750" indent="-285750">
              <a:lnSpc>
                <a:spcPct val="150000"/>
              </a:lnSpc>
              <a:buFont typeface="Arial" panose="020B0604020202020204" pitchFamily="34" charset="0"/>
              <a:buChar char="•"/>
            </a:pPr>
            <a:r>
              <a:rPr lang="en-US" b="1" dirty="0">
                <a:latin typeface="Aptos" panose="020B0004020202020204" pitchFamily="34" charset="0"/>
              </a:rPr>
              <a:t>Collaboration:</a:t>
            </a:r>
            <a:r>
              <a:rPr lang="en-US" dirty="0">
                <a:latin typeface="Aptos" panose="020B0004020202020204" pitchFamily="34" charset="0"/>
              </a:rPr>
              <a:t> Used Git for version control.</a:t>
            </a:r>
          </a:p>
          <a:p>
            <a:pPr marL="285750" indent="-285750">
              <a:lnSpc>
                <a:spcPct val="150000"/>
              </a:lnSpc>
              <a:buFont typeface="Arial" panose="020B0604020202020204" pitchFamily="34" charset="0"/>
              <a:buChar char="•"/>
            </a:pPr>
            <a:r>
              <a:rPr lang="en-US" b="1" dirty="0">
                <a:latin typeface="Aptos" panose="020B0004020202020204" pitchFamily="34" charset="0"/>
              </a:rPr>
              <a:t>Advanced Analytics:</a:t>
            </a:r>
            <a:r>
              <a:rPr lang="en-US" dirty="0">
                <a:latin typeface="Aptos" panose="020B0004020202020204" pitchFamily="34" charset="0"/>
              </a:rPr>
              <a:t> Applied predictive analytics for deeper insights.</a:t>
            </a:r>
          </a:p>
          <a:p>
            <a:pPr marL="285750" indent="-285750">
              <a:lnSpc>
                <a:spcPct val="150000"/>
              </a:lnSpc>
              <a:buFont typeface="Arial" panose="020B0604020202020204" pitchFamily="34" charset="0"/>
              <a:buChar char="•"/>
            </a:pPr>
            <a:r>
              <a:rPr lang="en-US" b="1" dirty="0">
                <a:latin typeface="Aptos" panose="020B0004020202020204" pitchFamily="34" charset="0"/>
              </a:rPr>
              <a:t>Reporting:</a:t>
            </a:r>
            <a:r>
              <a:rPr lang="en-US" dirty="0">
                <a:latin typeface="Aptos" panose="020B0004020202020204" pitchFamily="34" charset="0"/>
              </a:rPr>
              <a:t> Maintained documentation and presented findings clearly.</a:t>
            </a:r>
          </a:p>
          <a:p>
            <a:pPr>
              <a:lnSpc>
                <a:spcPct val="150000"/>
              </a:lnSpc>
            </a:pPr>
            <a:r>
              <a:rPr lang="en-US" dirty="0">
                <a:latin typeface="Aptos" panose="020B0004020202020204" pitchFamily="34" charset="0"/>
              </a:rPr>
              <a:t>These efforts revealed significant trends, showcasing the impact of data analytics in the video game industry.</a:t>
            </a:r>
          </a:p>
        </p:txBody>
      </p:sp>
    </p:spTree>
    <p:extLst>
      <p:ext uri="{BB962C8B-B14F-4D97-AF65-F5344CB8AC3E}">
        <p14:creationId xmlns:p14="http://schemas.microsoft.com/office/powerpoint/2010/main" val="2919264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957084"/>
            <a:ext cx="7524564" cy="527589"/>
          </a:xfrm>
        </p:spPr>
        <p:txBody>
          <a:bodyPr>
            <a:noAutofit/>
          </a:bodyPr>
          <a:lstStyle/>
          <a:p>
            <a:pPr algn="ctr"/>
            <a:r>
              <a:rPr lang="en-US" dirty="0">
                <a:latin typeface="Aptos" panose="020B0004020202020204" pitchFamily="34" charset="0"/>
              </a:rPr>
              <a:t>References</a:t>
            </a:r>
            <a:endParaRPr lang="en-IN" dirty="0">
              <a:latin typeface="Aptos" panose="020B0004020202020204" pitchFamily="34" charset="0"/>
            </a:endParaRPr>
          </a:p>
        </p:txBody>
      </p:sp>
      <p:sp>
        <p:nvSpPr>
          <p:cNvPr id="10" name="TextBox 9">
            <a:extLst>
              <a:ext uri="{FF2B5EF4-FFF2-40B4-BE49-F238E27FC236}">
                <a16:creationId xmlns:a16="http://schemas.microsoft.com/office/drawing/2014/main" id="{BE676CEC-9DB8-9EC0-58F9-B2E97C1ABC30}"/>
              </a:ext>
            </a:extLst>
          </p:cNvPr>
          <p:cNvSpPr txBox="1"/>
          <p:nvPr/>
        </p:nvSpPr>
        <p:spPr>
          <a:xfrm>
            <a:off x="2176402" y="1525809"/>
            <a:ext cx="8441835" cy="379636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latin typeface="Aptos" panose="020B0004020202020204" pitchFamily="34" charset="0"/>
                <a:hlinkClick r:id="rId2"/>
              </a:rPr>
              <a:t>https://www.geeksforgeeks.org/python-pandas-dataframe-aggregate/</a:t>
            </a:r>
            <a:r>
              <a:rPr lang="en-IN" sz="1600" dirty="0">
                <a:latin typeface="Aptos" panose="020B0004020202020204" pitchFamily="34" charset="0"/>
              </a:rPr>
              <a:t> (for .</a:t>
            </a:r>
            <a:r>
              <a:rPr lang="en-IN" sz="1600" dirty="0" err="1">
                <a:latin typeface="Aptos" panose="020B0004020202020204" pitchFamily="34" charset="0"/>
              </a:rPr>
              <a:t>agg</a:t>
            </a:r>
            <a:r>
              <a:rPr lang="en-IN" sz="1600" dirty="0">
                <a:latin typeface="Aptos" panose="020B0004020202020204" pitchFamily="34" charset="0"/>
              </a:rPr>
              <a:t>() function)</a:t>
            </a:r>
          </a:p>
          <a:p>
            <a:pPr marL="285750" indent="-285750">
              <a:lnSpc>
                <a:spcPct val="150000"/>
              </a:lnSpc>
              <a:buFont typeface="Arial" panose="020B0604020202020204" pitchFamily="34" charset="0"/>
              <a:buChar char="•"/>
            </a:pPr>
            <a:r>
              <a:rPr lang="en-IN" sz="1600" dirty="0">
                <a:latin typeface="Aptos" panose="020B0004020202020204" pitchFamily="34" charset="0"/>
                <a:hlinkClick r:id="rId3"/>
              </a:rPr>
              <a:t>https://stackoverflow.com/questions/16167829/in-pandas-how-can-i-reset-index-without-adding-a-new-column</a:t>
            </a:r>
            <a:r>
              <a:rPr lang="en-IN" sz="1600" dirty="0">
                <a:latin typeface="Aptos" panose="020B0004020202020204" pitchFamily="34" charset="0"/>
              </a:rPr>
              <a:t>  and </a:t>
            </a:r>
            <a:r>
              <a:rPr lang="en-IN" sz="1600" dirty="0">
                <a:latin typeface="Aptos" panose="020B0004020202020204" pitchFamily="34" charset="0"/>
                <a:hlinkClick r:id="rId4"/>
              </a:rPr>
              <a:t>https://www.geeksforgeeks.org/reset-index-in-pandas-dataframe/</a:t>
            </a:r>
            <a:r>
              <a:rPr lang="en-IN" sz="1600" dirty="0">
                <a:latin typeface="Aptos" panose="020B0004020202020204" pitchFamily="34" charset="0"/>
              </a:rPr>
              <a:t>  (for reset index)</a:t>
            </a:r>
          </a:p>
          <a:p>
            <a:pPr marL="285750" indent="-285750">
              <a:lnSpc>
                <a:spcPct val="150000"/>
              </a:lnSpc>
              <a:buFont typeface="Arial" panose="020B0604020202020204" pitchFamily="34" charset="0"/>
              <a:buChar char="•"/>
            </a:pPr>
            <a:r>
              <a:rPr lang="en-IN" sz="1600" dirty="0">
                <a:latin typeface="Aptos" panose="020B0004020202020204" pitchFamily="34" charset="0"/>
                <a:hlinkClick r:id="rId5"/>
              </a:rPr>
              <a:t>https://www.w3schools.com/python/matplotlib_intro.asp</a:t>
            </a:r>
            <a:r>
              <a:rPr lang="en-IN" sz="1600" dirty="0">
                <a:latin typeface="Aptos" panose="020B0004020202020204" pitchFamily="34" charset="0"/>
              </a:rPr>
              <a:t> </a:t>
            </a:r>
          </a:p>
          <a:p>
            <a:pPr marL="285750" indent="-285750">
              <a:lnSpc>
                <a:spcPct val="150000"/>
              </a:lnSpc>
              <a:buFont typeface="Arial" panose="020B0604020202020204" pitchFamily="34" charset="0"/>
              <a:buChar char="•"/>
            </a:pPr>
            <a:r>
              <a:rPr lang="en-IN" sz="1600" dirty="0">
                <a:latin typeface="Aptos" panose="020B0004020202020204" pitchFamily="34" charset="0"/>
                <a:hlinkClick r:id="rId6"/>
              </a:rPr>
              <a:t>https://matplotlib.org/</a:t>
            </a:r>
            <a:endParaRPr lang="en-IN" sz="1600" dirty="0">
              <a:latin typeface="Aptos" panose="020B0004020202020204" pitchFamily="34" charset="0"/>
            </a:endParaRPr>
          </a:p>
          <a:p>
            <a:pPr marL="285750" indent="-285750">
              <a:lnSpc>
                <a:spcPct val="150000"/>
              </a:lnSpc>
              <a:buFont typeface="Arial" panose="020B0604020202020204" pitchFamily="34" charset="0"/>
              <a:buChar char="•"/>
            </a:pPr>
            <a:r>
              <a:rPr lang="en-IN" sz="1600" dirty="0">
                <a:latin typeface="Aptos" panose="020B0004020202020204" pitchFamily="34" charset="0"/>
                <a:hlinkClick r:id="rId7"/>
              </a:rPr>
              <a:t>https://www.geeksforgeeks.org/how-to-change-the-size-of-figures-drawn-with-matplotlib/</a:t>
            </a:r>
            <a:r>
              <a:rPr lang="en-IN" sz="1600" dirty="0">
                <a:latin typeface="Aptos" panose="020B0004020202020204" pitchFamily="34" charset="0"/>
              </a:rPr>
              <a:t> (for matplotlib and it’s functionalities and resizing of the images)</a:t>
            </a:r>
          </a:p>
          <a:p>
            <a:pPr>
              <a:lnSpc>
                <a:spcPct val="150000"/>
              </a:lnSpc>
            </a:pPr>
            <a:r>
              <a:rPr lang="en-IN" b="1" dirty="0">
                <a:latin typeface="Aptos" panose="020B0004020202020204" pitchFamily="34" charset="0"/>
              </a:rPr>
              <a:t>PERSONAL GITHUB LINKS:</a:t>
            </a:r>
          </a:p>
          <a:p>
            <a:pPr marL="285750" indent="-285750">
              <a:lnSpc>
                <a:spcPct val="150000"/>
              </a:lnSpc>
              <a:buFont typeface="Arial" panose="020B0604020202020204" pitchFamily="34" charset="0"/>
              <a:buChar char="•"/>
            </a:pPr>
            <a:r>
              <a:rPr lang="en-IN" sz="1600" dirty="0">
                <a:latin typeface="Aptos" panose="020B0004020202020204" pitchFamily="34" charset="0"/>
                <a:hlinkClick r:id="rId8"/>
              </a:rPr>
              <a:t>https://github.com/neev493/22BTRCL107-futurense-internship</a:t>
            </a:r>
            <a:r>
              <a:rPr lang="en-IN" sz="1600" dirty="0">
                <a:latin typeface="Aptos" panose="020B0004020202020204" pitchFamily="34" charset="0"/>
              </a:rPr>
              <a:t> [Neev Shah]</a:t>
            </a:r>
          </a:p>
        </p:txBody>
      </p:sp>
    </p:spTree>
    <p:extLst>
      <p:ext uri="{BB962C8B-B14F-4D97-AF65-F5344CB8AC3E}">
        <p14:creationId xmlns:p14="http://schemas.microsoft.com/office/powerpoint/2010/main" val="51529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A7BF-A4A4-44AE-A5A8-311908CEF9E5}"/>
              </a:ext>
            </a:extLst>
          </p:cNvPr>
          <p:cNvSpPr>
            <a:spLocks noGrp="1"/>
          </p:cNvSpPr>
          <p:nvPr>
            <p:ph type="title"/>
          </p:nvPr>
        </p:nvSpPr>
        <p:spPr>
          <a:xfrm>
            <a:off x="3942735" y="3097609"/>
            <a:ext cx="4306530" cy="662781"/>
          </a:xfrm>
        </p:spPr>
        <p:txBody>
          <a:bodyPr>
            <a:noAutofit/>
          </a:bodyPr>
          <a:lstStyle/>
          <a:p>
            <a:pPr algn="ctr"/>
            <a:r>
              <a:rPr lang="en-US" sz="5400" dirty="0">
                <a:latin typeface="Aharoni" panose="02010803020104030203" pitchFamily="2" charset="-79"/>
                <a:ea typeface="ADLaM Display" panose="020F0502020204030204" pitchFamily="2" charset="0"/>
                <a:cs typeface="Aharoni" panose="02010803020104030203" pitchFamily="2" charset="-79"/>
              </a:rPr>
              <a:t>Thank you</a:t>
            </a:r>
            <a:r>
              <a:rPr lang="en-US" sz="5400" dirty="0">
                <a:latin typeface="ADLaM Display" panose="02010000000000000000" pitchFamily="2" charset="0"/>
                <a:ea typeface="ADLaM Display" panose="02010000000000000000" pitchFamily="2" charset="0"/>
                <a:cs typeface="ADLaM Display" panose="02010000000000000000" pitchFamily="2" charset="0"/>
              </a:rPr>
              <a:t>!!</a:t>
            </a:r>
            <a:endParaRPr lang="en-IN" sz="54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345120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3771538" y="904183"/>
            <a:ext cx="4648922" cy="635743"/>
          </a:xfrm>
        </p:spPr>
        <p:txBody>
          <a:bodyPr>
            <a:noAutofit/>
          </a:bodyPr>
          <a:lstStyle/>
          <a:p>
            <a:pPr algn="ctr"/>
            <a:r>
              <a:rPr lang="en-US" dirty="0">
                <a:latin typeface="Aptos" panose="020B0004020202020204" pitchFamily="34" charset="0"/>
              </a:rPr>
              <a:t>Project Statement</a:t>
            </a:r>
            <a:endParaRPr lang="en-IN" dirty="0">
              <a:latin typeface="Aptos" panose="020B0004020202020204" pitchFamily="34" charset="0"/>
            </a:endParaRPr>
          </a:p>
        </p:txBody>
      </p:sp>
      <p:sp>
        <p:nvSpPr>
          <p:cNvPr id="4" name="TextBox 3">
            <a:extLst>
              <a:ext uri="{FF2B5EF4-FFF2-40B4-BE49-F238E27FC236}">
                <a16:creationId xmlns:a16="http://schemas.microsoft.com/office/drawing/2014/main" id="{1CB0FA64-E532-A5C1-1F9C-975B5002A526}"/>
              </a:ext>
            </a:extLst>
          </p:cNvPr>
          <p:cNvSpPr txBox="1"/>
          <p:nvPr/>
        </p:nvSpPr>
        <p:spPr>
          <a:xfrm>
            <a:off x="1929580" y="2486005"/>
            <a:ext cx="8332839" cy="1569660"/>
          </a:xfrm>
          <a:prstGeom prst="rect">
            <a:avLst/>
          </a:prstGeom>
          <a:noFill/>
        </p:spPr>
        <p:txBody>
          <a:bodyPr wrap="square" rtlCol="0">
            <a:spAutoFit/>
          </a:bodyPr>
          <a:lstStyle/>
          <a:p>
            <a:r>
              <a:rPr lang="en-IN" sz="2400" b="1" dirty="0">
                <a:latin typeface="Aptos" panose="020B0004020202020204" pitchFamily="34" charset="0"/>
              </a:rPr>
              <a:t>Problem Statement 1: </a:t>
            </a:r>
            <a:r>
              <a:rPr lang="en-IN" sz="2400" b="1" dirty="0" err="1">
                <a:latin typeface="Aptos" panose="020B0004020202020204" pitchFamily="34" charset="0"/>
              </a:rPr>
              <a:t>Analyze</a:t>
            </a:r>
            <a:r>
              <a:rPr lang="en-IN" sz="2400" b="1" dirty="0">
                <a:latin typeface="Aptos" panose="020B0004020202020204" pitchFamily="34" charset="0"/>
              </a:rPr>
              <a:t> Sales Trends</a:t>
            </a:r>
          </a:p>
          <a:p>
            <a:endParaRPr lang="en-US" dirty="0">
              <a:latin typeface="Aptos" panose="020B0004020202020204" pitchFamily="34" charset="0"/>
            </a:endParaRPr>
          </a:p>
          <a:p>
            <a:r>
              <a:rPr lang="en-US" dirty="0">
                <a:latin typeface="Aptos" panose="020B0004020202020204" pitchFamily="34" charset="0"/>
              </a:rPr>
              <a:t>Analyze the sales trends for the Atari 2600 platform over the years 1980 and 1981. Use Python for data manipulation and Power BI to create visualizations showing how game sales fluctuated across these years.</a:t>
            </a:r>
            <a:endParaRPr lang="en-IN" dirty="0">
              <a:latin typeface="Aptos" panose="020B0004020202020204" pitchFamily="34" charset="0"/>
            </a:endParaRPr>
          </a:p>
        </p:txBody>
      </p:sp>
    </p:spTree>
    <p:extLst>
      <p:ext uri="{BB962C8B-B14F-4D97-AF65-F5344CB8AC3E}">
        <p14:creationId xmlns:p14="http://schemas.microsoft.com/office/powerpoint/2010/main" val="2393935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544237" y="898088"/>
            <a:ext cx="3103521" cy="616079"/>
          </a:xfrm>
        </p:spPr>
        <p:txBody>
          <a:bodyPr>
            <a:noAutofit/>
          </a:bodyPr>
          <a:lstStyle/>
          <a:p>
            <a:pPr algn="ctr"/>
            <a:r>
              <a:rPr lang="en-US" dirty="0">
                <a:latin typeface="Aptos" panose="020B0004020202020204" pitchFamily="34" charset="0"/>
              </a:rPr>
              <a:t>Description</a:t>
            </a:r>
            <a:endParaRPr lang="en-IN" dirty="0">
              <a:latin typeface="Aptos" panose="020B0004020202020204" pitchFamily="34" charset="0"/>
            </a:endParaRPr>
          </a:p>
        </p:txBody>
      </p:sp>
      <p:sp>
        <p:nvSpPr>
          <p:cNvPr id="4" name="TextBox 3">
            <a:extLst>
              <a:ext uri="{FF2B5EF4-FFF2-40B4-BE49-F238E27FC236}">
                <a16:creationId xmlns:a16="http://schemas.microsoft.com/office/drawing/2014/main" id="{F3D318A8-448D-1600-1854-9CA41193E2FA}"/>
              </a:ext>
            </a:extLst>
          </p:cNvPr>
          <p:cNvSpPr txBox="1"/>
          <p:nvPr/>
        </p:nvSpPr>
        <p:spPr>
          <a:xfrm>
            <a:off x="2125606" y="1735521"/>
            <a:ext cx="8380663" cy="4207370"/>
          </a:xfrm>
          <a:prstGeom prst="rect">
            <a:avLst/>
          </a:prstGeom>
          <a:noFill/>
        </p:spPr>
        <p:txBody>
          <a:bodyPr wrap="square">
            <a:spAutoFit/>
          </a:bodyPr>
          <a:lstStyle/>
          <a:p>
            <a:pPr>
              <a:lnSpc>
                <a:spcPct val="150000"/>
              </a:lnSpc>
            </a:pPr>
            <a:r>
              <a:rPr lang="en-US" dirty="0">
                <a:latin typeface="Aptos" panose="020B0004020202020204" pitchFamily="34" charset="0"/>
              </a:rPr>
              <a:t>This statement analyzes Atari 2600 sales trends for 1980 and 1981, focusing on three metrics:</a:t>
            </a:r>
          </a:p>
          <a:p>
            <a:pPr marL="285750" indent="-285750">
              <a:lnSpc>
                <a:spcPct val="150000"/>
              </a:lnSpc>
              <a:buFont typeface="Arial" panose="020B0604020202020204" pitchFamily="34" charset="0"/>
              <a:buChar char="•"/>
            </a:pPr>
            <a:r>
              <a:rPr lang="en-US" b="1" dirty="0">
                <a:latin typeface="Aptos" panose="020B0004020202020204" pitchFamily="34" charset="0"/>
              </a:rPr>
              <a:t>NA, EU, JP, Other Sales: </a:t>
            </a:r>
            <a:r>
              <a:rPr lang="en-US" dirty="0">
                <a:latin typeface="Aptos" panose="020B0004020202020204" pitchFamily="34" charset="0"/>
              </a:rPr>
              <a:t>Aggregates total sales in each region.</a:t>
            </a:r>
          </a:p>
          <a:p>
            <a:pPr marL="285750" indent="-285750">
              <a:lnSpc>
                <a:spcPct val="150000"/>
              </a:lnSpc>
              <a:buFont typeface="Arial" panose="020B0604020202020204" pitchFamily="34" charset="0"/>
              <a:buChar char="•"/>
            </a:pPr>
            <a:r>
              <a:rPr lang="en-US" b="1" dirty="0">
                <a:latin typeface="Aptos" panose="020B0004020202020204" pitchFamily="34" charset="0"/>
              </a:rPr>
              <a:t>Global Sales:</a:t>
            </a:r>
            <a:r>
              <a:rPr lang="en-US" dirty="0">
                <a:latin typeface="Aptos" panose="020B0004020202020204" pitchFamily="34" charset="0"/>
              </a:rPr>
              <a:t> Sum of sales across all regions.</a:t>
            </a:r>
          </a:p>
          <a:p>
            <a:pPr marL="285750" indent="-285750">
              <a:lnSpc>
                <a:spcPct val="150000"/>
              </a:lnSpc>
              <a:buFont typeface="Arial" panose="020B0604020202020204" pitchFamily="34" charset="0"/>
              <a:buChar char="•"/>
            </a:pPr>
            <a:r>
              <a:rPr lang="en-US" b="1" dirty="0">
                <a:latin typeface="Aptos" panose="020B0004020202020204" pitchFamily="34" charset="0"/>
              </a:rPr>
              <a:t>Yearly Comparison: </a:t>
            </a:r>
            <a:r>
              <a:rPr lang="en-US" dirty="0">
                <a:latin typeface="Aptos" panose="020B0004020202020204" pitchFamily="34" charset="0"/>
              </a:rPr>
              <a:t>Identifies trends and fluctuations between 1980 and 1981.</a:t>
            </a:r>
          </a:p>
          <a:p>
            <a:pPr>
              <a:lnSpc>
                <a:spcPct val="150000"/>
              </a:lnSpc>
            </a:pPr>
            <a:endParaRPr lang="en-US" dirty="0">
              <a:latin typeface="Aptos" panose="020B0004020202020204" pitchFamily="34" charset="0"/>
            </a:endParaRPr>
          </a:p>
          <a:p>
            <a:pPr>
              <a:lnSpc>
                <a:spcPct val="150000"/>
              </a:lnSpc>
            </a:pPr>
            <a:r>
              <a:rPr lang="en-US" b="1" dirty="0">
                <a:latin typeface="Aptos" panose="020B0004020202020204" pitchFamily="34" charset="0"/>
              </a:rPr>
              <a:t>Approach:</a:t>
            </a:r>
          </a:p>
          <a:p>
            <a:pPr marL="285750" indent="-285750">
              <a:lnSpc>
                <a:spcPct val="150000"/>
              </a:lnSpc>
              <a:buFont typeface="Arial" panose="020B0604020202020204" pitchFamily="34" charset="0"/>
              <a:buChar char="•"/>
            </a:pPr>
            <a:r>
              <a:rPr lang="en-US" dirty="0">
                <a:latin typeface="Aptos" panose="020B0004020202020204" pitchFamily="34" charset="0"/>
              </a:rPr>
              <a:t>Data extraction and manipulation using Python and pandas.</a:t>
            </a:r>
          </a:p>
          <a:p>
            <a:pPr marL="285750" indent="-285750">
              <a:lnSpc>
                <a:spcPct val="150000"/>
              </a:lnSpc>
              <a:buFont typeface="Arial" panose="020B0604020202020204" pitchFamily="34" charset="0"/>
              <a:buChar char="•"/>
            </a:pPr>
            <a:r>
              <a:rPr lang="en-US" dirty="0">
                <a:latin typeface="Aptos" panose="020B0004020202020204" pitchFamily="34" charset="0"/>
              </a:rPr>
              <a:t>Aggregated sales data by year and region.</a:t>
            </a:r>
          </a:p>
          <a:p>
            <a:pPr marL="285750" indent="-285750">
              <a:lnSpc>
                <a:spcPct val="150000"/>
              </a:lnSpc>
              <a:buFont typeface="Arial" panose="020B0604020202020204" pitchFamily="34" charset="0"/>
              <a:buChar char="•"/>
            </a:pPr>
            <a:r>
              <a:rPr lang="en-US" dirty="0">
                <a:latin typeface="Aptos" panose="020B0004020202020204" pitchFamily="34" charset="0"/>
              </a:rPr>
              <a:t>Exported data to CSV for Power BI visualization.</a:t>
            </a:r>
          </a:p>
        </p:txBody>
      </p:sp>
    </p:spTree>
    <p:extLst>
      <p:ext uri="{BB962C8B-B14F-4D97-AF65-F5344CB8AC3E}">
        <p14:creationId xmlns:p14="http://schemas.microsoft.com/office/powerpoint/2010/main" val="378353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5335736" y="892976"/>
            <a:ext cx="1520527" cy="655408"/>
          </a:xfrm>
        </p:spPr>
        <p:txBody>
          <a:bodyPr>
            <a:normAutofit fontScale="90000"/>
          </a:bodyPr>
          <a:lstStyle/>
          <a:p>
            <a:pPr algn="ctr"/>
            <a:r>
              <a:rPr lang="en-US" sz="4900" dirty="0">
                <a:latin typeface="Aptos" panose="020B0004020202020204" pitchFamily="34" charset="0"/>
              </a:rPr>
              <a:t>Code</a:t>
            </a:r>
            <a:endParaRPr lang="en-IN" dirty="0">
              <a:latin typeface="Aptos" panose="020B0004020202020204" pitchFamily="34" charset="0"/>
            </a:endParaRPr>
          </a:p>
        </p:txBody>
      </p:sp>
      <p:pic>
        <p:nvPicPr>
          <p:cNvPr id="5" name="Picture 4">
            <a:extLst>
              <a:ext uri="{FF2B5EF4-FFF2-40B4-BE49-F238E27FC236}">
                <a16:creationId xmlns:a16="http://schemas.microsoft.com/office/drawing/2014/main" id="{91898555-02C2-A3F3-B0F7-66B50B4CEF85}"/>
              </a:ext>
            </a:extLst>
          </p:cNvPr>
          <p:cNvPicPr>
            <a:picLocks noChangeAspect="1"/>
          </p:cNvPicPr>
          <p:nvPr/>
        </p:nvPicPr>
        <p:blipFill>
          <a:blip r:embed="rId2"/>
          <a:stretch>
            <a:fillRect/>
          </a:stretch>
        </p:blipFill>
        <p:spPr>
          <a:xfrm>
            <a:off x="1368488" y="2351314"/>
            <a:ext cx="9455022" cy="2155372"/>
          </a:xfrm>
          <a:prstGeom prst="rect">
            <a:avLst/>
          </a:prstGeom>
        </p:spPr>
      </p:pic>
    </p:spTree>
    <p:extLst>
      <p:ext uri="{BB962C8B-B14F-4D97-AF65-F5344CB8AC3E}">
        <p14:creationId xmlns:p14="http://schemas.microsoft.com/office/powerpoint/2010/main" val="2794452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196970" y="890520"/>
            <a:ext cx="3798060" cy="606247"/>
          </a:xfrm>
        </p:spPr>
        <p:txBody>
          <a:bodyPr>
            <a:noAutofit/>
          </a:bodyPr>
          <a:lstStyle/>
          <a:p>
            <a:pPr algn="ctr"/>
            <a:r>
              <a:rPr lang="en-US" dirty="0">
                <a:latin typeface="Aptos" panose="020B0004020202020204" pitchFamily="34" charset="0"/>
              </a:rPr>
              <a:t>Figures/Graph</a:t>
            </a:r>
            <a:endParaRPr lang="en-IN" dirty="0">
              <a:latin typeface="Aptos" panose="020B0004020202020204" pitchFamily="34" charset="0"/>
            </a:endParaRPr>
          </a:p>
        </p:txBody>
      </p:sp>
      <p:sp>
        <p:nvSpPr>
          <p:cNvPr id="5" name="TextBox 4">
            <a:extLst>
              <a:ext uri="{FF2B5EF4-FFF2-40B4-BE49-F238E27FC236}">
                <a16:creationId xmlns:a16="http://schemas.microsoft.com/office/drawing/2014/main" id="{D45CD28F-84DE-9C88-9E6B-72A2EB2D7771}"/>
              </a:ext>
            </a:extLst>
          </p:cNvPr>
          <p:cNvSpPr txBox="1"/>
          <p:nvPr/>
        </p:nvSpPr>
        <p:spPr>
          <a:xfrm>
            <a:off x="10215716" y="3735995"/>
            <a:ext cx="1130308" cy="923330"/>
          </a:xfrm>
          <a:prstGeom prst="rect">
            <a:avLst/>
          </a:prstGeom>
          <a:noFill/>
        </p:spPr>
        <p:txBody>
          <a:bodyPr wrap="square">
            <a:spAutoFit/>
          </a:bodyPr>
          <a:lstStyle/>
          <a:p>
            <a:r>
              <a:rPr lang="en-US" dirty="0">
                <a:latin typeface="Aptos" panose="020B0004020202020204" pitchFamily="34" charset="0"/>
              </a:rPr>
              <a:t>Saved Excel file (.csv)</a:t>
            </a:r>
            <a:endParaRPr lang="en-IN" dirty="0">
              <a:latin typeface="Aptos" panose="020B0004020202020204" pitchFamily="34" charset="0"/>
            </a:endParaRPr>
          </a:p>
        </p:txBody>
      </p:sp>
      <p:cxnSp>
        <p:nvCxnSpPr>
          <p:cNvPr id="7" name="Connector: Curved 6">
            <a:extLst>
              <a:ext uri="{FF2B5EF4-FFF2-40B4-BE49-F238E27FC236}">
                <a16:creationId xmlns:a16="http://schemas.microsoft.com/office/drawing/2014/main" id="{AF048342-AA9A-C7C3-1C83-C676DF57C3F5}"/>
              </a:ext>
            </a:extLst>
          </p:cNvPr>
          <p:cNvCxnSpPr>
            <a:cxnSpLocks/>
            <a:stCxn id="5" idx="0"/>
            <a:endCxn id="10" idx="3"/>
          </p:cNvCxnSpPr>
          <p:nvPr/>
        </p:nvCxnSpPr>
        <p:spPr>
          <a:xfrm rot="16200000" flipH="1" flipV="1">
            <a:off x="10139236" y="3255944"/>
            <a:ext cx="161583" cy="1121684"/>
          </a:xfrm>
          <a:prstGeom prst="curvedConnector4">
            <a:avLst>
              <a:gd name="adj1" fmla="val -297388"/>
              <a:gd name="adj2" fmla="val 63546"/>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3B2685D-4796-AD4A-E63D-2E49A29EDFB7}"/>
              </a:ext>
            </a:extLst>
          </p:cNvPr>
          <p:cNvPicPr>
            <a:picLocks noChangeAspect="1"/>
          </p:cNvPicPr>
          <p:nvPr/>
        </p:nvPicPr>
        <p:blipFill>
          <a:blip r:embed="rId2"/>
          <a:stretch>
            <a:fillRect/>
          </a:stretch>
        </p:blipFill>
        <p:spPr>
          <a:xfrm>
            <a:off x="2476334" y="2740129"/>
            <a:ext cx="7182852" cy="2314898"/>
          </a:xfrm>
          <a:prstGeom prst="rect">
            <a:avLst/>
          </a:prstGeom>
        </p:spPr>
      </p:pic>
    </p:spTree>
    <p:extLst>
      <p:ext uri="{BB962C8B-B14F-4D97-AF65-F5344CB8AC3E}">
        <p14:creationId xmlns:p14="http://schemas.microsoft.com/office/powerpoint/2010/main" val="2893149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4935392" y="937417"/>
            <a:ext cx="2006584" cy="566918"/>
          </a:xfrm>
        </p:spPr>
        <p:txBody>
          <a:bodyPr>
            <a:noAutofit/>
          </a:bodyPr>
          <a:lstStyle/>
          <a:p>
            <a:pPr algn="ctr"/>
            <a:r>
              <a:rPr lang="en-US" dirty="0">
                <a:latin typeface="Aptos" panose="020B0004020202020204" pitchFamily="34" charset="0"/>
              </a:rPr>
              <a:t>Results</a:t>
            </a:r>
            <a:endParaRPr lang="en-IN" dirty="0">
              <a:latin typeface="Aptos" panose="020B0004020202020204" pitchFamily="34" charset="0"/>
            </a:endParaRPr>
          </a:p>
        </p:txBody>
      </p:sp>
      <p:pic>
        <p:nvPicPr>
          <p:cNvPr id="4" name="Picture 3">
            <a:extLst>
              <a:ext uri="{FF2B5EF4-FFF2-40B4-BE49-F238E27FC236}">
                <a16:creationId xmlns:a16="http://schemas.microsoft.com/office/drawing/2014/main" id="{C764454A-751B-EB41-04D3-B178204D8C11}"/>
              </a:ext>
            </a:extLst>
          </p:cNvPr>
          <p:cNvPicPr>
            <a:picLocks noChangeAspect="1"/>
          </p:cNvPicPr>
          <p:nvPr/>
        </p:nvPicPr>
        <p:blipFill>
          <a:blip r:embed="rId2"/>
          <a:stretch>
            <a:fillRect/>
          </a:stretch>
        </p:blipFill>
        <p:spPr>
          <a:xfrm>
            <a:off x="2074787" y="2715207"/>
            <a:ext cx="8042426" cy="1427586"/>
          </a:xfrm>
          <a:prstGeom prst="rect">
            <a:avLst/>
          </a:prstGeom>
        </p:spPr>
      </p:pic>
    </p:spTree>
    <p:extLst>
      <p:ext uri="{BB962C8B-B14F-4D97-AF65-F5344CB8AC3E}">
        <p14:creationId xmlns:p14="http://schemas.microsoft.com/office/powerpoint/2010/main" val="1446275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TotalTime>
  <Words>1496</Words>
  <Application>Microsoft Office PowerPoint</Application>
  <PresentationFormat>Widescreen</PresentationFormat>
  <Paragraphs>400</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ADLaM Display</vt:lpstr>
      <vt:lpstr>Aharoni</vt:lpstr>
      <vt:lpstr>Aptos</vt:lpstr>
      <vt:lpstr>Arial</vt:lpstr>
      <vt:lpstr>Calibri</vt:lpstr>
      <vt:lpstr>Cambria</vt:lpstr>
      <vt:lpstr>Helvetica</vt:lpstr>
      <vt:lpstr>Metropolis</vt:lpstr>
      <vt:lpstr>Office Theme</vt:lpstr>
      <vt:lpstr>PowerPoint Presentation</vt:lpstr>
      <vt:lpstr>Index</vt:lpstr>
      <vt:lpstr>Index</vt:lpstr>
      <vt:lpstr>PHASE - 1</vt:lpstr>
      <vt:lpstr>Project Statement</vt:lpstr>
      <vt:lpstr>Description</vt:lpstr>
      <vt:lpstr>Code</vt:lpstr>
      <vt:lpstr>Figures/Graph</vt:lpstr>
      <vt:lpstr>Results</vt:lpstr>
      <vt:lpstr>PowerBI Dashboard</vt:lpstr>
      <vt:lpstr>Project Statement</vt:lpstr>
      <vt:lpstr>Description</vt:lpstr>
      <vt:lpstr>Code</vt:lpstr>
      <vt:lpstr>Figures/Graph</vt:lpstr>
      <vt:lpstr>Results(Screenshot)</vt:lpstr>
      <vt:lpstr>PowerBI Dashboard</vt:lpstr>
      <vt:lpstr>PHASE - 2</vt:lpstr>
      <vt:lpstr>Project Statement</vt:lpstr>
      <vt:lpstr>Description</vt:lpstr>
      <vt:lpstr>Code</vt:lpstr>
      <vt:lpstr>Figures/Graph</vt:lpstr>
      <vt:lpstr>Results(Screenshot)</vt:lpstr>
      <vt:lpstr>PHASE - 3</vt:lpstr>
      <vt:lpstr>Project Statement</vt:lpstr>
      <vt:lpstr>Description</vt:lpstr>
      <vt:lpstr>Code</vt:lpstr>
      <vt:lpstr>Results(Screenshot)</vt:lpstr>
      <vt:lpstr>PHASE - 4</vt:lpstr>
      <vt:lpstr>Project Statement</vt:lpstr>
      <vt:lpstr>Description</vt:lpstr>
      <vt:lpstr>Code</vt:lpstr>
      <vt:lpstr>Figures/Graph</vt:lpstr>
      <vt:lpstr>Results(Screenshot)</vt:lpstr>
      <vt:lpstr>PowerBI Dashboard</vt:lpstr>
      <vt:lpstr>FINAL PHASE</vt:lpstr>
      <vt:lpstr>Project Statement</vt:lpstr>
      <vt:lpstr>Description</vt:lpstr>
      <vt:lpstr>Code</vt:lpstr>
      <vt:lpstr>Figures/Graph</vt:lpstr>
      <vt:lpstr>Results(Screenshot)</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Jackson</dc:creator>
  <cp:lastModifiedBy>Neev Shah</cp:lastModifiedBy>
  <cp:revision>66</cp:revision>
  <dcterms:created xsi:type="dcterms:W3CDTF">2022-12-05T10:10:22Z</dcterms:created>
  <dcterms:modified xsi:type="dcterms:W3CDTF">2024-06-05T19:46:33Z</dcterms:modified>
</cp:coreProperties>
</file>