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
  </p:handoutMasterIdLst>
  <p:sldIdLst>
    <p:sldId id="258" r:id="rId2"/>
    <p:sldId id="264" r:id="rId3"/>
    <p:sldId id="266"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859"/>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13-05-2024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uturense1-my.sharepoint.com/:f:/g/personal/jacob_j_futurense_com/EtNLkRLr5ZlCn1OJIv5ntVABIUjM_EuIS6TcfpxWa4_uZg?e=8l93x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28854" y="890967"/>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3673512"/>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err="1">
                <a:latin typeface="Metropolis" pitchFamily="2" charset="77"/>
              </a:rPr>
              <a:t>Futurense</a:t>
            </a:r>
            <a:endParaRPr lang="en-US" b="1" spc="-300" dirty="0">
              <a:latin typeface="Metropolis" pitchFamily="2" charset="77"/>
            </a:endParaRP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4473033"/>
            <a:ext cx="9144000"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spc="-150" dirty="0">
                <a:latin typeface="Helvetica" pitchFamily="2" charset="0"/>
              </a:rPr>
              <a:t>Democratizing Tech Talent </a:t>
            </a:r>
            <a:br>
              <a:rPr lang="en-US" sz="3200" spc="-150" dirty="0">
                <a:latin typeface="Helvetica" pitchFamily="2" charset="0"/>
              </a:rPr>
            </a:br>
            <a:r>
              <a:rPr lang="en-US" sz="3200" spc="-150" dirty="0">
                <a:latin typeface="Helvetica" pitchFamily="2" charset="0"/>
              </a:rPr>
              <a:t>to deliver impact at scale</a:t>
            </a:r>
          </a:p>
        </p:txBody>
      </p:sp>
    </p:spTree>
    <p:extLst>
      <p:ext uri="{BB962C8B-B14F-4D97-AF65-F5344CB8AC3E}">
        <p14:creationId xmlns:p14="http://schemas.microsoft.com/office/powerpoint/2010/main" val="28494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7D8-3137-9E4A-F5FA-B2344D2C9C73}"/>
              </a:ext>
            </a:extLst>
          </p:cNvPr>
          <p:cNvSpPr>
            <a:spLocks noGrp="1"/>
          </p:cNvSpPr>
          <p:nvPr>
            <p:ph type="title"/>
          </p:nvPr>
        </p:nvSpPr>
        <p:spPr>
          <a:xfrm>
            <a:off x="707923" y="2766218"/>
            <a:ext cx="11012129" cy="1325563"/>
          </a:xfrm>
        </p:spPr>
        <p:txBody>
          <a:bodyPr/>
          <a:lstStyle/>
          <a:p>
            <a:pPr algn="ctr"/>
            <a:r>
              <a:rPr lang="en-IN" b="1" dirty="0"/>
              <a:t>Health Care Project</a:t>
            </a:r>
            <a:br>
              <a:rPr lang="en-IN" b="1" dirty="0"/>
            </a:br>
            <a:r>
              <a:rPr lang="en-IN" sz="2000" b="1" dirty="0"/>
              <a:t>Dataset: </a:t>
            </a:r>
            <a:endParaRPr lang="en-IN" b="1" dirty="0"/>
          </a:p>
        </p:txBody>
      </p:sp>
      <p:sp>
        <p:nvSpPr>
          <p:cNvPr id="4" name="Rectangle 2">
            <a:extLst>
              <a:ext uri="{FF2B5EF4-FFF2-40B4-BE49-F238E27FC236}">
                <a16:creationId xmlns:a16="http://schemas.microsoft.com/office/drawing/2014/main" id="{C6F586DC-8A42-BF20-C7DE-28A450C02371}"/>
              </a:ext>
            </a:extLst>
          </p:cNvPr>
          <p:cNvSpPr>
            <a:spLocks noChangeArrowheads="1"/>
          </p:cNvSpPr>
          <p:nvPr/>
        </p:nvSpPr>
        <p:spPr bwMode="auto">
          <a:xfrm>
            <a:off x="6685936" y="37067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hlinkClick r:id="rId2"/>
              </a:rPr>
              <a:t>HealthcareTables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475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EA717A-2D5F-1C66-B4C2-4E1CFCDC7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019" y="1153782"/>
            <a:ext cx="8007692" cy="5313456"/>
          </a:xfrm>
          <a:prstGeom prst="rect">
            <a:avLst/>
          </a:prstGeom>
        </p:spPr>
      </p:pic>
    </p:spTree>
    <p:extLst>
      <p:ext uri="{BB962C8B-B14F-4D97-AF65-F5344CB8AC3E}">
        <p14:creationId xmlns:p14="http://schemas.microsoft.com/office/powerpoint/2010/main" val="326128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671485" y="1347019"/>
            <a:ext cx="9763432" cy="4168878"/>
          </a:xfrm>
        </p:spPr>
        <p:txBody>
          <a:bodyPr>
            <a:normAutofit/>
          </a:bodyPr>
          <a:lstStyle/>
          <a:p>
            <a:pPr algn="l" rtl="0" fontAlgn="base">
              <a:lnSpc>
                <a:spcPct val="150000"/>
              </a:lnSpc>
            </a:pPr>
            <a:r>
              <a:rPr lang="en-US" sz="1800" b="1" i="0" dirty="0">
                <a:solidFill>
                  <a:srgbClr val="000000"/>
                </a:solidFill>
                <a:effectLst/>
                <a:highlight>
                  <a:srgbClr val="FFFFFF"/>
                </a:highlight>
                <a:latin typeface="Calibri" panose="020F0502020204030204" pitchFamily="34" charset="0"/>
              </a:rPr>
              <a:t>Problem Statement 6:</a:t>
            </a:r>
            <a:r>
              <a:rPr lang="en-US" sz="1800" b="0" i="0" dirty="0">
                <a:solidFill>
                  <a:srgbClr val="000000"/>
                </a:solidFill>
                <a:effectLst/>
                <a:highlight>
                  <a:srgbClr val="FFFFFF"/>
                </a:highlight>
                <a:latin typeface="Calibri" panose="020F0502020204030204" pitchFamily="34" charset="0"/>
              </a:rPr>
              <a:t> A company needs to set up 3 new pharmacies, they have come up with an idea that the pharmacy can be set up in cities where the pharmacy-to-prescription ratio is the lowest and the number of prescriptions should exceed 100. Assist the company to identify those cities where the pharmacy can be set up. </a:t>
            </a:r>
            <a:br>
              <a:rPr lang="en-US" sz="1800" b="0" i="0" dirty="0">
                <a:solidFill>
                  <a:srgbClr val="000000"/>
                </a:solidFill>
                <a:effectLst/>
                <a:highlight>
                  <a:srgbClr val="FFFFFF"/>
                </a:highlight>
                <a:latin typeface="Calibri" panose="020F0502020204030204" pitchFamily="34" charset="0"/>
              </a:rPr>
            </a:br>
            <a:br>
              <a:rPr lang="en-US" sz="1800" b="0" i="0" dirty="0">
                <a:solidFill>
                  <a:srgbClr val="000000"/>
                </a:solidFill>
                <a:effectLst/>
                <a:highlight>
                  <a:srgbClr val="FFFFFF"/>
                </a:highlight>
                <a:latin typeface="Calibri" panose="020F0502020204030204" pitchFamily="34" charset="0"/>
              </a:rPr>
            </a:br>
            <a:r>
              <a:rPr lang="en-US" sz="1800" b="1" i="0" dirty="0">
                <a:solidFill>
                  <a:srgbClr val="000000"/>
                </a:solidFill>
                <a:effectLst/>
                <a:highlight>
                  <a:srgbClr val="FFFFFF"/>
                </a:highlight>
                <a:latin typeface="Calibri" panose="020F0502020204030204" pitchFamily="34" charset="0"/>
              </a:rPr>
              <a:t>Problem Statement 7 : </a:t>
            </a:r>
            <a:r>
              <a:rPr lang="en-US" sz="1800" b="0" i="0" dirty="0">
                <a:solidFill>
                  <a:srgbClr val="000000"/>
                </a:solidFill>
                <a:effectLst/>
                <a:highlight>
                  <a:srgbClr val="FFFFFF"/>
                </a:highlight>
                <a:latin typeface="Calibri" panose="020F0502020204030204" pitchFamily="34" charset="0"/>
              </a:rPr>
              <a:t>The State of Alabama (AL) is trying to manage its healthcare resources more efficiently. For each city in their state, they need to identify the disease for which the maximum number of patients have gone for treatment. Assist the state for this purpose. </a:t>
            </a:r>
            <a:br>
              <a:rPr lang="en-US" sz="800" b="0" i="0" dirty="0">
                <a:solidFill>
                  <a:srgbClr val="000000"/>
                </a:solidFill>
                <a:effectLst/>
                <a:highlight>
                  <a:srgbClr val="FFFFFF"/>
                </a:highlight>
                <a:latin typeface="Segoe UI" panose="020B0502040204020203" pitchFamily="34" charset="0"/>
              </a:rPr>
            </a:br>
            <a:r>
              <a:rPr lang="en-US" sz="1800" b="0" i="0" dirty="0">
                <a:solidFill>
                  <a:srgbClr val="000000"/>
                </a:solidFill>
                <a:effectLst/>
                <a:highlight>
                  <a:srgbClr val="FFFFFF"/>
                </a:highlight>
                <a:latin typeface="Calibri" panose="020F0502020204030204" pitchFamily="34" charset="0"/>
              </a:rPr>
              <a:t>Note: The state of Alabama is represented as AL in Address Table. </a:t>
            </a:r>
            <a:br>
              <a:rPr lang="en-US" sz="800" b="0" i="0" dirty="0">
                <a:solidFill>
                  <a:srgbClr val="000000"/>
                </a:solidFill>
                <a:effectLst/>
                <a:highlight>
                  <a:srgbClr val="FFFFFF"/>
                </a:highlight>
                <a:latin typeface="Segoe UI" panose="020B0502040204020203" pitchFamily="34" charset="0"/>
              </a:rPr>
            </a:br>
            <a:endParaRPr lang="en-US" sz="1000"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224771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99302" y="963560"/>
            <a:ext cx="8495072" cy="5525729"/>
          </a:xfrm>
        </p:spPr>
        <p:txBody>
          <a:bodyPr>
            <a:noAutofit/>
          </a:bodyPr>
          <a:lstStyle/>
          <a:p>
            <a:pPr algn="l" rtl="0" fontAlgn="base">
              <a:lnSpc>
                <a:spcPct val="150000"/>
              </a:lnSpc>
            </a:pPr>
            <a:r>
              <a:rPr lang="en-US" sz="1800" b="1" i="0" dirty="0">
                <a:solidFill>
                  <a:srgbClr val="000000"/>
                </a:solidFill>
                <a:effectLst/>
                <a:highlight>
                  <a:srgbClr val="FFFFFF"/>
                </a:highlight>
                <a:latin typeface="Calibri" panose="020F0502020204030204" pitchFamily="34" charset="0"/>
              </a:rPr>
              <a:t>Problem Statement 8: </a:t>
            </a:r>
            <a:r>
              <a:rPr lang="en-US" sz="1800" b="0" i="0" dirty="0">
                <a:solidFill>
                  <a:srgbClr val="000000"/>
                </a:solidFill>
                <a:effectLst/>
                <a:highlight>
                  <a:srgbClr val="FFFFFF"/>
                </a:highlight>
                <a:latin typeface="Calibri" panose="020F0502020204030204" pitchFamily="34" charset="0"/>
              </a:rPr>
              <a:t>The healthcare department needs a report about insurance plans. The report is required to include the insurance plan, which was claimed the most and least for each disease.  Assist to create such a report. </a:t>
            </a:r>
            <a:br>
              <a:rPr lang="en-US" sz="900" b="0" i="0" dirty="0">
                <a:solidFill>
                  <a:srgbClr val="000000"/>
                </a:solidFill>
                <a:effectLst/>
                <a:highlight>
                  <a:srgbClr val="FFFFFF"/>
                </a:highlight>
                <a:latin typeface="Segoe UI" panose="020B0502040204020203" pitchFamily="34" charset="0"/>
              </a:rPr>
            </a:br>
            <a:r>
              <a:rPr lang="en-US" sz="1800" b="0" i="0" dirty="0">
                <a:solidFill>
                  <a:srgbClr val="000000"/>
                </a:solidFill>
                <a:effectLst/>
                <a:highlight>
                  <a:srgbClr val="FFFFFF"/>
                </a:highlight>
                <a:latin typeface="Calibri" panose="020F0502020204030204" pitchFamily="34" charset="0"/>
              </a:rPr>
              <a:t> </a:t>
            </a:r>
            <a:br>
              <a:rPr lang="en-US" sz="900" b="0" i="0" dirty="0">
                <a:solidFill>
                  <a:srgbClr val="000000"/>
                </a:solidFill>
                <a:effectLst/>
                <a:highlight>
                  <a:srgbClr val="FFFFFF"/>
                </a:highlight>
                <a:latin typeface="Segoe UI" panose="020B0502040204020203" pitchFamily="34" charset="0"/>
              </a:rPr>
            </a:br>
            <a:r>
              <a:rPr lang="en-US" sz="1800" b="1" i="0" dirty="0">
                <a:solidFill>
                  <a:srgbClr val="000000"/>
                </a:solidFill>
                <a:effectLst/>
                <a:highlight>
                  <a:srgbClr val="FFFFFF"/>
                </a:highlight>
                <a:latin typeface="Calibri" panose="020F0502020204030204" pitchFamily="34" charset="0"/>
              </a:rPr>
              <a:t>Problem Statement 9: </a:t>
            </a:r>
            <a:r>
              <a:rPr lang="en-US" sz="1800" b="0" i="0" dirty="0">
                <a:solidFill>
                  <a:srgbClr val="000000"/>
                </a:solidFill>
                <a:effectLst/>
                <a:highlight>
                  <a:srgbClr val="FFFFFF"/>
                </a:highlight>
                <a:latin typeface="Calibri" panose="020F0502020204030204" pitchFamily="34" charset="0"/>
              </a:rPr>
              <a:t>The Healthcare department wants to know which disease is most likely to infect multiple people in the same household. For each disease find the number of households that has more than one patient with the same disease.  </a:t>
            </a:r>
            <a:br>
              <a:rPr lang="en-US" sz="900" b="0" i="0" dirty="0">
                <a:solidFill>
                  <a:srgbClr val="000000"/>
                </a:solidFill>
                <a:effectLst/>
                <a:highlight>
                  <a:srgbClr val="FFFFFF"/>
                </a:highlight>
                <a:latin typeface="Segoe UI" panose="020B0502040204020203" pitchFamily="34" charset="0"/>
              </a:rPr>
            </a:br>
            <a:r>
              <a:rPr lang="en-US" sz="1800" b="0" i="0" dirty="0">
                <a:solidFill>
                  <a:srgbClr val="000000"/>
                </a:solidFill>
                <a:effectLst/>
                <a:highlight>
                  <a:srgbClr val="FFFFFF"/>
                </a:highlight>
                <a:latin typeface="Calibri" panose="020F0502020204030204" pitchFamily="34" charset="0"/>
              </a:rPr>
              <a:t>Note: 2 people are considered to be in the same household if they have the same address.  </a:t>
            </a:r>
            <a:endParaRPr lang="en-US" sz="900"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70270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10813" y="1002889"/>
            <a:ext cx="9635613" cy="4975123"/>
          </a:xfrm>
        </p:spPr>
        <p:txBody>
          <a:bodyPr>
            <a:noAutofit/>
          </a:bodyPr>
          <a:lstStyle/>
          <a:p>
            <a:pPr algn="l" rtl="0" fontAlgn="base">
              <a:lnSpc>
                <a:spcPct val="150000"/>
              </a:lnSpc>
            </a:pPr>
            <a:r>
              <a:rPr lang="en-US" sz="1800" b="1" i="0" dirty="0">
                <a:solidFill>
                  <a:srgbClr val="000000"/>
                </a:solidFill>
                <a:effectLst/>
                <a:highlight>
                  <a:srgbClr val="FFFFFF"/>
                </a:highlight>
                <a:latin typeface="Calibri" panose="020F0502020204030204" pitchFamily="34" charset="0"/>
              </a:rPr>
              <a:t>Problem Statement 10: </a:t>
            </a:r>
            <a:r>
              <a:rPr lang="en-US" sz="1800" b="0" i="0" dirty="0">
                <a:solidFill>
                  <a:srgbClr val="000000"/>
                </a:solidFill>
                <a:effectLst/>
                <a:highlight>
                  <a:srgbClr val="FFFFFF"/>
                </a:highlight>
                <a:latin typeface="Calibri" panose="020F0502020204030204" pitchFamily="34" charset="0"/>
              </a:rPr>
              <a:t> An Insurance company wants a state wise report of the treatments to claim ratio between 1</a:t>
            </a:r>
            <a:r>
              <a:rPr lang="en-US" sz="1800" b="0" i="0" baseline="30000" dirty="0">
                <a:solidFill>
                  <a:srgbClr val="000000"/>
                </a:solidFill>
                <a:effectLst/>
                <a:highlight>
                  <a:srgbClr val="FFFFFF"/>
                </a:highlight>
                <a:latin typeface="Calibri" panose="020F0502020204030204" pitchFamily="34" charset="0"/>
              </a:rPr>
              <a:t>st</a:t>
            </a:r>
            <a:r>
              <a:rPr lang="en-US" sz="1800" b="0" i="0" dirty="0">
                <a:solidFill>
                  <a:srgbClr val="000000"/>
                </a:solidFill>
                <a:effectLst/>
                <a:highlight>
                  <a:srgbClr val="FFFFFF"/>
                </a:highlight>
                <a:latin typeface="Calibri" panose="020F0502020204030204" pitchFamily="34" charset="0"/>
              </a:rPr>
              <a:t> April 2021 and 31</a:t>
            </a:r>
            <a:r>
              <a:rPr lang="en-US" sz="1800" b="0" i="0" baseline="30000" dirty="0">
                <a:solidFill>
                  <a:srgbClr val="000000"/>
                </a:solidFill>
                <a:effectLst/>
                <a:highlight>
                  <a:srgbClr val="FFFFFF"/>
                </a:highlight>
                <a:latin typeface="Calibri" panose="020F0502020204030204" pitchFamily="34" charset="0"/>
              </a:rPr>
              <a:t>st</a:t>
            </a:r>
            <a:r>
              <a:rPr lang="en-US" sz="1800" b="0" i="0" dirty="0">
                <a:solidFill>
                  <a:srgbClr val="000000"/>
                </a:solidFill>
                <a:effectLst/>
                <a:highlight>
                  <a:srgbClr val="FFFFFF"/>
                </a:highlight>
                <a:latin typeface="Calibri" panose="020F0502020204030204" pitchFamily="34" charset="0"/>
              </a:rPr>
              <a:t> March 2022 (days both included). Assist them to create such a report. </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2298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4FFDF33D65F9488896396C468E6190" ma:contentTypeVersion="6" ma:contentTypeDescription="Create a new document." ma:contentTypeScope="" ma:versionID="cf05ef7b2f5d59a9995fceb0582f3bd7">
  <xsd:schema xmlns:xsd="http://www.w3.org/2001/XMLSchema" xmlns:xs="http://www.w3.org/2001/XMLSchema" xmlns:p="http://schemas.microsoft.com/office/2006/metadata/properties" xmlns:ns2="29e52b05-3c27-4342-baf6-b8d6f821141b" xmlns:ns3="870f2515-17d8-417d-8fac-49f012abc70f" targetNamespace="http://schemas.microsoft.com/office/2006/metadata/properties" ma:root="true" ma:fieldsID="3eca806d8293136824a1ec942504b980" ns2:_="" ns3:_="">
    <xsd:import namespace="29e52b05-3c27-4342-baf6-b8d6f821141b"/>
    <xsd:import namespace="870f2515-17d8-417d-8fac-49f012abc70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52b05-3c27-4342-baf6-b8d6f8211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70f2515-17d8-417d-8fac-49f012abc7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E17735-5069-4C16-8476-A68B9B6C4134}"/>
</file>

<file path=customXml/itemProps2.xml><?xml version="1.0" encoding="utf-8"?>
<ds:datastoreItem xmlns:ds="http://schemas.openxmlformats.org/officeDocument/2006/customXml" ds:itemID="{7DE25A20-FE74-41F6-93B7-DB68AE0A91A5}"/>
</file>

<file path=customXml/itemProps3.xml><?xml version="1.0" encoding="utf-8"?>
<ds:datastoreItem xmlns:ds="http://schemas.openxmlformats.org/officeDocument/2006/customXml" ds:itemID="{067CBE57-5832-4A38-A4BC-3C4BAB9033CF}"/>
</file>

<file path=docProps/app.xml><?xml version="1.0" encoding="utf-8"?>
<Properties xmlns="http://schemas.openxmlformats.org/officeDocument/2006/extended-properties" xmlns:vt="http://schemas.openxmlformats.org/officeDocument/2006/docPropsVTypes">
  <TotalTime>509</TotalTime>
  <Words>296</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Helvetica</vt:lpstr>
      <vt:lpstr>Metropolis</vt:lpstr>
      <vt:lpstr>Roboto</vt:lpstr>
      <vt:lpstr>Segoe UI</vt:lpstr>
      <vt:lpstr>Office Theme</vt:lpstr>
      <vt:lpstr>PowerPoint Presentation</vt:lpstr>
      <vt:lpstr>Health Care Project Dataset: </vt:lpstr>
      <vt:lpstr>PowerPoint Presentation</vt:lpstr>
      <vt:lpstr>Problem Statement 6: A company needs to set up 3 new pharmacies, they have come up with an idea that the pharmacy can be set up in cities where the pharmacy-to-prescription ratio is the lowest and the number of prescriptions should exceed 100. Assist the company to identify those cities where the pharmacy can be set up.   Problem Statement 7 : The State of Alabama (AL) is trying to manage its healthcare resources more efficiently. For each city in their state, they need to identify the disease for which the maximum number of patients have gone for treatment. Assist the state for this purpose.  Note: The state of Alabama is represented as AL in Address Table.  </vt:lpstr>
      <vt:lpstr>Problem Statement 8: The healthcare department needs a report about insurance plans. The report is required to include the insurance plan, which was claimed the most and least for each disease.  Assist to create such a report.    Problem Statement 9: The Healthcare department wants to know which disease is most likely to infect multiple people in the same household. For each disease find the number of households that has more than one patient with the same disease.   Note: 2 people are considered to be in the same household if they have the same address.  </vt:lpstr>
      <vt:lpstr>Problem Statement 10:  An Insurance company wants a state wise report of the treatments to claim ratio between 1st April 2021 and 31st March 2022 (days both included). Assist them to create such a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Jacob jojy</cp:lastModifiedBy>
  <cp:revision>32</cp:revision>
  <dcterms:created xsi:type="dcterms:W3CDTF">2022-12-05T10:10:22Z</dcterms:created>
  <dcterms:modified xsi:type="dcterms:W3CDTF">2024-05-13T11:53:17Z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0x010100CA4FFDF33D65F9488896396C468E6190</vt:lpwstr>
  </property>
</Properties>
</file>