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319" r:id="rId4"/>
    <p:sldId id="299" r:id="rId5"/>
    <p:sldId id="318" r:id="rId6"/>
    <p:sldId id="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6092" autoAdjust="0"/>
  </p:normalViewPr>
  <p:slideViewPr>
    <p:cSldViewPr>
      <p:cViewPr varScale="1">
        <p:scale>
          <a:sx n="71" d="100"/>
          <a:sy n="71" d="100"/>
        </p:scale>
        <p:origin x="426" y="6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07 Presales Data\Logos\My Images\newistock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7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32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00600"/>
            <a:ext cx="12192000" cy="11430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448" y="5943600"/>
            <a:ext cx="12205447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9372600" y="228600"/>
            <a:ext cx="2514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D:\007 Presales Data\Logos\Neev System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17" y="440321"/>
            <a:ext cx="2347035" cy="9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E2E3F-C0EC-4A5B-ACD9-FE38D6D70FD6}" type="datetime1">
              <a:rPr lang="en-US" smtClean="0"/>
              <a:t>6/13/2018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39A6-D4F3-48EE-8960-70250F90E714}" type="datetime1">
              <a:rPr lang="en-US" smtClean="0"/>
              <a:t>6/13/2018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3C10-1937-4904-BF9F-82025E3CA8F6}" type="datetime1">
              <a:rPr lang="en-US" smtClean="0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973D-91F0-4291-9169-170D23F94786}" type="datetime1">
              <a:rPr lang="en-US" smtClean="0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0400" cy="838200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800" y="6601968"/>
            <a:ext cx="960120" cy="237744"/>
          </a:xfrm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fld id="{4D14C210-E795-489B-8FF2-AF135593CEB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5824" y="6601968"/>
            <a:ext cx="640080" cy="237744"/>
          </a:xfrm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76200" cmpd="thickThin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8991600" y="76200"/>
            <a:ext cx="3204353" cy="565074"/>
            <a:chOff x="8991600" y="76200"/>
            <a:chExt cx="3204353" cy="565074"/>
          </a:xfrm>
        </p:grpSpPr>
        <p:pic>
          <p:nvPicPr>
            <p:cNvPr id="9" name="Picture 3" descr="D:\007 Presales Data\Logos\Neev Systems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8991" y="76200"/>
              <a:ext cx="1416962" cy="55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991600" y="152400"/>
              <a:ext cx="1732718" cy="488874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 userDrawn="1"/>
          </p:nvCxnSpPr>
          <p:spPr>
            <a:xfrm>
              <a:off x="10778991" y="125996"/>
              <a:ext cx="0" cy="50194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281-0147-44DB-88C2-623CE31586AE}" type="datetime1">
              <a:rPr lang="en-US" smtClean="0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rgbClr val="FF99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259-0A8E-4949-A03F-B57585EBD0E3}" type="datetime1">
              <a:rPr lang="en-US" smtClean="0"/>
              <a:t>6/13/2018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05C0-F78D-414E-8B70-74EF67BB8397}" type="datetime1">
              <a:rPr lang="en-US" smtClean="0"/>
              <a:t>6/13/2018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CC13-6D92-4131-9B05-9D5578831371}" type="datetime1">
              <a:rPr lang="en-US" smtClean="0"/>
              <a:t>6/13/2018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29820-76B0-4F89-B9C5-D9FC0FA1C2F2}" type="datetime1">
              <a:rPr lang="en-US" smtClean="0"/>
              <a:t>6/13/2018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0D2-7373-4187-BDF6-DFBD3F203CB2}" type="datetime1">
              <a:rPr lang="en-US" smtClean="0"/>
              <a:t>6/13/2018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13000">
                <a:schemeClr val="tx2">
                  <a:lumMod val="60000"/>
                  <a:lumOff val="40000"/>
                </a:schemeClr>
              </a:gs>
              <a:gs pos="66000">
                <a:schemeClr val="tx2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97FF1D3-10F0-4680-9B14-BD4D80AFED6C}" type="datetime1">
              <a:rPr lang="en-US" smtClean="0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00600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GDT Portal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0" y="30480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Portal Architecture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C210-E795-489B-8FF2-AF135593CEB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C210-E795-489B-8FF2-AF135593CEB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F2C8A9-D57B-4E56-820F-B0779AB0D12E}"/>
              </a:ext>
            </a:extLst>
          </p:cNvPr>
          <p:cNvSpPr txBox="1"/>
          <p:nvPr/>
        </p:nvSpPr>
        <p:spPr>
          <a:xfrm>
            <a:off x="7422485" y="5208336"/>
            <a:ext cx="3355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Note</a:t>
            </a:r>
            <a:r>
              <a:rPr lang="en-IN" sz="2000" dirty="0"/>
              <a:t>: This may undergo changes based on answers </a:t>
            </a:r>
          </a:p>
          <a:p>
            <a:r>
              <a:rPr lang="en-IN" sz="2000" dirty="0"/>
              <a:t>and further discussions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CA3793E-AED9-4594-91C1-34DDD8169FBE}"/>
              </a:ext>
            </a:extLst>
          </p:cNvPr>
          <p:cNvSpPr/>
          <p:nvPr/>
        </p:nvSpPr>
        <p:spPr>
          <a:xfrm>
            <a:off x="7045676" y="1066800"/>
            <a:ext cx="38016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UI –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 Server – NodeJS, </a:t>
            </a:r>
            <a:r>
              <a:rPr lang="en-US" b="1" dirty="0" err="1"/>
              <a:t>ExpressJS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–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File Store - NFS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Authentication – ForgeRock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Open 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Open DJ(LDAP)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76863"/>
            <a:ext cx="4114800" cy="5750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22485" y="3652123"/>
            <a:ext cx="304799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RSA Token base Authentication  be configured as a module in </a:t>
            </a:r>
            <a:r>
              <a:rPr lang="en-US" dirty="0" err="1"/>
              <a:t>OpenAM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Sizing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C210-E795-489B-8FF2-AF135593CEB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50398" y="1420773"/>
            <a:ext cx="45954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Development</a:t>
            </a:r>
          </a:p>
          <a:p>
            <a:r>
              <a:rPr lang="en-US" sz="1600" dirty="0"/>
              <a:t>2 Servers/VMs – 4 Cores, </a:t>
            </a:r>
            <a:r>
              <a:rPr lang="en-US" sz="1600" dirty="0" smtClean="0"/>
              <a:t>16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Application </a:t>
            </a:r>
            <a:r>
              <a:rPr lang="en-US" sz="1600" dirty="0"/>
              <a:t>Server + Database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Forgerock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 smtClean="0"/>
              <a:t>OpenAM</a:t>
            </a:r>
            <a:r>
              <a:rPr lang="en-US" sz="1600" dirty="0" smtClean="0"/>
              <a:t> + </a:t>
            </a:r>
            <a:r>
              <a:rPr lang="en-US" sz="1600" dirty="0" err="1" smtClean="0"/>
              <a:t>OpenDJ</a:t>
            </a:r>
            <a:r>
              <a:rPr lang="en-US" sz="1600" dirty="0"/>
              <a:t>)</a:t>
            </a:r>
          </a:p>
          <a:p>
            <a:r>
              <a:rPr lang="en-US" b="1" dirty="0"/>
              <a:t>Test</a:t>
            </a:r>
          </a:p>
          <a:p>
            <a:r>
              <a:rPr lang="en-US" sz="1600" dirty="0"/>
              <a:t>4 Servers/VMs – 4 Cores, </a:t>
            </a:r>
            <a:r>
              <a:rPr lang="en-US" sz="1600" dirty="0" smtClean="0"/>
              <a:t>16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Forgerock - </a:t>
            </a:r>
            <a:r>
              <a:rPr lang="en-US" sz="1600" dirty="0" err="1"/>
              <a:t>OpenAM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Forgerock  - </a:t>
            </a:r>
            <a:r>
              <a:rPr lang="en-US" sz="1600" dirty="0" err="1"/>
              <a:t>OpenDJ</a:t>
            </a:r>
            <a:r>
              <a:rPr lang="en-US" sz="1600" dirty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Production </a:t>
            </a:r>
            <a:r>
              <a:rPr lang="en-US" b="1" dirty="0"/>
              <a:t>(Without High Availability)</a:t>
            </a:r>
          </a:p>
          <a:p>
            <a:r>
              <a:rPr lang="en-US" sz="1600" dirty="0"/>
              <a:t>4 Servers/VMs – 4 Cores, </a:t>
            </a:r>
            <a:r>
              <a:rPr lang="en-US" sz="1600" dirty="0" smtClean="0"/>
              <a:t>16 GB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Application </a:t>
            </a:r>
            <a:r>
              <a:rPr lang="en-US" sz="1600" dirty="0"/>
              <a:t>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Forgerock - </a:t>
            </a:r>
            <a:r>
              <a:rPr lang="en-US" sz="1600" dirty="0" err="1"/>
              <a:t>OpenAM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Forgerock  - </a:t>
            </a:r>
            <a:r>
              <a:rPr lang="en-US" sz="1600" dirty="0" err="1"/>
              <a:t>OpenDJ</a:t>
            </a:r>
            <a:r>
              <a:rPr lang="en-US" sz="16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600200"/>
            <a:ext cx="2566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Production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1199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details are provided with high-level and present understanding, Production architecture will be discussed and finalized</a:t>
            </a:r>
          </a:p>
          <a:p>
            <a:r>
              <a:rPr lang="en-US" dirty="0"/>
              <a:t>In first 2 weeks of project.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B0CE1F5D-9BF9-4DA5-8BD0-3F17EA09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7" y="2009000"/>
            <a:ext cx="113310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62898" y="1934336"/>
            <a:ext cx="11398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44537" y="5792392"/>
            <a:ext cx="3722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Connected </a:t>
            </a:r>
            <a:r>
              <a:rPr lang="en-US" sz="1600" smtClean="0"/>
              <a:t>50TB </a:t>
            </a:r>
            <a:r>
              <a:rPr lang="en-US" sz="1600" dirty="0" smtClean="0"/>
              <a:t>storage for VMs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VMWare vSAN storage of 5 TB for files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0" y="2008482"/>
            <a:ext cx="5470530" cy="45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 (SAML2)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C210-E795-489B-8FF2-AF135593CEB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22" y="1211575"/>
            <a:ext cx="7053078" cy="53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 E-Business Suite_Offerings_V1.0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Oracle E-Business Suite_Offerings_V1.0</Template>
  <TotalTime>0</TotalTime>
  <Words>176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Euphemia</vt:lpstr>
      <vt:lpstr>Wingdings</vt:lpstr>
      <vt:lpstr>Oracle E-Business Suite_Offerings_V1.0</vt:lpstr>
      <vt:lpstr>GDT Portal Architecture</vt:lpstr>
      <vt:lpstr>PowerPoint Presentation</vt:lpstr>
      <vt:lpstr>Technical Solution</vt:lpstr>
      <vt:lpstr>Architecture and Sizing </vt:lpstr>
      <vt:lpstr>Authentication Flow (SAML2)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2016-09-15T11:13:38Z</dcterms:created>
  <dcterms:modified xsi:type="dcterms:W3CDTF">2018-06-13T09:06:04Z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