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6" r:id="rId4"/>
    <p:sldId id="265" r:id="rId5"/>
    <p:sldId id="258" r:id="rId6"/>
    <p:sldId id="260" r:id="rId7"/>
    <p:sldId id="261" r:id="rId8"/>
    <p:sldId id="262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3742-0E6E-40D8-8D20-A82339DD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05EE9-A24A-404E-A83D-293C15FA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A960-5FED-4BB4-8E75-4AEB1C97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F60E-7910-48AB-998F-0805B137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547A-EB90-4588-A15A-600F1F08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4938-041C-4253-84AF-8454A275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96C90-1621-4CD7-B680-9E56AC45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5928-C052-486E-8C07-F545EF86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6A8A-C378-4E56-BF8B-2DEABA82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7767-9153-4760-9CAB-DF1B4925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4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EAB5E-0AFF-41B3-93B5-7C99C3539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F3688-29A0-43E1-85FF-AF6D00A3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609B7-873D-4BD7-995D-7DD2040F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C7C5-9977-45F8-91AD-7AAC7ACB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72E5-4970-4D54-816E-0EA5BAE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2108-B017-4B90-BFAF-6BA3E1FD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C865-8329-4B4F-B901-DD25AD43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019E-1B2B-4C67-BBC7-E730CB0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B5ED-4556-4868-8D0B-CF6F0BFF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68F8-A144-4257-A517-D917B9E7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85E7-8608-4497-9EEB-3A98B523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CA35-959B-412D-AD0A-B71F0BE7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6999-BCD9-4F43-8DC7-7531FE19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8B4C-3B1F-4536-B321-A855C490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1CF6-CD55-466E-BEEA-7BE651F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E3EE-128E-4576-9C35-85A91DEB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6584-3E27-41F5-AE73-CE0736B7E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4C4A-EB55-47F6-A52F-E8A853DE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DBC7F-4DFF-4464-8BAE-756E3CA2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FC991-96ED-4F8B-9E22-7C193544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F006-87F9-4A60-AF32-A3B2AD5D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DC80-2E5D-4CEE-8BC4-7C1C0E9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0985-CAFC-4E20-AEB7-ACC59BB2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3F188-B060-4406-B48E-2970F327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37C5A-AD85-446C-9E36-815CB9BA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0B0EF-B5E0-43CC-A8FC-20E07E70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F7102-77F5-47FA-AAC8-3CE22B69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2092-64BF-42E9-9E49-C67968B2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ED01C-CF72-4B7F-8BB7-878CED8D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57D8-F88E-4800-BF29-F5684D3E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C5B08-B09B-4320-8D06-E24BF55A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9470-8F71-4E51-9987-2D2C29D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3F247-89C2-4F0A-BF8F-947A25E6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3335F-09B6-431D-A1A8-1BF93BE1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DD2D8-B89D-4597-B33A-8F978C48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F94D7-8654-4707-9D50-4D47CEFF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8864-BA17-4FE3-9BA3-9D1654D7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75C2-C503-4437-9A62-4A24E902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05BEF-1173-4C5D-AE1C-8E6A3006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5C0E-8EFC-472A-8AED-783045A6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C8741-C285-4FA6-8ADE-75E20D48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1BC88-72B3-4947-86D7-62EDEFB4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0075-ECC5-4BFA-AA9D-29CDE477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1892-83B7-4C17-94AE-4ED770303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4FAD-8246-4E26-9794-556D07DD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0B88A-D5B8-4A00-B498-861117CF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41A7-3D87-4EF0-A13D-39CA7B2E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2C8A-5BBC-43E8-8840-AF175F2E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58A2B-C49B-47D8-B258-6A907873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721C5-22FB-4FE7-9EBF-B6EBDE6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4AF3-A563-4085-8587-DBB498DD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8FCBE-0C75-4EF3-8427-AA289AC19467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3FCE-B13A-402E-91E8-448AD977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F1F2-EB0D-42F1-BFF7-3B67E3CC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4674-6CEB-4686-8FB3-A32DEDBA4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9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2B6DF5-2E0C-4D73-9BA4-A5D990349DA8}"/>
              </a:ext>
            </a:extLst>
          </p:cNvPr>
          <p:cNvSpPr txBox="1"/>
          <p:nvPr/>
        </p:nvSpPr>
        <p:spPr>
          <a:xfrm>
            <a:off x="2636218" y="2726460"/>
            <a:ext cx="198120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256x240x176 Preprocessed MRIs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C541F-1BA1-40FD-A22D-8B21D970489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89095" y="3049626"/>
            <a:ext cx="247123" cy="32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E1CFD5-AB78-4E4F-88B3-DF311419BFC4}"/>
              </a:ext>
            </a:extLst>
          </p:cNvPr>
          <p:cNvSpPr txBox="1"/>
          <p:nvPr/>
        </p:nvSpPr>
        <p:spPr>
          <a:xfrm>
            <a:off x="4033518" y="3485210"/>
            <a:ext cx="19812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MRI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ABBCB-530F-4DAA-BD7D-5B15C544B58A}"/>
              </a:ext>
            </a:extLst>
          </p:cNvPr>
          <p:cNvSpPr txBox="1"/>
          <p:nvPr/>
        </p:nvSpPr>
        <p:spPr>
          <a:xfrm>
            <a:off x="4033518" y="2253368"/>
            <a:ext cx="19812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MRI Set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E86EB4-C174-4FFF-9943-2DE45E3E0AB2}"/>
              </a:ext>
            </a:extLst>
          </p:cNvPr>
          <p:cNvCxnSpPr>
            <a:stCxn id="8" idx="0"/>
            <a:endCxn id="13" idx="1"/>
          </p:cNvCxnSpPr>
          <p:nvPr/>
        </p:nvCxnSpPr>
        <p:spPr>
          <a:xfrm rot="5400000" flipH="1" flipV="1">
            <a:off x="3685955" y="2378898"/>
            <a:ext cx="288426" cy="40669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A59E39-6B67-4C09-AA53-1D3FB5FA0EEE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3681626" y="3317983"/>
            <a:ext cx="297085" cy="406699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436D29-FAA8-4327-AE97-B910C6E3FE8E}"/>
              </a:ext>
            </a:extLst>
          </p:cNvPr>
          <p:cNvSpPr txBox="1"/>
          <p:nvPr/>
        </p:nvSpPr>
        <p:spPr>
          <a:xfrm>
            <a:off x="3666711" y="1354469"/>
            <a:ext cx="21031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Augmentation  Convolutional GAN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F103951-135E-459F-9C3B-B6D3BAC1579F}"/>
              </a:ext>
            </a:extLst>
          </p:cNvPr>
          <p:cNvCxnSpPr>
            <a:stCxn id="13" idx="0"/>
            <a:endCxn id="26" idx="1"/>
          </p:cNvCxnSpPr>
          <p:nvPr/>
        </p:nvCxnSpPr>
        <p:spPr>
          <a:xfrm rot="16200000" flipV="1">
            <a:off x="4057549" y="1286798"/>
            <a:ext cx="575733" cy="1357408"/>
          </a:xfrm>
          <a:prstGeom prst="bentConnector4">
            <a:avLst>
              <a:gd name="adj1" fmla="val 21934"/>
              <a:gd name="adj2" fmla="val 11684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F83A30-CAFA-41A7-B6ED-D6C5E8B03FFE}"/>
              </a:ext>
            </a:extLst>
          </p:cNvPr>
          <p:cNvSpPr txBox="1"/>
          <p:nvPr/>
        </p:nvSpPr>
        <p:spPr>
          <a:xfrm>
            <a:off x="8258133" y="1492967"/>
            <a:ext cx="1981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Generated MRI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6DE48F-3F1E-4EFB-8FA2-5D06EDC3D763}"/>
              </a:ext>
            </a:extLst>
          </p:cNvPr>
          <p:cNvSpPr txBox="1"/>
          <p:nvPr/>
        </p:nvSpPr>
        <p:spPr>
          <a:xfrm>
            <a:off x="6238238" y="2726457"/>
            <a:ext cx="250952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MRI Diagnosis </a:t>
            </a:r>
          </a:p>
          <a:p>
            <a:pPr algn="ctr"/>
            <a:r>
              <a:rPr lang="en-US" dirty="0"/>
              <a:t>Convolutional Network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0B42676-1B68-4DA4-A180-426A8F91C05B}"/>
              </a:ext>
            </a:extLst>
          </p:cNvPr>
          <p:cNvCxnSpPr>
            <a:stCxn id="13" idx="3"/>
            <a:endCxn id="37" idx="0"/>
          </p:cNvCxnSpPr>
          <p:nvPr/>
        </p:nvCxnSpPr>
        <p:spPr>
          <a:xfrm>
            <a:off x="6014720" y="2438034"/>
            <a:ext cx="1478278" cy="28842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186D28-B597-4F62-B538-5C1546A528C7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 rot="5400000">
            <a:off x="7938787" y="1416510"/>
            <a:ext cx="864158" cy="17557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C9A7BA5-7683-4901-ACE9-D9A22A356CD8}"/>
              </a:ext>
            </a:extLst>
          </p:cNvPr>
          <p:cNvCxnSpPr>
            <a:stCxn id="12" idx="3"/>
            <a:endCxn id="37" idx="2"/>
          </p:cNvCxnSpPr>
          <p:nvPr/>
        </p:nvCxnSpPr>
        <p:spPr>
          <a:xfrm flipV="1">
            <a:off x="6014720" y="3372788"/>
            <a:ext cx="1478278" cy="297088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9F54B4-0A80-4FB4-9EAC-082204FEA68E}"/>
              </a:ext>
            </a:extLst>
          </p:cNvPr>
          <p:cNvSpPr txBox="1"/>
          <p:nvPr/>
        </p:nvSpPr>
        <p:spPr>
          <a:xfrm>
            <a:off x="9128760" y="2864956"/>
            <a:ext cx="28346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Computer-Aided Diagnosis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B30BDB-26EE-4A31-B887-9D1DAB60F331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8747758" y="3049622"/>
            <a:ext cx="381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A39D16-E364-4616-BE7E-76AD2A9CF80C}"/>
              </a:ext>
            </a:extLst>
          </p:cNvPr>
          <p:cNvSpPr txBox="1"/>
          <p:nvPr/>
        </p:nvSpPr>
        <p:spPr>
          <a:xfrm>
            <a:off x="2636218" y="4058444"/>
            <a:ext cx="206098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Preprocessed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A38E22-F903-4BBD-AC6A-A7A81D3410FA}"/>
              </a:ext>
            </a:extLst>
          </p:cNvPr>
          <p:cNvSpPr txBox="1"/>
          <p:nvPr/>
        </p:nvSpPr>
        <p:spPr>
          <a:xfrm>
            <a:off x="407892" y="4058444"/>
            <a:ext cx="206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FE6242-8E5B-4FFC-924A-7A91AB413FAA}"/>
              </a:ext>
            </a:extLst>
          </p:cNvPr>
          <p:cNvSpPr txBox="1"/>
          <p:nvPr/>
        </p:nvSpPr>
        <p:spPr>
          <a:xfrm>
            <a:off x="7092871" y="4058442"/>
            <a:ext cx="2289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D694E-B9BD-405D-BE3B-E08C81E5B663}"/>
              </a:ext>
            </a:extLst>
          </p:cNvPr>
          <p:cNvSpPr txBox="1"/>
          <p:nvPr/>
        </p:nvSpPr>
        <p:spPr>
          <a:xfrm>
            <a:off x="407893" y="2716311"/>
            <a:ext cx="19812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Patient MRI Scans from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98A3C-C1AC-4E03-8A09-6F6E63F3E485}"/>
              </a:ext>
            </a:extLst>
          </p:cNvPr>
          <p:cNvSpPr txBox="1"/>
          <p:nvPr/>
        </p:nvSpPr>
        <p:spPr>
          <a:xfrm>
            <a:off x="4864544" y="4058444"/>
            <a:ext cx="206098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BB66A-20A7-4108-84E3-A0FD2DAE5A29}"/>
              </a:ext>
            </a:extLst>
          </p:cNvPr>
          <p:cNvSpPr txBox="1"/>
          <p:nvPr/>
        </p:nvSpPr>
        <p:spPr>
          <a:xfrm>
            <a:off x="6315933" y="1354468"/>
            <a:ext cx="141582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Validation Framework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3435434-3DF7-48B7-870B-0330829C4A2C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5769831" y="1677634"/>
            <a:ext cx="546102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145F4FA-C651-4D0A-B522-575CFBCEB8D2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731760" y="1677633"/>
            <a:ext cx="526373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8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D05F9E-DEAD-421F-823A-84CE37CF6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18882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2587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8058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8420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94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8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0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8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4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8DFB9-4960-4FA2-AE2C-592A100AF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99162"/>
              </p:ext>
            </p:extLst>
          </p:nvPr>
        </p:nvGraphicFramePr>
        <p:xfrm>
          <a:off x="336175" y="719666"/>
          <a:ext cx="11412072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0578">
                  <a:extLst>
                    <a:ext uri="{9D8B030D-6E8A-4147-A177-3AD203B41FA5}">
                      <a16:colId xmlns:a16="http://schemas.microsoft.com/office/drawing/2014/main" val="3630845883"/>
                    </a:ext>
                  </a:extLst>
                </a:gridCol>
                <a:gridCol w="1698812">
                  <a:extLst>
                    <a:ext uri="{9D8B030D-6E8A-4147-A177-3AD203B41FA5}">
                      <a16:colId xmlns:a16="http://schemas.microsoft.com/office/drawing/2014/main" val="3209554133"/>
                    </a:ext>
                  </a:extLst>
                </a:gridCol>
                <a:gridCol w="2254623">
                  <a:extLst>
                    <a:ext uri="{9D8B030D-6E8A-4147-A177-3AD203B41FA5}">
                      <a16:colId xmlns:a16="http://schemas.microsoft.com/office/drawing/2014/main" val="1453062814"/>
                    </a:ext>
                  </a:extLst>
                </a:gridCol>
                <a:gridCol w="2404035">
                  <a:extLst>
                    <a:ext uri="{9D8B030D-6E8A-4147-A177-3AD203B41FA5}">
                      <a16:colId xmlns:a16="http://schemas.microsoft.com/office/drawing/2014/main" val="1780090422"/>
                    </a:ext>
                  </a:extLst>
                </a:gridCol>
                <a:gridCol w="1154953">
                  <a:extLst>
                    <a:ext uri="{9D8B030D-6E8A-4147-A177-3AD203B41FA5}">
                      <a16:colId xmlns:a16="http://schemas.microsoft.com/office/drawing/2014/main" val="1958273130"/>
                    </a:ext>
                  </a:extLst>
                </a:gridCol>
                <a:gridCol w="2649071">
                  <a:extLst>
                    <a:ext uri="{9D8B030D-6E8A-4147-A177-3AD203B41FA5}">
                      <a16:colId xmlns:a16="http://schemas.microsoft.com/office/drawing/2014/main" val="3049291652"/>
                    </a:ext>
                  </a:extLst>
                </a:gridCol>
              </a:tblGrid>
              <a:tr h="1496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between study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79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FKNN – based 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Measurements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Fuzzy K-Nearest Neighbors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thousands of sample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Frid-Adar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 Lesion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Liver Lesion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GANs, CNNs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GANs but with a different classifier – low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04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Gil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– based 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Measurements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and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thousands of sample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12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Adams,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Typing based 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Typing Movements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Various Machine Learning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thousands of sample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3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Pereisa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 and Medical Exam Diagnosis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Handwriting, Medical Exam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 Processing, CNNs,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accuracy, used a combination of tests.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9169E-C436-4276-9E74-0C836755368A}"/>
              </a:ext>
            </a:extLst>
          </p:cNvPr>
          <p:cNvSpPr txBox="1"/>
          <p:nvPr/>
        </p:nvSpPr>
        <p:spPr>
          <a:xfrm>
            <a:off x="407893" y="2729751"/>
            <a:ext cx="198120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Patient MRI Scans from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B6DF5-2E0C-4D73-9BA4-A5D990349DA8}"/>
              </a:ext>
            </a:extLst>
          </p:cNvPr>
          <p:cNvSpPr txBox="1"/>
          <p:nvPr/>
        </p:nvSpPr>
        <p:spPr>
          <a:xfrm>
            <a:off x="2636218" y="2726460"/>
            <a:ext cx="198120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256x240x176 Preprocessed MRIs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BC541F-1BA1-40FD-A22D-8B21D9704895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389095" y="3049626"/>
            <a:ext cx="247123" cy="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E1CFD5-AB78-4E4F-88B3-DF311419BFC4}"/>
              </a:ext>
            </a:extLst>
          </p:cNvPr>
          <p:cNvSpPr txBox="1"/>
          <p:nvPr/>
        </p:nvSpPr>
        <p:spPr>
          <a:xfrm>
            <a:off x="4033518" y="3485210"/>
            <a:ext cx="1981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 MRI 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ABBCB-530F-4DAA-BD7D-5B15C544B58A}"/>
              </a:ext>
            </a:extLst>
          </p:cNvPr>
          <p:cNvSpPr txBox="1"/>
          <p:nvPr/>
        </p:nvSpPr>
        <p:spPr>
          <a:xfrm>
            <a:off x="4033518" y="2253368"/>
            <a:ext cx="1981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MRI Set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BE86EB4-C174-4FFF-9943-2DE45E3E0AB2}"/>
              </a:ext>
            </a:extLst>
          </p:cNvPr>
          <p:cNvCxnSpPr>
            <a:stCxn id="8" idx="0"/>
            <a:endCxn id="13" idx="1"/>
          </p:cNvCxnSpPr>
          <p:nvPr/>
        </p:nvCxnSpPr>
        <p:spPr>
          <a:xfrm rot="5400000" flipH="1" flipV="1">
            <a:off x="3685955" y="2378898"/>
            <a:ext cx="288426" cy="406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A59E39-6B67-4C09-AA53-1D3FB5FA0EEE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3681626" y="3317983"/>
            <a:ext cx="297085" cy="406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6DE48F-3F1E-4EFB-8FA2-5D06EDC3D763}"/>
              </a:ext>
            </a:extLst>
          </p:cNvPr>
          <p:cNvSpPr txBox="1"/>
          <p:nvPr/>
        </p:nvSpPr>
        <p:spPr>
          <a:xfrm>
            <a:off x="6238238" y="2726457"/>
            <a:ext cx="250952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MRI Diagnosis </a:t>
            </a:r>
          </a:p>
          <a:p>
            <a:pPr algn="ctr"/>
            <a:r>
              <a:rPr lang="en-US" dirty="0"/>
              <a:t>Convolutional Network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0B42676-1B68-4DA4-A180-426A8F91C05B}"/>
              </a:ext>
            </a:extLst>
          </p:cNvPr>
          <p:cNvCxnSpPr>
            <a:stCxn id="13" idx="3"/>
            <a:endCxn id="37" idx="0"/>
          </p:cNvCxnSpPr>
          <p:nvPr/>
        </p:nvCxnSpPr>
        <p:spPr>
          <a:xfrm>
            <a:off x="6014720" y="2438034"/>
            <a:ext cx="1478278" cy="288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C9A7BA5-7683-4901-ACE9-D9A22A356CD8}"/>
              </a:ext>
            </a:extLst>
          </p:cNvPr>
          <p:cNvCxnSpPr>
            <a:stCxn id="12" idx="3"/>
            <a:endCxn id="37" idx="2"/>
          </p:cNvCxnSpPr>
          <p:nvPr/>
        </p:nvCxnSpPr>
        <p:spPr>
          <a:xfrm flipV="1">
            <a:off x="6014720" y="3372788"/>
            <a:ext cx="1478278" cy="297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9F54B4-0A80-4FB4-9EAC-082204FEA68E}"/>
              </a:ext>
            </a:extLst>
          </p:cNvPr>
          <p:cNvSpPr txBox="1"/>
          <p:nvPr/>
        </p:nvSpPr>
        <p:spPr>
          <a:xfrm>
            <a:off x="9128760" y="2864956"/>
            <a:ext cx="28346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Computer-Aided Diagnosis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B30BDB-26EE-4A31-B887-9D1DAB60F331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8747758" y="3049622"/>
            <a:ext cx="381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A39D16-E364-4616-BE7E-76AD2A9CF80C}"/>
              </a:ext>
            </a:extLst>
          </p:cNvPr>
          <p:cNvSpPr txBox="1"/>
          <p:nvPr/>
        </p:nvSpPr>
        <p:spPr>
          <a:xfrm>
            <a:off x="2636218" y="4058444"/>
            <a:ext cx="206098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Preprocessed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A38E22-F903-4BBD-AC6A-A7A81D3410FA}"/>
              </a:ext>
            </a:extLst>
          </p:cNvPr>
          <p:cNvSpPr txBox="1"/>
          <p:nvPr/>
        </p:nvSpPr>
        <p:spPr>
          <a:xfrm>
            <a:off x="407892" y="4058444"/>
            <a:ext cx="206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FE6242-8E5B-4FFC-924A-7A91AB413FAA}"/>
              </a:ext>
            </a:extLst>
          </p:cNvPr>
          <p:cNvSpPr txBox="1"/>
          <p:nvPr/>
        </p:nvSpPr>
        <p:spPr>
          <a:xfrm>
            <a:off x="4864544" y="4058444"/>
            <a:ext cx="23072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 Models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89517A-1AB8-4512-88BC-81E231DB9089}"/>
              </a:ext>
            </a:extLst>
          </p:cNvPr>
          <p:cNvSpPr txBox="1"/>
          <p:nvPr/>
        </p:nvSpPr>
        <p:spPr>
          <a:xfrm>
            <a:off x="7339104" y="4065494"/>
            <a:ext cx="2069355" cy="3704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732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B8B025-0ADE-48AB-8EFE-8E72048FE6CB}"/>
              </a:ext>
            </a:extLst>
          </p:cNvPr>
          <p:cNvSpPr txBox="1"/>
          <p:nvPr/>
        </p:nvSpPr>
        <p:spPr>
          <a:xfrm>
            <a:off x="447784" y="2894575"/>
            <a:ext cx="1981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MRIs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53444-88C8-46BC-9AB1-95894CF483E4}"/>
              </a:ext>
            </a:extLst>
          </p:cNvPr>
          <p:cNvSpPr txBox="1"/>
          <p:nvPr/>
        </p:nvSpPr>
        <p:spPr>
          <a:xfrm>
            <a:off x="447784" y="1876226"/>
            <a:ext cx="198120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MRI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724F4-C102-44B4-B234-F8CCC104641E}"/>
              </a:ext>
            </a:extLst>
          </p:cNvPr>
          <p:cNvSpPr txBox="1"/>
          <p:nvPr/>
        </p:nvSpPr>
        <p:spPr>
          <a:xfrm>
            <a:off x="2636218" y="4058444"/>
            <a:ext cx="206098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936F-5CE0-4063-89FE-0CB3FA80E878}"/>
              </a:ext>
            </a:extLst>
          </p:cNvPr>
          <p:cNvSpPr txBox="1"/>
          <p:nvPr/>
        </p:nvSpPr>
        <p:spPr>
          <a:xfrm>
            <a:off x="407892" y="4058444"/>
            <a:ext cx="20609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7FC756-8769-462A-8345-2FAA71B1A042}"/>
              </a:ext>
            </a:extLst>
          </p:cNvPr>
          <p:cNvSpPr txBox="1"/>
          <p:nvPr/>
        </p:nvSpPr>
        <p:spPr>
          <a:xfrm>
            <a:off x="7092871" y="4058442"/>
            <a:ext cx="22898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 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446ED-C171-45F5-A6B7-359F13809757}"/>
              </a:ext>
            </a:extLst>
          </p:cNvPr>
          <p:cNvSpPr txBox="1"/>
          <p:nvPr/>
        </p:nvSpPr>
        <p:spPr>
          <a:xfrm>
            <a:off x="4864544" y="4058444"/>
            <a:ext cx="2060987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CE7172-E806-43C8-814A-1E0FF948BC3B}"/>
              </a:ext>
            </a:extLst>
          </p:cNvPr>
          <p:cNvSpPr txBox="1"/>
          <p:nvPr/>
        </p:nvSpPr>
        <p:spPr>
          <a:xfrm>
            <a:off x="2523567" y="2248244"/>
            <a:ext cx="235144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MRI Convolutional Segmentation Network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BD28431-CB78-4DFC-AEFE-F9CBEB1EEAFB}"/>
              </a:ext>
            </a:extLst>
          </p:cNvPr>
          <p:cNvCxnSpPr>
            <a:cxnSpLocks/>
            <a:stCxn id="12" idx="2"/>
            <a:endCxn id="29" idx="1"/>
          </p:cNvCxnSpPr>
          <p:nvPr/>
        </p:nvCxnSpPr>
        <p:spPr>
          <a:xfrm rot="16200000" flipH="1">
            <a:off x="1818050" y="1865893"/>
            <a:ext cx="325852" cy="1085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AB62832-13AB-4C14-B2BC-F9EF851B8866}"/>
              </a:ext>
            </a:extLst>
          </p:cNvPr>
          <p:cNvCxnSpPr>
            <a:cxnSpLocks/>
            <a:stCxn id="4" idx="0"/>
            <a:endCxn id="29" idx="1"/>
          </p:cNvCxnSpPr>
          <p:nvPr/>
        </p:nvCxnSpPr>
        <p:spPr>
          <a:xfrm rot="5400000" flipH="1" flipV="1">
            <a:off x="1819394" y="2190402"/>
            <a:ext cx="323165" cy="1085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5BD228-0BA4-48FB-956B-32DF8D57B2DC}"/>
              </a:ext>
            </a:extLst>
          </p:cNvPr>
          <p:cNvSpPr txBox="1"/>
          <p:nvPr/>
        </p:nvSpPr>
        <p:spPr>
          <a:xfrm>
            <a:off x="5266316" y="1670939"/>
            <a:ext cx="198120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Segmented MRIs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0FA26-720C-4578-A077-3E302B7527AE}"/>
              </a:ext>
            </a:extLst>
          </p:cNvPr>
          <p:cNvSpPr txBox="1"/>
          <p:nvPr/>
        </p:nvSpPr>
        <p:spPr>
          <a:xfrm>
            <a:off x="5266316" y="2817356"/>
            <a:ext cx="198120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</a:t>
            </a:r>
          </a:p>
          <a:p>
            <a:pPr algn="ctr"/>
            <a:r>
              <a:rPr lang="en-US" dirty="0"/>
              <a:t>Segmented MRIs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B18EA2-0C7B-404A-BFBD-4886AB7A5714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4875010" y="1994105"/>
            <a:ext cx="391306" cy="57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EADF94-13D3-438F-AEF3-CFE8C2F96C0B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4875010" y="2571410"/>
            <a:ext cx="391306" cy="56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E71442A-2E3F-4061-B085-83ED25B3B6B8}"/>
              </a:ext>
            </a:extLst>
          </p:cNvPr>
          <p:cNvSpPr txBox="1"/>
          <p:nvPr/>
        </p:nvSpPr>
        <p:spPr>
          <a:xfrm>
            <a:off x="7662910" y="2249703"/>
            <a:ext cx="198120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MLP Generated </a:t>
            </a:r>
          </a:p>
          <a:p>
            <a:pPr algn="ctr"/>
            <a:r>
              <a:rPr lang="en-US" dirty="0"/>
              <a:t>Check Network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BA5CC8E-B9FE-4941-B90D-EC1B58B9DC0E}"/>
              </a:ext>
            </a:extLst>
          </p:cNvPr>
          <p:cNvCxnSpPr>
            <a:stCxn id="35" idx="2"/>
            <a:endCxn id="59" idx="1"/>
          </p:cNvCxnSpPr>
          <p:nvPr/>
        </p:nvCxnSpPr>
        <p:spPr>
          <a:xfrm rot="16200000" flipH="1">
            <a:off x="6832114" y="1742072"/>
            <a:ext cx="255599" cy="1405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D5879E9-31E2-456C-ACDE-CF975F75C358}"/>
              </a:ext>
            </a:extLst>
          </p:cNvPr>
          <p:cNvCxnSpPr>
            <a:stCxn id="36" idx="0"/>
            <a:endCxn id="59" idx="1"/>
          </p:cNvCxnSpPr>
          <p:nvPr/>
        </p:nvCxnSpPr>
        <p:spPr>
          <a:xfrm rot="5400000" flipH="1" flipV="1">
            <a:off x="6837670" y="1992117"/>
            <a:ext cx="244487" cy="1405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0646E8-6F5B-40BD-BB4D-BB07F0866FB2}"/>
              </a:ext>
            </a:extLst>
          </p:cNvPr>
          <p:cNvSpPr txBox="1"/>
          <p:nvPr/>
        </p:nvSpPr>
        <p:spPr>
          <a:xfrm>
            <a:off x="10112184" y="2248244"/>
            <a:ext cx="1452578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Brain Unity Confirmation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69B69-A53D-4C99-B61C-E34ED613B3DD}"/>
              </a:ext>
            </a:extLst>
          </p:cNvPr>
          <p:cNvCxnSpPr>
            <a:stCxn id="59" idx="3"/>
            <a:endCxn id="64" idx="1"/>
          </p:cNvCxnSpPr>
          <p:nvPr/>
        </p:nvCxnSpPr>
        <p:spPr>
          <a:xfrm flipV="1">
            <a:off x="9644113" y="2571410"/>
            <a:ext cx="468071" cy="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F272459-BC90-419A-BA17-478FD3F219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8050" y="1876316"/>
            <a:ext cx="325852" cy="1085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53CDBA-9299-4CA2-AE3C-67975257D907}"/>
              </a:ext>
            </a:extLst>
          </p:cNvPr>
          <p:cNvCxnSpPr>
            <a:cxnSpLocks/>
          </p:cNvCxnSpPr>
          <p:nvPr/>
        </p:nvCxnSpPr>
        <p:spPr>
          <a:xfrm flipV="1">
            <a:off x="4875010" y="2004528"/>
            <a:ext cx="391306" cy="57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076C81-DEE2-407F-AEF6-4E91B09E8DDE}"/>
              </a:ext>
            </a:extLst>
          </p:cNvPr>
          <p:cNvCxnSpPr>
            <a:cxnSpLocks/>
          </p:cNvCxnSpPr>
          <p:nvPr/>
        </p:nvCxnSpPr>
        <p:spPr>
          <a:xfrm>
            <a:off x="4875010" y="2581833"/>
            <a:ext cx="391306" cy="56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51A0140-1945-4964-A95C-3F3F356D6D5B}"/>
              </a:ext>
            </a:extLst>
          </p:cNvPr>
          <p:cNvCxnSpPr/>
          <p:nvPr/>
        </p:nvCxnSpPr>
        <p:spPr>
          <a:xfrm rot="16200000" flipH="1">
            <a:off x="6832114" y="1752495"/>
            <a:ext cx="255599" cy="1405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E76F9BC-146E-41EE-89F8-8AFDE0DBCA8C}"/>
              </a:ext>
            </a:extLst>
          </p:cNvPr>
          <p:cNvCxnSpPr/>
          <p:nvPr/>
        </p:nvCxnSpPr>
        <p:spPr>
          <a:xfrm rot="5400000" flipH="1" flipV="1">
            <a:off x="6837670" y="2002540"/>
            <a:ext cx="244487" cy="1405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D95C8B-494D-4E7F-8D08-0D435387E33C}"/>
              </a:ext>
            </a:extLst>
          </p:cNvPr>
          <p:cNvCxnSpPr/>
          <p:nvPr/>
        </p:nvCxnSpPr>
        <p:spPr>
          <a:xfrm flipV="1">
            <a:off x="9644113" y="2581833"/>
            <a:ext cx="468071" cy="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enerative adversarial networks">
            <a:extLst>
              <a:ext uri="{FF2B5EF4-FFF2-40B4-BE49-F238E27FC236}">
                <a16:creationId xmlns:a16="http://schemas.microsoft.com/office/drawing/2014/main" id="{9498C790-79D4-4FF4-A68B-B9E2F9D0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23" y="-2367608"/>
            <a:ext cx="6402279" cy="27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generative adversarial networks">
            <a:extLst>
              <a:ext uri="{FF2B5EF4-FFF2-40B4-BE49-F238E27FC236}">
                <a16:creationId xmlns:a16="http://schemas.microsoft.com/office/drawing/2014/main" id="{39777926-C3DE-4154-B130-B2EC16ED7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67935" r="91906" b="15540"/>
          <a:stretch/>
        </p:blipFill>
        <p:spPr bwMode="auto">
          <a:xfrm>
            <a:off x="729330" y="3491357"/>
            <a:ext cx="1503575" cy="147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BD6990-608E-4F04-A36B-CA914914D00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32905" y="4226647"/>
            <a:ext cx="5161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50E3A5-DC3B-47FB-BE7F-48A166036345}"/>
              </a:ext>
            </a:extLst>
          </p:cNvPr>
          <p:cNvSpPr/>
          <p:nvPr/>
        </p:nvSpPr>
        <p:spPr>
          <a:xfrm>
            <a:off x="2749071" y="3458517"/>
            <a:ext cx="1949824" cy="153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  <a:p>
            <a:pPr algn="ctr"/>
            <a:r>
              <a:rPr lang="en-US" sz="3000" dirty="0"/>
              <a:t>Generator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7F59A6D-6B82-4154-B509-18CB87B7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061" y="3551879"/>
            <a:ext cx="1261604" cy="134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1F306-E551-448E-AF8C-536BD944CA50}"/>
              </a:ext>
            </a:extLst>
          </p:cNvPr>
          <p:cNvCxnSpPr>
            <a:cxnSpLocks/>
            <a:stCxn id="9" idx="3"/>
            <a:endCxn id="1027" idx="1"/>
          </p:cNvCxnSpPr>
          <p:nvPr/>
        </p:nvCxnSpPr>
        <p:spPr>
          <a:xfrm>
            <a:off x="4698895" y="4226647"/>
            <a:ext cx="516166" cy="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8E5F0-5172-47DC-B3EE-9E8984733D5F}"/>
              </a:ext>
            </a:extLst>
          </p:cNvPr>
          <p:cNvSpPr txBox="1"/>
          <p:nvPr/>
        </p:nvSpPr>
        <p:spPr>
          <a:xfrm>
            <a:off x="5215061" y="4901586"/>
            <a:ext cx="12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Fake Image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177A03-A518-4F22-874A-ADF8578C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573" y="1753181"/>
            <a:ext cx="1313175" cy="141380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5BE091-459C-4998-9BAE-0104B3D3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532" y="1748820"/>
            <a:ext cx="1313174" cy="1418161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BB484E-6B11-4001-8500-5FA6D17C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90" y="1750485"/>
            <a:ext cx="1313175" cy="1416496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A54681-EA34-4752-B9A0-4BD6E4BB87DF}"/>
              </a:ext>
            </a:extLst>
          </p:cNvPr>
          <p:cNvSpPr txBox="1"/>
          <p:nvPr/>
        </p:nvSpPr>
        <p:spPr>
          <a:xfrm>
            <a:off x="3343473" y="2470309"/>
            <a:ext cx="130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EFFD79-2112-4D08-A6A5-4655F535942C}"/>
              </a:ext>
            </a:extLst>
          </p:cNvPr>
          <p:cNvSpPr/>
          <p:nvPr/>
        </p:nvSpPr>
        <p:spPr>
          <a:xfrm>
            <a:off x="7050493" y="2398851"/>
            <a:ext cx="2470025" cy="153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  <a:p>
            <a:pPr algn="ctr"/>
            <a:r>
              <a:rPr lang="en-US" sz="3000" dirty="0"/>
              <a:t>Discriminator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D0D921-E7EC-4C08-9BF2-4E310060C5FA}"/>
              </a:ext>
            </a:extLst>
          </p:cNvPr>
          <p:cNvCxnSpPr>
            <a:cxnSpLocks/>
            <a:stCxn id="1027" idx="3"/>
            <a:endCxn id="24" idx="1"/>
          </p:cNvCxnSpPr>
          <p:nvPr/>
        </p:nvCxnSpPr>
        <p:spPr>
          <a:xfrm flipV="1">
            <a:off x="6476665" y="3166981"/>
            <a:ext cx="573828" cy="1059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08720E6-F9D9-40AC-8A02-8DD1AD4A193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306671" y="2457900"/>
            <a:ext cx="743822" cy="7090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7F76AC-26AF-43B4-90B0-4C648A02D5B5}"/>
              </a:ext>
            </a:extLst>
          </p:cNvPr>
          <p:cNvSpPr txBox="1"/>
          <p:nvPr/>
        </p:nvSpPr>
        <p:spPr>
          <a:xfrm>
            <a:off x="729330" y="3059668"/>
            <a:ext cx="154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Noise</a:t>
            </a:r>
          </a:p>
        </p:txBody>
      </p:sp>
    </p:spTree>
    <p:extLst>
      <p:ext uri="{BB962C8B-B14F-4D97-AF65-F5344CB8AC3E}">
        <p14:creationId xmlns:p14="http://schemas.microsoft.com/office/powerpoint/2010/main" val="376254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1E35-2667-4B9A-8B19-01327450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684A-1ED8-43C1-B143-1B843822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CD9AD-99C4-4898-B1A0-CA0B5F57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8112"/>
            <a:ext cx="112680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8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9099D-12F2-41D3-BF02-E1F5E1D2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47280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5160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0483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4508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92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6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9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9099D-12F2-41D3-BF02-E1F5E1D29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3088"/>
              </p:ext>
            </p:extLst>
          </p:nvPr>
        </p:nvGraphicFramePr>
        <p:xfrm>
          <a:off x="2032000" y="719666"/>
          <a:ext cx="81280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75160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0483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4508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929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1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612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963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0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82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FB7D70-0F78-4661-8E8F-D34258BE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78591"/>
              </p:ext>
            </p:extLst>
          </p:nvPr>
        </p:nvGraphicFramePr>
        <p:xfrm>
          <a:off x="838200" y="1802933"/>
          <a:ext cx="3868271" cy="4693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68271">
                  <a:extLst>
                    <a:ext uri="{9D8B030D-6E8A-4147-A177-3AD203B41FA5}">
                      <a16:colId xmlns:a16="http://schemas.microsoft.com/office/drawing/2014/main" val="369701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Network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3D (512) x 3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6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Max-Pooling 3D (4x4x4)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6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3D (128) x 4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Max-Pooling 3D (4x4x4)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3D (16) x 4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1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Max-Pooling 3D (2x2x2)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6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3D (8) x 2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16496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Averaging 3D (2x2x2)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1950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 – 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13059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 –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5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3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5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D05F9E-DEAD-421F-823A-84CE37CF6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14395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25872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780588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8420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194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1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8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0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81.08%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7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2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3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8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6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453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Neeyanth Kopparapu</dc:creator>
  <cp:lastModifiedBy>Neeyanth Kopparapu</cp:lastModifiedBy>
  <cp:revision>38</cp:revision>
  <dcterms:created xsi:type="dcterms:W3CDTF">2018-11-10T01:04:52Z</dcterms:created>
  <dcterms:modified xsi:type="dcterms:W3CDTF">2019-03-31T16:20:55Z</dcterms:modified>
</cp:coreProperties>
</file>