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12D288F-9A6F-4DD6-AA5C-D911D98D06D0}">
  <a:tblStyle styleId="{C12D288F-9A6F-4DD6-AA5C-D911D98D06D0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sdn.microsoft.com/en-us/library/ms253599(v=vs.80).aspx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Что же нужно изучить?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https://msdn.microsoft.com/en-us/library/ms253599(v=vs.80).aspx</a:t>
            </a:r>
            <a:r>
              <a:rPr lang="en"/>
              <a:t>: по поводу AAPCS-2005: r11(ARM)/r7(THUMB)-FP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В конце данной лекции обсуждается ABI, всё это следует из стандарта.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Выравнивание не обязательно, но обращение к невыровенным данным занимает больше 1 такта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Говорить “команда исполняется за n тактов” на процессорах общего назначения в наше время не совсем корректно - пояснение на лекции.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Выравнивание не обязательно, но обращение к невыровенным данным занимает больше 1 такта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Говорить “команда исполняется за n тактов” на процессорах общего назначения в наше время не совсем корректно - пояснение на лекции.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efanov90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infocenter.arm.com/help/index.jsp?topic=/com.arm.doc.ddi0338g/I1002919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6.jpg"/><Relationship Id="rId6" Type="http://schemas.openxmlformats.org/officeDocument/2006/relationships/image" Target="../media/image8.jpg"/><Relationship Id="rId7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ARM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Лекция 1: Введение и Сущности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4773900" y="3961600"/>
            <a:ext cx="40584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Ефанов Николай, аспирант кафедры Информатики и Вычислительной Математики МФТИ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nefanov90@gmail.com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Программная модель микропроцессора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Организация памяти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Организация ввода-вывода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Регистры и их использование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Флаги состояния и режимы работы </a:t>
            </a:r>
          </a:p>
          <a:p>
            <a:pPr indent="-381000" lvl="0" marL="457200">
              <a:spcBef>
                <a:spcPts val="0"/>
              </a:spcBef>
              <a:buSzPct val="100000"/>
              <a:buChar char="-"/>
            </a:pPr>
            <a:r>
              <a:rPr lang="en" sz="2400"/>
              <a:t>Набор инструкций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543075" y="3402075"/>
            <a:ext cx="80922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Заданная программная модель определяет аппаратное окружение исполнения Ваших программ (executional environment) - логическую абстракцию над аппаратным обеспечением, в которой происходит Ваш контекст исполнения.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Целевые нашего курса: ARMv7-A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741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Память: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Ф</a:t>
            </a:r>
            <a:r>
              <a:rPr lang="en"/>
              <a:t>он Неймановская</a:t>
            </a:r>
            <a:r>
              <a:rPr lang="en"/>
              <a:t>(A/R)</a:t>
            </a:r>
            <a:r>
              <a:rPr lang="en"/>
              <a:t> архитектура с 32-х битным пространством адресов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Байтовая адресация; char 8, hword 16, word 32, dword 64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Обязательное выравнивание для команд длиной по 16/32(Thumb2) и 32 bit.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Данные могут не выравниваться, в таком случае обращение к ним займёт более 1-го цикла обращения к памяти. При этом отсутствует </a:t>
            </a:r>
            <a:r>
              <a:rPr lang="en" u="sng"/>
              <a:t>атомарность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Load/Store - система команд: для модификации данных из памяти нужно загрузить их в регистр.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37 регистров, из которых доступно 16+2. Регистры общего назначения : r0-r15 со специализацией регистров.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209375" y="4194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ARMv7-A/R: Регистры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13 </a:t>
            </a:r>
            <a:r>
              <a:rPr lang="en">
                <a:solidFill>
                  <a:srgbClr val="A61C00"/>
                </a:solidFill>
              </a:rPr>
              <a:t>+ 3</a:t>
            </a:r>
            <a:r>
              <a:rPr lang="en"/>
              <a:t> регистров общего назначения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r0-r7  (Нижние регистры)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r8-r12 (Верхние)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Некоторые регистры выполняют специальные задачи: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80000"/>
                </a:solidFill>
              </a:rPr>
              <a:t>Stack Pointer (sp) - r13</a:t>
            </a:r>
            <a:r>
              <a:rPr lang="en"/>
              <a:t>             (для организации кадра-также (fp) - r7*/r11)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80000"/>
                </a:solidFill>
              </a:rPr>
              <a:t>Link Register (lr) - r14			*r7 также используется для номера сис.вызова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80000"/>
                </a:solidFill>
              </a:rPr>
              <a:t>Program Counter (pc) - r15 </a:t>
            </a:r>
            <a:r>
              <a:rPr lang="en"/>
              <a:t>     “Scratch”- регистры передачи аргументов - r0-r4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A61C00"/>
                </a:solidFill>
              </a:rPr>
              <a:t>Строго специальные - регистры состояния CPSR/SPSR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59" name="Shape 159"/>
          <p:cNvGraphicFramePr/>
          <p:nvPr/>
        </p:nvGraphicFramePr>
        <p:xfrm>
          <a:off x="3647675" y="153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{C12D288F-9A6F-4DD6-AA5C-D911D98D06D0}</a:tableStyleId>
              </a:tblPr>
              <a:tblGrid>
                <a:gridCol w="497325"/>
                <a:gridCol w="497325"/>
                <a:gridCol w="393550"/>
                <a:gridCol w="561650"/>
                <a:gridCol w="457900"/>
                <a:gridCol w="484175"/>
                <a:gridCol w="485600"/>
                <a:gridCol w="459000"/>
                <a:gridCol w="493450"/>
                <a:gridCol w="643300"/>
              </a:tblGrid>
              <a:tr h="255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arg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fp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fp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lr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pc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82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r0-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r4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r5-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r6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r7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r8-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r10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r11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r12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r13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r14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r15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xPSR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85C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Режимы ARM - микропроцессора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Supervisor (SVC)  - после включения либо по вызову SVC-инструкции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Fast Interrupt (FIQ) - на наиболее приоритетных (быстрых) прерываниях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IRQ - на прерываниях с нормальным приоритетом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Abort - для обработки memory access violations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Undef - для обработки неопределённой инструкции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System - привилегированный режим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User  - пользовательский режим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Режимы ARM - микропроцессора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Supervisor (SVC)  - после включения либо по вызову SVC-инструкции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Fast Interrupt (FIQ) - на наиболее приоритетных (быстрых) прерываниях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IRQ - на прерываниях с нормальным приоритетом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Abort - для обработки memory access violations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Undef - для обработки неопределённой инструкции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System - привилегированный режим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User  - пользовательский режим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5 режимов исключений ,</a:t>
            </a:r>
            <a:r>
              <a:rPr lang="en"/>
              <a:t> 2 штатных режима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Регистры всех режимов ARM-микропроцессора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ode.jpg"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944525"/>
            <a:ext cx="7343850" cy="39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Обработка исключений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18500" y="1202962"/>
            <a:ext cx="8520600" cy="3416400"/>
          </a:xfrm>
          <a:prstGeom prst="rect">
            <a:avLst/>
          </a:prstGeom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Сохранить состояние: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Копировать CPSR в SPSR_&lt;режим&gt;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Сохранить адрес возврата в LR_&lt;режим&gt;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2.  Изменение состояния: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Модификация нужных битовых полей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 PC &lt;- адрес вектора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3.  Обработка исключения (IRQ запрещены)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4.  Восстановление регистров и возврат    </a:t>
            </a:r>
          </a:p>
        </p:txBody>
      </p:sp>
      <p:cxnSp>
        <p:nvCxnSpPr>
          <p:cNvPr id="185" name="Shape 185"/>
          <p:cNvCxnSpPr/>
          <p:nvPr/>
        </p:nvCxnSpPr>
        <p:spPr>
          <a:xfrm>
            <a:off x="6190575" y="1377775"/>
            <a:ext cx="24000" cy="13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6" name="Shape 186"/>
          <p:cNvCxnSpPr/>
          <p:nvPr/>
        </p:nvCxnSpPr>
        <p:spPr>
          <a:xfrm flipH="1" rot="10800000">
            <a:off x="6238875" y="1965250"/>
            <a:ext cx="595800" cy="73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7" name="Shape 187"/>
          <p:cNvCxnSpPr/>
          <p:nvPr/>
        </p:nvCxnSpPr>
        <p:spPr>
          <a:xfrm>
            <a:off x="6874775" y="1965375"/>
            <a:ext cx="24000" cy="188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8" name="Shape 188"/>
          <p:cNvCxnSpPr/>
          <p:nvPr/>
        </p:nvCxnSpPr>
        <p:spPr>
          <a:xfrm rot="10800000">
            <a:off x="6190525" y="2736250"/>
            <a:ext cx="724500" cy="1104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9" name="Shape 189"/>
          <p:cNvCxnSpPr/>
          <p:nvPr/>
        </p:nvCxnSpPr>
        <p:spPr>
          <a:xfrm>
            <a:off x="6194325" y="2856700"/>
            <a:ext cx="20400" cy="13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0" name="Shape 190"/>
          <p:cNvSpPr txBox="1"/>
          <p:nvPr/>
        </p:nvSpPr>
        <p:spPr>
          <a:xfrm>
            <a:off x="6536700" y="1063850"/>
            <a:ext cx="14649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234100" y="4758475"/>
            <a:ext cx="84597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5639075" y="846650"/>
            <a:ext cx="249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Нормальное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исполнение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4992775" y="2502700"/>
            <a:ext cx="120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исключение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7389700" y="4545175"/>
            <a:ext cx="13041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6407900" y="1812425"/>
            <a:ext cx="2013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6407900" y="3317662"/>
            <a:ext cx="2013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6939475" y="2697850"/>
            <a:ext cx="2013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6673475" y="1677450"/>
            <a:ext cx="2013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Регистры состояния (CPSR, SPSR)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xpsr.jpg"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37" y="1623849"/>
            <a:ext cx="8436326" cy="433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443575" y="2278650"/>
            <a:ext cx="3710700" cy="1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Флаги условных состояний: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N - Negative result from ALU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Z - Zero result from ALU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C - ALU operation Carried out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V - ALU operation oVerflowed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 - sticky overflow flag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For saturating instructions, etc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GE[3:0] - для некоторых SIMD-инструкций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4507575" y="2300725"/>
            <a:ext cx="43248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Биты состояний (наборов инструкций):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T - ARM vs THUMB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J - Jazelle (проброс </a:t>
            </a:r>
            <a:r>
              <a:rPr lang="en">
                <a:solidFill>
                  <a:schemeClr val="dk1"/>
                </a:solidFill>
              </a:rPr>
              <a:t>Java-</a:t>
            </a:r>
            <a:r>
              <a:rPr lang="en"/>
              <a:t>байткода)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Не модифицируются явно.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Mode: текущий режим (User, SVC etc) -  выставляется автоматически, также явно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изменяем в привилегированном режиме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I, F  - запреты прерываний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E - Endianess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Конвейер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160687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Реализация конвейера зависит от спецификации*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64425" y="4720050"/>
            <a:ext cx="7987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*пример: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http://infocenter.arm.com/help/index.jsp?topic=/com.arm.doc.ddi0338g/I1002919.html</a:t>
            </a:r>
          </a:p>
        </p:txBody>
      </p:sp>
      <p:sp>
        <p:nvSpPr>
          <p:cNvPr id="215" name="Shape 215"/>
          <p:cNvSpPr/>
          <p:nvPr/>
        </p:nvSpPr>
        <p:spPr>
          <a:xfrm>
            <a:off x="648875" y="2696425"/>
            <a:ext cx="622200" cy="3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1358300" y="2693837"/>
            <a:ext cx="622200" cy="3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2067725" y="2693837"/>
            <a:ext cx="622200" cy="3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2931200" y="2693837"/>
            <a:ext cx="622200" cy="3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4047225" y="2043850"/>
            <a:ext cx="622200" cy="3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4047225" y="2685625"/>
            <a:ext cx="622200" cy="3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4047225" y="3521950"/>
            <a:ext cx="622200" cy="350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/>
        </p:nvSpPr>
        <p:spPr>
          <a:xfrm>
            <a:off x="4047225" y="2008450"/>
            <a:ext cx="7407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ALU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047225" y="2685625"/>
            <a:ext cx="7407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DC</a:t>
            </a:r>
          </a:p>
        </p:txBody>
      </p:sp>
      <p:cxnSp>
        <p:nvCxnSpPr>
          <p:cNvPr id="224" name="Shape 224"/>
          <p:cNvCxnSpPr>
            <a:stCxn id="218" idx="3"/>
            <a:endCxn id="222" idx="1"/>
          </p:cNvCxnSpPr>
          <p:nvPr/>
        </p:nvCxnSpPr>
        <p:spPr>
          <a:xfrm flipH="1" rot="10800000">
            <a:off x="3553400" y="2218787"/>
            <a:ext cx="493800" cy="6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5" name="Shape 225"/>
          <p:cNvCxnSpPr/>
          <p:nvPr/>
        </p:nvCxnSpPr>
        <p:spPr>
          <a:xfrm flipH="1" rot="10800000">
            <a:off x="3551000" y="2893662"/>
            <a:ext cx="4986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6" name="Shape 226"/>
          <p:cNvCxnSpPr/>
          <p:nvPr/>
        </p:nvCxnSpPr>
        <p:spPr>
          <a:xfrm flipH="1" rot="10800000">
            <a:off x="4669425" y="2866475"/>
            <a:ext cx="4986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227" name="Shape 227"/>
          <p:cNvCxnSpPr>
            <a:stCxn id="217" idx="3"/>
            <a:endCxn id="218" idx="1"/>
          </p:cNvCxnSpPr>
          <p:nvPr/>
        </p:nvCxnSpPr>
        <p:spPr>
          <a:xfrm>
            <a:off x="2689925" y="2868887"/>
            <a:ext cx="2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228" name="Shape 228"/>
          <p:cNvCxnSpPr>
            <a:stCxn id="218" idx="2"/>
            <a:endCxn id="221" idx="1"/>
          </p:cNvCxnSpPr>
          <p:nvPr/>
        </p:nvCxnSpPr>
        <p:spPr>
          <a:xfrm flipH="1" rot="-5400000">
            <a:off x="3318200" y="2968037"/>
            <a:ext cx="653100" cy="804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lg" w="lg" type="none"/>
            <a:tailEnd len="lg" w="lg" type="none"/>
          </a:ln>
        </p:spPr>
      </p:cxnSp>
      <p:sp>
        <p:nvSpPr>
          <p:cNvPr id="229" name="Shape 229"/>
          <p:cNvSpPr txBox="1"/>
          <p:nvPr/>
        </p:nvSpPr>
        <p:spPr>
          <a:xfrm>
            <a:off x="577750" y="3123075"/>
            <a:ext cx="4870800" cy="3021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>
              <a:spcBef>
                <a:spcPts val="0"/>
              </a:spcBef>
              <a:buNone/>
            </a:pPr>
            <a:r>
              <a:rPr lang="en"/>
              <a:t>       Fetch			Decode	     Issue	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3926100" y="3842525"/>
            <a:ext cx="1291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two-issue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5472375" y="1461625"/>
            <a:ext cx="3306600" cy="28347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Two-issue: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Независимые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ADD …   </a:t>
            </a:r>
            <a:r>
              <a:rPr lang="en">
                <a:solidFill>
                  <a:srgbClr val="980000"/>
                </a:solidFill>
              </a:rPr>
              <a:t>Одновременная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LDR …  </a:t>
            </a:r>
            <a:r>
              <a:rPr lang="en">
                <a:solidFill>
                  <a:srgbClr val="980000"/>
                </a:solidFill>
              </a:rPr>
              <a:t>выдача 2-х инструкций на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80000"/>
                </a:solidFill>
              </a:rPr>
              <a:t>	     соответствующие блоки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7103200" y="1461625"/>
            <a:ext cx="7407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ALU</a:t>
            </a:r>
          </a:p>
        </p:txBody>
      </p:sp>
      <p:sp>
        <p:nvSpPr>
          <p:cNvPr id="233" name="Shape 233"/>
          <p:cNvSpPr/>
          <p:nvPr/>
        </p:nvSpPr>
        <p:spPr>
          <a:xfrm>
            <a:off x="7162450" y="1838862"/>
            <a:ext cx="622200" cy="3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7162450" y="2457262"/>
            <a:ext cx="622200" cy="3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5" name="Shape 235"/>
          <p:cNvCxnSpPr/>
          <p:nvPr/>
        </p:nvCxnSpPr>
        <p:spPr>
          <a:xfrm flipH="1" rot="10800000">
            <a:off x="6753600" y="2011525"/>
            <a:ext cx="4986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236" name="Shape 236"/>
          <p:cNvCxnSpPr/>
          <p:nvPr/>
        </p:nvCxnSpPr>
        <p:spPr>
          <a:xfrm flipH="1" rot="10800000">
            <a:off x="6753600" y="2629925"/>
            <a:ext cx="4986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237" name="Shape 237"/>
          <p:cNvSpPr txBox="1"/>
          <p:nvPr/>
        </p:nvSpPr>
        <p:spPr>
          <a:xfrm>
            <a:off x="5590900" y="2145325"/>
            <a:ext cx="34665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980000"/>
                </a:solidFill>
              </a:rPr>
              <a:t>Суперскалярность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ARM / Thumb / Thumb2 ISA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Thumb: 16 bit - изначально создан для увеличения “плотности” кода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Thumb-2: 16/32 bit - увеличение плотности кода (~30%), приближающегося по производительности к ARM.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GCC для ARMv7A успешно генерирует Thumb2, и данная ISA покрывает все возможности C/C++. (см. Опции gcc -mthumb, -marm).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В коде программы могут сосуществовать оба набора инструкций, тонкости-соблюдение конвенции о вызовах(r7/r11 как fp и др.).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Пример переключения - bx - инструкция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Intel x86/x86-64                                  ARM</a:t>
            </a:r>
          </a:p>
        </p:txBody>
      </p:sp>
      <p:pic>
        <p:nvPicPr>
          <p:cNvPr descr="en-MSUSA-PC-Mod-G-FY17-Holiday-16-Theme-PC-Pages-V2-tablet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75" y="913937"/>
            <a:ext cx="2496674" cy="145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.jpg"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8749" y="1036537"/>
            <a:ext cx="1713475" cy="969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36469-intel-core-i7-4790k.jpg"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7875" y="1386537"/>
            <a:ext cx="1594499" cy="11731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ndaBoard_powered_by_and_mounted_on_BeagleJuice_2.jpg" id="65" name="Shape 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8875" y="913937"/>
            <a:ext cx="1278524" cy="1278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m-chip.jpg" id="66" name="Shape 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39900" y="1737049"/>
            <a:ext cx="842503" cy="8225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469025" y="2634575"/>
            <a:ext cx="3877800" cy="17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Производительность и функциональность: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Персональные ПК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Серверные системы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Рабочие станции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SISC - система команд: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Расширенный набор команд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Отсутствие выравнивания*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Прямая работа с памятью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Сложные механизмы распараллеливания и оптимизации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4640625" y="2634575"/>
            <a:ext cx="4439100" cy="17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Дешевизна и отношение производительность/энергосбережение: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Встраиваемая электроника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Мобильные устройства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RISC - система команд: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Сокращённый (упрощённый) набор команд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Фиксированная длина команды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Без микрокода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Большая плотность на кристалле</a:t>
            </a: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71775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    Микропроцессорные архитектуры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Вызов подпрограмм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BL LABEL @ инструкция вызова подпрограммы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Нужное значение PC копируется в LR, адрес подпрограммы загружается в PC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Любая нелистовая функция должна сохранить LR на входе и восстановить на выходе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Обратимся к вопросу о конвенции вызовов. При использовании GCC на *nix x86-системах работает </a:t>
            </a:r>
            <a:r>
              <a:rPr lang="en" u="sng">
                <a:solidFill>
                  <a:srgbClr val="980000"/>
                </a:solidFill>
              </a:rPr>
              <a:t>cdecl</a:t>
            </a:r>
            <a:r>
              <a:rPr lang="en"/>
              <a:t>, а на ARM? </a:t>
            </a:r>
          </a:p>
          <a:p>
            <a:pPr indent="-228600" lvl="0" marL="457200">
              <a:spcBef>
                <a:spcPts val="0"/>
              </a:spcBef>
              <a:buClr>
                <a:srgbClr val="980000"/>
              </a:buClr>
              <a:buChar char="-"/>
            </a:pPr>
            <a:r>
              <a:rPr lang="en">
                <a:solidFill>
                  <a:srgbClr val="980000"/>
                </a:solidFill>
              </a:rPr>
              <a:t>По умолчанию младшие аргументы передаются через  Scratch-регистры, а не через стек. Ближаший аналог - fastcall, генерируемый продуктами Borland (Delphi, Visual C++)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Резюме: вызов подпрограмм и ветви исполнения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 / BL / BLX LABEL - переход, L - сохранить адрес возврата в LR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Аргументы: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Регистры r0-r3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Стек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Возврат: B / BX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Дальние переходы: MOV lr, pc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		     LDR pc, LABEL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Возврат значений: r0/r0-r1 для 64-битного значения, больше - через стек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Относительно дорогие операции (сброс конвейера).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Инструменты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>
                <a:solidFill>
                  <a:srgbClr val="980000"/>
                </a:solidFill>
              </a:rPr>
              <a:t>GCC - GNU Compiler Collection:</a:t>
            </a:r>
            <a:r>
              <a:rPr lang="en"/>
              <a:t> компиляция , оптимизация, генерация кода (ASM), инструменты профилирования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>
                <a:solidFill>
                  <a:srgbClr val="980000"/>
                </a:solidFill>
              </a:rPr>
              <a:t>GNU Binutils: objdump, nm, readelf etc</a:t>
            </a:r>
            <a:r>
              <a:rPr lang="en"/>
              <a:t> - исследование бинарных файлов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>
                <a:solidFill>
                  <a:srgbClr val="980000"/>
                </a:solidFill>
              </a:rPr>
              <a:t>LD</a:t>
            </a:r>
            <a:r>
              <a:rPr lang="en"/>
              <a:t> - Линкер: вытащить из  ELF’ов секции, скомпоновать и получить исполняемый файл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>
                <a:solidFill>
                  <a:srgbClr val="980000"/>
                </a:solidFill>
              </a:rPr>
              <a:t>Android NDK</a:t>
            </a:r>
            <a:r>
              <a:rPr lang="en"/>
              <a:t>: используется для нативной Android-разработки, вызывает GCC в наших примерах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>
                <a:solidFill>
                  <a:srgbClr val="980000"/>
                </a:solidFill>
              </a:rPr>
              <a:t>Cross-Platform Toolchain (gcc-arm-*)</a:t>
            </a:r>
            <a:r>
              <a:rPr lang="en"/>
              <a:t>: сборка и исследование программ на платформе, отличной от целевой. (ARM на x86). Обрабатывает файлы с целевым ABI (Бинарным интерфейсом).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>
                <a:solidFill>
                  <a:srgbClr val="980000"/>
                </a:solidFill>
              </a:rPr>
              <a:t>VIM (%!xxd), GHex</a:t>
            </a:r>
            <a:r>
              <a:rPr lang="en"/>
              <a:t>: Текстовые/ hex-редакторы.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 Binary Interface (ABI,EABI)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Стандарт, регламентирующий формат бинарных файлов с целью совместимости между собой: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Соглашение о вызовах (*PCS), регистры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ELF/DWARF - форматы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Языковые особенности - типы и пр. (CPPABI)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ОС-спецификации - syscalls, </a:t>
            </a:r>
            <a:r>
              <a:rPr lang="en"/>
              <a:t>OS features</a:t>
            </a:r>
            <a:r>
              <a:rPr lang="en"/>
              <a:t> (</a:t>
            </a:r>
            <a:r>
              <a:rPr lang="en" u="sng">
                <a:solidFill>
                  <a:srgbClr val="980000"/>
                </a:solidFill>
              </a:rPr>
              <a:t>RTOS</a:t>
            </a:r>
            <a:r>
              <a:rPr lang="en"/>
              <a:t>, Symbian, PALM OS, </a:t>
            </a:r>
            <a:r>
              <a:rPr lang="en" u="sng">
                <a:solidFill>
                  <a:srgbClr val="980000"/>
                </a:solidFill>
              </a:rPr>
              <a:t>*nix</a:t>
            </a:r>
            <a:r>
              <a:rPr lang="en"/>
              <a:t>) </a:t>
            </a:r>
          </a:p>
          <a:p>
            <a:pPr indent="-228600" lvl="0" marL="457200">
              <a:spcBef>
                <a:spcPts val="0"/>
              </a:spcBef>
              <a:buClr>
                <a:srgbClr val="4A86E8"/>
              </a:buClr>
              <a:buChar char="-"/>
            </a:pPr>
            <a:r>
              <a:rPr lang="en">
                <a:solidFill>
                  <a:srgbClr val="4A86E8"/>
                </a:solidFill>
              </a:rPr>
              <a:t>Embedded-спецификации (Embedded ABI, EABI): +регистры, стек, привилегированные команды и др.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			CISC                                      RISC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69025" y="2634575"/>
            <a:ext cx="3877800" cy="17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Производительность и функциональность: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В наше время микрокод в CISC предоставляет элементарные операции, выполняемые процессором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CISC-процессор “внутри” - это RISC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640625" y="2634575"/>
            <a:ext cx="4439100" cy="17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Вывод: эффективность программы существенно зависит от компилятора/разработчика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Использование компиляторных оптимизаций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Понимание как работает код</a:t>
            </a:r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371775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    Микропроцессорные архитектуры:ISA</a:t>
            </a:r>
          </a:p>
        </p:txBody>
      </p:sp>
      <p:sp>
        <p:nvSpPr>
          <p:cNvPr id="78" name="Shape 78"/>
          <p:cNvSpPr/>
          <p:nvPr/>
        </p:nvSpPr>
        <p:spPr>
          <a:xfrm>
            <a:off x="1408700" y="1176475"/>
            <a:ext cx="13509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768800" y="1797000"/>
            <a:ext cx="7572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664750" y="1797000"/>
            <a:ext cx="8388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2642300" y="1797000"/>
            <a:ext cx="8388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5899925" y="1176475"/>
            <a:ext cx="8388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6865625" y="1176475"/>
            <a:ext cx="8388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6141650" y="1755525"/>
            <a:ext cx="13509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2681375" y="1176475"/>
            <a:ext cx="1013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Микрокод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(внутри)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7321200" y="1281475"/>
            <a:ext cx="1967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“Макро-код”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(на уровне ISA)</a:t>
            </a:r>
          </a:p>
        </p:txBody>
      </p:sp>
      <p:cxnSp>
        <p:nvCxnSpPr>
          <p:cNvPr id="87" name="Shape 87"/>
          <p:cNvCxnSpPr>
            <a:endCxn id="79" idx="0"/>
          </p:cNvCxnSpPr>
          <p:nvPr/>
        </p:nvCxnSpPr>
        <p:spPr>
          <a:xfrm flipH="1">
            <a:off x="1147400" y="1514100"/>
            <a:ext cx="372600" cy="2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" name="Shape 88"/>
          <p:cNvCxnSpPr>
            <a:endCxn id="80" idx="0"/>
          </p:cNvCxnSpPr>
          <p:nvPr/>
        </p:nvCxnSpPr>
        <p:spPr>
          <a:xfrm flipH="1">
            <a:off x="2084150" y="1508100"/>
            <a:ext cx="6810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" name="Shape 89"/>
          <p:cNvCxnSpPr/>
          <p:nvPr/>
        </p:nvCxnSpPr>
        <p:spPr>
          <a:xfrm>
            <a:off x="2628050" y="1496475"/>
            <a:ext cx="26640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" name="Shape 90"/>
          <p:cNvCxnSpPr/>
          <p:nvPr/>
        </p:nvCxnSpPr>
        <p:spPr>
          <a:xfrm flipH="1">
            <a:off x="7001150" y="1510350"/>
            <a:ext cx="8730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" name="Shape 91"/>
          <p:cNvCxnSpPr/>
          <p:nvPr/>
        </p:nvCxnSpPr>
        <p:spPr>
          <a:xfrm>
            <a:off x="6440875" y="1510350"/>
            <a:ext cx="110100" cy="2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Курс ставит перед собой цели: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Курс НЕ ставит перед собой цели: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“Холивар ISA”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Везде есть свои нюансы, существуют различные ниши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Поиск “серебряной пули на все случаи жизни”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Опускаемся на низкий уровень - для чего?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Отныне любая Ваша задача - “на подумать”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Конфигурирование микропроцессора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MCR/MRC-инструкции CP15 для переключения управляющих бит не используем: MMU, кеши и endianness не изменяем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Фокус именно на ПО, которое должно вести  себя эквивалентно процессорах целевой линейки (в стоковых настройках).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История: ARM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Acorn Computers (Cambridge, 1983)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Отправной точкой современных ARM-архитектур считаем ARM2-компьютер Acorn Archimede (1987):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Имел ~30000 транзисторов (против &gt;200k у i286)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Декодер инструкций - без микрокода (“hardwired”)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Был быстрее и проще Intel i286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Отправная точка в распространении ARM - организация ARM LTD (1990)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История: ARM holdings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	Основан в 1990 году как Advanced RISC Machines Ltd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	Учредители: Acorn Computers, VLSI Technology, Apple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	Род деятельности: разработка и лицензирование архитектур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	Область деятельности: инженерия, интеллектуальная собственность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	Не выпускает процессоры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-- продаёт лицензии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-- выпускает референсные ПЛИС-эмуляции архитектур на VHDL/Verilog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	---пример: ARM1176-референсная реализация ARMv6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Наборы инструкций  ARM (с расширениями)</a:t>
            </a:r>
          </a:p>
        </p:txBody>
      </p:sp>
      <p:pic>
        <p:nvPicPr>
          <p:cNvPr descr="Снимок экрана 2017-07-24 в 10.38.44.png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879" y="1135450"/>
            <a:ext cx="4796125" cy="3119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idx="1" type="body"/>
          </p:nvPr>
        </p:nvSpPr>
        <p:spPr>
          <a:xfrm>
            <a:off x="282075" y="986850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ARM ISA - по мере развития - … - ARMv6, ARMv7 …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Текущий набор - 64-битный ARMv8</a:t>
            </a:r>
          </a:p>
          <a:p>
            <a:pPr indent="-228600" lvl="0" marL="457200" rtl="0">
              <a:spcBef>
                <a:spcPts val="0"/>
              </a:spcBef>
              <a:buClr>
                <a:srgbClr val="980000"/>
              </a:buClr>
              <a:buChar char="-"/>
            </a:pPr>
            <a:r>
              <a:rPr lang="en" u="sng">
                <a:solidFill>
                  <a:srgbClr val="980000"/>
                </a:solidFill>
              </a:rPr>
              <a:t>Н</a:t>
            </a:r>
            <a:r>
              <a:rPr lang="en" u="sng">
                <a:solidFill>
                  <a:srgbClr val="980000"/>
                </a:solidFill>
              </a:rPr>
              <a:t>аш курс рассматривает ARMv7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Thumb - увеличение плотности кода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NEON (SIMD - аналог </a:t>
            </a:r>
            <a:r>
              <a:rPr lang="en"/>
              <a:t>x86 </a:t>
            </a:r>
            <a:r>
              <a:rPr lang="en"/>
              <a:t>SSE)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Jazelle (Java-байткод)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VFP: Vector FPU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LPAE</a:t>
            </a:r>
          </a:p>
        </p:txBody>
      </p:sp>
      <p:sp>
        <p:nvSpPr>
          <p:cNvPr id="123" name="Shape 123"/>
          <p:cNvSpPr/>
          <p:nvPr/>
        </p:nvSpPr>
        <p:spPr>
          <a:xfrm>
            <a:off x="4725750" y="1300950"/>
            <a:ext cx="1517100" cy="112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139250" y="4453400"/>
            <a:ext cx="8390700" cy="69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Принципы и эффекты, рассматриваемые в курсе, переносимы на ARMv8. Отличия ARMv8 от v7 - кроме расширения разрядности, усложнилась обработка исключений, частично урезано условное исполнение, “смягчена” ldr/str-модель. ARMv8 имеет полную аппаратную поддержку ARMv7.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11700" y="1196675"/>
            <a:ext cx="2804100" cy="37068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Поддержка MMU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Лучшее отношение Производительность/ энергосбережение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TrustZone,Виртуализация</a:t>
            </a:r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Профили ARMv7</a:t>
            </a:r>
          </a:p>
        </p:txBody>
      </p:sp>
      <p:pic>
        <p:nvPicPr>
          <p:cNvPr descr="Cortex-A9-chip-diagram-16-LG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625" y="3319953"/>
            <a:ext cx="1448899" cy="15512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rtex-A15-chip-diagram-16.png"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7651" y="2736999"/>
            <a:ext cx="1448899" cy="1549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rtex-R5-chip-diagram-16-LG.png"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000" y="3335875"/>
            <a:ext cx="1519450" cy="15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6028225" y="1196677"/>
            <a:ext cx="2769000" cy="37068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Microcontroller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Гарвардская архитектура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MPU - защита памяти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Integrated Dbg &amp; Trace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Назначение: встраиваемые системы</a:t>
            </a:r>
          </a:p>
        </p:txBody>
      </p:sp>
      <p:pic>
        <p:nvPicPr>
          <p:cNvPr descr="Cortex-R4-chip-diagram-16-LG.png" id="136" name="Shape 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3050" y="2737000"/>
            <a:ext cx="1519450" cy="1519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rtex-M3-chip-diagram-16-LG.png" id="137" name="Shape 1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7450" y="3319950"/>
            <a:ext cx="1519449" cy="1519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rtex-M4-chip-diagram-16-LG.png" id="138" name="Shape 1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04475" y="2755175"/>
            <a:ext cx="1448899" cy="15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3187500" y="1196677"/>
            <a:ext cx="2769000" cy="37068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Real-time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MPU - защи</a:t>
            </a:r>
            <a:r>
              <a:rPr lang="en"/>
              <a:t>та</a:t>
            </a:r>
            <a:r>
              <a:rPr lang="en"/>
              <a:t> памяти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Низкие задержки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Гарантируемое время исполнения инструкций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Детерминированность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