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76D11C2-D546-4E1E-9B75-2C368F734820}">
  <a:tblStyle styleId="{476D11C2-D546-4E1E-9B75-2C368F73482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efanov90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infocenter.arm.com" TargetMode="External"/><Relationship Id="rId4" Type="http://schemas.openxmlformats.org/officeDocument/2006/relationships/hyperlink" Target="http://judge.mipt.ru" TargetMode="External"/><Relationship Id="rId5" Type="http://schemas.openxmlformats.org/officeDocument/2006/relationships/hyperlink" Target="https://www.lri.fr/~de/ARM.pdf" TargetMode="External"/><Relationship Id="rId6" Type="http://schemas.openxmlformats.org/officeDocument/2006/relationships/hyperlink" Target="http://simplemachines.it/doc/arm_inst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Лекция 2: Продолжение ...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773900" y="3961600"/>
            <a:ext cx="40584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Ефанов Николай, аспирант кафедры Информатики и Вычислительной Математики МФТИ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nefanov90@gmail.com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Работа с памятью: LDR/STR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@ Загрузить значение из памяти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LDR{Cond}{B, SB, H, SH, D} Rd, Addr 	@ Rd &lt;- Addr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 - байт, H - 2 байта, D - 8 байт, S - знаковый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STR{Cond}{B, H, D} Rn, Addr 			@ Rn -&gt; Addr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8-байтовые данные загружаются из парных связок регистров: r0-r1/r2-r3 и т.д.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Примеры: LDR r0, =var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   STRb r0, [r1,#+4]!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   STR r0, [r1,#-4]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Работа со стеком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Идея: стек - такая же память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STMDB sp!, {Rn1,Rn2,Rn3} @ push Rn1, Rn2, Rn3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 - Multiple, DB - Decremented Before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LDMIA sp!, {Rn1, Rn2, Rn3} @ pop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IA - Incremented After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GCC позволяет использовать push/pop, но в реальном ISA их нет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Перемещение данных в регистрах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 Rd, Op2 	@ Rd = Op2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MVN Rd, Op2	@ Rd = 0xFFFFFFFF ^ Op2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MOVT Rd, Op2 	@ Rd = Rd &amp; 0x0000FFFF + Op2 &lt;&lt;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MOV{Cond}{B, H, D} - 1,2 или 8 байт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 Множество вариаций, с учётом существования расширений (SIMD и др)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Пример: ARM-features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Вам передали указатель на массив и количество его элементов через r0, r1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Если массив не пуст, поместить в r1 адрес конца массива за </a:t>
            </a:r>
            <a:r>
              <a:rPr lang="en">
                <a:solidFill>
                  <a:srgbClr val="980000"/>
                </a:solidFill>
              </a:rPr>
              <a:t>одну</a:t>
            </a:r>
            <a:r>
              <a:rPr lang="en"/>
              <a:t> инструкцию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CMP r1, #0</a:t>
            </a:r>
            <a:r>
              <a:rPr lang="en"/>
              <a:t> @ модификация флагов xPSR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Пример: ARM-features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Вам передали указатель на массив и количество его элементов через r0, r1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Если массив не пуст, поместить в r1 адрес конца массива за </a:t>
            </a:r>
            <a:r>
              <a:rPr lang="en">
                <a:solidFill>
                  <a:srgbClr val="980000"/>
                </a:solidFill>
              </a:rPr>
              <a:t>одну</a:t>
            </a:r>
            <a:r>
              <a:rPr lang="en"/>
              <a:t> инструкцию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CMP r1, #0</a:t>
            </a:r>
            <a:r>
              <a:rPr lang="en"/>
              <a:t> @ модификация флагов xPSR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MOV</a:t>
            </a:r>
            <a:r>
              <a:rPr lang="en">
                <a:solidFill>
                  <a:srgbClr val="980000"/>
                </a:solidFill>
              </a:rPr>
              <a:t>NE</a:t>
            </a:r>
            <a:r>
              <a:rPr lang="en">
                <a:solidFill>
                  <a:srgbClr val="0B5394"/>
                </a:solidFill>
              </a:rPr>
              <a:t> r1, r0, r1, lsl #2</a:t>
            </a:r>
            <a:r>
              <a:rPr lang="en">
                <a:solidFill>
                  <a:srgbClr val="434343"/>
                </a:solidFill>
              </a:rPr>
              <a:t> @ </a:t>
            </a:r>
            <a:r>
              <a:rPr lang="en">
                <a:solidFill>
                  <a:srgbClr val="000000"/>
                </a:solidFill>
              </a:rPr>
              <a:t>- ответ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Демонстрация 2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Работа с long long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93250" y="445025"/>
            <a:ext cx="8639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Branch-проблематика: пример(короткие переходы)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Для разработчика: аналог x86 ‘J*’ - ‘B*’-инструкции (BL,B*X,B+cond.flags)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Нарушение последовательного исполнения вносит накладные расходы: </a:t>
            </a:r>
            <a:r>
              <a:rPr lang="en">
                <a:solidFill>
                  <a:srgbClr val="980000"/>
                </a:solidFill>
              </a:rPr>
              <a:t>очистка конвейера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-"/>
            </a:pPr>
            <a:r>
              <a:rPr lang="en">
                <a:solidFill>
                  <a:srgbClr val="434343"/>
                </a:solidFill>
              </a:rPr>
              <a:t>B*-инструкции задают ветвь (“branch”) исполнения.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	Примеры: bl printf, b loop, bx label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	Практически, условные переходы можно покрыть блоками условного  исполнения инструкций.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-"/>
            </a:pPr>
            <a:r>
              <a:rPr lang="en">
                <a:solidFill>
                  <a:srgbClr val="434343"/>
                </a:solidFill>
              </a:rPr>
              <a:t>Негативный эффект разбора флагов условного исполнения: нагрузка на конвейер на fetch-стадии: нужен компромисс между большим числом малых условных блоков и условных переходов B+cond.flags.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Перспективы вопроса: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Исследования продолжаются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В ARM-режиме для ARM64 поддержка условно исполняемых инструкций урезана и переработана: неполная поддержка, CMOV/CSET, adc, b* и др.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В Thumb-2 условно исполняемые инструкции активно генерируются (блоками).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Основные вопросы оптимизации переходов лежат не только на компиляторе, но, в первую очередь, </a:t>
            </a:r>
            <a:r>
              <a:rPr lang="en" u="sng"/>
              <a:t>на разработчике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Некоторые базовые случаи компилятор эффективно оптимизирует по умолчанию (демонстрация 3).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Демонстрация 3: короткий и длинный switch/case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На следующей лекции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-Обсуждаем ABI/EABI и GNU-инструменты кросс-компиляции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-Рассматриваем циклы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-Массивы и структуры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-*VFP и работа с плавающей запятой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-SIMD NEON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-Оптимизации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d.gif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675" y="1046774"/>
            <a:ext cx="5781675" cy="26114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Кодирование инструкций ARM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571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https://www.lri.fr/~de/ARM.pdf</a:t>
            </a:r>
          </a:p>
        </p:txBody>
      </p:sp>
      <p:pic>
        <p:nvPicPr>
          <p:cNvPr descr="instr.gif"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60225"/>
            <a:ext cx="5600700" cy="222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Shape 65"/>
          <p:cNvCxnSpPr/>
          <p:nvPr/>
        </p:nvCxnSpPr>
        <p:spPr>
          <a:xfrm flipH="1" rot="10800000">
            <a:off x="799950" y="1471800"/>
            <a:ext cx="3579600" cy="135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" name="Shape 66"/>
          <p:cNvCxnSpPr/>
          <p:nvPr/>
        </p:nvCxnSpPr>
        <p:spPr>
          <a:xfrm flipH="1" rot="10800000">
            <a:off x="799950" y="1471800"/>
            <a:ext cx="6900" cy="3909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7" name="Shape 67"/>
          <p:cNvSpPr/>
          <p:nvPr/>
        </p:nvSpPr>
        <p:spPr>
          <a:xfrm>
            <a:off x="408975" y="1883025"/>
            <a:ext cx="593100" cy="2967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417300" y="1273675"/>
            <a:ext cx="656700" cy="3909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260475" y="1889775"/>
            <a:ext cx="1692000" cy="289800"/>
          </a:xfrm>
          <a:prstGeom prst="rect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4959250" y="2172900"/>
            <a:ext cx="11259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" name="Shape 71"/>
          <p:cNvCxnSpPr/>
          <p:nvPr/>
        </p:nvCxnSpPr>
        <p:spPr>
          <a:xfrm>
            <a:off x="6091750" y="2179650"/>
            <a:ext cx="6900" cy="23391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" name="Shape 72"/>
          <p:cNvSpPr txBox="1"/>
          <p:nvPr/>
        </p:nvSpPr>
        <p:spPr>
          <a:xfrm>
            <a:off x="2484300" y="4531575"/>
            <a:ext cx="6659700" cy="343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Допустимо Immediate-значение ( 12 бит) / barrel-shifter: add r0, r0, r1, </a:t>
            </a:r>
            <a:r>
              <a:rPr lang="en">
                <a:solidFill>
                  <a:srgbClr val="0B5394"/>
                </a:solidFill>
              </a:rPr>
              <a:t>lsl #2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28075" y="3966050"/>
            <a:ext cx="30132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@ Примеры: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&lt;op&gt; Rd, Rn, &lt;operand2&gt;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&lt;pop,push&gt; {list}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&lt;b*|b*x&gt; LABEL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Литература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Спецификации и FAQ: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http://infocenter.arm.com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Материалы МФТИ: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http://judge.mipt.ru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Денис Юричев “Reverse-Engineering for beginners”, 2017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Шпаргалка по ARM: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https://www.lri.fr/~de/ARM.pdf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Хорошее руководство по ARM ISA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http://simplemachines.it/doc/arm_inst.pdf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Э. Таненбаум Т. Остин “Архитектура компьютера”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ARM-features: инструкции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-	Большинство инструкций - условно исполняемые на основании флагов, фильтруемых префиксными битами инструкции по битам xPSR. Префиксные биты выставляются суффиксом инструкции (ADD</a:t>
            </a:r>
            <a:r>
              <a:rPr lang="en">
                <a:solidFill>
                  <a:srgbClr val="980000"/>
                </a:solidFill>
              </a:rPr>
              <a:t>EQ, </a:t>
            </a:r>
            <a:r>
              <a:rPr lang="en">
                <a:solidFill>
                  <a:srgbClr val="434343"/>
                </a:solidFill>
              </a:rPr>
              <a:t>MOV</a:t>
            </a:r>
            <a:r>
              <a:rPr lang="en">
                <a:solidFill>
                  <a:srgbClr val="980000"/>
                </a:solidFill>
              </a:rPr>
              <a:t>GE, </a:t>
            </a:r>
            <a:r>
              <a:rPr lang="en">
                <a:solidFill>
                  <a:srgbClr val="434343"/>
                </a:solidFill>
              </a:rPr>
              <a:t>BN</a:t>
            </a:r>
            <a:r>
              <a:rPr lang="en">
                <a:solidFill>
                  <a:srgbClr val="980000"/>
                </a:solidFill>
              </a:rPr>
              <a:t>E</a:t>
            </a:r>
            <a:r>
              <a:rPr lang="en"/>
              <a:t> </a:t>
            </a:r>
            <a:r>
              <a:rPr lang="en">
                <a:solidFill>
                  <a:srgbClr val="980000"/>
                </a:solidFill>
              </a:rPr>
              <a:t>etc</a:t>
            </a:r>
            <a:r>
              <a:rPr lang="en"/>
              <a:t>)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Большинство инструкций не модифицируют xPSR. Для явной модификации - добавить суффикс </a:t>
            </a:r>
            <a:r>
              <a:rPr lang="en">
                <a:solidFill>
                  <a:srgbClr val="980000"/>
                </a:solidFill>
              </a:rPr>
              <a:t>S</a:t>
            </a:r>
            <a:r>
              <a:rPr lang="en"/>
              <a:t>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В инструкцию можно записать Immediate-значение: 8(num)+4(shift)-битную константу, либо задать операцию сдвига над правым аргументом - barrel-shifter: </a:t>
            </a:r>
            <a:r>
              <a:rPr lang="en">
                <a:solidFill>
                  <a:srgbClr val="0B5394"/>
                </a:solidFill>
              </a:rPr>
              <a:t>ADDS r0, r0, r1, lsr #4 </a:t>
            </a:r>
            <a:r>
              <a:rPr lang="en">
                <a:solidFill>
                  <a:srgbClr val="434343"/>
                </a:solidFill>
              </a:rPr>
              <a:t>@ r0=r0+(r1/32)							</a:t>
            </a:r>
            <a:r>
              <a:rPr lang="en">
                <a:solidFill>
                  <a:srgbClr val="0B5394"/>
                </a:solidFill>
              </a:rPr>
              <a:t> 	 	 MOVMI r0, #2 </a:t>
            </a:r>
            <a:r>
              <a:rPr lang="en">
                <a:solidFill>
                  <a:srgbClr val="434343"/>
                </a:solidFill>
              </a:rPr>
              <a:t>@ if (result &lt; 0) r0 =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ARM-features: Immediate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 bit: значение				     0x000000FF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bit: циклический сдвиг вправо  (0 : 2^5 : 2)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0x000000FF &gt;&gt; SHIFT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Примеры: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0xF000000F - OK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0x0F0F0000 - No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Вывод: не любое значение может быть Immediate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062650" y="1251800"/>
            <a:ext cx="40359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@ Рассчитаем sign(x):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Sign: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CMP r0, #0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MOVLT r0, #1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MOVGT r0, #-1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В результате дизассемблирования получим: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MOVGT r0,#-1 -&gt; MVNGT r0, #0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@ компилятор заменил “неправильное”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Immediate-значение на другую инструкцию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с “правильным” значением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Shape 91"/>
          <p:cNvGraphicFramePr/>
          <p:nvPr/>
        </p:nvGraphicFramePr>
        <p:xfrm>
          <a:off x="311700" y="674370"/>
          <a:ext cx="3000000" cy="2999999"/>
        </p:xfrm>
        <a:graphic>
          <a:graphicData uri="http://schemas.openxmlformats.org/drawingml/2006/table">
            <a:tbl>
              <a:tblPr>
                <a:noFill/>
                <a:tableStyleId>{476D11C2-D546-4E1E-9B75-2C368F734820}</a:tableStyleId>
              </a:tblPr>
              <a:tblGrid>
                <a:gridCol w="2863700"/>
                <a:gridCol w="2863700"/>
                <a:gridCol w="2789650"/>
              </a:tblGrid>
              <a:tr h="247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333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EQ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Equal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Equal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47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333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 equal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 equal, or unordered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47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333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CS or HS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Carry set or Unsigned higher or same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Greater than or equal, or unordered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47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333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CC or LO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Carry clear or Unsigned lower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Less than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47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333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Negative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Less than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47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333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Positive or zero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Greater than or equal, or unordered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3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333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VS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Overflow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Unordered (at least one NaN operand)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47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333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VC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 overflow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 unordered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47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333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HI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Unsigned higher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Greater than, or unordered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47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333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Unsigned lower or same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Less than or equal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47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333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Signed greater than or equal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Greater than or equal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47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333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LT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Signed less than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Less than, or unordered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47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333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GT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Signed greater than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Greater than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47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333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Signed less than or equal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Less than or equal, or unordered</a:t>
                      </a:r>
                    </a:p>
                  </a:txBody>
                  <a:tcPr marT="69850" marB="69850" marR="69850" marL="698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92" name="Shape 92"/>
          <p:cNvSpPr txBox="1"/>
          <p:nvPr>
            <p:ph type="title"/>
          </p:nvPr>
        </p:nvSpPr>
        <p:spPr>
          <a:xfrm>
            <a:off x="309925" y="1016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Условные коды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Операции сравнения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CMP Rn, Op2 	@ result = Rn - Op2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CMN Rn, Op2  	@ result = Rn + Op2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TST Rn, Op2		@ result = Rn &amp; Op2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TEQ Rn, Op2	@ result = Rn ^ Op2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Модифицируют биты состояния в xPSR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Арифметические операции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Rd, Rn, Op2 	@ Rd= Rn + Op2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ADC Rd, Rn, Op2		@ Rd= Rn + Op2 + CarryFlag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SUB Rd, Rn, Op2		@ Rd= Rn - Op2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SBC Rd, Rn, Op2		@ Rd= Rn - Op2 - !CarryFlag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RSB Rd, Rn, Op2		@ Rd= -(Rn-Op2)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RSC Rd, Rn, Op2	 	@ Rd= -(Rn - Op2) - !CarryFlag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Арифметические операции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980000"/>
                </a:solidFill>
              </a:rPr>
              <a:t>@ register-register операции: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MUL Rd, Rm, Rs 			@ Rd=Rm*Rs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MLA Rd, Rm, Rs, Rm		@Rd=Rm*Rs + Rn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Регистры-источники (Rm, Rs) не должны совпадать 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Арифметические операции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@ register-register операции: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MUL Rd, Rm, Rs 			@ Rd=Rm*Rs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MLA Rd, Rm, Rs, Rm		@Rd=Rm*Rs + Rn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Регистры-источники (Rm, Rs) не должны совпадать !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Инструкции деления в ARM/Thumb-1/Thumb-2 НЕТ ! (Долго выполнять)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Решение: специальная реализация из библиотеки libc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