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Fira Sans Medium"/>
      <p:regular r:id="rId16"/>
      <p:bold r:id="rId17"/>
      <p:italic r:id="rId18"/>
      <p:boldItalic r:id="rId19"/>
    </p:embeddedFont>
    <p:embeddedFont>
      <p:font typeface="Fira Sans"/>
      <p:regular r:id="rId20"/>
      <p:bold r:id="rId21"/>
      <p:italic r:id="rId22"/>
      <p:boldItalic r:id="rId23"/>
    </p:embeddedFont>
    <p:embeddedFont>
      <p:font typeface="Fira Sans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regular.fntdata"/><Relationship Id="rId22" Type="http://schemas.openxmlformats.org/officeDocument/2006/relationships/font" Target="fonts/FiraSans-italic.fntdata"/><Relationship Id="rId21" Type="http://schemas.openxmlformats.org/officeDocument/2006/relationships/font" Target="fonts/FiraSans-bold.fntdata"/><Relationship Id="rId24" Type="http://schemas.openxmlformats.org/officeDocument/2006/relationships/font" Target="fonts/FiraSansLight-regular.fntdata"/><Relationship Id="rId23" Type="http://schemas.openxmlformats.org/officeDocument/2006/relationships/font" Target="fonts/Fira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Light-italic.fntdata"/><Relationship Id="rId25" Type="http://schemas.openxmlformats.org/officeDocument/2006/relationships/font" Target="fonts/FiraSansLight-bold.fntdata"/><Relationship Id="rId27" Type="http://schemas.openxmlformats.org/officeDocument/2006/relationships/font" Target="fonts/FiraSans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Medium-bold.fntdata"/><Relationship Id="rId16" Type="http://schemas.openxmlformats.org/officeDocument/2006/relationships/font" Target="fonts/FiraSansMedium-regular.fntdata"/><Relationship Id="rId19" Type="http://schemas.openxmlformats.org/officeDocument/2006/relationships/font" Target="fonts/FiraSansMedium-boldItalic.fntdata"/><Relationship Id="rId18" Type="http://schemas.openxmlformats.org/officeDocument/2006/relationships/font" Target="fonts/Fira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028700" y="373601"/>
            <a:ext cx="12443400" cy="9755141"/>
            <a:chOff x="0" y="0"/>
            <a:chExt cx="16591200" cy="9459989"/>
          </a:xfrm>
        </p:grpSpPr>
        <p:sp>
          <p:nvSpPr>
            <p:cNvPr id="85" name="Google Shape;85;p13"/>
            <p:cNvSpPr txBox="1"/>
            <p:nvPr/>
          </p:nvSpPr>
          <p:spPr>
            <a:xfrm>
              <a:off x="0" y="0"/>
              <a:ext cx="16591200" cy="37758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5499">
                  <a:latin typeface="Comic Sans MS"/>
                  <a:ea typeface="Comic Sans MS"/>
                  <a:cs typeface="Comic Sans MS"/>
                  <a:sym typeface="Comic Sans MS"/>
                </a:rPr>
                <a:t>Emotion Detection in Social Media: Unveiling the Mental Health Landscape Analysis in Digital Communication</a:t>
              </a:r>
              <a:endParaRPr sz="900">
                <a:latin typeface="Comic Sans MS"/>
                <a:ea typeface="Comic Sans MS"/>
                <a:cs typeface="Comic Sans MS"/>
                <a:sym typeface="Comic Sans MS"/>
              </a:endParaRPr>
            </a:p>
          </p:txBody>
        </p:sp>
        <p:sp>
          <p:nvSpPr>
            <p:cNvPr id="86" name="Google Shape;86;p13"/>
            <p:cNvSpPr txBox="1"/>
            <p:nvPr/>
          </p:nvSpPr>
          <p:spPr>
            <a:xfrm>
              <a:off x="0" y="4409789"/>
              <a:ext cx="16591200" cy="50502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t/>
              </a:r>
              <a:endParaRPr sz="3599">
                <a:latin typeface="Fira Sans Light"/>
                <a:ea typeface="Fira Sans Light"/>
                <a:cs typeface="Fira Sans Light"/>
                <a:sym typeface="Fira Sans Light"/>
              </a:endParaRPr>
            </a:p>
            <a:p>
              <a:pPr indent="0" lvl="0" marL="0" marR="0" rtl="0" algn="l">
                <a:lnSpc>
                  <a:spcPct val="140011"/>
                </a:lnSpc>
                <a:spcBef>
                  <a:spcPts val="0"/>
                </a:spcBef>
                <a:spcAft>
                  <a:spcPts val="0"/>
                </a:spcAft>
                <a:buNone/>
              </a:pPr>
              <a:r>
                <a:rPr b="1" i="0" lang="en-US" sz="3599" u="none" cap="none" strike="noStrike">
                  <a:solidFill>
                    <a:srgbClr val="000000"/>
                  </a:solidFill>
                  <a:latin typeface="Comic Sans MS"/>
                  <a:ea typeface="Comic Sans MS"/>
                  <a:cs typeface="Comic Sans MS"/>
                  <a:sym typeface="Comic Sans MS"/>
                </a:rPr>
                <a:t>Group: </a:t>
              </a:r>
              <a:r>
                <a:rPr b="1" i="0" lang="en-US" sz="3599" u="none" cap="none" strike="noStrike">
                  <a:solidFill>
                    <a:srgbClr val="000000"/>
                  </a:solidFill>
                  <a:latin typeface="Comic Sans MS"/>
                  <a:ea typeface="Comic Sans MS"/>
                  <a:cs typeface="Comic Sans MS"/>
                  <a:sym typeface="Comic Sans MS"/>
                </a:rPr>
                <a:t>1</a:t>
              </a:r>
              <a:r>
                <a:rPr b="1" lang="en-US" sz="3599">
                  <a:latin typeface="Comic Sans MS"/>
                  <a:ea typeface="Comic Sans MS"/>
                  <a:cs typeface="Comic Sans MS"/>
                  <a:sym typeface="Comic Sans MS"/>
                </a:rPr>
                <a:t>0</a:t>
              </a:r>
              <a:endParaRPr b="1">
                <a:latin typeface="Comic Sans MS"/>
                <a:ea typeface="Comic Sans MS"/>
                <a:cs typeface="Comic Sans MS"/>
                <a:sym typeface="Comic Sans MS"/>
              </a:endParaRPr>
            </a:p>
            <a:p>
              <a:pPr indent="0" lvl="0" marL="0" marR="0" rtl="0" algn="l">
                <a:lnSpc>
                  <a:spcPct val="140011"/>
                </a:lnSpc>
                <a:spcBef>
                  <a:spcPts val="0"/>
                </a:spcBef>
                <a:spcAft>
                  <a:spcPts val="0"/>
                </a:spcAft>
                <a:buNone/>
              </a:pPr>
              <a:r>
                <a:rPr lang="en-US" sz="3599">
                  <a:latin typeface="Fira Sans Light"/>
                  <a:ea typeface="Fira Sans Light"/>
                  <a:cs typeface="Fira Sans Light"/>
                  <a:sym typeface="Fira Sans Light"/>
                </a:rPr>
                <a:t>Name and Id: MD. SAIFUL ISLAM DIPU -   20301293</a:t>
              </a:r>
              <a:endParaRPr sz="3599">
                <a:latin typeface="Fira Sans Light"/>
                <a:ea typeface="Fira Sans Light"/>
                <a:cs typeface="Fira Sans Light"/>
                <a:sym typeface="Fira Sans Light"/>
              </a:endParaRPr>
            </a:p>
            <a:p>
              <a:pPr indent="0" lvl="0" marL="0" marR="0" rtl="0" algn="l">
                <a:lnSpc>
                  <a:spcPct val="140011"/>
                </a:lnSpc>
                <a:spcBef>
                  <a:spcPts val="0"/>
                </a:spcBef>
                <a:spcAft>
                  <a:spcPts val="0"/>
                </a:spcAft>
                <a:buNone/>
              </a:pPr>
              <a:r>
                <a:rPr lang="en-US" sz="3599">
                  <a:latin typeface="Fira Sans Light"/>
                  <a:ea typeface="Fira Sans Light"/>
                  <a:cs typeface="Fira Sans Light"/>
                  <a:sym typeface="Fira Sans Light"/>
                </a:rPr>
                <a:t>                      Rakibul Hasan               -   20301300</a:t>
              </a:r>
              <a:endParaRPr sz="3599">
                <a:latin typeface="Fira Sans Light"/>
                <a:ea typeface="Fira Sans Light"/>
                <a:cs typeface="Fira Sans Light"/>
                <a:sym typeface="Fira Sans Light"/>
              </a:endParaRPr>
            </a:p>
            <a:p>
              <a:pPr indent="0" lvl="0" marL="0" marR="0" rtl="0" algn="l">
                <a:lnSpc>
                  <a:spcPct val="140011"/>
                </a:lnSpc>
                <a:spcBef>
                  <a:spcPts val="0"/>
                </a:spcBef>
                <a:spcAft>
                  <a:spcPts val="0"/>
                </a:spcAft>
                <a:buNone/>
              </a:pPr>
              <a:r>
                <a:rPr lang="en-US" sz="3599">
                  <a:latin typeface="Fira Sans Light"/>
                  <a:ea typeface="Fira Sans Light"/>
                  <a:cs typeface="Fira Sans Light"/>
                  <a:sym typeface="Fira Sans Light"/>
                </a:rPr>
                <a:t>                      Md. Asif Shahriar           -   20301328</a:t>
              </a:r>
              <a:endParaRPr sz="3599">
                <a:latin typeface="Fira Sans Light"/>
                <a:ea typeface="Fira Sans Light"/>
                <a:cs typeface="Fira Sans Light"/>
                <a:sym typeface="Fira Sans Light"/>
              </a:endParaRPr>
            </a:p>
            <a:p>
              <a:pPr indent="0" lvl="0" marL="0" marR="0" rtl="0" algn="l">
                <a:lnSpc>
                  <a:spcPct val="140011"/>
                </a:lnSpc>
                <a:spcBef>
                  <a:spcPts val="0"/>
                </a:spcBef>
                <a:spcAft>
                  <a:spcPts val="0"/>
                </a:spcAft>
                <a:buNone/>
              </a:pPr>
              <a:r>
                <a:rPr lang="en-US" sz="3599">
                  <a:latin typeface="Fira Sans Light"/>
                  <a:ea typeface="Fira Sans Light"/>
                  <a:cs typeface="Fira Sans Light"/>
                  <a:sym typeface="Fira Sans Light"/>
                </a:rPr>
                <a:t>                      Aminul Islam                 -   23341055</a:t>
              </a:r>
              <a:endParaRPr sz="3599">
                <a:latin typeface="Fira Sans Light"/>
                <a:ea typeface="Fira Sans Light"/>
                <a:cs typeface="Fira Sans Light"/>
                <a:sym typeface="Fira Sans Light"/>
              </a:endParaRPr>
            </a:p>
            <a:p>
              <a:pPr indent="0" lvl="0" marL="0" marR="0" rtl="0" algn="l">
                <a:lnSpc>
                  <a:spcPct val="140011"/>
                </a:lnSpc>
                <a:spcBef>
                  <a:spcPts val="0"/>
                </a:spcBef>
                <a:spcAft>
                  <a:spcPts val="0"/>
                </a:spcAft>
                <a:buNone/>
              </a:pPr>
              <a:r>
                <a:t/>
              </a:r>
              <a:endParaRPr sz="3599">
                <a:latin typeface="Fira Sans Light"/>
                <a:ea typeface="Fira Sans Light"/>
                <a:cs typeface="Fira Sans Light"/>
                <a:sym typeface="Fira Sans Light"/>
              </a:endParaRPr>
            </a:p>
          </p:txBody>
        </p:sp>
      </p:grpSp>
      <p:sp>
        <p:nvSpPr>
          <p:cNvPr id="87" name="Google Shape;87;p13"/>
          <p:cNvSpPr/>
          <p:nvPr/>
        </p:nvSpPr>
        <p:spPr>
          <a:xfrm>
            <a:off x="14328902" y="2317173"/>
            <a:ext cx="7321033" cy="634004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88" name="Google Shape;88;p13"/>
          <p:cNvSpPr/>
          <p:nvPr/>
        </p:nvSpPr>
        <p:spPr>
          <a:xfrm>
            <a:off x="12122944" y="7035126"/>
            <a:ext cx="4970154" cy="430417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89" name="Google Shape;89;p13"/>
          <p:cNvSpPr/>
          <p:nvPr/>
        </p:nvSpPr>
        <p:spPr>
          <a:xfrm>
            <a:off x="12336342" y="5802442"/>
            <a:ext cx="2271316" cy="19669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90" name="Google Shape;90;p13"/>
          <p:cNvSpPr/>
          <p:nvPr/>
        </p:nvSpPr>
        <p:spPr>
          <a:xfrm>
            <a:off x="13737770" y="373605"/>
            <a:ext cx="3799619" cy="329048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91" name="Google Shape;91;p13"/>
          <p:cNvSpPr/>
          <p:nvPr/>
        </p:nvSpPr>
        <p:spPr>
          <a:xfrm>
            <a:off x="446700" y="4578950"/>
            <a:ext cx="678758" cy="586200"/>
          </a:xfrm>
          <a:custGeom>
            <a:rect b="b" l="l" r="r" t="t"/>
            <a:pathLst>
              <a:path extrusionOk="0" h="586200" w="678758">
                <a:moveTo>
                  <a:pt x="0" y="0"/>
                </a:moveTo>
                <a:lnTo>
                  <a:pt x="678758" y="0"/>
                </a:lnTo>
                <a:lnTo>
                  <a:pt x="678758" y="586200"/>
                </a:lnTo>
                <a:lnTo>
                  <a:pt x="0" y="586200"/>
                </a:lnTo>
                <a:lnTo>
                  <a:pt x="0" y="0"/>
                </a:lnTo>
                <a:close/>
              </a:path>
            </a:pathLst>
          </a:custGeom>
          <a:blipFill rotWithShape="1">
            <a:blip r:embed="rId3">
              <a:alphaModFix/>
            </a:blip>
            <a:stretch>
              <a:fillRect b="0" l="0" r="0" t="0"/>
            </a:stretch>
          </a:blipFill>
          <a:ln>
            <a:noFill/>
          </a:ln>
        </p:spPr>
      </p:sp>
      <p:sp>
        <p:nvSpPr>
          <p:cNvPr id="92" name="Google Shape;92;p1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92" name="Shape 192"/>
        <p:cNvGrpSpPr/>
        <p:nvPr/>
      </p:nvGrpSpPr>
      <p:grpSpPr>
        <a:xfrm>
          <a:off x="0" y="0"/>
          <a:ext cx="0" cy="0"/>
          <a:chOff x="0" y="0"/>
          <a:chExt cx="0" cy="0"/>
        </a:xfrm>
      </p:grpSpPr>
      <p:grpSp>
        <p:nvGrpSpPr>
          <p:cNvPr id="193" name="Google Shape;193;p22"/>
          <p:cNvGrpSpPr/>
          <p:nvPr/>
        </p:nvGrpSpPr>
        <p:grpSpPr>
          <a:xfrm>
            <a:off x="1028700" y="1028700"/>
            <a:ext cx="16070400" cy="7133808"/>
            <a:chOff x="0" y="0"/>
            <a:chExt cx="21427200" cy="9511742"/>
          </a:xfrm>
        </p:grpSpPr>
        <p:sp>
          <p:nvSpPr>
            <p:cNvPr id="194" name="Google Shape;194;p22"/>
            <p:cNvSpPr txBox="1"/>
            <p:nvPr/>
          </p:nvSpPr>
          <p:spPr>
            <a:xfrm>
              <a:off x="0" y="2566742"/>
              <a:ext cx="21427200" cy="6945000"/>
            </a:xfrm>
            <a:prstGeom prst="rect">
              <a:avLst/>
            </a:prstGeom>
            <a:noFill/>
            <a:ln>
              <a:noFill/>
            </a:ln>
          </p:spPr>
          <p:txBody>
            <a:bodyPr anchorCtr="0" anchor="t" bIns="0" lIns="0" spcFirstLastPara="1" rIns="0" wrap="square" tIns="0">
              <a:spAutoFit/>
            </a:bodyPr>
            <a:lstStyle/>
            <a:p>
              <a:pPr indent="-388620" lvl="1" marL="777240" marR="0" rtl="0" algn="l">
                <a:lnSpc>
                  <a:spcPct val="120000"/>
                </a:lnSpc>
                <a:spcBef>
                  <a:spcPts val="0"/>
                </a:spcBef>
                <a:spcAft>
                  <a:spcPts val="0"/>
                </a:spcAft>
                <a:buClr>
                  <a:srgbClr val="F4F4F4"/>
                </a:buClr>
                <a:buSzPts val="3600"/>
                <a:buFont typeface="Arial"/>
                <a:buChar char="•"/>
              </a:pPr>
              <a:r>
                <a:rPr lang="en-US" sz="3600">
                  <a:solidFill>
                    <a:srgbClr val="F4F4F4"/>
                  </a:solidFill>
                  <a:latin typeface="Fira Sans Medium"/>
                  <a:ea typeface="Fira Sans Medium"/>
                  <a:cs typeface="Fira Sans Medium"/>
                  <a:sym typeface="Fira Sans Medium"/>
                </a:rPr>
                <a:t>The research on "Emotion Detection in Social Media: Unveiling the Mental Health Landscape" has provided valuable insights into the complex emotional dynamics of digital communication, shedding light on the profound influence of social media on users' emotional well-being.</a:t>
              </a:r>
              <a:endParaRPr/>
            </a:p>
            <a:p>
              <a:pPr indent="-388620" lvl="1" marL="777240" marR="0" rtl="0" algn="l">
                <a:lnSpc>
                  <a:spcPct val="120000"/>
                </a:lnSpc>
                <a:spcBef>
                  <a:spcPts val="0"/>
                </a:spcBef>
                <a:spcAft>
                  <a:spcPts val="0"/>
                </a:spcAft>
                <a:buClr>
                  <a:srgbClr val="F4F4F4"/>
                </a:buClr>
                <a:buSzPts val="3600"/>
                <a:buFont typeface="Arial"/>
                <a:buChar char="•"/>
              </a:pPr>
              <a:r>
                <a:rPr lang="en-US" sz="3600">
                  <a:solidFill>
                    <a:srgbClr val="F4F4F4"/>
                  </a:solidFill>
                  <a:latin typeface="Fira Sans Medium"/>
                  <a:ea typeface="Fira Sans Medium"/>
                  <a:cs typeface="Fira Sans Medium"/>
                  <a:sym typeface="Fira Sans Medium"/>
                </a:rPr>
                <a:t>The findings underscore the need for continuous development in natural language processing and machine learning techniques to enhance the accuracy of emotion detection models, especially in recognizing subtle emotions.</a:t>
              </a:r>
              <a:endParaRPr/>
            </a:p>
          </p:txBody>
        </p:sp>
        <p:sp>
          <p:nvSpPr>
            <p:cNvPr id="195" name="Google Shape;195;p22"/>
            <p:cNvSpPr txBox="1"/>
            <p:nvPr/>
          </p:nvSpPr>
          <p:spPr>
            <a:xfrm>
              <a:off x="0" y="0"/>
              <a:ext cx="21427148" cy="2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0400" u="none" cap="none" strike="noStrike">
                  <a:solidFill>
                    <a:srgbClr val="A4E473"/>
                  </a:solidFill>
                  <a:latin typeface="Fira Sans Medium"/>
                  <a:ea typeface="Fira Sans Medium"/>
                  <a:cs typeface="Fira Sans Medium"/>
                  <a:sym typeface="Fira Sans Medium"/>
                </a:rPr>
                <a:t>Conclusions</a:t>
              </a:r>
              <a:endParaRPr/>
            </a:p>
          </p:txBody>
        </p:sp>
      </p:grpSp>
      <p:sp>
        <p:nvSpPr>
          <p:cNvPr id="196" name="Google Shape;196;p22"/>
          <p:cNvSpPr/>
          <p:nvPr/>
        </p:nvSpPr>
        <p:spPr>
          <a:xfrm>
            <a:off x="-4451694" y="7120032"/>
            <a:ext cx="6379593" cy="552475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97" name="Google Shape;197;p22"/>
          <p:cNvSpPr/>
          <p:nvPr/>
        </p:nvSpPr>
        <p:spPr>
          <a:xfrm>
            <a:off x="-965485" y="9899617"/>
            <a:ext cx="3031438" cy="262523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a:noFill/>
          </a:ln>
        </p:spPr>
      </p:sp>
      <p:sp>
        <p:nvSpPr>
          <p:cNvPr id="198" name="Google Shape;198;p22"/>
          <p:cNvSpPr/>
          <p:nvPr/>
        </p:nvSpPr>
        <p:spPr>
          <a:xfrm>
            <a:off x="-8" y="10905950"/>
            <a:ext cx="2144629" cy="185725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99" name="Google Shape;199;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96" name="Shape 96"/>
        <p:cNvGrpSpPr/>
        <p:nvPr/>
      </p:nvGrpSpPr>
      <p:grpSpPr>
        <a:xfrm>
          <a:off x="0" y="0"/>
          <a:ext cx="0" cy="0"/>
          <a:chOff x="0" y="0"/>
          <a:chExt cx="0" cy="0"/>
        </a:xfrm>
      </p:grpSpPr>
      <p:sp>
        <p:nvSpPr>
          <p:cNvPr id="97" name="Google Shape;97;p14"/>
          <p:cNvSpPr/>
          <p:nvPr/>
        </p:nvSpPr>
        <p:spPr>
          <a:xfrm>
            <a:off x="-2527743" y="-89986"/>
            <a:ext cx="10138115" cy="877965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98" name="Google Shape;98;p14"/>
          <p:cNvSpPr/>
          <p:nvPr/>
        </p:nvSpPr>
        <p:spPr>
          <a:xfrm>
            <a:off x="2505679" y="5832746"/>
            <a:ext cx="5966980" cy="516743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99" name="Google Shape;99;p14"/>
          <p:cNvSpPr txBox="1"/>
          <p:nvPr/>
        </p:nvSpPr>
        <p:spPr>
          <a:xfrm>
            <a:off x="1028700" y="4081194"/>
            <a:ext cx="4460469" cy="12858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499" u="none" cap="none" strike="noStrike">
                <a:solidFill>
                  <a:srgbClr val="F4F4F4"/>
                </a:solidFill>
                <a:latin typeface="Fira Sans Medium"/>
                <a:ea typeface="Fira Sans Medium"/>
                <a:cs typeface="Fira Sans Medium"/>
                <a:sym typeface="Fira Sans Medium"/>
              </a:rPr>
              <a:t>Outline</a:t>
            </a:r>
            <a:endParaRPr/>
          </a:p>
        </p:txBody>
      </p:sp>
      <p:sp>
        <p:nvSpPr>
          <p:cNvPr id="100" name="Google Shape;100;p14"/>
          <p:cNvSpPr txBox="1"/>
          <p:nvPr/>
        </p:nvSpPr>
        <p:spPr>
          <a:xfrm>
            <a:off x="10472260" y="2340139"/>
            <a:ext cx="6109200" cy="692400"/>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Motivation</a:t>
            </a:r>
            <a:endParaRPr/>
          </a:p>
        </p:txBody>
      </p:sp>
      <p:sp>
        <p:nvSpPr>
          <p:cNvPr id="101" name="Google Shape;101;p14"/>
          <p:cNvSpPr txBox="1"/>
          <p:nvPr/>
        </p:nvSpPr>
        <p:spPr>
          <a:xfrm>
            <a:off x="10472260" y="3220928"/>
            <a:ext cx="6109200" cy="692400"/>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Mission</a:t>
            </a:r>
            <a:endParaRPr/>
          </a:p>
        </p:txBody>
      </p:sp>
      <p:sp>
        <p:nvSpPr>
          <p:cNvPr id="102" name="Google Shape;102;p14"/>
          <p:cNvSpPr txBox="1"/>
          <p:nvPr/>
        </p:nvSpPr>
        <p:spPr>
          <a:xfrm>
            <a:off x="10328935" y="3346223"/>
            <a:ext cx="6109200" cy="215400"/>
          </a:xfrm>
          <a:prstGeom prst="rect">
            <a:avLst/>
          </a:prstGeom>
          <a:noFill/>
          <a:ln>
            <a:noFill/>
          </a:ln>
        </p:spPr>
        <p:txBody>
          <a:bodyPr anchorCtr="0" anchor="t" bIns="0" lIns="0" spcFirstLastPara="1" rIns="0" wrap="square" tIns="0">
            <a:spAutoFit/>
          </a:bodyPr>
          <a:lstStyle/>
          <a:p>
            <a:pPr indent="0" lvl="0" marL="914400" marR="0" rtl="0" algn="l">
              <a:lnSpc>
                <a:spcPct val="140008"/>
              </a:lnSpc>
              <a:spcBef>
                <a:spcPts val="0"/>
              </a:spcBef>
              <a:spcAft>
                <a:spcPts val="0"/>
              </a:spcAft>
              <a:buNone/>
            </a:pPr>
            <a:r>
              <a:t/>
            </a:r>
            <a:endParaRPr/>
          </a:p>
        </p:txBody>
      </p:sp>
      <p:sp>
        <p:nvSpPr>
          <p:cNvPr id="103" name="Google Shape;103;p14"/>
          <p:cNvSpPr txBox="1"/>
          <p:nvPr/>
        </p:nvSpPr>
        <p:spPr>
          <a:xfrm>
            <a:off x="10328935" y="4279039"/>
            <a:ext cx="6109328" cy="762001"/>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Literature Review</a:t>
            </a:r>
            <a:endParaRPr/>
          </a:p>
        </p:txBody>
      </p:sp>
      <p:sp>
        <p:nvSpPr>
          <p:cNvPr id="104" name="Google Shape;104;p14"/>
          <p:cNvSpPr txBox="1"/>
          <p:nvPr/>
        </p:nvSpPr>
        <p:spPr>
          <a:xfrm>
            <a:off x="10328935" y="5173755"/>
            <a:ext cx="7137900" cy="692400"/>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Dataset</a:t>
            </a:r>
            <a:endParaRPr/>
          </a:p>
        </p:txBody>
      </p:sp>
      <p:sp>
        <p:nvSpPr>
          <p:cNvPr id="105" name="Google Shape;105;p14"/>
          <p:cNvSpPr txBox="1"/>
          <p:nvPr/>
        </p:nvSpPr>
        <p:spPr>
          <a:xfrm>
            <a:off x="10328935" y="6287547"/>
            <a:ext cx="6109328" cy="762001"/>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Methodology</a:t>
            </a:r>
            <a:endParaRPr/>
          </a:p>
        </p:txBody>
      </p:sp>
      <p:sp>
        <p:nvSpPr>
          <p:cNvPr id="106" name="Google Shape;106;p14"/>
          <p:cNvSpPr txBox="1"/>
          <p:nvPr/>
        </p:nvSpPr>
        <p:spPr>
          <a:xfrm>
            <a:off x="10328935" y="7220363"/>
            <a:ext cx="6109328" cy="762001"/>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Results</a:t>
            </a:r>
            <a:endParaRPr/>
          </a:p>
        </p:txBody>
      </p:sp>
      <p:sp>
        <p:nvSpPr>
          <p:cNvPr id="107" name="Google Shape;107;p14"/>
          <p:cNvSpPr txBox="1"/>
          <p:nvPr/>
        </p:nvSpPr>
        <p:spPr>
          <a:xfrm>
            <a:off x="10328935" y="8107209"/>
            <a:ext cx="6109328" cy="762001"/>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Future work</a:t>
            </a:r>
            <a:endParaRPr/>
          </a:p>
        </p:txBody>
      </p:sp>
      <p:sp>
        <p:nvSpPr>
          <p:cNvPr id="108" name="Google Shape;108;p14"/>
          <p:cNvSpPr txBox="1"/>
          <p:nvPr/>
        </p:nvSpPr>
        <p:spPr>
          <a:xfrm>
            <a:off x="10328935" y="8993035"/>
            <a:ext cx="6109328" cy="762001"/>
          </a:xfrm>
          <a:prstGeom prst="rect">
            <a:avLst/>
          </a:prstGeom>
          <a:noFill/>
          <a:ln>
            <a:noFill/>
          </a:ln>
        </p:spPr>
        <p:txBody>
          <a:bodyPr anchorCtr="0" anchor="t" bIns="0" lIns="0" spcFirstLastPara="1" rIns="0" wrap="square" tIns="0">
            <a:spAutoFit/>
          </a:bodyPr>
          <a:lstStyle/>
          <a:p>
            <a:pPr indent="-485770" lvl="1" marL="971540" marR="0" rtl="0" algn="l">
              <a:lnSpc>
                <a:spcPct val="140008"/>
              </a:lnSpc>
              <a:spcBef>
                <a:spcPts val="0"/>
              </a:spcBef>
              <a:spcAft>
                <a:spcPts val="0"/>
              </a:spcAft>
              <a:buClr>
                <a:srgbClr val="F4F4F4"/>
              </a:buClr>
              <a:buSzPts val="4499"/>
              <a:buFont typeface="Arial"/>
              <a:buChar char="•"/>
            </a:pPr>
            <a:r>
              <a:rPr b="0" i="0" lang="en-US" sz="4499" u="none" cap="none" strike="noStrike">
                <a:solidFill>
                  <a:srgbClr val="F4F4F4"/>
                </a:solidFill>
                <a:latin typeface="Fira Sans Light"/>
                <a:ea typeface="Fira Sans Light"/>
                <a:cs typeface="Fira Sans Light"/>
                <a:sym typeface="Fira Sans Light"/>
              </a:rPr>
              <a:t>Conclusion</a:t>
            </a:r>
            <a:endParaRPr/>
          </a:p>
        </p:txBody>
      </p:sp>
      <p:sp>
        <p:nvSpPr>
          <p:cNvPr id="109" name="Google Shape;109;p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3" name="Shape 113"/>
        <p:cNvGrpSpPr/>
        <p:nvPr/>
      </p:nvGrpSpPr>
      <p:grpSpPr>
        <a:xfrm>
          <a:off x="0" y="0"/>
          <a:ext cx="0" cy="0"/>
          <a:chOff x="0" y="0"/>
          <a:chExt cx="0" cy="0"/>
        </a:xfrm>
      </p:grpSpPr>
      <p:sp>
        <p:nvSpPr>
          <p:cNvPr id="114" name="Google Shape;114;p15"/>
          <p:cNvSpPr/>
          <p:nvPr/>
        </p:nvSpPr>
        <p:spPr>
          <a:xfrm>
            <a:off x="14151770" y="4201140"/>
            <a:ext cx="7027514" cy="608586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15" name="Google Shape;115;p15"/>
          <p:cNvSpPr/>
          <p:nvPr/>
        </p:nvSpPr>
        <p:spPr>
          <a:xfrm>
            <a:off x="9859850" y="563974"/>
            <a:ext cx="4961246" cy="42964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grpSp>
        <p:nvGrpSpPr>
          <p:cNvPr id="116" name="Google Shape;116;p15"/>
          <p:cNvGrpSpPr/>
          <p:nvPr/>
        </p:nvGrpSpPr>
        <p:grpSpPr>
          <a:xfrm>
            <a:off x="809100" y="1762650"/>
            <a:ext cx="17193150" cy="5179700"/>
            <a:chOff x="-292800" y="-9525"/>
            <a:chExt cx="22924200" cy="5071674"/>
          </a:xfrm>
        </p:grpSpPr>
        <p:sp>
          <p:nvSpPr>
            <p:cNvPr id="117" name="Google Shape;117;p15"/>
            <p:cNvSpPr txBox="1"/>
            <p:nvPr/>
          </p:nvSpPr>
          <p:spPr>
            <a:xfrm>
              <a:off x="0" y="-9525"/>
              <a:ext cx="12633300" cy="904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Motivation</a:t>
              </a:r>
              <a:endParaRPr/>
            </a:p>
          </p:txBody>
        </p:sp>
        <p:sp>
          <p:nvSpPr>
            <p:cNvPr id="118" name="Google Shape;118;p15"/>
            <p:cNvSpPr txBox="1"/>
            <p:nvPr/>
          </p:nvSpPr>
          <p:spPr>
            <a:xfrm>
              <a:off x="-292800" y="1444749"/>
              <a:ext cx="22924200" cy="3617400"/>
            </a:xfrm>
            <a:prstGeom prst="rect">
              <a:avLst/>
            </a:prstGeom>
            <a:noFill/>
            <a:ln>
              <a:noFill/>
            </a:ln>
          </p:spPr>
          <p:txBody>
            <a:bodyPr anchorCtr="0" anchor="t" bIns="0" lIns="0" spcFirstLastPara="1" rIns="0" wrap="square" tIns="0">
              <a:spAutoFit/>
            </a:bodyPr>
            <a:lstStyle/>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Exploration of Emotion and Mental Health</a:t>
              </a:r>
              <a:endParaRPr sz="3000"/>
            </a:p>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Innovative Insights</a:t>
              </a:r>
              <a:endParaRPr sz="3000"/>
            </a:p>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Application of NLP and Machine Learning</a:t>
              </a:r>
              <a:endParaRPr sz="3000"/>
            </a:p>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Significance of Social Media</a:t>
              </a:r>
              <a:endParaRPr sz="3000"/>
            </a:p>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Real-world Data Analysis</a:t>
              </a:r>
              <a:endParaRPr sz="3000"/>
            </a:p>
            <a:p>
              <a:pPr indent="-301688" lvl="1" marL="539749" marR="0" rtl="0" algn="l">
                <a:lnSpc>
                  <a:spcPct val="140016"/>
                </a:lnSpc>
                <a:spcBef>
                  <a:spcPts val="0"/>
                </a:spcBef>
                <a:spcAft>
                  <a:spcPts val="0"/>
                </a:spcAft>
                <a:buClr>
                  <a:srgbClr val="000000"/>
                </a:buClr>
                <a:buSzPts val="3000"/>
                <a:buFont typeface="Arial"/>
                <a:buChar char="•"/>
              </a:pPr>
              <a:r>
                <a:rPr b="1" lang="en-US" sz="3000">
                  <a:solidFill>
                    <a:schemeClr val="dk1"/>
                  </a:solidFill>
                </a:rPr>
                <a:t>Challenges and Limitations</a:t>
              </a:r>
              <a:endParaRPr sz="3000"/>
            </a:p>
          </p:txBody>
        </p:sp>
      </p:grpSp>
      <p:sp>
        <p:nvSpPr>
          <p:cNvPr id="119" name="Google Shape;119;p15"/>
          <p:cNvSpPr/>
          <p:nvPr/>
        </p:nvSpPr>
        <p:spPr>
          <a:xfrm>
            <a:off x="1028700" y="1028700"/>
            <a:ext cx="678758" cy="586200"/>
          </a:xfrm>
          <a:custGeom>
            <a:rect b="b" l="l" r="r" t="t"/>
            <a:pathLst>
              <a:path extrusionOk="0" h="586200" w="678758">
                <a:moveTo>
                  <a:pt x="0" y="0"/>
                </a:moveTo>
                <a:lnTo>
                  <a:pt x="678758" y="0"/>
                </a:lnTo>
                <a:lnTo>
                  <a:pt x="678758" y="586200"/>
                </a:lnTo>
                <a:lnTo>
                  <a:pt x="0" y="586200"/>
                </a:lnTo>
                <a:lnTo>
                  <a:pt x="0" y="0"/>
                </a:lnTo>
                <a:close/>
              </a:path>
            </a:pathLst>
          </a:custGeom>
          <a:blipFill rotWithShape="1">
            <a:blip r:embed="rId3">
              <a:alphaModFix/>
            </a:blip>
            <a:stretch>
              <a:fillRect b="0" l="0" r="0" t="0"/>
            </a:stretch>
          </a:blipFill>
          <a:ln>
            <a:noFill/>
          </a:ln>
        </p:spPr>
      </p:sp>
      <p:sp>
        <p:nvSpPr>
          <p:cNvPr id="120" name="Google Shape;120;p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24" name="Shape 124"/>
        <p:cNvGrpSpPr/>
        <p:nvPr/>
      </p:nvGrpSpPr>
      <p:grpSpPr>
        <a:xfrm>
          <a:off x="0" y="0"/>
          <a:ext cx="0" cy="0"/>
          <a:chOff x="0" y="0"/>
          <a:chExt cx="0" cy="0"/>
        </a:xfrm>
      </p:grpSpPr>
      <p:grpSp>
        <p:nvGrpSpPr>
          <p:cNvPr id="125" name="Google Shape;125;p16"/>
          <p:cNvGrpSpPr/>
          <p:nvPr/>
        </p:nvGrpSpPr>
        <p:grpSpPr>
          <a:xfrm>
            <a:off x="1028700" y="1028700"/>
            <a:ext cx="14766361" cy="4603232"/>
            <a:chOff x="0" y="0"/>
            <a:chExt cx="19688481" cy="6137642"/>
          </a:xfrm>
        </p:grpSpPr>
        <p:sp>
          <p:nvSpPr>
            <p:cNvPr id="126" name="Google Shape;126;p16"/>
            <p:cNvSpPr txBox="1"/>
            <p:nvPr/>
          </p:nvSpPr>
          <p:spPr>
            <a:xfrm>
              <a:off x="0" y="2566742"/>
              <a:ext cx="19688400" cy="3570900"/>
            </a:xfrm>
            <a:prstGeom prst="rect">
              <a:avLst/>
            </a:prstGeom>
            <a:noFill/>
            <a:ln>
              <a:noFill/>
            </a:ln>
          </p:spPr>
          <p:txBody>
            <a:bodyPr anchorCtr="0" anchor="t" bIns="0" lIns="0" spcFirstLastPara="1" rIns="0" wrap="square" tIns="0">
              <a:spAutoFit/>
            </a:bodyPr>
            <a:lstStyle/>
            <a:p>
              <a:pPr indent="-350520" lvl="1" marL="777240" marR="0" rtl="0" algn="l">
                <a:lnSpc>
                  <a:spcPct val="120000"/>
                </a:lnSpc>
                <a:spcBef>
                  <a:spcPts val="0"/>
                </a:spcBef>
                <a:spcAft>
                  <a:spcPts val="0"/>
                </a:spcAft>
                <a:buClr>
                  <a:srgbClr val="F4F4F4"/>
                </a:buClr>
                <a:buSzPts val="3000"/>
                <a:buFont typeface="Arial"/>
                <a:buChar char="•"/>
              </a:pPr>
              <a:r>
                <a:rPr b="1" lang="en-US" sz="3000">
                  <a:solidFill>
                    <a:schemeClr val="dk1"/>
                  </a:solidFill>
                </a:rPr>
                <a:t>Innovation</a:t>
              </a:r>
              <a:endParaRPr sz="3000"/>
            </a:p>
            <a:p>
              <a:pPr indent="-350520" lvl="1" marL="777240" marR="0" rtl="0" algn="l">
                <a:lnSpc>
                  <a:spcPct val="120000"/>
                </a:lnSpc>
                <a:spcBef>
                  <a:spcPts val="0"/>
                </a:spcBef>
                <a:spcAft>
                  <a:spcPts val="0"/>
                </a:spcAft>
                <a:buClr>
                  <a:srgbClr val="F4F4F4"/>
                </a:buClr>
                <a:buSzPts val="3000"/>
                <a:buFont typeface="Arial"/>
                <a:buChar char="•"/>
              </a:pPr>
              <a:r>
                <a:rPr b="1" lang="en-US" sz="3000">
                  <a:solidFill>
                    <a:schemeClr val="dk1"/>
                  </a:solidFill>
                </a:rPr>
                <a:t>Technological Application</a:t>
              </a:r>
              <a:endParaRPr sz="3000"/>
            </a:p>
            <a:p>
              <a:pPr indent="-350520" lvl="1" marL="777240" marR="0" rtl="0" algn="l">
                <a:lnSpc>
                  <a:spcPct val="120000"/>
                </a:lnSpc>
                <a:spcBef>
                  <a:spcPts val="0"/>
                </a:spcBef>
                <a:spcAft>
                  <a:spcPts val="0"/>
                </a:spcAft>
                <a:buClr>
                  <a:srgbClr val="F4F4F4"/>
                </a:buClr>
                <a:buSzPts val="3000"/>
                <a:buFont typeface="Arial"/>
                <a:buChar char="•"/>
              </a:pPr>
              <a:r>
                <a:rPr b="1" lang="en-US" sz="3000">
                  <a:solidFill>
                    <a:schemeClr val="dk1"/>
                  </a:solidFill>
                </a:rPr>
                <a:t>Social Impact</a:t>
              </a:r>
              <a:endParaRPr sz="3000"/>
            </a:p>
            <a:p>
              <a:pPr indent="-350520" lvl="1" marL="777240" marR="0" rtl="0" algn="l">
                <a:lnSpc>
                  <a:spcPct val="120000"/>
                </a:lnSpc>
                <a:spcBef>
                  <a:spcPts val="0"/>
                </a:spcBef>
                <a:spcAft>
                  <a:spcPts val="0"/>
                </a:spcAft>
                <a:buClr>
                  <a:srgbClr val="F4F4F4"/>
                </a:buClr>
                <a:buSzPts val="3000"/>
                <a:buFont typeface="Arial"/>
                <a:buChar char="•"/>
              </a:pPr>
              <a:r>
                <a:rPr b="1" lang="en-US" sz="3000">
                  <a:solidFill>
                    <a:schemeClr val="dk1"/>
                  </a:solidFill>
                </a:rPr>
                <a:t>Data-driven Exploration</a:t>
              </a:r>
              <a:endParaRPr sz="3000"/>
            </a:p>
            <a:p>
              <a:pPr indent="-350520" lvl="1" marL="777240" marR="0" rtl="0" algn="l">
                <a:lnSpc>
                  <a:spcPct val="120000"/>
                </a:lnSpc>
                <a:spcBef>
                  <a:spcPts val="0"/>
                </a:spcBef>
                <a:spcAft>
                  <a:spcPts val="0"/>
                </a:spcAft>
                <a:buClr>
                  <a:srgbClr val="F4F4F4"/>
                </a:buClr>
                <a:buSzPts val="3000"/>
                <a:buFont typeface="Arial"/>
                <a:buChar char="•"/>
              </a:pPr>
              <a:r>
                <a:rPr b="1" lang="en-US" sz="3000">
                  <a:solidFill>
                    <a:schemeClr val="dk1"/>
                  </a:solidFill>
                </a:rPr>
                <a:t>Mental Health Awareness</a:t>
              </a:r>
              <a:endParaRPr sz="3000"/>
            </a:p>
          </p:txBody>
        </p:sp>
        <p:sp>
          <p:nvSpPr>
            <p:cNvPr id="127" name="Google Shape;127;p16"/>
            <p:cNvSpPr txBox="1"/>
            <p:nvPr/>
          </p:nvSpPr>
          <p:spPr>
            <a:xfrm>
              <a:off x="0" y="0"/>
              <a:ext cx="19688481" cy="2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0400" u="none" cap="none" strike="noStrike">
                  <a:solidFill>
                    <a:srgbClr val="A4E473"/>
                  </a:solidFill>
                  <a:latin typeface="Fira Sans Medium"/>
                  <a:ea typeface="Fira Sans Medium"/>
                  <a:cs typeface="Fira Sans Medium"/>
                  <a:sym typeface="Fira Sans Medium"/>
                </a:rPr>
                <a:t>Mission</a:t>
              </a:r>
              <a:endParaRPr/>
            </a:p>
          </p:txBody>
        </p:sp>
      </p:grpSp>
      <p:sp>
        <p:nvSpPr>
          <p:cNvPr id="128" name="Google Shape;128;p16"/>
          <p:cNvSpPr/>
          <p:nvPr/>
        </p:nvSpPr>
        <p:spPr>
          <a:xfrm>
            <a:off x="13750331" y="6766294"/>
            <a:ext cx="6379593" cy="552475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29" name="Google Shape;129;p16"/>
          <p:cNvSpPr/>
          <p:nvPr/>
        </p:nvSpPr>
        <p:spPr>
          <a:xfrm>
            <a:off x="16949890" y="9665817"/>
            <a:ext cx="3031438" cy="262523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a:noFill/>
          </a:ln>
        </p:spPr>
      </p:sp>
      <p:sp>
        <p:nvSpPr>
          <p:cNvPr id="130" name="Google Shape;130;p16"/>
          <p:cNvSpPr/>
          <p:nvPr/>
        </p:nvSpPr>
        <p:spPr>
          <a:xfrm>
            <a:off x="17988317" y="10991950"/>
            <a:ext cx="2144629" cy="185725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31" name="Google Shape;131;p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35" name="Shape 135"/>
        <p:cNvGrpSpPr/>
        <p:nvPr/>
      </p:nvGrpSpPr>
      <p:grpSpPr>
        <a:xfrm>
          <a:off x="0" y="0"/>
          <a:ext cx="0" cy="0"/>
          <a:chOff x="0" y="0"/>
          <a:chExt cx="0" cy="0"/>
        </a:xfrm>
      </p:grpSpPr>
      <p:sp>
        <p:nvSpPr>
          <p:cNvPr id="136" name="Google Shape;136;p17"/>
          <p:cNvSpPr txBox="1"/>
          <p:nvPr/>
        </p:nvSpPr>
        <p:spPr>
          <a:xfrm>
            <a:off x="516000" y="315325"/>
            <a:ext cx="17256000" cy="9063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500" u="sng" cap="none" strike="noStrike">
                <a:solidFill>
                  <a:srgbClr val="F4F4F4"/>
                </a:solidFill>
                <a:latin typeface="Fira Sans"/>
                <a:ea typeface="Fira Sans"/>
                <a:cs typeface="Fira Sans"/>
                <a:sym typeface="Fira Sans"/>
              </a:rPr>
              <a:t>Literature Review</a:t>
            </a:r>
            <a:r>
              <a:rPr b="1" lang="en-US" sz="3500" u="sng">
                <a:solidFill>
                  <a:srgbClr val="F4F4F4"/>
                </a:solidFill>
                <a:latin typeface="Fira Sans"/>
                <a:ea typeface="Fira Sans"/>
                <a:cs typeface="Fira Sans"/>
                <a:sym typeface="Fira Sans"/>
              </a:rPr>
              <a:t>:</a:t>
            </a:r>
            <a:r>
              <a:rPr lang="en-US" sz="3500">
                <a:solidFill>
                  <a:srgbClr val="F4F4F4"/>
                </a:solidFill>
                <a:latin typeface="Fira Sans Medium"/>
                <a:ea typeface="Fira Sans Medium"/>
                <a:cs typeface="Fira Sans Medium"/>
                <a:sym typeface="Fira Sans Medium"/>
              </a:rPr>
              <a:t> </a:t>
            </a:r>
            <a:endParaRPr sz="3500">
              <a:solidFill>
                <a:srgbClr val="F4F4F4"/>
              </a:solidFill>
              <a:latin typeface="Fira Sans Medium"/>
              <a:ea typeface="Fira Sans Medium"/>
              <a:cs typeface="Fira Sans Medium"/>
              <a:sym typeface="Fira Sans Medium"/>
            </a:endParaRPr>
          </a:p>
          <a:p>
            <a:pPr indent="0" lvl="0" marL="0" marR="0" rtl="0" algn="l">
              <a:lnSpc>
                <a:spcPct val="120000"/>
              </a:lnSpc>
              <a:spcBef>
                <a:spcPts val="0"/>
              </a:spcBef>
              <a:spcAft>
                <a:spcPts val="0"/>
              </a:spcAft>
              <a:buNone/>
            </a:pPr>
            <a:r>
              <a:rPr lang="en-US" sz="2800">
                <a:solidFill>
                  <a:srgbClr val="F4F4F4"/>
                </a:solidFill>
                <a:latin typeface="Fira Sans Medium"/>
                <a:ea typeface="Fira Sans Medium"/>
                <a:cs typeface="Fira Sans Medium"/>
                <a:sym typeface="Fira Sans Medium"/>
              </a:rPr>
              <a:t>Digital Communication and Mental Health: Johnson's research emphasizes the dual impact of digital communication on mental health, highlighting social media's potential for positive engagement. However, the model achieves only moderate accuracy levels, underscoring the complexity of contextual analysis.</a:t>
            </a:r>
            <a:endParaRPr sz="2800">
              <a:solidFill>
                <a:srgbClr val="F4F4F4"/>
              </a:solidFill>
              <a:latin typeface="Fira Sans Medium"/>
              <a:ea typeface="Fira Sans Medium"/>
              <a:cs typeface="Fira Sans Medium"/>
              <a:sym typeface="Fira Sans Medium"/>
            </a:endParaRPr>
          </a:p>
          <a:p>
            <a:pPr indent="0" lvl="0" marL="0" rtl="0" algn="l">
              <a:lnSpc>
                <a:spcPct val="120000"/>
              </a:lnSpc>
              <a:spcBef>
                <a:spcPts val="0"/>
              </a:spcBef>
              <a:spcAft>
                <a:spcPts val="0"/>
              </a:spcAft>
              <a:buClr>
                <a:schemeClr val="dk1"/>
              </a:buClr>
              <a:buSzPts val="1100"/>
              <a:buFont typeface="Arial"/>
              <a:buNone/>
            </a:pPr>
            <a:r>
              <a:t/>
            </a:r>
            <a:endParaRPr sz="2800">
              <a:solidFill>
                <a:srgbClr val="F4F4F4"/>
              </a:solidFill>
              <a:latin typeface="Fira Sans Medium"/>
              <a:ea typeface="Fira Sans Medium"/>
              <a:cs typeface="Fira Sans Medium"/>
              <a:sym typeface="Fira Sans Medium"/>
            </a:endParaRPr>
          </a:p>
          <a:p>
            <a:pPr indent="0" lvl="0" marL="0" rtl="0" algn="l">
              <a:lnSpc>
                <a:spcPct val="120000"/>
              </a:lnSpc>
              <a:spcBef>
                <a:spcPts val="0"/>
              </a:spcBef>
              <a:spcAft>
                <a:spcPts val="0"/>
              </a:spcAft>
              <a:buClr>
                <a:schemeClr val="dk1"/>
              </a:buClr>
              <a:buSzPts val="1100"/>
              <a:buFont typeface="Arial"/>
              <a:buNone/>
            </a:pPr>
            <a:r>
              <a:rPr lang="en-US" sz="2800">
                <a:solidFill>
                  <a:srgbClr val="F4F4F4"/>
                </a:solidFill>
                <a:latin typeface="Fira Sans Medium"/>
                <a:ea typeface="Fira Sans Medium"/>
                <a:cs typeface="Fira Sans Medium"/>
                <a:sym typeface="Fira Sans Medium"/>
              </a:rPr>
              <a:t>Ethical Implications: Brown's work delves into the ethical considerations of emotion detection, expressing concerns about privacy and data misuse. While recognizing the utility of algorithms, he stresses limitations imposed by privacy laws and ethical considerations that can restrict data analysis.</a:t>
            </a:r>
            <a:endParaRPr sz="2800">
              <a:solidFill>
                <a:srgbClr val="F4F4F4"/>
              </a:solidFill>
              <a:latin typeface="Fira Sans Medium"/>
              <a:ea typeface="Fira Sans Medium"/>
              <a:cs typeface="Fira Sans Medium"/>
              <a:sym typeface="Fira Sans Medium"/>
            </a:endParaRPr>
          </a:p>
          <a:p>
            <a:pPr indent="0" lvl="0" marL="0" rtl="0" algn="l">
              <a:lnSpc>
                <a:spcPct val="120000"/>
              </a:lnSpc>
              <a:spcBef>
                <a:spcPts val="0"/>
              </a:spcBef>
              <a:spcAft>
                <a:spcPts val="0"/>
              </a:spcAft>
              <a:buClr>
                <a:schemeClr val="dk1"/>
              </a:buClr>
              <a:buSzPts val="1100"/>
              <a:buFont typeface="Arial"/>
              <a:buNone/>
            </a:pPr>
            <a:r>
              <a:t/>
            </a:r>
            <a:endParaRPr sz="2800">
              <a:solidFill>
                <a:srgbClr val="F4F4F4"/>
              </a:solidFill>
              <a:latin typeface="Fira Sans Medium"/>
              <a:ea typeface="Fira Sans Medium"/>
              <a:cs typeface="Fira Sans Medium"/>
              <a:sym typeface="Fira Sans Medium"/>
            </a:endParaRPr>
          </a:p>
          <a:p>
            <a:pPr indent="0" lvl="0" marL="0" rtl="0" algn="l">
              <a:lnSpc>
                <a:spcPct val="120000"/>
              </a:lnSpc>
              <a:spcBef>
                <a:spcPts val="0"/>
              </a:spcBef>
              <a:spcAft>
                <a:spcPts val="0"/>
              </a:spcAft>
              <a:buClr>
                <a:schemeClr val="dk1"/>
              </a:buClr>
              <a:buSzPts val="1100"/>
              <a:buFont typeface="Arial"/>
              <a:buNone/>
            </a:pPr>
            <a:r>
              <a:rPr lang="en-US" sz="2800">
                <a:solidFill>
                  <a:srgbClr val="F4F4F4"/>
                </a:solidFill>
                <a:latin typeface="Fira Sans Medium"/>
                <a:ea typeface="Fira Sans Medium"/>
                <a:cs typeface="Fira Sans Medium"/>
                <a:sym typeface="Fira Sans Medium"/>
              </a:rPr>
              <a:t>Model Comparison and Challenges: Kim and Park compare machine learning models for emotion detection, noting promising aspects of Support Vector Machines but highlighting struggles with nuanced emotions. Ongoing assessments into virtual diversion's impact on mental well-being provide insights into complex interactions.</a:t>
            </a:r>
            <a:endParaRPr sz="2800">
              <a:solidFill>
                <a:srgbClr val="F4F4F4"/>
              </a:solidFill>
              <a:latin typeface="Fira Sans Medium"/>
              <a:ea typeface="Fira Sans Medium"/>
              <a:cs typeface="Fira Sans Medium"/>
              <a:sym typeface="Fira Sans Medium"/>
            </a:endParaRPr>
          </a:p>
          <a:p>
            <a:pPr indent="0" lvl="0" marL="0" rtl="0" algn="l">
              <a:lnSpc>
                <a:spcPct val="120000"/>
              </a:lnSpc>
              <a:spcBef>
                <a:spcPts val="0"/>
              </a:spcBef>
              <a:spcAft>
                <a:spcPts val="0"/>
              </a:spcAft>
              <a:buClr>
                <a:schemeClr val="dk1"/>
              </a:buClr>
              <a:buSzPts val="1100"/>
              <a:buFont typeface="Arial"/>
              <a:buNone/>
            </a:pPr>
            <a:r>
              <a:t/>
            </a:r>
            <a:endParaRPr sz="3900">
              <a:solidFill>
                <a:srgbClr val="F4F4F4"/>
              </a:solidFill>
              <a:latin typeface="Fira Sans Medium"/>
              <a:ea typeface="Fira Sans Medium"/>
              <a:cs typeface="Fira Sans Medium"/>
              <a:sym typeface="Fira Sans Medium"/>
            </a:endParaRPr>
          </a:p>
          <a:p>
            <a:pPr indent="0" lvl="0" marL="0" marR="0" rtl="0" algn="l">
              <a:lnSpc>
                <a:spcPct val="120000"/>
              </a:lnSpc>
              <a:spcBef>
                <a:spcPts val="0"/>
              </a:spcBef>
              <a:spcAft>
                <a:spcPts val="0"/>
              </a:spcAft>
              <a:buNone/>
            </a:pPr>
            <a:r>
              <a:t/>
            </a:r>
            <a:endParaRPr sz="3900">
              <a:solidFill>
                <a:srgbClr val="F4F4F4"/>
              </a:solidFill>
              <a:latin typeface="Fira Sans Medium"/>
              <a:ea typeface="Fira Sans Medium"/>
              <a:cs typeface="Fira Sans Medium"/>
              <a:sym typeface="Fira Sans Medium"/>
            </a:endParaRPr>
          </a:p>
          <a:p>
            <a:pPr indent="0" lvl="0" marL="0" marR="0" rtl="0" algn="l">
              <a:lnSpc>
                <a:spcPct val="120000"/>
              </a:lnSpc>
              <a:spcBef>
                <a:spcPts val="0"/>
              </a:spcBef>
              <a:spcAft>
                <a:spcPts val="0"/>
              </a:spcAft>
              <a:buNone/>
            </a:pPr>
            <a:r>
              <a:t/>
            </a:r>
            <a:endParaRPr b="1" sz="5000">
              <a:solidFill>
                <a:srgbClr val="F4F4F4"/>
              </a:solidFill>
              <a:latin typeface="Times New Roman"/>
              <a:ea typeface="Times New Roman"/>
              <a:cs typeface="Times New Roman"/>
              <a:sym typeface="Times New Roman"/>
            </a:endParaRPr>
          </a:p>
        </p:txBody>
      </p:sp>
      <p:sp>
        <p:nvSpPr>
          <p:cNvPr id="137" name="Google Shape;137;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1" name="Shape 141"/>
        <p:cNvGrpSpPr/>
        <p:nvPr/>
      </p:nvGrpSpPr>
      <p:grpSpPr>
        <a:xfrm>
          <a:off x="0" y="0"/>
          <a:ext cx="0" cy="0"/>
          <a:chOff x="0" y="0"/>
          <a:chExt cx="0" cy="0"/>
        </a:xfrm>
      </p:grpSpPr>
      <p:sp>
        <p:nvSpPr>
          <p:cNvPr id="142" name="Google Shape;142;p18"/>
          <p:cNvSpPr/>
          <p:nvPr/>
        </p:nvSpPr>
        <p:spPr>
          <a:xfrm rot="10800000">
            <a:off x="-3110578" y="-783398"/>
            <a:ext cx="13031070" cy="1128496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43" name="Google Shape;143;p18"/>
          <p:cNvSpPr/>
          <p:nvPr/>
        </p:nvSpPr>
        <p:spPr>
          <a:xfrm rot="10800000">
            <a:off x="912153" y="2859730"/>
            <a:ext cx="5275606" cy="456870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44" name="Google Shape;144;p18"/>
          <p:cNvSpPr txBox="1"/>
          <p:nvPr/>
        </p:nvSpPr>
        <p:spPr>
          <a:xfrm>
            <a:off x="9777175" y="0"/>
            <a:ext cx="8166900" cy="11289000"/>
          </a:xfrm>
          <a:prstGeom prst="rect">
            <a:avLst/>
          </a:prstGeom>
          <a:noFill/>
          <a:ln>
            <a:noFill/>
          </a:ln>
        </p:spPr>
        <p:txBody>
          <a:bodyPr anchorCtr="0" anchor="t" bIns="0" lIns="0" spcFirstLastPara="1" rIns="0" wrap="square" tIns="0">
            <a:spAutoFit/>
          </a:bodyPr>
          <a:lstStyle/>
          <a:p>
            <a:pPr indent="-406336" lvl="1" marL="914400" rtl="0" algn="l">
              <a:lnSpc>
                <a:spcPct val="140014"/>
              </a:lnSpc>
              <a:spcBef>
                <a:spcPts val="0"/>
              </a:spcBef>
              <a:spcAft>
                <a:spcPts val="0"/>
              </a:spcAft>
              <a:buSzPts val="2799"/>
              <a:buChar char="•"/>
            </a:pPr>
            <a:r>
              <a:rPr lang="en-US" sz="2799">
                <a:latin typeface="Fira Sans Light"/>
                <a:ea typeface="Fira Sans Light"/>
                <a:cs typeface="Fira Sans Light"/>
                <a:sym typeface="Fira Sans Light"/>
              </a:rPr>
              <a:t>Our study on "Feeling Recognition in Online Entertainment: Uncovering the Mental Health Scene" utilized a comprehensive dataset comprising over 40,000 tweets categorized with personal sentiment labels. This dataset, tracked over time, facilitated the exploration of changes in emotional states, providing a valuable resource for in-depth analysis.</a:t>
            </a:r>
            <a:endParaRPr sz="2799">
              <a:latin typeface="Fira Sans Light"/>
              <a:ea typeface="Fira Sans Light"/>
              <a:cs typeface="Fira Sans Light"/>
              <a:sym typeface="Fira Sans Light"/>
            </a:endParaRPr>
          </a:p>
          <a:p>
            <a:pPr indent="-302260" lvl="1" marL="604519" marR="0" rtl="0" algn="l">
              <a:lnSpc>
                <a:spcPct val="140014"/>
              </a:lnSpc>
              <a:spcBef>
                <a:spcPts val="0"/>
              </a:spcBef>
              <a:spcAft>
                <a:spcPts val="0"/>
              </a:spcAft>
              <a:buClr>
                <a:srgbClr val="000000"/>
              </a:buClr>
              <a:buSzPts val="2799"/>
              <a:buFont typeface="Arial"/>
              <a:buChar char="•"/>
            </a:pPr>
            <a:r>
              <a:rPr lang="en-US" sz="2799">
                <a:latin typeface="Fira Sans Light"/>
                <a:ea typeface="Fira Sans Light"/>
                <a:cs typeface="Fira Sans Light"/>
                <a:sym typeface="Fira Sans Light"/>
              </a:rPr>
              <a:t> To ensure optimal data quality and relevance during model training and analysis processes, the dataset included training, validation, and testing sets. A meticulous curation process was employed in creating these sets, highlighting a commitment to maintaining high-quality and relevant data throughout the study.</a:t>
            </a:r>
            <a:endParaRPr sz="2799">
              <a:latin typeface="Fira Sans Light"/>
              <a:ea typeface="Fira Sans Light"/>
              <a:cs typeface="Fira Sans Light"/>
              <a:sym typeface="Fira Sans Light"/>
            </a:endParaRPr>
          </a:p>
          <a:p>
            <a:pPr indent="-302260" lvl="1" marL="604519" marR="0" rtl="0" algn="l">
              <a:lnSpc>
                <a:spcPct val="140014"/>
              </a:lnSpc>
              <a:spcBef>
                <a:spcPts val="0"/>
              </a:spcBef>
              <a:spcAft>
                <a:spcPts val="0"/>
              </a:spcAft>
              <a:buClr>
                <a:srgbClr val="000000"/>
              </a:buClr>
              <a:buSzPts val="2799"/>
              <a:buFont typeface="Arial"/>
              <a:buChar char="•"/>
            </a:pPr>
            <a:r>
              <a:rPr b="0" i="0" lang="en-US" sz="2799" u="none" cap="none" strike="noStrike">
                <a:solidFill>
                  <a:srgbClr val="000000"/>
                </a:solidFill>
                <a:latin typeface="Fira Sans Light"/>
                <a:ea typeface="Fira Sans Light"/>
                <a:cs typeface="Fira Sans Light"/>
                <a:sym typeface="Fira Sans Light"/>
              </a:rPr>
              <a:t>Documents in the dataset are primarily textual, associated with specific categories or newsgroups covering a broad array of subjects.</a:t>
            </a:r>
            <a:endParaRPr/>
          </a:p>
          <a:p>
            <a:pPr indent="0" lvl="0" marL="0" marR="0" rtl="0" algn="l">
              <a:lnSpc>
                <a:spcPct val="140014"/>
              </a:lnSpc>
              <a:spcBef>
                <a:spcPts val="0"/>
              </a:spcBef>
              <a:spcAft>
                <a:spcPts val="0"/>
              </a:spcAft>
              <a:buNone/>
            </a:pPr>
            <a:r>
              <a:t/>
            </a:r>
            <a:endParaRPr b="0" i="0" sz="2799" u="none" cap="none" strike="noStrike">
              <a:solidFill>
                <a:srgbClr val="000000"/>
              </a:solidFill>
              <a:latin typeface="Fira Sans Light"/>
              <a:ea typeface="Fira Sans Light"/>
              <a:cs typeface="Fira Sans Light"/>
              <a:sym typeface="Fira Sans Light"/>
            </a:endParaRPr>
          </a:p>
        </p:txBody>
      </p:sp>
      <p:grpSp>
        <p:nvGrpSpPr>
          <p:cNvPr id="145" name="Google Shape;145;p18"/>
          <p:cNvGrpSpPr/>
          <p:nvPr/>
        </p:nvGrpSpPr>
        <p:grpSpPr>
          <a:xfrm>
            <a:off x="1028700" y="3672686"/>
            <a:ext cx="7059850" cy="1772023"/>
            <a:chOff x="0" y="3006295"/>
            <a:chExt cx="9413133" cy="2362697"/>
          </a:xfrm>
        </p:grpSpPr>
        <p:sp>
          <p:nvSpPr>
            <p:cNvPr id="146" name="Google Shape;146;p18"/>
            <p:cNvSpPr txBox="1"/>
            <p:nvPr/>
          </p:nvSpPr>
          <p:spPr>
            <a:xfrm>
              <a:off x="0" y="3006295"/>
              <a:ext cx="8151957" cy="622723"/>
            </a:xfrm>
            <a:prstGeom prst="rect">
              <a:avLst/>
            </a:prstGeom>
            <a:noFill/>
            <a:ln>
              <a:noFill/>
            </a:ln>
          </p:spPr>
          <p:txBody>
            <a:bodyPr anchorCtr="0" anchor="t" bIns="0" lIns="0" spcFirstLastPara="1" rIns="0" wrap="square" tIns="0">
              <a:spAutoFit/>
            </a:bodyPr>
            <a:lstStyle/>
            <a:p>
              <a:pPr indent="0" lvl="0" marL="0" marR="0" rtl="0" algn="l">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18"/>
            <p:cNvSpPr txBox="1"/>
            <p:nvPr/>
          </p:nvSpPr>
          <p:spPr>
            <a:xfrm>
              <a:off x="1261233" y="4137492"/>
              <a:ext cx="8151900" cy="1231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6000">
                  <a:solidFill>
                    <a:srgbClr val="F4F4F4"/>
                  </a:solidFill>
                  <a:latin typeface="Fira Sans Medium"/>
                  <a:ea typeface="Fira Sans Medium"/>
                  <a:cs typeface="Fira Sans Medium"/>
                  <a:sym typeface="Fira Sans Medium"/>
                </a:rPr>
                <a:t>D</a:t>
              </a:r>
              <a:r>
                <a:rPr b="0" i="0" lang="en-US" sz="6000" u="none" cap="none" strike="noStrike">
                  <a:solidFill>
                    <a:srgbClr val="F4F4F4"/>
                  </a:solidFill>
                  <a:latin typeface="Fira Sans Medium"/>
                  <a:ea typeface="Fira Sans Medium"/>
                  <a:cs typeface="Fira Sans Medium"/>
                  <a:sym typeface="Fira Sans Medium"/>
                </a:rPr>
                <a:t>ataset</a:t>
              </a:r>
              <a:endParaRPr/>
            </a:p>
          </p:txBody>
        </p:sp>
      </p:grpSp>
      <p:sp>
        <p:nvSpPr>
          <p:cNvPr id="148" name="Google Shape;148;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52" name="Shape 152"/>
        <p:cNvGrpSpPr/>
        <p:nvPr/>
      </p:nvGrpSpPr>
      <p:grpSpPr>
        <a:xfrm>
          <a:off x="0" y="0"/>
          <a:ext cx="0" cy="0"/>
          <a:chOff x="0" y="0"/>
          <a:chExt cx="0" cy="0"/>
        </a:xfrm>
      </p:grpSpPr>
      <p:cxnSp>
        <p:nvCxnSpPr>
          <p:cNvPr id="153" name="Google Shape;153;p19"/>
          <p:cNvCxnSpPr/>
          <p:nvPr/>
        </p:nvCxnSpPr>
        <p:spPr>
          <a:xfrm>
            <a:off x="1268572" y="8362981"/>
            <a:ext cx="17019428" cy="0"/>
          </a:xfrm>
          <a:prstGeom prst="straightConnector1">
            <a:avLst/>
          </a:prstGeom>
          <a:noFill/>
          <a:ln cap="rnd" cmpd="sng" w="19050">
            <a:solidFill>
              <a:srgbClr val="004651"/>
            </a:solidFill>
            <a:prstDash val="solid"/>
            <a:round/>
            <a:headEnd len="sm" w="sm" type="none"/>
            <a:tailEnd len="sm" w="sm" type="none"/>
          </a:ln>
        </p:spPr>
      </p:cxnSp>
      <p:sp>
        <p:nvSpPr>
          <p:cNvPr id="154" name="Google Shape;154;p19"/>
          <p:cNvSpPr txBox="1"/>
          <p:nvPr/>
        </p:nvSpPr>
        <p:spPr>
          <a:xfrm>
            <a:off x="1268575" y="5389726"/>
            <a:ext cx="3364800" cy="118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1" lang="en-US" sz="3500">
                <a:solidFill>
                  <a:schemeClr val="dk1"/>
                </a:solidFill>
              </a:rPr>
              <a:t>Integrated Approach</a:t>
            </a:r>
            <a:endParaRPr b="1" i="1" sz="4100"/>
          </a:p>
        </p:txBody>
      </p:sp>
      <p:sp>
        <p:nvSpPr>
          <p:cNvPr id="155" name="Google Shape;155;p19"/>
          <p:cNvSpPr txBox="1"/>
          <p:nvPr/>
        </p:nvSpPr>
        <p:spPr>
          <a:xfrm>
            <a:off x="5317258" y="4847927"/>
            <a:ext cx="3364800" cy="1727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300">
                <a:solidFill>
                  <a:schemeClr val="dk1"/>
                </a:solidFill>
              </a:rPr>
              <a:t>Preprocessing for Enhanced Analysis</a:t>
            </a:r>
            <a:endParaRPr sz="4000"/>
          </a:p>
        </p:txBody>
      </p:sp>
      <p:sp>
        <p:nvSpPr>
          <p:cNvPr id="156" name="Google Shape;156;p19"/>
          <p:cNvSpPr txBox="1"/>
          <p:nvPr/>
        </p:nvSpPr>
        <p:spPr>
          <a:xfrm>
            <a:off x="13894400" y="4778002"/>
            <a:ext cx="3364800" cy="214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100">
                <a:solidFill>
                  <a:schemeClr val="dk1"/>
                </a:solidFill>
              </a:rPr>
              <a:t>Mitigating Class Imbalance</a:t>
            </a:r>
            <a:endParaRPr sz="4400"/>
          </a:p>
        </p:txBody>
      </p:sp>
      <p:sp>
        <p:nvSpPr>
          <p:cNvPr id="157" name="Google Shape;157;p19"/>
          <p:cNvSpPr txBox="1"/>
          <p:nvPr/>
        </p:nvSpPr>
        <p:spPr>
          <a:xfrm>
            <a:off x="9605825" y="4471675"/>
            <a:ext cx="3364800" cy="1779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400">
                <a:solidFill>
                  <a:schemeClr val="dk1"/>
                </a:solidFill>
              </a:rPr>
              <a:t>Machine Learning Models</a:t>
            </a:r>
            <a:endParaRPr sz="3700"/>
          </a:p>
        </p:txBody>
      </p:sp>
      <p:sp>
        <p:nvSpPr>
          <p:cNvPr id="158" name="Google Shape;158;p19"/>
          <p:cNvSpPr txBox="1"/>
          <p:nvPr/>
        </p:nvSpPr>
        <p:spPr>
          <a:xfrm>
            <a:off x="1028700" y="1019175"/>
            <a:ext cx="5699080"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000000"/>
                </a:solidFill>
                <a:latin typeface="Fira Sans Medium"/>
                <a:ea typeface="Fira Sans Medium"/>
                <a:cs typeface="Fira Sans Medium"/>
                <a:sym typeface="Fira Sans Medium"/>
              </a:rPr>
              <a:t>Methodology</a:t>
            </a:r>
            <a:endParaRPr/>
          </a:p>
        </p:txBody>
      </p:sp>
      <p:sp>
        <p:nvSpPr>
          <p:cNvPr id="159" name="Google Shape;159;p19"/>
          <p:cNvSpPr/>
          <p:nvPr/>
        </p:nvSpPr>
        <p:spPr>
          <a:xfrm>
            <a:off x="1031805"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60" name="Google Shape;160;p19"/>
          <p:cNvSpPr/>
          <p:nvPr/>
        </p:nvSpPr>
        <p:spPr>
          <a:xfrm>
            <a:off x="5317258"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61" name="Google Shape;161;p19"/>
          <p:cNvSpPr/>
          <p:nvPr/>
        </p:nvSpPr>
        <p:spPr>
          <a:xfrm>
            <a:off x="9605817" y="821740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62" name="Google Shape;162;p19"/>
          <p:cNvSpPr/>
          <p:nvPr/>
        </p:nvSpPr>
        <p:spPr>
          <a:xfrm>
            <a:off x="13894375"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63" name="Google Shape;163;p19"/>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64" name="Google Shape;164;p19"/>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65" name="Google Shape;165;p19"/>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66" name="Google Shape;166;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70" name="Shape 170"/>
        <p:cNvGrpSpPr/>
        <p:nvPr/>
      </p:nvGrpSpPr>
      <p:grpSpPr>
        <a:xfrm>
          <a:off x="0" y="0"/>
          <a:ext cx="0" cy="0"/>
          <a:chOff x="0" y="0"/>
          <a:chExt cx="0" cy="0"/>
        </a:xfrm>
      </p:grpSpPr>
      <p:sp>
        <p:nvSpPr>
          <p:cNvPr id="171" name="Google Shape;171;p20"/>
          <p:cNvSpPr/>
          <p:nvPr/>
        </p:nvSpPr>
        <p:spPr>
          <a:xfrm>
            <a:off x="13585950" y="-517425"/>
            <a:ext cx="6210236" cy="537809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72" name="Google Shape;172;p20"/>
          <p:cNvSpPr/>
          <p:nvPr/>
        </p:nvSpPr>
        <p:spPr>
          <a:xfrm>
            <a:off x="12661994" y="427592"/>
            <a:ext cx="3151914" cy="272957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73" name="Google Shape;173;p20"/>
          <p:cNvSpPr txBox="1"/>
          <p:nvPr/>
        </p:nvSpPr>
        <p:spPr>
          <a:xfrm>
            <a:off x="1028700" y="1019175"/>
            <a:ext cx="6910589"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4F4F4"/>
                </a:solidFill>
                <a:latin typeface="Fira Sans Medium"/>
                <a:ea typeface="Fira Sans Medium"/>
                <a:cs typeface="Fira Sans Medium"/>
                <a:sym typeface="Fira Sans Medium"/>
              </a:rPr>
              <a:t>Result</a:t>
            </a:r>
            <a:endParaRPr/>
          </a:p>
        </p:txBody>
      </p:sp>
      <p:sp>
        <p:nvSpPr>
          <p:cNvPr id="174" name="Google Shape;174;p20"/>
          <p:cNvSpPr txBox="1"/>
          <p:nvPr/>
        </p:nvSpPr>
        <p:spPr>
          <a:xfrm>
            <a:off x="0" y="7009166"/>
            <a:ext cx="18288000" cy="67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lt1"/>
              </a:solidFill>
              <a:latin typeface="Calibri"/>
              <a:ea typeface="Calibri"/>
              <a:cs typeface="Calibri"/>
              <a:sym typeface="Calibri"/>
            </a:endParaRPr>
          </a:p>
        </p:txBody>
      </p:sp>
      <p:sp>
        <p:nvSpPr>
          <p:cNvPr id="175" name="Google Shape;175;p20"/>
          <p:cNvSpPr txBox="1"/>
          <p:nvPr/>
        </p:nvSpPr>
        <p:spPr>
          <a:xfrm>
            <a:off x="1028700" y="6763925"/>
            <a:ext cx="12557400" cy="11697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FFFFFF"/>
              </a:buClr>
              <a:buSzPts val="3200"/>
              <a:buFont typeface="Calibri"/>
              <a:buChar char="●"/>
            </a:pPr>
            <a:r>
              <a:rPr lang="en-US" sz="3200">
                <a:solidFill>
                  <a:srgbClr val="FFFFFF"/>
                </a:solidFill>
                <a:latin typeface="Calibri"/>
                <a:ea typeface="Calibri"/>
                <a:cs typeface="Calibri"/>
                <a:sym typeface="Calibri"/>
              </a:rPr>
              <a:t>The classification report highlighted diverse outcomes for emotions such as anger, fun, love, neutral sadness, and worry.</a:t>
            </a:r>
            <a:endParaRPr sz="3200">
              <a:solidFill>
                <a:srgbClr val="FFFFFF"/>
              </a:solidFill>
              <a:latin typeface="Calibri"/>
              <a:ea typeface="Calibri"/>
              <a:cs typeface="Calibri"/>
              <a:sym typeface="Calibri"/>
            </a:endParaRPr>
          </a:p>
        </p:txBody>
      </p:sp>
      <p:sp>
        <p:nvSpPr>
          <p:cNvPr id="176" name="Google Shape;176;p20"/>
          <p:cNvSpPr txBox="1"/>
          <p:nvPr/>
        </p:nvSpPr>
        <p:spPr>
          <a:xfrm>
            <a:off x="1028700" y="3641600"/>
            <a:ext cx="11633400" cy="26379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FFFFFF"/>
              </a:buClr>
              <a:buSzPts val="3200"/>
              <a:buFont typeface="Calibri"/>
              <a:buChar char="●"/>
            </a:pPr>
            <a:r>
              <a:rPr lang="en-US" sz="3200">
                <a:solidFill>
                  <a:srgbClr val="FFFFFF"/>
                </a:solidFill>
                <a:latin typeface="Calibri"/>
                <a:ea typeface="Calibri"/>
                <a:cs typeface="Calibri"/>
                <a:sym typeface="Calibri"/>
              </a:rPr>
              <a:t>"Emotion Detection in Social Media: Unveiling the Mental Health Landscape Analysis in Digital Communication" employed machine learning to identify emotions in tweets, revealing varied accuracy across distinct emotional categories in sentiment detection models.</a:t>
            </a:r>
            <a:endParaRPr sz="3200">
              <a:solidFill>
                <a:srgbClr val="FFFFFF"/>
              </a:solidFill>
              <a:latin typeface="Calibri"/>
              <a:ea typeface="Calibri"/>
              <a:cs typeface="Calibri"/>
              <a:sym typeface="Calibri"/>
            </a:endParaRPr>
          </a:p>
        </p:txBody>
      </p:sp>
      <p:sp>
        <p:nvSpPr>
          <p:cNvPr id="177" name="Google Shape;177;p2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1" name="Shape 181"/>
        <p:cNvGrpSpPr/>
        <p:nvPr/>
      </p:nvGrpSpPr>
      <p:grpSpPr>
        <a:xfrm>
          <a:off x="0" y="0"/>
          <a:ext cx="0" cy="0"/>
          <a:chOff x="0" y="0"/>
          <a:chExt cx="0" cy="0"/>
        </a:xfrm>
      </p:grpSpPr>
      <p:sp>
        <p:nvSpPr>
          <p:cNvPr id="182" name="Google Shape;182;p21"/>
          <p:cNvSpPr/>
          <p:nvPr/>
        </p:nvSpPr>
        <p:spPr>
          <a:xfrm>
            <a:off x="14151770" y="4201140"/>
            <a:ext cx="7027514" cy="608586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83" name="Google Shape;183;p21"/>
          <p:cNvSpPr/>
          <p:nvPr/>
        </p:nvSpPr>
        <p:spPr>
          <a:xfrm>
            <a:off x="11139702" y="847066"/>
            <a:ext cx="4961246" cy="42964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grpSp>
        <p:nvGrpSpPr>
          <p:cNvPr id="184" name="Google Shape;184;p21"/>
          <p:cNvGrpSpPr/>
          <p:nvPr/>
        </p:nvGrpSpPr>
        <p:grpSpPr>
          <a:xfrm>
            <a:off x="1247338" y="3334497"/>
            <a:ext cx="10296097" cy="4828462"/>
            <a:chOff x="0" y="0"/>
            <a:chExt cx="13728129" cy="6437949"/>
          </a:xfrm>
        </p:grpSpPr>
        <p:sp>
          <p:nvSpPr>
            <p:cNvPr id="185" name="Google Shape;185;p21"/>
            <p:cNvSpPr txBox="1"/>
            <p:nvPr/>
          </p:nvSpPr>
          <p:spPr>
            <a:xfrm>
              <a:off x="0" y="0"/>
              <a:ext cx="13728129" cy="17145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499" u="none" cap="none" strike="noStrike">
                  <a:solidFill>
                    <a:srgbClr val="000000"/>
                  </a:solidFill>
                  <a:latin typeface="Fira Sans Medium"/>
                  <a:ea typeface="Fira Sans Medium"/>
                  <a:cs typeface="Fira Sans Medium"/>
                  <a:sym typeface="Fira Sans Medium"/>
                </a:rPr>
                <a:t>Future work</a:t>
              </a:r>
              <a:endParaRPr/>
            </a:p>
          </p:txBody>
        </p:sp>
        <p:sp>
          <p:nvSpPr>
            <p:cNvPr id="186" name="Google Shape;186;p21"/>
            <p:cNvSpPr txBox="1"/>
            <p:nvPr/>
          </p:nvSpPr>
          <p:spPr>
            <a:xfrm>
              <a:off x="0" y="1940049"/>
              <a:ext cx="12298800" cy="4497900"/>
            </a:xfrm>
            <a:prstGeom prst="rect">
              <a:avLst/>
            </a:prstGeom>
            <a:noFill/>
            <a:ln>
              <a:noFill/>
            </a:ln>
          </p:spPr>
          <p:txBody>
            <a:bodyPr anchorCtr="0" anchor="t" bIns="0" lIns="0" spcFirstLastPara="1" rIns="0" wrap="square" tIns="0">
              <a:spAutoFit/>
            </a:bodyPr>
            <a:lstStyle/>
            <a:p>
              <a:pPr indent="-327024" lvl="1" marL="539749" marR="0" rtl="0" algn="l">
                <a:lnSpc>
                  <a:spcPct val="140016"/>
                </a:lnSpc>
                <a:spcBef>
                  <a:spcPts val="0"/>
                </a:spcBef>
                <a:spcAft>
                  <a:spcPts val="0"/>
                </a:spcAft>
                <a:buClr>
                  <a:srgbClr val="000000"/>
                </a:buClr>
                <a:buSzPts val="3399"/>
                <a:buFont typeface="Arial"/>
                <a:buChar char="•"/>
              </a:pPr>
              <a:r>
                <a:rPr b="1" lang="en-US" sz="2000">
                  <a:solidFill>
                    <a:schemeClr val="dk1"/>
                  </a:solidFill>
                </a:rPr>
                <a:t>Refinement of Emotion Detection Models</a:t>
              </a:r>
              <a:endParaRPr sz="2300"/>
            </a:p>
            <a:p>
              <a:pPr indent="-320674" lvl="1" marL="539749" marR="0" rtl="0" algn="l">
                <a:lnSpc>
                  <a:spcPct val="140016"/>
                </a:lnSpc>
                <a:spcBef>
                  <a:spcPts val="0"/>
                </a:spcBef>
                <a:spcAft>
                  <a:spcPts val="0"/>
                </a:spcAft>
                <a:buClr>
                  <a:srgbClr val="000000"/>
                </a:buClr>
                <a:buSzPts val="3299"/>
                <a:buFont typeface="Arial"/>
                <a:buChar char="•"/>
              </a:pPr>
              <a:r>
                <a:rPr b="1" lang="en-US" sz="1900">
                  <a:solidFill>
                    <a:schemeClr val="dk1"/>
                  </a:solidFill>
                </a:rPr>
                <a:t>Dynamic Sentiment Analysis</a:t>
              </a:r>
              <a:endParaRPr sz="2200"/>
            </a:p>
            <a:p>
              <a:pPr indent="-320674" lvl="1" marL="539749" marR="0" rtl="0" algn="l">
                <a:lnSpc>
                  <a:spcPct val="140016"/>
                </a:lnSpc>
                <a:spcBef>
                  <a:spcPts val="0"/>
                </a:spcBef>
                <a:spcAft>
                  <a:spcPts val="0"/>
                </a:spcAft>
                <a:buClr>
                  <a:srgbClr val="000000"/>
                </a:buClr>
                <a:buSzPts val="3299"/>
                <a:buFont typeface="Arial"/>
                <a:buChar char="•"/>
              </a:pPr>
              <a:r>
                <a:rPr b="1" lang="en-US" sz="1900">
                  <a:solidFill>
                    <a:schemeClr val="dk1"/>
                  </a:solidFill>
                </a:rPr>
                <a:t>Opinion Mining and User Engagement</a:t>
              </a:r>
              <a:endParaRPr sz="2200"/>
            </a:p>
            <a:p>
              <a:pPr indent="-320674" lvl="1" marL="539749" marR="0" rtl="0" algn="l">
                <a:lnSpc>
                  <a:spcPct val="140016"/>
                </a:lnSpc>
                <a:spcBef>
                  <a:spcPts val="0"/>
                </a:spcBef>
                <a:spcAft>
                  <a:spcPts val="0"/>
                </a:spcAft>
                <a:buClr>
                  <a:srgbClr val="000000"/>
                </a:buClr>
                <a:buSzPts val="3299"/>
                <a:buFont typeface="Arial"/>
                <a:buChar char="•"/>
              </a:pPr>
              <a:r>
                <a:rPr b="1" lang="en-US" sz="1900">
                  <a:solidFill>
                    <a:schemeClr val="dk1"/>
                  </a:solidFill>
                </a:rPr>
                <a:t>Cross-Platform Analysis</a:t>
              </a:r>
              <a:endParaRPr sz="2200"/>
            </a:p>
            <a:p>
              <a:pPr indent="-320674" lvl="1" marL="539749" marR="0" rtl="0" algn="l">
                <a:lnSpc>
                  <a:spcPct val="140016"/>
                </a:lnSpc>
                <a:spcBef>
                  <a:spcPts val="0"/>
                </a:spcBef>
                <a:spcAft>
                  <a:spcPts val="0"/>
                </a:spcAft>
                <a:buClr>
                  <a:srgbClr val="000000"/>
                </a:buClr>
                <a:buSzPts val="3299"/>
                <a:buFont typeface="Arial"/>
                <a:buChar char="•"/>
              </a:pPr>
              <a:r>
                <a:rPr b="1" lang="en-US" sz="1900">
                  <a:solidFill>
                    <a:schemeClr val="dk1"/>
                  </a:solidFill>
                </a:rPr>
                <a:t>Ethical Considerations and Privacy Implications</a:t>
              </a:r>
              <a:endParaRPr sz="2200"/>
            </a:p>
          </p:txBody>
        </p:sp>
      </p:grpSp>
      <p:sp>
        <p:nvSpPr>
          <p:cNvPr id="187" name="Google Shape;187;p21"/>
          <p:cNvSpPr/>
          <p:nvPr/>
        </p:nvSpPr>
        <p:spPr>
          <a:xfrm>
            <a:off x="16342430" y="2348549"/>
            <a:ext cx="1497731" cy="1293495"/>
          </a:xfrm>
          <a:custGeom>
            <a:rect b="b" l="l" r="r" t="t"/>
            <a:pathLst>
              <a:path extrusionOk="0" h="1293495" w="1497731">
                <a:moveTo>
                  <a:pt x="0" y="0"/>
                </a:moveTo>
                <a:lnTo>
                  <a:pt x="1497730" y="0"/>
                </a:lnTo>
                <a:lnTo>
                  <a:pt x="1497730" y="1293495"/>
                </a:lnTo>
                <a:lnTo>
                  <a:pt x="0" y="1293495"/>
                </a:lnTo>
                <a:lnTo>
                  <a:pt x="0" y="0"/>
                </a:lnTo>
                <a:close/>
              </a:path>
            </a:pathLst>
          </a:custGeom>
          <a:blipFill rotWithShape="1">
            <a:blip r:embed="rId3">
              <a:alphaModFix/>
            </a:blip>
            <a:stretch>
              <a:fillRect b="0" l="0" r="0" t="0"/>
            </a:stretch>
          </a:blipFill>
          <a:ln>
            <a:noFill/>
          </a:ln>
        </p:spPr>
      </p:sp>
      <p:sp>
        <p:nvSpPr>
          <p:cNvPr id="188" name="Google Shape;188;p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