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mov" ContentType="video/quicktime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57" r:id="rId4"/>
    <p:sldId id="268" r:id="rId5"/>
    <p:sldId id="270" r:id="rId6"/>
    <p:sldId id="266" r:id="rId7"/>
    <p:sldId id="269" r:id="rId8"/>
    <p:sldId id="271" r:id="rId9"/>
    <p:sldId id="27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MA" initials="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A9D18E"/>
    <a:srgbClr val="E2F0D9"/>
    <a:srgbClr val="556080"/>
    <a:srgbClr val="FD8469"/>
    <a:srgbClr val="E5D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3" autoAdjust="0"/>
    <p:restoredTop sz="94660"/>
  </p:normalViewPr>
  <p:slideViewPr>
    <p:cSldViewPr snapToGrid="0">
      <p:cViewPr varScale="1">
        <p:scale>
          <a:sx n="96" d="100"/>
          <a:sy n="96" d="100"/>
        </p:scale>
        <p:origin x="65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164-4FFE-BDFA-AF060DD415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Hoja1!$A$2:$A$6</c:f>
              <c:strCache>
                <c:ptCount val="5"/>
                <c:pt idx="0">
                  <c:v>Marketing</c:v>
                </c:pt>
                <c:pt idx="1">
                  <c:v>Salaries</c:v>
                </c:pt>
                <c:pt idx="2">
                  <c:v>Technology</c:v>
                </c:pt>
                <c:pt idx="3">
                  <c:v>Legal</c:v>
                </c:pt>
                <c:pt idx="4">
                  <c:v>Others</c:v>
                </c:pt>
              </c:strCache>
            </c:strRef>
          </c:cat>
          <c:val>
            <c:numRef>
              <c:f>Hoja1!$B$2:$B$6</c:f>
              <c:numCache>
                <c:formatCode>0%</c:formatCode>
                <c:ptCount val="5"/>
                <c:pt idx="0">
                  <c:v>0.55</c:v>
                </c:pt>
                <c:pt idx="1">
                  <c:v>0.25</c:v>
                </c:pt>
                <c:pt idx="2">
                  <c:v>0.07</c:v>
                </c:pt>
                <c:pt idx="3">
                  <c:v>0.06</c:v>
                </c:pt>
                <c:pt idx="4">
                  <c:v>0.07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164-4FFE-BDFA-AF060DD41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6DD65-74EF-46DF-8BFD-6128BA404C2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78D4474-125D-44B4-A3FB-A54757DACA20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Today</a:t>
          </a:r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0A6C114D-942D-49AF-900F-0E9C854D9FFD}" type="parTrans" cxnId="{6E053A83-5041-4A07-9A7D-C9D055F2FD35}">
      <dgm:prSet/>
      <dgm:spPr/>
      <dgm:t>
        <a:bodyPr/>
        <a:lstStyle/>
        <a:p>
          <a:endParaRPr lang="es-ES" sz="1800"/>
        </a:p>
      </dgm:t>
    </dgm:pt>
    <dgm:pt modelId="{08F58FD0-4EB3-4C56-97EE-F83A031BBAF1}" type="sibTrans" cxnId="{6E053A83-5041-4A07-9A7D-C9D055F2FD35}">
      <dgm:prSet/>
      <dgm:spPr/>
      <dgm:t>
        <a:bodyPr/>
        <a:lstStyle/>
        <a:p>
          <a:endParaRPr lang="es-ES" sz="1800"/>
        </a:p>
      </dgm:t>
    </dgm:pt>
    <dgm:pt modelId="{272B785D-2BD4-4AFD-9641-757143C5BE20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Web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application</a:t>
          </a:r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03467352-11DA-48DD-9FF6-EF2D486CEF2B}" type="parTrans" cxnId="{B31CCF64-C355-4308-83AD-2A70DB0A4E46}">
      <dgm:prSet/>
      <dgm:spPr/>
      <dgm:t>
        <a:bodyPr/>
        <a:lstStyle/>
        <a:p>
          <a:endParaRPr lang="es-ES" sz="1800"/>
        </a:p>
      </dgm:t>
    </dgm:pt>
    <dgm:pt modelId="{CE3D4FEB-8423-440E-BFEF-9BC18F07BBFC}" type="sibTrans" cxnId="{B31CCF64-C355-4308-83AD-2A70DB0A4E46}">
      <dgm:prSet/>
      <dgm:spPr/>
      <dgm:t>
        <a:bodyPr/>
        <a:lstStyle/>
        <a:p>
          <a:endParaRPr lang="es-ES" sz="1800"/>
        </a:p>
      </dgm:t>
    </dgm:pt>
    <dgm:pt modelId="{3E970972-CF9A-45A4-9294-0F2D04BC102E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Smarts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contracts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with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Solidity</a:t>
          </a:r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2ED09554-2585-4C9B-A12C-202EF9249E7B}" type="parTrans" cxnId="{42C2381B-AFEE-4CFC-BF5B-A47669490A78}">
      <dgm:prSet/>
      <dgm:spPr/>
      <dgm:t>
        <a:bodyPr/>
        <a:lstStyle/>
        <a:p>
          <a:endParaRPr lang="es-ES" sz="1800"/>
        </a:p>
      </dgm:t>
    </dgm:pt>
    <dgm:pt modelId="{BE425E66-3E62-4F58-A5AA-2AFA87CA18FC}" type="sibTrans" cxnId="{42C2381B-AFEE-4CFC-BF5B-A47669490A78}">
      <dgm:prSet/>
      <dgm:spPr/>
      <dgm:t>
        <a:bodyPr/>
        <a:lstStyle/>
        <a:p>
          <a:endParaRPr lang="es-ES" sz="1800"/>
        </a:p>
      </dgm:t>
    </dgm:pt>
    <dgm:pt modelId="{0E5CA106-6DA6-4211-B37D-6FE3B51211D9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Short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Term</a:t>
          </a:r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endParaRPr lang="es-ES" sz="1800">
            <a:solidFill>
              <a:schemeClr val="tx1"/>
            </a:solidFill>
            <a:latin typeface="Century Gothic" panose="020B0502020202020204" pitchFamily="34" charset="0"/>
          </a:endParaRPr>
        </a:p>
        <a:p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1B78B113-D9C5-4607-A5FD-C8EC11756FB7}" type="parTrans" cxnId="{48112EE7-07E0-4B00-B52B-90CCAD143664}">
      <dgm:prSet/>
      <dgm:spPr/>
      <dgm:t>
        <a:bodyPr/>
        <a:lstStyle/>
        <a:p>
          <a:endParaRPr lang="es-ES" sz="1800"/>
        </a:p>
      </dgm:t>
    </dgm:pt>
    <dgm:pt modelId="{5B391D7B-7DAD-49B7-BC7F-A118AB4E422C}" type="sibTrans" cxnId="{48112EE7-07E0-4B00-B52B-90CCAD143664}">
      <dgm:prSet/>
      <dgm:spPr/>
      <dgm:t>
        <a:bodyPr/>
        <a:lstStyle/>
        <a:p>
          <a:endParaRPr lang="es-ES" sz="1800"/>
        </a:p>
      </dgm:t>
    </dgm:pt>
    <dgm:pt modelId="{A1757717-2CE4-4269-8871-9E60284DAFDB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Third-party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digital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identity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verification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(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Alastria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,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Uport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)</a:t>
          </a:r>
        </a:p>
      </dgm:t>
    </dgm:pt>
    <dgm:pt modelId="{52C8857F-740B-4A0C-90F1-9DD8CE9D2F27}" type="parTrans" cxnId="{7921E3EB-4D65-4DC2-905A-680EA8CBEE16}">
      <dgm:prSet/>
      <dgm:spPr/>
      <dgm:t>
        <a:bodyPr/>
        <a:lstStyle/>
        <a:p>
          <a:endParaRPr lang="es-ES" sz="1800"/>
        </a:p>
      </dgm:t>
    </dgm:pt>
    <dgm:pt modelId="{92A61561-DA02-4377-8447-99D005DDBF4D}" type="sibTrans" cxnId="{7921E3EB-4D65-4DC2-905A-680EA8CBEE16}">
      <dgm:prSet/>
      <dgm:spPr/>
      <dgm:t>
        <a:bodyPr/>
        <a:lstStyle/>
        <a:p>
          <a:endParaRPr lang="es-ES" sz="1800"/>
        </a:p>
      </dgm:t>
    </dgm:pt>
    <dgm:pt modelId="{BD94F472-E1B9-429B-9D5E-8EA9E4092FF8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Future</a:t>
          </a:r>
        </a:p>
        <a:p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14FB5D12-6E1F-4D5C-BA05-D59931B045DA}" type="parTrans" cxnId="{27B25F17-6AAE-478F-8E9E-BC05ACBDA65A}">
      <dgm:prSet/>
      <dgm:spPr/>
      <dgm:t>
        <a:bodyPr/>
        <a:lstStyle/>
        <a:p>
          <a:endParaRPr lang="es-ES" sz="1800"/>
        </a:p>
      </dgm:t>
    </dgm:pt>
    <dgm:pt modelId="{ED267AE4-1C63-4D31-9F30-8C2FA3D06A5F}" type="sibTrans" cxnId="{27B25F17-6AAE-478F-8E9E-BC05ACBDA65A}">
      <dgm:prSet/>
      <dgm:spPr/>
      <dgm:t>
        <a:bodyPr/>
        <a:lstStyle/>
        <a:p>
          <a:endParaRPr lang="es-ES" sz="1800"/>
        </a:p>
      </dgm:t>
    </dgm:pt>
    <dgm:pt modelId="{1B9AA12E-61E8-4579-AA80-B2A59AE0F74E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Adition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of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other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PoS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blockchains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(Neo,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cardano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…)</a:t>
          </a:r>
        </a:p>
      </dgm:t>
    </dgm:pt>
    <dgm:pt modelId="{854670AD-7185-4520-8F26-B88FF4A4F327}" type="parTrans" cxnId="{CFD92DCA-7D8C-4FB5-AE64-00B2C6870CA4}">
      <dgm:prSet/>
      <dgm:spPr/>
      <dgm:t>
        <a:bodyPr/>
        <a:lstStyle/>
        <a:p>
          <a:endParaRPr lang="es-ES" sz="1800"/>
        </a:p>
      </dgm:t>
    </dgm:pt>
    <dgm:pt modelId="{F3017E20-4FDB-4A14-82AB-0BF4C2B85410}" type="sibTrans" cxnId="{CFD92DCA-7D8C-4FB5-AE64-00B2C6870CA4}">
      <dgm:prSet/>
      <dgm:spPr/>
      <dgm:t>
        <a:bodyPr/>
        <a:lstStyle/>
        <a:p>
          <a:endParaRPr lang="es-ES" sz="1800"/>
        </a:p>
      </dgm:t>
    </dgm:pt>
    <dgm:pt modelId="{B55BED0D-EADA-4426-B7A2-D7C800CA9DF6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Deploy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as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side-chains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to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allow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direct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exchange</a:t>
          </a:r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3E8EE5C1-A3F3-468D-8F90-629668B03151}" type="parTrans" cxnId="{125AAEB1-0FA7-4DB7-A75E-B072728365BA}">
      <dgm:prSet/>
      <dgm:spPr/>
      <dgm:t>
        <a:bodyPr/>
        <a:lstStyle/>
        <a:p>
          <a:endParaRPr lang="es-ES" sz="1800"/>
        </a:p>
      </dgm:t>
    </dgm:pt>
    <dgm:pt modelId="{A7962248-1435-46F0-929C-0E949A199FDB}" type="sibTrans" cxnId="{125AAEB1-0FA7-4DB7-A75E-B072728365BA}">
      <dgm:prSet/>
      <dgm:spPr/>
      <dgm:t>
        <a:bodyPr/>
        <a:lstStyle/>
        <a:p>
          <a:endParaRPr lang="es-ES" sz="1800"/>
        </a:p>
      </dgm:t>
    </dgm:pt>
    <dgm:pt modelId="{CDBE5222-D80A-4E64-B829-815829EA60B3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800" dirty="0" err="1">
              <a:solidFill>
                <a:schemeClr val="tx1"/>
              </a:solidFill>
              <a:latin typeface="Century Gothic" panose="020B0502020202020204" pitchFamily="34" charset="0"/>
            </a:rPr>
            <a:t>Market</a:t>
          </a:r>
          <a:r>
            <a:rPr lang="es-ES" sz="1800" dirty="0">
              <a:solidFill>
                <a:schemeClr val="tx1"/>
              </a:solidFill>
              <a:latin typeface="Century Gothic" panose="020B0502020202020204" pitchFamily="34" charset="0"/>
            </a:rPr>
            <a:t> place</a:t>
          </a:r>
        </a:p>
      </dgm:t>
    </dgm:pt>
    <dgm:pt modelId="{F86B09D7-3B19-428C-A035-70FCA586033B}" type="parTrans" cxnId="{A07F2E31-CD97-436B-852D-412574E3D76B}">
      <dgm:prSet/>
      <dgm:spPr/>
      <dgm:t>
        <a:bodyPr/>
        <a:lstStyle/>
        <a:p>
          <a:endParaRPr lang="es-ES"/>
        </a:p>
      </dgm:t>
    </dgm:pt>
    <dgm:pt modelId="{2F6CE3AF-AD52-4DC2-88EF-E94108E9F0F6}" type="sibTrans" cxnId="{A07F2E31-CD97-436B-852D-412574E3D76B}">
      <dgm:prSet/>
      <dgm:spPr/>
      <dgm:t>
        <a:bodyPr/>
        <a:lstStyle/>
        <a:p>
          <a:endParaRPr lang="es-ES"/>
        </a:p>
      </dgm:t>
    </dgm:pt>
    <dgm:pt modelId="{06FC0EE5-56E5-4535-9F77-E729F684825F}">
      <dgm:prSet phldrT="[Texto]" custT="1"/>
      <dgm:spPr>
        <a:solidFill>
          <a:schemeClr val="accent5">
            <a:lumMod val="20000"/>
            <a:lumOff val="80000"/>
          </a:schemeClr>
        </a:solidFill>
        <a:ln>
          <a:solidFill>
            <a:srgbClr val="0070C0"/>
          </a:solidFill>
        </a:ln>
      </dgm:spPr>
      <dgm:t>
        <a:bodyPr/>
        <a:lstStyle/>
        <a:p>
          <a:endParaRPr lang="es-ES" sz="1800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56F235D2-4A0F-4FDF-9E95-951881AA001A}" type="parTrans" cxnId="{40C132D9-04B8-4135-96B0-D2EBE0489FC9}">
      <dgm:prSet/>
      <dgm:spPr/>
      <dgm:t>
        <a:bodyPr/>
        <a:lstStyle/>
        <a:p>
          <a:endParaRPr lang="es-ES"/>
        </a:p>
      </dgm:t>
    </dgm:pt>
    <dgm:pt modelId="{0E71D442-9BE3-412D-98BC-85DA68C7B668}" type="sibTrans" cxnId="{40C132D9-04B8-4135-96B0-D2EBE0489FC9}">
      <dgm:prSet/>
      <dgm:spPr/>
      <dgm:t>
        <a:bodyPr/>
        <a:lstStyle/>
        <a:p>
          <a:endParaRPr lang="es-ES"/>
        </a:p>
      </dgm:t>
    </dgm:pt>
    <dgm:pt modelId="{4D52980C-B31A-4B76-BCEA-EFBD03FBCEB2}" type="pres">
      <dgm:prSet presAssocID="{C936DD65-74EF-46DF-8BFD-6128BA404C2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AAB589-1B21-4281-9273-6F27D4973112}" type="pres">
      <dgm:prSet presAssocID="{B78D4474-125D-44B4-A3FB-A54757DACA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FA474F-5DC4-4151-BD95-607DAE7697CC}" type="pres">
      <dgm:prSet presAssocID="{08F58FD0-4EB3-4C56-97EE-F83A031BBAF1}" presName="sibTrans" presStyleCnt="0"/>
      <dgm:spPr/>
    </dgm:pt>
    <dgm:pt modelId="{A0EE148D-1904-42B8-B3C5-2D3678772338}" type="pres">
      <dgm:prSet presAssocID="{0E5CA106-6DA6-4211-B37D-6FE3B51211D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8938B-419F-4733-B42A-1C05D36CE3DC}" type="pres">
      <dgm:prSet presAssocID="{5B391D7B-7DAD-49B7-BC7F-A118AB4E422C}" presName="sibTrans" presStyleCnt="0"/>
      <dgm:spPr/>
    </dgm:pt>
    <dgm:pt modelId="{E24D9A54-7625-4793-B737-FED832949829}" type="pres">
      <dgm:prSet presAssocID="{BD94F472-E1B9-429B-9D5E-8EA9E4092FF8}" presName="node" presStyleLbl="node1" presStyleIdx="2" presStyleCnt="3" custLinFactX="48782" custLinFactNeighborX="100000" custLinFactNeighborY="88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21E3EB-4D65-4DC2-905A-680EA8CBEE16}" srcId="{0E5CA106-6DA6-4211-B37D-6FE3B51211D9}" destId="{A1757717-2CE4-4269-8871-9E60284DAFDB}" srcOrd="0" destOrd="0" parTransId="{52C8857F-740B-4A0C-90F1-9DD8CE9D2F27}" sibTransId="{92A61561-DA02-4377-8447-99D005DDBF4D}"/>
    <dgm:cxn modelId="{0580406D-7EAD-49A2-B507-8E5FB647BD24}" type="presOf" srcId="{B78D4474-125D-44B4-A3FB-A54757DACA20}" destId="{F2AAB589-1B21-4281-9273-6F27D4973112}" srcOrd="0" destOrd="0" presId="urn:microsoft.com/office/officeart/2005/8/layout/hList6"/>
    <dgm:cxn modelId="{E34B161D-54ED-4F36-8BB1-CCB34AF0A3BA}" type="presOf" srcId="{CDBE5222-D80A-4E64-B829-815829EA60B3}" destId="{A0EE148D-1904-42B8-B3C5-2D3678772338}" srcOrd="0" destOrd="2" presId="urn:microsoft.com/office/officeart/2005/8/layout/hList6"/>
    <dgm:cxn modelId="{6F9A22AF-AE6C-40E7-B83C-3DF6DFCAD339}" type="presOf" srcId="{272B785D-2BD4-4AFD-9641-757143C5BE20}" destId="{F2AAB589-1B21-4281-9273-6F27D4973112}" srcOrd="0" destOrd="2" presId="urn:microsoft.com/office/officeart/2005/8/layout/hList6"/>
    <dgm:cxn modelId="{74B91624-5D6E-48B1-B5DA-44A90BC49A37}" type="presOf" srcId="{3E970972-CF9A-45A4-9294-0F2D04BC102E}" destId="{F2AAB589-1B21-4281-9273-6F27D4973112}" srcOrd="0" destOrd="3" presId="urn:microsoft.com/office/officeart/2005/8/layout/hList6"/>
    <dgm:cxn modelId="{48112EE7-07E0-4B00-B52B-90CCAD143664}" srcId="{C936DD65-74EF-46DF-8BFD-6128BA404C2D}" destId="{0E5CA106-6DA6-4211-B37D-6FE3B51211D9}" srcOrd="1" destOrd="0" parTransId="{1B78B113-D9C5-4607-A5FD-C8EC11756FB7}" sibTransId="{5B391D7B-7DAD-49B7-BC7F-A118AB4E422C}"/>
    <dgm:cxn modelId="{2C4F96A7-D527-49A3-BAF5-521B2FD510AA}" type="presOf" srcId="{C936DD65-74EF-46DF-8BFD-6128BA404C2D}" destId="{4D52980C-B31A-4B76-BCEA-EFBD03FBCEB2}" srcOrd="0" destOrd="0" presId="urn:microsoft.com/office/officeart/2005/8/layout/hList6"/>
    <dgm:cxn modelId="{A4872D12-B522-4040-A7A9-063E58C959EA}" type="presOf" srcId="{0E5CA106-6DA6-4211-B37D-6FE3B51211D9}" destId="{A0EE148D-1904-42B8-B3C5-2D3678772338}" srcOrd="0" destOrd="0" presId="urn:microsoft.com/office/officeart/2005/8/layout/hList6"/>
    <dgm:cxn modelId="{6E053A83-5041-4A07-9A7D-C9D055F2FD35}" srcId="{C936DD65-74EF-46DF-8BFD-6128BA404C2D}" destId="{B78D4474-125D-44B4-A3FB-A54757DACA20}" srcOrd="0" destOrd="0" parTransId="{0A6C114D-942D-49AF-900F-0E9C854D9FFD}" sibTransId="{08F58FD0-4EB3-4C56-97EE-F83A031BBAF1}"/>
    <dgm:cxn modelId="{40C132D9-04B8-4135-96B0-D2EBE0489FC9}" srcId="{B78D4474-125D-44B4-A3FB-A54757DACA20}" destId="{06FC0EE5-56E5-4535-9F77-E729F684825F}" srcOrd="0" destOrd="0" parTransId="{56F235D2-4A0F-4FDF-9E95-951881AA001A}" sibTransId="{0E71D442-9BE3-412D-98BC-85DA68C7B668}"/>
    <dgm:cxn modelId="{018E5CFD-E391-4CBA-B0EE-61692ED574DF}" type="presOf" srcId="{BD94F472-E1B9-429B-9D5E-8EA9E4092FF8}" destId="{E24D9A54-7625-4793-B737-FED832949829}" srcOrd="0" destOrd="0" presId="urn:microsoft.com/office/officeart/2005/8/layout/hList6"/>
    <dgm:cxn modelId="{B31CCF64-C355-4308-83AD-2A70DB0A4E46}" srcId="{B78D4474-125D-44B4-A3FB-A54757DACA20}" destId="{272B785D-2BD4-4AFD-9641-757143C5BE20}" srcOrd="1" destOrd="0" parTransId="{03467352-11DA-48DD-9FF6-EF2D486CEF2B}" sibTransId="{CE3D4FEB-8423-440E-BFEF-9BC18F07BBFC}"/>
    <dgm:cxn modelId="{B3A6E099-A74F-4C5C-AB5E-078997CD4F01}" type="presOf" srcId="{A1757717-2CE4-4269-8871-9E60284DAFDB}" destId="{A0EE148D-1904-42B8-B3C5-2D3678772338}" srcOrd="0" destOrd="1" presId="urn:microsoft.com/office/officeart/2005/8/layout/hList6"/>
    <dgm:cxn modelId="{A07F2E31-CD97-436B-852D-412574E3D76B}" srcId="{0E5CA106-6DA6-4211-B37D-6FE3B51211D9}" destId="{CDBE5222-D80A-4E64-B829-815829EA60B3}" srcOrd="1" destOrd="0" parTransId="{F86B09D7-3B19-428C-A035-70FCA586033B}" sibTransId="{2F6CE3AF-AD52-4DC2-88EF-E94108E9F0F6}"/>
    <dgm:cxn modelId="{EF8740B7-10EE-4458-AE24-6C20AAFBF30A}" type="presOf" srcId="{1B9AA12E-61E8-4579-AA80-B2A59AE0F74E}" destId="{E24D9A54-7625-4793-B737-FED832949829}" srcOrd="0" destOrd="1" presId="urn:microsoft.com/office/officeart/2005/8/layout/hList6"/>
    <dgm:cxn modelId="{CFD92DCA-7D8C-4FB5-AE64-00B2C6870CA4}" srcId="{BD94F472-E1B9-429B-9D5E-8EA9E4092FF8}" destId="{1B9AA12E-61E8-4579-AA80-B2A59AE0F74E}" srcOrd="0" destOrd="0" parTransId="{854670AD-7185-4520-8F26-B88FF4A4F327}" sibTransId="{F3017E20-4FDB-4A14-82AB-0BF4C2B85410}"/>
    <dgm:cxn modelId="{DB052624-BC39-4544-91DD-31C57E49A2B2}" type="presOf" srcId="{B55BED0D-EADA-4426-B7A2-D7C800CA9DF6}" destId="{E24D9A54-7625-4793-B737-FED832949829}" srcOrd="0" destOrd="2" presId="urn:microsoft.com/office/officeart/2005/8/layout/hList6"/>
    <dgm:cxn modelId="{699FF3A6-A952-43CA-851A-F6E8A927B90B}" type="presOf" srcId="{06FC0EE5-56E5-4535-9F77-E729F684825F}" destId="{F2AAB589-1B21-4281-9273-6F27D4973112}" srcOrd="0" destOrd="1" presId="urn:microsoft.com/office/officeart/2005/8/layout/hList6"/>
    <dgm:cxn modelId="{42C2381B-AFEE-4CFC-BF5B-A47669490A78}" srcId="{B78D4474-125D-44B4-A3FB-A54757DACA20}" destId="{3E970972-CF9A-45A4-9294-0F2D04BC102E}" srcOrd="2" destOrd="0" parTransId="{2ED09554-2585-4C9B-A12C-202EF9249E7B}" sibTransId="{BE425E66-3E62-4F58-A5AA-2AFA87CA18FC}"/>
    <dgm:cxn modelId="{125AAEB1-0FA7-4DB7-A75E-B072728365BA}" srcId="{BD94F472-E1B9-429B-9D5E-8EA9E4092FF8}" destId="{B55BED0D-EADA-4426-B7A2-D7C800CA9DF6}" srcOrd="1" destOrd="0" parTransId="{3E8EE5C1-A3F3-468D-8F90-629668B03151}" sibTransId="{A7962248-1435-46F0-929C-0E949A199FDB}"/>
    <dgm:cxn modelId="{27B25F17-6AAE-478F-8E9E-BC05ACBDA65A}" srcId="{C936DD65-74EF-46DF-8BFD-6128BA404C2D}" destId="{BD94F472-E1B9-429B-9D5E-8EA9E4092FF8}" srcOrd="2" destOrd="0" parTransId="{14FB5D12-6E1F-4D5C-BA05-D59931B045DA}" sibTransId="{ED267AE4-1C63-4D31-9F30-8C2FA3D06A5F}"/>
    <dgm:cxn modelId="{C154A81C-E491-4AB7-ACA1-6D2AB87F2CDD}" type="presParOf" srcId="{4D52980C-B31A-4B76-BCEA-EFBD03FBCEB2}" destId="{F2AAB589-1B21-4281-9273-6F27D4973112}" srcOrd="0" destOrd="0" presId="urn:microsoft.com/office/officeart/2005/8/layout/hList6"/>
    <dgm:cxn modelId="{A59CA27E-1D80-4E2A-A1B9-1510D9F9B103}" type="presParOf" srcId="{4D52980C-B31A-4B76-BCEA-EFBD03FBCEB2}" destId="{7AFA474F-5DC4-4151-BD95-607DAE7697CC}" srcOrd="1" destOrd="0" presId="urn:microsoft.com/office/officeart/2005/8/layout/hList6"/>
    <dgm:cxn modelId="{8BC1A76E-D6C3-4087-844C-AF657DDE30FE}" type="presParOf" srcId="{4D52980C-B31A-4B76-BCEA-EFBD03FBCEB2}" destId="{A0EE148D-1904-42B8-B3C5-2D3678772338}" srcOrd="2" destOrd="0" presId="urn:microsoft.com/office/officeart/2005/8/layout/hList6"/>
    <dgm:cxn modelId="{6198FAD1-29BD-490E-8553-C236DA9651C4}" type="presParOf" srcId="{4D52980C-B31A-4B76-BCEA-EFBD03FBCEB2}" destId="{5308938B-419F-4733-B42A-1C05D36CE3DC}" srcOrd="3" destOrd="0" presId="urn:microsoft.com/office/officeart/2005/8/layout/hList6"/>
    <dgm:cxn modelId="{58AC29E7-F6D5-4C37-B021-CE6ADA01D4A3}" type="presParOf" srcId="{4D52980C-B31A-4B76-BCEA-EFBD03FBCEB2}" destId="{E24D9A54-7625-4793-B737-FED832949829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AB589-1B21-4281-9273-6F27D4973112}">
      <dsp:nvSpPr>
        <dsp:cNvPr id="0" name=""/>
        <dsp:cNvSpPr/>
      </dsp:nvSpPr>
      <dsp:spPr>
        <a:xfrm rot="16200000">
          <a:off x="-974394" y="975370"/>
          <a:ext cx="4486348" cy="2535607"/>
        </a:xfrm>
        <a:prstGeom prst="flowChartManualOperati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Today</a:t>
          </a: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Web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application</a:t>
          </a: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Smarts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contracts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with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Solidity</a:t>
          </a: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 rot="5400000">
        <a:off x="976" y="897270"/>
        <a:ext cx="2535607" cy="2691808"/>
      </dsp:txXfrm>
    </dsp:sp>
    <dsp:sp modelId="{A0EE148D-1904-42B8-B3C5-2D3678772338}">
      <dsp:nvSpPr>
        <dsp:cNvPr id="0" name=""/>
        <dsp:cNvSpPr/>
      </dsp:nvSpPr>
      <dsp:spPr>
        <a:xfrm rot="16200000">
          <a:off x="1751383" y="975370"/>
          <a:ext cx="4486348" cy="2535607"/>
        </a:xfrm>
        <a:prstGeom prst="flowChartManualOperati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Short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Term</a:t>
          </a: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kern="1200">
            <a:solidFill>
              <a:schemeClr val="tx1"/>
            </a:solidFill>
            <a:latin typeface="Century Gothic" panose="020B0502020202020204" pitchFamily="34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Third-party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digital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identity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verification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(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Alastria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,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Uport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Market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place</a:t>
          </a:r>
        </a:p>
      </dsp:txBody>
      <dsp:txXfrm rot="5400000">
        <a:off x="2726753" y="897270"/>
        <a:ext cx="2535607" cy="2691808"/>
      </dsp:txXfrm>
    </dsp:sp>
    <dsp:sp modelId="{E24D9A54-7625-4793-B737-FED832949829}">
      <dsp:nvSpPr>
        <dsp:cNvPr id="0" name=""/>
        <dsp:cNvSpPr/>
      </dsp:nvSpPr>
      <dsp:spPr>
        <a:xfrm rot="16200000">
          <a:off x="4478137" y="975370"/>
          <a:ext cx="4486348" cy="2535607"/>
        </a:xfrm>
        <a:prstGeom prst="flowChartManualOperati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Future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Adition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of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other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PoS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blockchains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(Neo,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cardano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…)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Deploy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as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side-chains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to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allow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direct</a:t>
          </a:r>
          <a:r>
            <a:rPr lang="es-ES" sz="1800" kern="1200" dirty="0">
              <a:solidFill>
                <a:schemeClr val="tx1"/>
              </a:solidFill>
              <a:latin typeface="Century Gothic" panose="020B0502020202020204" pitchFamily="34" charset="0"/>
            </a:rPr>
            <a:t> </a:t>
          </a:r>
          <a:r>
            <a:rPr lang="es-ES" sz="1800" kern="1200" dirty="0" err="1">
              <a:solidFill>
                <a:schemeClr val="tx1"/>
              </a:solidFill>
              <a:latin typeface="Century Gothic" panose="020B0502020202020204" pitchFamily="34" charset="0"/>
            </a:rPr>
            <a:t>exchange</a:t>
          </a:r>
          <a:endParaRPr lang="es-ES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 rot="5400000">
        <a:off x="5453507" y="897270"/>
        <a:ext cx="2535607" cy="2691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="" xmlns:a16="http://schemas.microsoft.com/office/drawing/2014/main" id="{941AAD20-2A91-4B73-B1FC-FE0D09589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E65A0C51-FC1E-492B-9DEB-4D7EE558F1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FEDB2-F253-48D3-BB87-9639B0BD30D7}" type="datetimeFigureOut">
              <a:rPr lang="es-ES" smtClean="0"/>
              <a:t>10/12/17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7463F9A9-52E0-4824-ACBF-A78721712F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69E406E9-C6F2-4802-B7B0-2F3159A1FD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A19C-1252-4AB5-BB7A-79CDB6D12A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475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53630-5900-4A5C-BDAF-EAC235D10F04}" type="datetimeFigureOut">
              <a:rPr lang="es-ES" smtClean="0"/>
              <a:t>10/12/17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D5F7B-DBB2-4A16-B5C6-B54A92DC4B2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44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FFFB6AB-3DFB-4163-A0EB-5B281A99D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AC41357F-1D41-4121-A787-29EC340D2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AFC043C-8E7C-4703-953E-C3E53C3D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0ED5-0B6F-4C3B-B75A-0404DD750299}" type="datetime1">
              <a:rPr lang="es-ES" smtClean="0"/>
              <a:t>10/12/17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B904E3A-24A6-4974-9F2F-84A37281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10CB438-EAA2-4366-A058-764AFD06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07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8F3153C-726C-4434-8D4E-180009EA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7960502C-BC66-414E-A178-5558A1550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FA61358-36E0-4CF1-B4EE-6FD7BDA9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EB94-9273-4266-8213-D51C974AF296}" type="datetime1">
              <a:rPr lang="es-ES" smtClean="0"/>
              <a:t>10/12/17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F9E3842-526C-4F8E-AB7F-72FFD992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B6580E1-2AC1-4EF9-8DEB-BADADD90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73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A1460A74-04B8-4736-9B04-02F613591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D8407D16-C67C-479F-9833-D2A6CB1F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E3A2040-7E1D-45D1-96AB-3930DE08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28CE-E330-4B0B-A79D-62D45D56355F}" type="datetime1">
              <a:rPr lang="es-ES" smtClean="0"/>
              <a:t>10/12/17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D5CC1C9-5276-4818-9154-F83B630A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AE4E33F-E8F8-44CF-A271-32317547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19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2F49119-F533-4693-BC28-A9C81BEE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057B781-5451-4720-88E4-6B308726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8625704-0145-41E7-AA0F-B1857CF2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1B95-6961-4A17-92B5-5D7E21399962}" type="datetime1">
              <a:rPr lang="es-ES" smtClean="0"/>
              <a:t>10/12/17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04E9E9B-2592-4F26-8693-C73502FA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5275009B-C26F-4CF7-BFEF-FC2180B4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27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3FACEF9-AC23-4FD1-8AA4-58050D56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9D4C68B-0019-4B8E-BB46-9F20CDC90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B501D17-86BF-4732-AB69-C6F1A597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EE89-4F70-4F27-B871-F78CE6B9343C}" type="datetime1">
              <a:rPr lang="es-ES" smtClean="0"/>
              <a:t>10/12/17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A250A17-FD10-4BE6-A86A-E3F45C9D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C623D911-FDDB-4DA9-9D70-B1D3A4F5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31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6791B07-40A5-4A49-9162-A822DB11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949516B-F696-40B7-BD29-495FF6D21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A14B9141-E06D-476E-A119-BC05AEFE8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161963C-A551-4239-BF5B-33AED2CB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1D06-F8AE-438E-9B99-9B4BF4D60BC5}" type="datetime1">
              <a:rPr lang="es-ES" smtClean="0"/>
              <a:t>10/12/17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A2F01059-AD36-4E39-A113-CC29D0E7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B5DEEF46-56C8-4E30-95EC-78E6E1CA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81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740B9FF-F7CC-4B79-8EE3-58AF4D06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073A2152-0EEC-4BD0-BF5F-9807FBFA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A2A946D5-27CA-4648-9762-F8C26C712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189DE789-D208-4347-9D4E-B07BD60A5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C4AF2CF2-C606-48D3-ADED-A99301EF4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FBA71A85-6D2C-4260-93F2-E222E18B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6CF5-977E-454E-851D-0AFD2BB5AFBF}" type="datetime1">
              <a:rPr lang="es-ES" smtClean="0"/>
              <a:t>10/12/17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A86AC160-7D7C-4735-A923-1729F442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47D8BC24-D65B-494B-90F9-DF0161A4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78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8029BFB-A643-471A-B6AC-AB61AA3B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6B0D48C3-8115-48B5-9E97-14B443A0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384E-D622-4EB3-9E45-3DB9D8E59C89}" type="datetime1">
              <a:rPr lang="es-ES" smtClean="0"/>
              <a:t>10/12/17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DDFA7194-A19D-4D7F-A651-93F2C40A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A8E03068-3C86-429B-9E20-3CCB3FB0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32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3B9F6AC8-BCE5-4C8C-B528-6AA7EDF8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6478-8AAB-4204-9FAE-5F9AD55D4B0E}" type="datetime1">
              <a:rPr lang="es-ES" smtClean="0"/>
              <a:t>10/12/17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42A20BC6-F831-4DCB-A1BC-B5E01AAF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E4697C1-0049-4F0B-A4CF-665C3AE4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22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7DFB06C-1000-4AC1-9707-6501C550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B59551C-50C4-4897-8A48-7FF7F1F32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FBFE0417-7181-4C8E-A01A-3A2E2E537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43547E67-0494-4A77-908D-5CB5190F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D6C7-FC80-45FD-A27C-55787C9D7AC2}" type="datetime1">
              <a:rPr lang="es-ES" smtClean="0"/>
              <a:t>10/12/17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D8CB030F-87B5-4E14-AED7-9A5BBC68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87DF698-5396-432D-B489-9B08AB4C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75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35A62B8-AAE7-4F6C-8115-54553E15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6CA31D4E-6AA0-4DCA-BED4-6FC7A3190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123D2C72-A157-40BE-A930-E1CE3784C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7B84D814-347B-4E06-AF23-3837D416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08C0-04A3-4DCB-8F3B-0072B748E55A}" type="datetime1">
              <a:rPr lang="es-ES" smtClean="0"/>
              <a:t>10/12/17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24ED96D7-253C-4848-AC9D-4C6C02BB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2C570925-8485-4109-A9CE-B344BE29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60-21A8-43FE-A0DE-23D28518FA2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67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EC9BC72F-7920-4640-9618-E7EA81D3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88FEB18F-7546-4D4A-8EE0-9DB7CE9F8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E194FCA-BC2B-4995-9C05-E6B060771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957B-7FED-4194-B149-D26E34A46781}" type="datetime1">
              <a:rPr lang="es-ES" smtClean="0"/>
              <a:t>10/12/17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E20DCD0-4A2B-42B9-A1FE-43A0BED69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Lingotts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1011E01-3785-410B-A84F-F3381A8FA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61660-21A8-43FE-A0DE-23D28518FA2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48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4CF5AA9-6727-4326-9352-DCB2AAEAA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11500" dirty="0">
                <a:latin typeface="Century Gothic" panose="020B0502020202020204" pitchFamily="34" charset="0"/>
              </a:rPr>
              <a:t>Lingotts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D7D67CB4-A662-47FE-B666-44DA6E1CA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i="1" dirty="0" err="1"/>
              <a:t>Unfolding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true </a:t>
            </a:r>
            <a:r>
              <a:rPr lang="es-ES" i="1" dirty="0" err="1"/>
              <a:t>power</a:t>
            </a:r>
            <a:r>
              <a:rPr lang="es-ES" i="1" dirty="0"/>
              <a:t> </a:t>
            </a:r>
            <a:r>
              <a:rPr lang="es-ES" i="1" dirty="0" err="1"/>
              <a:t>of</a:t>
            </a:r>
            <a:r>
              <a:rPr lang="es-ES" i="1" dirty="0"/>
              <a:t> </a:t>
            </a:r>
            <a:r>
              <a:rPr lang="es-ES" i="1" dirty="0" err="1"/>
              <a:t>blockchain</a:t>
            </a:r>
            <a:endParaRPr lang="es-ES" i="1" dirty="0"/>
          </a:p>
        </p:txBody>
      </p:sp>
      <p:sp>
        <p:nvSpPr>
          <p:cNvPr id="5" name="Marcador de pie de página 63">
            <a:extLst>
              <a:ext uri="{FF2B5EF4-FFF2-40B4-BE49-F238E27FC236}">
                <a16:creationId xmlns="" xmlns:a16="http://schemas.microsoft.com/office/drawing/2014/main" id="{A9D2271A-E39C-4947-9AFA-3E1CFB87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57" y="6356350"/>
            <a:ext cx="11920755" cy="365125"/>
          </a:xfrm>
        </p:spPr>
        <p:txBody>
          <a:bodyPr/>
          <a:lstStyle/>
          <a:p>
            <a:r>
              <a:rPr lang="es-ES" sz="4400" dirty="0" err="1"/>
              <a:t>Blockchainthon</a:t>
            </a:r>
            <a:r>
              <a:rPr lang="es-ES" sz="4400" dirty="0"/>
              <a:t> Madrid 2017</a:t>
            </a:r>
            <a:endParaRPr lang="es-ES" sz="1800" dirty="0"/>
          </a:p>
          <a:p>
            <a:endParaRPr lang="es-ES" sz="1800" dirty="0"/>
          </a:p>
        </p:txBody>
      </p:sp>
      <p:grpSp>
        <p:nvGrpSpPr>
          <p:cNvPr id="6" name="Grupo 5">
            <a:extLst>
              <a:ext uri="{FF2B5EF4-FFF2-40B4-BE49-F238E27FC236}">
                <a16:creationId xmlns="" xmlns:a16="http://schemas.microsoft.com/office/drawing/2014/main" id="{8EF1AAA1-8C89-42FF-B078-E492DCAE8EA2}"/>
              </a:ext>
            </a:extLst>
          </p:cNvPr>
          <p:cNvGrpSpPr/>
          <p:nvPr/>
        </p:nvGrpSpPr>
        <p:grpSpPr>
          <a:xfrm>
            <a:off x="5321204" y="4429919"/>
            <a:ext cx="1496459" cy="1515450"/>
            <a:chOff x="3805382" y="2456873"/>
            <a:chExt cx="951345" cy="972127"/>
          </a:xfrm>
          <a:solidFill>
            <a:srgbClr val="0070C0"/>
          </a:solidFill>
        </p:grpSpPr>
        <p:sp>
          <p:nvSpPr>
            <p:cNvPr id="7" name="Elipse 6">
              <a:extLst>
                <a:ext uri="{FF2B5EF4-FFF2-40B4-BE49-F238E27FC236}">
                  <a16:creationId xmlns="" xmlns:a16="http://schemas.microsoft.com/office/drawing/2014/main" id="{B3BAC309-56F9-4870-9098-46AACF67A616}"/>
                </a:ext>
              </a:extLst>
            </p:cNvPr>
            <p:cNvSpPr/>
            <p:nvPr/>
          </p:nvSpPr>
          <p:spPr>
            <a:xfrm>
              <a:off x="3805382" y="2456873"/>
              <a:ext cx="951345" cy="9721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Imagen 7">
              <a:extLst>
                <a:ext uri="{FF2B5EF4-FFF2-40B4-BE49-F238E27FC236}">
                  <a16:creationId xmlns="" xmlns:a16="http://schemas.microsoft.com/office/drawing/2014/main" id="{3622A0B7-81D9-4EF2-BC96-7F0481D81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642370"/>
              <a:ext cx="561109" cy="63223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7923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F574A81-4FD9-4501-81A6-EE1CB3EF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 err="1">
                <a:latin typeface="Century Gothic" panose="020B0502020202020204" pitchFamily="34" charset="0"/>
              </a:rPr>
              <a:t>Index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="" xmlns:a16="http://schemas.microsoft.com/office/drawing/2014/main" id="{C1AFB807-63A4-4140-B17E-3092BB4A952D}"/>
              </a:ext>
            </a:extLst>
          </p:cNvPr>
          <p:cNvCxnSpPr>
            <a:cxnSpLocks/>
          </p:cNvCxnSpPr>
          <p:nvPr/>
        </p:nvCxnSpPr>
        <p:spPr>
          <a:xfrm>
            <a:off x="838200" y="1447060"/>
            <a:ext cx="410981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1DB9FE56-7358-4356-B7AF-CC9892D1A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Century Gothic" panose="020B0502020202020204" pitchFamily="34" charset="0"/>
              </a:rPr>
              <a:t>The </a:t>
            </a:r>
            <a:r>
              <a:rPr lang="es-ES" dirty="0" err="1">
                <a:latin typeface="Century Gothic" panose="020B0502020202020204" pitchFamily="34" charset="0"/>
              </a:rPr>
              <a:t>Problem</a:t>
            </a:r>
            <a:endParaRPr lang="es-E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Century Gothic" panose="020B0502020202020204" pitchFamily="34" charset="0"/>
              </a:rPr>
              <a:t>The </a:t>
            </a:r>
            <a:r>
              <a:rPr lang="es-ES" dirty="0" err="1">
                <a:latin typeface="Century Gothic" panose="020B0502020202020204" pitchFamily="34" charset="0"/>
              </a:rPr>
              <a:t>Solution</a:t>
            </a:r>
            <a:endParaRPr lang="es-E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Century Gothic" panose="020B0502020202020204" pitchFamily="34" charset="0"/>
              </a:rPr>
              <a:t>The Token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Century Gothic" panose="020B0502020202020204" pitchFamily="34" charset="0"/>
              </a:rPr>
              <a:t>The </a:t>
            </a:r>
            <a:r>
              <a:rPr lang="es-ES" dirty="0" err="1">
                <a:latin typeface="Century Gothic" panose="020B0502020202020204" pitchFamily="34" charset="0"/>
              </a:rPr>
              <a:t>Platform</a:t>
            </a:r>
            <a:endParaRPr lang="es-E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Century Gothic" panose="020B0502020202020204" pitchFamily="34" charset="0"/>
              </a:rPr>
              <a:t>Business </a:t>
            </a:r>
            <a:r>
              <a:rPr lang="es-ES" dirty="0" err="1">
                <a:latin typeface="Century Gothic" panose="020B0502020202020204" pitchFamily="34" charset="0"/>
              </a:rPr>
              <a:t>model</a:t>
            </a:r>
            <a:endParaRPr lang="es-E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 err="1">
                <a:latin typeface="Century Gothic" panose="020B0502020202020204" pitchFamily="34" charset="0"/>
              </a:rPr>
              <a:t>Roadmap</a:t>
            </a:r>
            <a:endParaRPr lang="es-E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s-ES" dirty="0">
              <a:latin typeface="Century Gothic" panose="020B0502020202020204" pitchFamily="34" charset="0"/>
            </a:endParaRPr>
          </a:p>
        </p:txBody>
      </p:sp>
      <p:cxnSp>
        <p:nvCxnSpPr>
          <p:cNvPr id="16" name="Conector recto 15">
            <a:extLst>
              <a:ext uri="{FF2B5EF4-FFF2-40B4-BE49-F238E27FC236}">
                <a16:creationId xmlns="" xmlns:a16="http://schemas.microsoft.com/office/drawing/2014/main" id="{FD39FB86-C848-47BD-8286-D068B79EB87A}"/>
              </a:ext>
            </a:extLst>
          </p:cNvPr>
          <p:cNvCxnSpPr>
            <a:cxnSpLocks/>
          </p:cNvCxnSpPr>
          <p:nvPr/>
        </p:nvCxnSpPr>
        <p:spPr>
          <a:xfrm>
            <a:off x="838200" y="2300215"/>
            <a:ext cx="410981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="" xmlns:a16="http://schemas.microsoft.com/office/drawing/2014/main" id="{68F73F2B-E915-4E82-ABB5-781FEE51C6D5}"/>
              </a:ext>
            </a:extLst>
          </p:cNvPr>
          <p:cNvCxnSpPr>
            <a:cxnSpLocks/>
          </p:cNvCxnSpPr>
          <p:nvPr/>
        </p:nvCxnSpPr>
        <p:spPr>
          <a:xfrm>
            <a:off x="838200" y="2838600"/>
            <a:ext cx="410981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="" xmlns:a16="http://schemas.microsoft.com/office/drawing/2014/main" id="{E3DE4C98-86B9-424A-AEC2-41B5D7A60650}"/>
              </a:ext>
            </a:extLst>
          </p:cNvPr>
          <p:cNvCxnSpPr>
            <a:cxnSpLocks/>
          </p:cNvCxnSpPr>
          <p:nvPr/>
        </p:nvCxnSpPr>
        <p:spPr>
          <a:xfrm>
            <a:off x="838200" y="3325711"/>
            <a:ext cx="410981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="" xmlns:a16="http://schemas.microsoft.com/office/drawing/2014/main" id="{9CBCD358-7C07-4B06-9775-0103C8DCAC33}"/>
              </a:ext>
            </a:extLst>
          </p:cNvPr>
          <p:cNvCxnSpPr>
            <a:cxnSpLocks/>
          </p:cNvCxnSpPr>
          <p:nvPr/>
        </p:nvCxnSpPr>
        <p:spPr>
          <a:xfrm>
            <a:off x="838200" y="3829912"/>
            <a:ext cx="410981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="" xmlns:a16="http://schemas.microsoft.com/office/drawing/2014/main" id="{D2404349-77B9-46C2-A9BD-925169536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123" y="4185640"/>
            <a:ext cx="1253847" cy="125384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="" xmlns:a16="http://schemas.microsoft.com/office/drawing/2014/main" id="{14ADAE14-3504-44B3-9747-8BF66B442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806" y="1062806"/>
            <a:ext cx="1122317" cy="1122317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="" xmlns:a16="http://schemas.microsoft.com/office/drawing/2014/main" id="{B16AC4B0-B377-4FE3-981D-60F025DEBE55}"/>
              </a:ext>
            </a:extLst>
          </p:cNvPr>
          <p:cNvSpPr/>
          <p:nvPr/>
        </p:nvSpPr>
        <p:spPr>
          <a:xfrm>
            <a:off x="8529640" y="2882204"/>
            <a:ext cx="798992" cy="7989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="" xmlns:a16="http://schemas.microsoft.com/office/drawing/2014/main" id="{1825C770-4ECC-4DB0-BF04-F996155DBAA2}"/>
              </a:ext>
            </a:extLst>
          </p:cNvPr>
          <p:cNvSpPr/>
          <p:nvPr/>
        </p:nvSpPr>
        <p:spPr>
          <a:xfrm>
            <a:off x="8929136" y="3212157"/>
            <a:ext cx="798992" cy="7989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="" xmlns:a16="http://schemas.microsoft.com/office/drawing/2014/main" id="{B247CAD5-05C9-4589-BD1B-96B6CE20C9E2}"/>
              </a:ext>
            </a:extLst>
          </p:cNvPr>
          <p:cNvSpPr/>
          <p:nvPr/>
        </p:nvSpPr>
        <p:spPr>
          <a:xfrm>
            <a:off x="8929137" y="3212157"/>
            <a:ext cx="399496" cy="4690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="" xmlns:a16="http://schemas.microsoft.com/office/drawing/2014/main" id="{802D44A6-340A-48CF-BA3F-1A0D80DB6AB5}"/>
              </a:ext>
            </a:extLst>
          </p:cNvPr>
          <p:cNvSpPr/>
          <p:nvPr/>
        </p:nvSpPr>
        <p:spPr>
          <a:xfrm>
            <a:off x="7180790" y="2582967"/>
            <a:ext cx="3906174" cy="2966114"/>
          </a:xfrm>
          <a:prstGeom prst="roundRect">
            <a:avLst>
              <a:gd name="adj" fmla="val 4849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: angular 28">
            <a:extLst>
              <a:ext uri="{FF2B5EF4-FFF2-40B4-BE49-F238E27FC236}">
                <a16:creationId xmlns="" xmlns:a16="http://schemas.microsoft.com/office/drawing/2014/main" id="{35FC0B50-80AE-49B7-A4DA-DBAD6A19E91E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499123" y="1623965"/>
            <a:ext cx="1558032" cy="1329645"/>
          </a:xfrm>
          <a:prstGeom prst="bentConnector3">
            <a:avLst>
              <a:gd name="adj1" fmla="val 10014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>
            <a:extLst>
              <a:ext uri="{FF2B5EF4-FFF2-40B4-BE49-F238E27FC236}">
                <a16:creationId xmlns="" xmlns:a16="http://schemas.microsoft.com/office/drawing/2014/main" id="{BB0C22FE-7AA9-48D9-BF50-8F7846697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976" y="4275662"/>
            <a:ext cx="1073801" cy="1073801"/>
          </a:xfrm>
          <a:prstGeom prst="rect">
            <a:avLst/>
          </a:prstGeom>
        </p:spPr>
      </p:pic>
      <p:sp>
        <p:nvSpPr>
          <p:cNvPr id="31" name="Marcador de pie de página 63">
            <a:extLst>
              <a:ext uri="{FF2B5EF4-FFF2-40B4-BE49-F238E27FC236}">
                <a16:creationId xmlns="" xmlns:a16="http://schemas.microsoft.com/office/drawing/2014/main" id="{C48FB97F-EC31-44D2-8B47-F4373CCC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sz="4400" dirty="0" err="1"/>
              <a:t>Lingotts</a:t>
            </a:r>
            <a:endParaRPr lang="es-ES" sz="1800" dirty="0"/>
          </a:p>
          <a:p>
            <a:endParaRPr lang="es-ES" sz="1800" dirty="0"/>
          </a:p>
        </p:txBody>
      </p:sp>
      <p:cxnSp>
        <p:nvCxnSpPr>
          <p:cNvPr id="32" name="Conector recto 31">
            <a:extLst>
              <a:ext uri="{FF2B5EF4-FFF2-40B4-BE49-F238E27FC236}">
                <a16:creationId xmlns="" xmlns:a16="http://schemas.microsoft.com/office/drawing/2014/main" id="{CF7D8FE4-A322-4AFE-BD8C-6B3FBF0FE68F}"/>
              </a:ext>
            </a:extLst>
          </p:cNvPr>
          <p:cNvCxnSpPr>
            <a:cxnSpLocks/>
          </p:cNvCxnSpPr>
          <p:nvPr/>
        </p:nvCxnSpPr>
        <p:spPr>
          <a:xfrm>
            <a:off x="838200" y="4349781"/>
            <a:ext cx="410981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="" xmlns:a16="http://schemas.microsoft.com/office/drawing/2014/main" id="{A088929C-9F75-4A56-B794-EEE87A8D7965}"/>
              </a:ext>
            </a:extLst>
          </p:cNvPr>
          <p:cNvGrpSpPr/>
          <p:nvPr/>
        </p:nvGrpSpPr>
        <p:grpSpPr>
          <a:xfrm>
            <a:off x="4409390" y="6149922"/>
            <a:ext cx="607227" cy="571553"/>
            <a:chOff x="3805382" y="2456873"/>
            <a:chExt cx="951345" cy="972127"/>
          </a:xfrm>
          <a:solidFill>
            <a:srgbClr val="0070C0"/>
          </a:solidFill>
        </p:grpSpPr>
        <p:sp>
          <p:nvSpPr>
            <p:cNvPr id="36" name="Elipse 35">
              <a:extLst>
                <a:ext uri="{FF2B5EF4-FFF2-40B4-BE49-F238E27FC236}">
                  <a16:creationId xmlns="" xmlns:a16="http://schemas.microsoft.com/office/drawing/2014/main" id="{082040E3-DE4A-43D7-89FF-2F479C6609D6}"/>
                </a:ext>
              </a:extLst>
            </p:cNvPr>
            <p:cNvSpPr/>
            <p:nvPr/>
          </p:nvSpPr>
          <p:spPr>
            <a:xfrm>
              <a:off x="3805382" y="2456873"/>
              <a:ext cx="951345" cy="9721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7" name="Imagen 36">
              <a:extLst>
                <a:ext uri="{FF2B5EF4-FFF2-40B4-BE49-F238E27FC236}">
                  <a16:creationId xmlns="" xmlns:a16="http://schemas.microsoft.com/office/drawing/2014/main" id="{54E42900-DE0E-4FC5-9B86-3D5E3A064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642370"/>
              <a:ext cx="561109" cy="63223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6520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Elipse 60">
            <a:extLst>
              <a:ext uri="{FF2B5EF4-FFF2-40B4-BE49-F238E27FC236}">
                <a16:creationId xmlns="" xmlns:a16="http://schemas.microsoft.com/office/drawing/2014/main" id="{A6B00679-6B52-414E-8ED6-6403DB849A2F}"/>
              </a:ext>
            </a:extLst>
          </p:cNvPr>
          <p:cNvSpPr/>
          <p:nvPr/>
        </p:nvSpPr>
        <p:spPr>
          <a:xfrm>
            <a:off x="866770" y="1902069"/>
            <a:ext cx="1229142" cy="1229142"/>
          </a:xfrm>
          <a:prstGeom prst="ellipse">
            <a:avLst/>
          </a:prstGeom>
          <a:solidFill>
            <a:srgbClr val="FD8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>
            <a:extLst>
              <a:ext uri="{FF2B5EF4-FFF2-40B4-BE49-F238E27FC236}">
                <a16:creationId xmlns="" xmlns:a16="http://schemas.microsoft.com/office/drawing/2014/main" id="{D72B70DF-8244-4268-A1BD-61F7C6F9C313}"/>
              </a:ext>
            </a:extLst>
          </p:cNvPr>
          <p:cNvSpPr/>
          <p:nvPr/>
        </p:nvSpPr>
        <p:spPr>
          <a:xfrm>
            <a:off x="9911176" y="1919445"/>
            <a:ext cx="1229142" cy="1229142"/>
          </a:xfrm>
          <a:prstGeom prst="ellipse">
            <a:avLst/>
          </a:prstGeom>
          <a:solidFill>
            <a:srgbClr val="FD8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>
            <a:extLst>
              <a:ext uri="{FF2B5EF4-FFF2-40B4-BE49-F238E27FC236}">
                <a16:creationId xmlns="" xmlns:a16="http://schemas.microsoft.com/office/drawing/2014/main" id="{AD0146DA-D2CF-4844-8DF1-632F44840A25}"/>
              </a:ext>
            </a:extLst>
          </p:cNvPr>
          <p:cNvSpPr/>
          <p:nvPr/>
        </p:nvSpPr>
        <p:spPr>
          <a:xfrm>
            <a:off x="7128628" y="1909647"/>
            <a:ext cx="1229142" cy="1229142"/>
          </a:xfrm>
          <a:prstGeom prst="ellipse">
            <a:avLst/>
          </a:prstGeom>
          <a:solidFill>
            <a:srgbClr val="FD8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F574A81-4FD9-4501-81A6-EE1CB3EF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The </a:t>
            </a:r>
            <a:r>
              <a:rPr lang="es-ES" b="1" dirty="0" err="1">
                <a:latin typeface="Century Gothic" panose="020B0502020202020204" pitchFamily="34" charset="0"/>
              </a:rPr>
              <a:t>Problem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="" xmlns:a16="http://schemas.microsoft.com/office/drawing/2014/main" id="{C1AFB807-63A4-4140-B17E-3092BB4A952D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FC363362-75A3-45DF-B6E9-26BCD2F3DB15}"/>
              </a:ext>
            </a:extLst>
          </p:cNvPr>
          <p:cNvSpPr/>
          <p:nvPr/>
        </p:nvSpPr>
        <p:spPr>
          <a:xfrm>
            <a:off x="6739954" y="3910145"/>
            <a:ext cx="26030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b="1" dirty="0" err="1">
                <a:latin typeface="Century Gothic" panose="020B0502020202020204" pitchFamily="34" charset="0"/>
              </a:rPr>
              <a:t>Coins</a:t>
            </a:r>
            <a:r>
              <a:rPr lang="es-ES" dirty="0">
                <a:latin typeface="Century Gothic" panose="020B0502020202020204" pitchFamily="34" charset="0"/>
              </a:rPr>
              <a:t> are </a:t>
            </a:r>
            <a:r>
              <a:rPr lang="es-ES" dirty="0" err="1">
                <a:latin typeface="Century Gothic" panose="020B0502020202020204" pitchFamily="34" charset="0"/>
              </a:rPr>
              <a:t>completily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locked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for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making</a:t>
            </a:r>
            <a:r>
              <a:rPr lang="es-ES" dirty="0">
                <a:latin typeface="Century Gothic" panose="020B0502020202020204" pitchFamily="34" charset="0"/>
              </a:rPr>
              <a:t> new blocks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="" xmlns:a16="http://schemas.microsoft.com/office/drawing/2014/main" id="{7B79D652-1B9C-4A2B-A292-927C03067146}"/>
              </a:ext>
            </a:extLst>
          </p:cNvPr>
          <p:cNvSpPr/>
          <p:nvPr/>
        </p:nvSpPr>
        <p:spPr>
          <a:xfrm>
            <a:off x="462344" y="3910145"/>
            <a:ext cx="22639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dirty="0" err="1">
                <a:latin typeface="Century Gothic" panose="020B0502020202020204" pitchFamily="34" charset="0"/>
              </a:rPr>
              <a:t>Few</a:t>
            </a:r>
            <a:r>
              <a:rPr lang="es-ES" dirty="0">
                <a:latin typeface="Century Gothic" panose="020B0502020202020204" pitchFamily="34" charset="0"/>
              </a:rPr>
              <a:t> people </a:t>
            </a:r>
            <a:r>
              <a:rPr lang="es-ES" dirty="0" err="1">
                <a:latin typeface="Century Gothic" panose="020B0502020202020204" pitchFamily="34" charset="0"/>
              </a:rPr>
              <a:t>have</a:t>
            </a:r>
            <a:r>
              <a:rPr lang="es-ES" dirty="0">
                <a:latin typeface="Century Gothic" panose="020B0502020202020204" pitchFamily="34" charset="0"/>
              </a:rPr>
              <a:t> total control </a:t>
            </a:r>
            <a:r>
              <a:rPr lang="es-ES" dirty="0" err="1">
                <a:latin typeface="Century Gothic" panose="020B0502020202020204" pitchFamily="34" charset="0"/>
              </a:rPr>
              <a:t>of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network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power</a:t>
            </a:r>
            <a:endParaRPr lang="es-ES" dirty="0">
              <a:latin typeface="Century Gothic" panose="020B0502020202020204" pitchFamily="34" charset="0"/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="" xmlns:a16="http://schemas.microsoft.com/office/drawing/2014/main" id="{DBB085CE-C677-4DD0-9BF5-0C1473DAE5D1}"/>
              </a:ext>
            </a:extLst>
          </p:cNvPr>
          <p:cNvCxnSpPr>
            <a:cxnSpLocks/>
          </p:cNvCxnSpPr>
          <p:nvPr/>
        </p:nvCxnSpPr>
        <p:spPr>
          <a:xfrm>
            <a:off x="2692631" y="1754690"/>
            <a:ext cx="0" cy="4093435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n 25">
            <a:extLst>
              <a:ext uri="{FF2B5EF4-FFF2-40B4-BE49-F238E27FC236}">
                <a16:creationId xmlns="" xmlns:a16="http://schemas.microsoft.com/office/drawing/2014/main" id="{E5B76E11-9507-4346-8C31-9DDCE9FCD7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93" y="2054651"/>
            <a:ext cx="939136" cy="939134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="" xmlns:a16="http://schemas.microsoft.com/office/drawing/2014/main" id="{7EF46124-9465-4B9B-ACFA-D557A54DFD7D}"/>
              </a:ext>
            </a:extLst>
          </p:cNvPr>
          <p:cNvSpPr/>
          <p:nvPr/>
        </p:nvSpPr>
        <p:spPr>
          <a:xfrm>
            <a:off x="581828" y="3253639"/>
            <a:ext cx="2263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b="1" dirty="0" err="1">
                <a:latin typeface="Century Gothic" panose="020B0502020202020204" pitchFamily="34" charset="0"/>
              </a:rPr>
              <a:t>Proof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work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="" xmlns:a16="http://schemas.microsoft.com/office/drawing/2014/main" id="{8328424B-D04E-44FA-A0BB-0D4BBE2D647A}"/>
              </a:ext>
            </a:extLst>
          </p:cNvPr>
          <p:cNvSpPr/>
          <p:nvPr/>
        </p:nvSpPr>
        <p:spPr>
          <a:xfrm>
            <a:off x="2997068" y="3253639"/>
            <a:ext cx="1773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b="1" dirty="0" err="1">
                <a:latin typeface="Century Gothic" panose="020B0502020202020204" pitchFamily="34" charset="0"/>
              </a:rPr>
              <a:t>Proof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work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="" xmlns:a16="http://schemas.microsoft.com/office/drawing/2014/main" id="{AD560D38-49D7-4100-AE40-DCAEAD6EB45E}"/>
              </a:ext>
            </a:extLst>
          </p:cNvPr>
          <p:cNvSpPr/>
          <p:nvPr/>
        </p:nvSpPr>
        <p:spPr>
          <a:xfrm>
            <a:off x="6966608" y="3248515"/>
            <a:ext cx="1817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b="1" dirty="0" err="1">
                <a:latin typeface="Century Gothic" panose="020B0502020202020204" pitchFamily="34" charset="0"/>
              </a:rPr>
              <a:t>Proof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stake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="" xmlns:a16="http://schemas.microsoft.com/office/drawing/2014/main" id="{91AEDD17-621E-49E5-9926-62C9C6DAEC52}"/>
              </a:ext>
            </a:extLst>
          </p:cNvPr>
          <p:cNvSpPr/>
          <p:nvPr/>
        </p:nvSpPr>
        <p:spPr>
          <a:xfrm>
            <a:off x="2848948" y="3887466"/>
            <a:ext cx="210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dirty="0" err="1">
                <a:latin typeface="Century Gothic" panose="020B0502020202020204" pitchFamily="34" charset="0"/>
              </a:rPr>
              <a:t>Huge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energy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cost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7" name="Flecha: pentágono 36">
            <a:extLst>
              <a:ext uri="{FF2B5EF4-FFF2-40B4-BE49-F238E27FC236}">
                <a16:creationId xmlns="" xmlns:a16="http://schemas.microsoft.com/office/drawing/2014/main" id="{29D63625-F25A-4BE7-89BB-D70992129DFE}"/>
              </a:ext>
            </a:extLst>
          </p:cNvPr>
          <p:cNvSpPr/>
          <p:nvPr/>
        </p:nvSpPr>
        <p:spPr>
          <a:xfrm>
            <a:off x="4956369" y="1690688"/>
            <a:ext cx="1736939" cy="4150545"/>
          </a:xfrm>
          <a:prstGeom prst="homePlate">
            <a:avLst>
              <a:gd name="adj" fmla="val 22125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>
            <a:extLst>
              <a:ext uri="{FF2B5EF4-FFF2-40B4-BE49-F238E27FC236}">
                <a16:creationId xmlns="" xmlns:a16="http://schemas.microsoft.com/office/drawing/2014/main" id="{1608A3D7-2119-4732-B880-4B0E89E9EFAB}"/>
              </a:ext>
            </a:extLst>
          </p:cNvPr>
          <p:cNvSpPr/>
          <p:nvPr/>
        </p:nvSpPr>
        <p:spPr>
          <a:xfrm>
            <a:off x="4953166" y="3429000"/>
            <a:ext cx="1726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sz="1600" b="1" dirty="0" err="1">
                <a:latin typeface="Century Gothic" panose="020B0502020202020204" pitchFamily="34" charset="0"/>
              </a:rPr>
              <a:t>Descentralizing</a:t>
            </a:r>
            <a:r>
              <a:rPr lang="es-ES" sz="1600" b="1" dirty="0">
                <a:latin typeface="Century Gothic" panose="020B0502020202020204" pitchFamily="34" charset="0"/>
              </a:rPr>
              <a:t> </a:t>
            </a:r>
            <a:r>
              <a:rPr lang="es-ES" sz="1600" b="1" dirty="0" err="1">
                <a:latin typeface="Century Gothic" panose="020B0502020202020204" pitchFamily="34" charset="0"/>
              </a:rPr>
              <a:t>mining</a:t>
            </a:r>
            <a:r>
              <a:rPr lang="es-ES" sz="1600" b="1" dirty="0">
                <a:latin typeface="Century Gothic" panose="020B0502020202020204" pitchFamily="34" charset="0"/>
              </a:rPr>
              <a:t> </a:t>
            </a:r>
            <a:r>
              <a:rPr lang="es-ES" sz="1600" b="1" dirty="0" err="1">
                <a:latin typeface="Century Gothic" panose="020B0502020202020204" pitchFamily="34" charset="0"/>
              </a:rPr>
              <a:t>power</a:t>
            </a:r>
            <a:endParaRPr lang="es-ES" sz="1600" b="1" dirty="0">
              <a:latin typeface="Century Gothic" panose="020B0502020202020204" pitchFamily="34" charset="0"/>
            </a:endParaRPr>
          </a:p>
        </p:txBody>
      </p:sp>
      <p:pic>
        <p:nvPicPr>
          <p:cNvPr id="47" name="Imagen 46" descr="Imagen que contiene gráficos vectoriales&#10;&#10;Descripción generada con confianza alta">
            <a:extLst>
              <a:ext uri="{FF2B5EF4-FFF2-40B4-BE49-F238E27FC236}">
                <a16:creationId xmlns="" xmlns:a16="http://schemas.microsoft.com/office/drawing/2014/main" id="{EC7088A3-0E46-4435-A427-24ED6A955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568" y="1914629"/>
            <a:ext cx="1244018" cy="1244018"/>
          </a:xfrm>
          <a:prstGeom prst="rect">
            <a:avLst/>
          </a:prstGeom>
        </p:spPr>
      </p:pic>
      <p:cxnSp>
        <p:nvCxnSpPr>
          <p:cNvPr id="50" name="Conector recto 49">
            <a:extLst>
              <a:ext uri="{FF2B5EF4-FFF2-40B4-BE49-F238E27FC236}">
                <a16:creationId xmlns="" xmlns:a16="http://schemas.microsoft.com/office/drawing/2014/main" id="{9E8C1689-DC97-41E4-93A2-2851B6CF164A}"/>
              </a:ext>
            </a:extLst>
          </p:cNvPr>
          <p:cNvCxnSpPr>
            <a:cxnSpLocks/>
          </p:cNvCxnSpPr>
          <p:nvPr/>
        </p:nvCxnSpPr>
        <p:spPr>
          <a:xfrm>
            <a:off x="9160373" y="1754690"/>
            <a:ext cx="0" cy="4093435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="" xmlns:a16="http://schemas.microsoft.com/office/drawing/2014/main" id="{E3190389-AEC4-40B6-9216-EE84B578DDCF}"/>
              </a:ext>
            </a:extLst>
          </p:cNvPr>
          <p:cNvSpPr/>
          <p:nvPr/>
        </p:nvSpPr>
        <p:spPr>
          <a:xfrm>
            <a:off x="9506520" y="3253639"/>
            <a:ext cx="1817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b="1" dirty="0" err="1">
                <a:latin typeface="Century Gothic" panose="020B0502020202020204" pitchFamily="34" charset="0"/>
              </a:rPr>
              <a:t>Proof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of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stake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pic>
        <p:nvPicPr>
          <p:cNvPr id="53" name="Imagen 52">
            <a:extLst>
              <a:ext uri="{FF2B5EF4-FFF2-40B4-BE49-F238E27FC236}">
                <a16:creationId xmlns="" xmlns:a16="http://schemas.microsoft.com/office/drawing/2014/main" id="{C545AC3A-CEE0-4BB3-88BB-BF416A19B33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729" y="2125243"/>
            <a:ext cx="797950" cy="797950"/>
          </a:xfrm>
          <a:prstGeom prst="rect">
            <a:avLst/>
          </a:prstGeom>
        </p:spPr>
      </p:pic>
      <p:sp>
        <p:nvSpPr>
          <p:cNvPr id="56" name="Rectángulo 55">
            <a:extLst>
              <a:ext uri="{FF2B5EF4-FFF2-40B4-BE49-F238E27FC236}">
                <a16:creationId xmlns="" xmlns:a16="http://schemas.microsoft.com/office/drawing/2014/main" id="{21D6636F-8D16-43EB-83F1-EA24DA847B11}"/>
              </a:ext>
            </a:extLst>
          </p:cNvPr>
          <p:cNvSpPr/>
          <p:nvPr/>
        </p:nvSpPr>
        <p:spPr>
          <a:xfrm>
            <a:off x="9367258" y="3911173"/>
            <a:ext cx="2442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s-ES" dirty="0" err="1">
                <a:latin typeface="Century Gothic" panose="020B0502020202020204" pitchFamily="34" charset="0"/>
              </a:rPr>
              <a:t>Staking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coins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make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revenues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by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b="1" dirty="0" err="1">
                <a:latin typeface="Century Gothic" panose="020B0502020202020204" pitchFamily="34" charset="0"/>
              </a:rPr>
              <a:t>trusting</a:t>
            </a:r>
            <a:r>
              <a:rPr lang="es-ES" b="1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the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network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pic>
        <p:nvPicPr>
          <p:cNvPr id="63" name="Imagen 62">
            <a:extLst>
              <a:ext uri="{FF2B5EF4-FFF2-40B4-BE49-F238E27FC236}">
                <a16:creationId xmlns="" xmlns:a16="http://schemas.microsoft.com/office/drawing/2014/main" id="{C58B6124-25F0-4B9B-8DC0-B547AA29C85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1543F"/>
              </a:clrFrom>
              <a:clrTo>
                <a:srgbClr val="F1543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24779" y="1899712"/>
            <a:ext cx="1231499" cy="1231499"/>
          </a:xfrm>
          <a:prstGeom prst="rect">
            <a:avLst/>
          </a:prstGeom>
        </p:spPr>
      </p:pic>
      <p:sp>
        <p:nvSpPr>
          <p:cNvPr id="64" name="Marcador de pie de página 63">
            <a:extLst>
              <a:ext uri="{FF2B5EF4-FFF2-40B4-BE49-F238E27FC236}">
                <a16:creationId xmlns="" xmlns:a16="http://schemas.microsoft.com/office/drawing/2014/main" id="{D5DC5B53-2A38-4746-A6C7-534B8BF6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  <p:grpSp>
        <p:nvGrpSpPr>
          <p:cNvPr id="28" name="Grupo 27">
            <a:extLst>
              <a:ext uri="{FF2B5EF4-FFF2-40B4-BE49-F238E27FC236}">
                <a16:creationId xmlns="" xmlns:a16="http://schemas.microsoft.com/office/drawing/2014/main" id="{11E5B6E3-47EA-4715-97C1-A842CFA74CC9}"/>
              </a:ext>
            </a:extLst>
          </p:cNvPr>
          <p:cNvGrpSpPr/>
          <p:nvPr/>
        </p:nvGrpSpPr>
        <p:grpSpPr>
          <a:xfrm>
            <a:off x="4409390" y="6149922"/>
            <a:ext cx="607227" cy="571553"/>
            <a:chOff x="3805382" y="2456873"/>
            <a:chExt cx="951345" cy="972127"/>
          </a:xfrm>
          <a:solidFill>
            <a:srgbClr val="0070C0"/>
          </a:solidFill>
        </p:grpSpPr>
        <p:sp>
          <p:nvSpPr>
            <p:cNvPr id="29" name="Elipse 28">
              <a:extLst>
                <a:ext uri="{FF2B5EF4-FFF2-40B4-BE49-F238E27FC236}">
                  <a16:creationId xmlns="" xmlns:a16="http://schemas.microsoft.com/office/drawing/2014/main" id="{F0F01E20-2F85-4FE5-886E-D6D2F4BE48E3}"/>
                </a:ext>
              </a:extLst>
            </p:cNvPr>
            <p:cNvSpPr/>
            <p:nvPr/>
          </p:nvSpPr>
          <p:spPr>
            <a:xfrm>
              <a:off x="3805382" y="2456873"/>
              <a:ext cx="951345" cy="9721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0" name="Imagen 29">
              <a:extLst>
                <a:ext uri="{FF2B5EF4-FFF2-40B4-BE49-F238E27FC236}">
                  <a16:creationId xmlns="" xmlns:a16="http://schemas.microsoft.com/office/drawing/2014/main" id="{E8CF0C45-109D-41EB-BA64-2371B594D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642370"/>
              <a:ext cx="561109" cy="63223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05013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F574A81-4FD9-4501-81A6-EE1CB3EF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The </a:t>
            </a:r>
            <a:r>
              <a:rPr lang="es-ES" b="1" dirty="0" err="1">
                <a:latin typeface="Century Gothic" panose="020B0502020202020204" pitchFamily="34" charset="0"/>
              </a:rPr>
              <a:t>Solution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="" xmlns:a16="http://schemas.microsoft.com/office/drawing/2014/main" id="{C1AFB807-63A4-4140-B17E-3092BB4A952D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="" xmlns:a16="http://schemas.microsoft.com/office/drawing/2014/main" id="{539B610C-5BA1-4ED5-B671-2666972BE17B}"/>
              </a:ext>
            </a:extLst>
          </p:cNvPr>
          <p:cNvSpPr/>
          <p:nvPr/>
        </p:nvSpPr>
        <p:spPr>
          <a:xfrm>
            <a:off x="328922" y="2513387"/>
            <a:ext cx="1603371" cy="2348440"/>
          </a:xfrm>
          <a:prstGeom prst="roundRect">
            <a:avLst>
              <a:gd name="adj" fmla="val 19648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PoS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Coin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="" xmlns:a16="http://schemas.microsoft.com/office/drawing/2014/main" id="{FB6DEEC9-CBC1-45A5-BBDA-652EBE11D2ED}"/>
              </a:ext>
            </a:extLst>
          </p:cNvPr>
          <p:cNvSpPr/>
          <p:nvPr/>
        </p:nvSpPr>
        <p:spPr>
          <a:xfrm>
            <a:off x="675445" y="3349924"/>
            <a:ext cx="898650" cy="576511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Trust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="" xmlns:a16="http://schemas.microsoft.com/office/drawing/2014/main" id="{2B2A2A0B-2BE8-4E30-BA8F-80E5A26F67F3}"/>
              </a:ext>
            </a:extLst>
          </p:cNvPr>
          <p:cNvSpPr/>
          <p:nvPr/>
        </p:nvSpPr>
        <p:spPr>
          <a:xfrm>
            <a:off x="675445" y="4129924"/>
            <a:ext cx="898650" cy="576511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Value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="" xmlns:a16="http://schemas.microsoft.com/office/drawing/2014/main" id="{107A7BBB-D1DC-4C61-A316-17FC9CA497FF}"/>
              </a:ext>
            </a:extLst>
          </p:cNvPr>
          <p:cNvSpPr/>
          <p:nvPr/>
        </p:nvSpPr>
        <p:spPr>
          <a:xfrm>
            <a:off x="4139120" y="2528996"/>
            <a:ext cx="1289703" cy="980300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Century Gothic" panose="020B0502020202020204" pitchFamily="34" charset="0"/>
              </a:rPr>
              <a:t>Trust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="" xmlns:a16="http://schemas.microsoft.com/office/drawing/2014/main" id="{0CF8737E-4E0A-4D5B-AF6A-AB7244722304}"/>
              </a:ext>
            </a:extLst>
          </p:cNvPr>
          <p:cNvSpPr/>
          <p:nvPr/>
        </p:nvSpPr>
        <p:spPr>
          <a:xfrm>
            <a:off x="4142681" y="3901362"/>
            <a:ext cx="1286142" cy="980300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Value</a:t>
            </a:r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Flecha: pentágono 15">
            <a:extLst>
              <a:ext uri="{FF2B5EF4-FFF2-40B4-BE49-F238E27FC236}">
                <a16:creationId xmlns="" xmlns:a16="http://schemas.microsoft.com/office/drawing/2014/main" id="{52AC9F89-FA9C-441F-A69F-4D9E92AACABB}"/>
              </a:ext>
            </a:extLst>
          </p:cNvPr>
          <p:cNvSpPr/>
          <p:nvPr/>
        </p:nvSpPr>
        <p:spPr>
          <a:xfrm>
            <a:off x="5496504" y="2490093"/>
            <a:ext cx="619336" cy="1018329"/>
          </a:xfrm>
          <a:prstGeom prst="homePlate">
            <a:avLst>
              <a:gd name="adj" fmla="val 35405"/>
            </a:avLst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="" xmlns:a16="http://schemas.microsoft.com/office/drawing/2014/main" id="{FE72DD16-347D-49E1-BA19-11F5C1104222}"/>
              </a:ext>
            </a:extLst>
          </p:cNvPr>
          <p:cNvSpPr/>
          <p:nvPr/>
        </p:nvSpPr>
        <p:spPr>
          <a:xfrm>
            <a:off x="6183521" y="2512410"/>
            <a:ext cx="2173696" cy="980300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Community </a:t>
            </a:r>
            <a:r>
              <a:rPr lang="es-E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Staking</a:t>
            </a:r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="" xmlns:a16="http://schemas.microsoft.com/office/drawing/2014/main" id="{201D05F5-30A0-4892-B334-1724936019D7}"/>
              </a:ext>
            </a:extLst>
          </p:cNvPr>
          <p:cNvSpPr/>
          <p:nvPr/>
        </p:nvSpPr>
        <p:spPr>
          <a:xfrm>
            <a:off x="6170072" y="3901362"/>
            <a:ext cx="2187938" cy="980300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Lingotts (Token)</a:t>
            </a:r>
          </a:p>
          <a:p>
            <a:pPr algn="ctr"/>
            <a:endParaRPr lang="es-ES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s-ES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="" xmlns:a16="http://schemas.microsoft.com/office/drawing/2014/main" id="{067E6580-AF20-4EE9-B9CF-10C962DD6D8D}"/>
              </a:ext>
            </a:extLst>
          </p:cNvPr>
          <p:cNvSpPr/>
          <p:nvPr/>
        </p:nvSpPr>
        <p:spPr>
          <a:xfrm>
            <a:off x="9148406" y="3806087"/>
            <a:ext cx="2714672" cy="2399995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Lingotts C2C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marketplace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="" xmlns:a16="http://schemas.microsoft.com/office/drawing/2014/main" id="{8B85AA7B-D994-4939-B71F-E1BF3C6D2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899" y="4955548"/>
            <a:ext cx="599434" cy="599434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="" xmlns:a16="http://schemas.microsoft.com/office/drawing/2014/main" id="{336FA75D-8EBD-46E1-B74C-F0EBF8FA2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308" y="4955548"/>
            <a:ext cx="599434" cy="599434"/>
          </a:xfrm>
          <a:prstGeom prst="rect">
            <a:avLst/>
          </a:prstGeom>
        </p:spPr>
      </p:pic>
      <p:sp>
        <p:nvSpPr>
          <p:cNvPr id="67" name="CuadroTexto 66">
            <a:extLst>
              <a:ext uri="{FF2B5EF4-FFF2-40B4-BE49-F238E27FC236}">
                <a16:creationId xmlns="" xmlns:a16="http://schemas.microsoft.com/office/drawing/2014/main" id="{5E02815F-C7D5-43D4-A5B4-58EDC50C257E}"/>
              </a:ext>
            </a:extLst>
          </p:cNvPr>
          <p:cNvSpPr txBox="1"/>
          <p:nvPr/>
        </p:nvSpPr>
        <p:spPr>
          <a:xfrm>
            <a:off x="6169629" y="4383164"/>
            <a:ext cx="967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1 </a:t>
            </a:r>
            <a:r>
              <a:rPr lang="es-ES" b="1" dirty="0" err="1">
                <a:latin typeface="Century Gothic" panose="020B0502020202020204" pitchFamily="34" charset="0"/>
              </a:rPr>
              <a:t>Ether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="" xmlns:a16="http://schemas.microsoft.com/office/drawing/2014/main" id="{EEE99A08-694E-49DD-B018-53EF92468313}"/>
              </a:ext>
            </a:extLst>
          </p:cNvPr>
          <p:cNvSpPr txBox="1"/>
          <p:nvPr/>
        </p:nvSpPr>
        <p:spPr>
          <a:xfrm>
            <a:off x="7215008" y="4383491"/>
            <a:ext cx="1239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1 </a:t>
            </a:r>
            <a:r>
              <a:rPr lang="es-ES" b="1" dirty="0" err="1">
                <a:latin typeface="Century Gothic" panose="020B0502020202020204" pitchFamily="34" charset="0"/>
              </a:rPr>
              <a:t>Lingott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69" name="Es igual a 68">
            <a:extLst>
              <a:ext uri="{FF2B5EF4-FFF2-40B4-BE49-F238E27FC236}">
                <a16:creationId xmlns="" xmlns:a16="http://schemas.microsoft.com/office/drawing/2014/main" id="{C9BFE865-6A9E-4176-B798-EE7B8BD059F0}"/>
              </a:ext>
            </a:extLst>
          </p:cNvPr>
          <p:cNvSpPr/>
          <p:nvPr/>
        </p:nvSpPr>
        <p:spPr>
          <a:xfrm>
            <a:off x="7043170" y="4455229"/>
            <a:ext cx="247828" cy="265747"/>
          </a:xfrm>
          <a:prstGeom prst="mathEqual">
            <a:avLst>
              <a:gd name="adj1" fmla="val 10657"/>
              <a:gd name="adj2" fmla="val 1176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0" name="Flecha: curvada hacia abajo 69">
            <a:extLst>
              <a:ext uri="{FF2B5EF4-FFF2-40B4-BE49-F238E27FC236}">
                <a16:creationId xmlns="" xmlns:a16="http://schemas.microsoft.com/office/drawing/2014/main" id="{C376EE51-19A6-4C4E-9803-BB030C4B72A0}"/>
              </a:ext>
            </a:extLst>
          </p:cNvPr>
          <p:cNvSpPr/>
          <p:nvPr/>
        </p:nvSpPr>
        <p:spPr>
          <a:xfrm>
            <a:off x="9683841" y="4768103"/>
            <a:ext cx="1669959" cy="187445"/>
          </a:xfrm>
          <a:prstGeom prst="curvedDownArrow">
            <a:avLst>
              <a:gd name="adj1" fmla="val 50000"/>
              <a:gd name="adj2" fmla="val 50000"/>
              <a:gd name="adj3" fmla="val 25000"/>
            </a:avLst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1" name="Flecha: curvada hacia abajo 70">
            <a:extLst>
              <a:ext uri="{FF2B5EF4-FFF2-40B4-BE49-F238E27FC236}">
                <a16:creationId xmlns="" xmlns:a16="http://schemas.microsoft.com/office/drawing/2014/main" id="{ED78855A-C8EB-4583-A2E4-11E127F004D4}"/>
              </a:ext>
            </a:extLst>
          </p:cNvPr>
          <p:cNvSpPr/>
          <p:nvPr/>
        </p:nvSpPr>
        <p:spPr>
          <a:xfrm rot="10800000">
            <a:off x="9683841" y="5578911"/>
            <a:ext cx="1669959" cy="187445"/>
          </a:xfrm>
          <a:prstGeom prst="curvedDownArrow">
            <a:avLst>
              <a:gd name="adj1" fmla="val 50000"/>
              <a:gd name="adj2" fmla="val 50000"/>
              <a:gd name="adj3" fmla="val 25000"/>
            </a:avLst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="" xmlns:a16="http://schemas.microsoft.com/office/drawing/2014/main" id="{DAD2F9AD-C4CB-409D-9974-75642ECEBE0E}"/>
              </a:ext>
            </a:extLst>
          </p:cNvPr>
          <p:cNvSpPr/>
          <p:nvPr/>
        </p:nvSpPr>
        <p:spPr>
          <a:xfrm>
            <a:off x="9874283" y="5104027"/>
            <a:ext cx="1238067" cy="231774"/>
          </a:xfrm>
          <a:prstGeom prst="roundRect">
            <a:avLst/>
          </a:prstGeom>
          <a:noFill/>
          <a:ln>
            <a:solidFill>
              <a:srgbClr val="556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i="1" dirty="0">
                <a:solidFill>
                  <a:schemeClr val="tx1"/>
                </a:solidFill>
                <a:latin typeface="Century Gothic" panose="020B0502020202020204" pitchFamily="34" charset="0"/>
              </a:rPr>
              <a:t>Commerce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="" xmlns:a16="http://schemas.microsoft.com/office/drawing/2014/main" id="{73A33975-6F10-4602-9D8E-178FABC8065F}"/>
              </a:ext>
            </a:extLst>
          </p:cNvPr>
          <p:cNvSpPr/>
          <p:nvPr/>
        </p:nvSpPr>
        <p:spPr>
          <a:xfrm>
            <a:off x="2044975" y="2480467"/>
            <a:ext cx="1628420" cy="2381359"/>
          </a:xfrm>
          <a:prstGeom prst="roundRect">
            <a:avLst>
              <a:gd name="adj" fmla="val 19648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Lingotts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Unfold</a:t>
            </a:r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them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4" name="Imagen 53">
            <a:extLst>
              <a:ext uri="{FF2B5EF4-FFF2-40B4-BE49-F238E27FC236}">
                <a16:creationId xmlns="" xmlns:a16="http://schemas.microsoft.com/office/drawing/2014/main" id="{29730306-2EF2-4427-BC43-0F7B8E153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907436" y="3806087"/>
            <a:ext cx="435808" cy="435808"/>
          </a:xfrm>
          <a:prstGeom prst="rect">
            <a:avLst/>
          </a:prstGeom>
        </p:spPr>
      </p:pic>
      <p:cxnSp>
        <p:nvCxnSpPr>
          <p:cNvPr id="56" name="Conector recto de flecha 55">
            <a:extLst>
              <a:ext uri="{FF2B5EF4-FFF2-40B4-BE49-F238E27FC236}">
                <a16:creationId xmlns="" xmlns:a16="http://schemas.microsoft.com/office/drawing/2014/main" id="{21042979-62D6-4A57-A895-7ED7C34F000E}"/>
              </a:ext>
            </a:extLst>
          </p:cNvPr>
          <p:cNvCxnSpPr>
            <a:cxnSpLocks/>
            <a:stCxn id="64" idx="3"/>
            <a:endCxn id="28" idx="1"/>
          </p:cNvCxnSpPr>
          <p:nvPr/>
        </p:nvCxnSpPr>
        <p:spPr>
          <a:xfrm flipV="1">
            <a:off x="3673395" y="3019146"/>
            <a:ext cx="465725" cy="652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="" xmlns:a16="http://schemas.microsoft.com/office/drawing/2014/main" id="{05542DB2-2AE5-4273-A962-B185A5C96310}"/>
              </a:ext>
            </a:extLst>
          </p:cNvPr>
          <p:cNvCxnSpPr>
            <a:cxnSpLocks/>
            <a:stCxn id="64" idx="3"/>
            <a:endCxn id="30" idx="1"/>
          </p:cNvCxnSpPr>
          <p:nvPr/>
        </p:nvCxnSpPr>
        <p:spPr>
          <a:xfrm>
            <a:off x="3673395" y="3671147"/>
            <a:ext cx="469286" cy="720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Marcador de pie de página 63">
            <a:extLst>
              <a:ext uri="{FF2B5EF4-FFF2-40B4-BE49-F238E27FC236}">
                <a16:creationId xmlns="" xmlns:a16="http://schemas.microsoft.com/office/drawing/2014/main" id="{A3418DC6-FBC8-42BF-BD7B-7B1A8763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  <p:sp>
        <p:nvSpPr>
          <p:cNvPr id="104" name="Flecha: pentágono 103">
            <a:extLst>
              <a:ext uri="{FF2B5EF4-FFF2-40B4-BE49-F238E27FC236}">
                <a16:creationId xmlns="" xmlns:a16="http://schemas.microsoft.com/office/drawing/2014/main" id="{DAD7FF75-DA0D-4BD7-B188-F32583BCB01C}"/>
              </a:ext>
            </a:extLst>
          </p:cNvPr>
          <p:cNvSpPr/>
          <p:nvPr/>
        </p:nvSpPr>
        <p:spPr>
          <a:xfrm>
            <a:off x="5477454" y="3890773"/>
            <a:ext cx="619336" cy="1018329"/>
          </a:xfrm>
          <a:prstGeom prst="homePlate">
            <a:avLst>
              <a:gd name="adj" fmla="val 35405"/>
            </a:avLst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Flecha: pentágono 104">
            <a:extLst>
              <a:ext uri="{FF2B5EF4-FFF2-40B4-BE49-F238E27FC236}">
                <a16:creationId xmlns="" xmlns:a16="http://schemas.microsoft.com/office/drawing/2014/main" id="{AD7188B9-E3E9-4E60-9D92-B77C0AA64170}"/>
              </a:ext>
            </a:extLst>
          </p:cNvPr>
          <p:cNvSpPr/>
          <p:nvPr/>
        </p:nvSpPr>
        <p:spPr>
          <a:xfrm>
            <a:off x="8439196" y="3863333"/>
            <a:ext cx="619336" cy="1018329"/>
          </a:xfrm>
          <a:prstGeom prst="homePlate">
            <a:avLst>
              <a:gd name="adj" fmla="val 35405"/>
            </a:avLst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: pentágono 28">
            <a:extLst>
              <a:ext uri="{FF2B5EF4-FFF2-40B4-BE49-F238E27FC236}">
                <a16:creationId xmlns="" xmlns:a16="http://schemas.microsoft.com/office/drawing/2014/main" id="{3093F40E-9928-41EB-8946-06396247B72F}"/>
              </a:ext>
            </a:extLst>
          </p:cNvPr>
          <p:cNvSpPr/>
          <p:nvPr/>
        </p:nvSpPr>
        <p:spPr>
          <a:xfrm>
            <a:off x="8439196" y="2505444"/>
            <a:ext cx="619336" cy="1018329"/>
          </a:xfrm>
          <a:prstGeom prst="homePlate">
            <a:avLst>
              <a:gd name="adj" fmla="val 35405"/>
            </a:avLst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="" xmlns:a16="http://schemas.microsoft.com/office/drawing/2014/main" id="{18B6D899-04C4-44D6-AC44-DDC98D4AE6D7}"/>
              </a:ext>
            </a:extLst>
          </p:cNvPr>
          <p:cNvSpPr/>
          <p:nvPr/>
        </p:nvSpPr>
        <p:spPr>
          <a:xfrm>
            <a:off x="9126213" y="2527761"/>
            <a:ext cx="2173696" cy="980300"/>
          </a:xfrm>
          <a:prstGeom prst="roundRect">
            <a:avLst>
              <a:gd name="adj" fmla="val 8286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Profits</a:t>
            </a:r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="" xmlns:a16="http://schemas.microsoft.com/office/drawing/2014/main" id="{77C1B605-A81F-4634-9671-A3EA9A3FA899}"/>
              </a:ext>
            </a:extLst>
          </p:cNvPr>
          <p:cNvGrpSpPr/>
          <p:nvPr/>
        </p:nvGrpSpPr>
        <p:grpSpPr>
          <a:xfrm>
            <a:off x="4409390" y="6149922"/>
            <a:ext cx="607227" cy="571553"/>
            <a:chOff x="3805382" y="2456873"/>
            <a:chExt cx="951345" cy="972127"/>
          </a:xfrm>
          <a:solidFill>
            <a:srgbClr val="0070C0"/>
          </a:solidFill>
        </p:grpSpPr>
        <p:sp>
          <p:nvSpPr>
            <p:cNvPr id="36" name="Elipse 35">
              <a:extLst>
                <a:ext uri="{FF2B5EF4-FFF2-40B4-BE49-F238E27FC236}">
                  <a16:creationId xmlns="" xmlns:a16="http://schemas.microsoft.com/office/drawing/2014/main" id="{65BCCA94-D7C0-49B1-B091-97A4829FABC2}"/>
                </a:ext>
              </a:extLst>
            </p:cNvPr>
            <p:cNvSpPr/>
            <p:nvPr/>
          </p:nvSpPr>
          <p:spPr>
            <a:xfrm>
              <a:off x="3805382" y="2456873"/>
              <a:ext cx="951345" cy="9721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7" name="Imagen 36">
              <a:extLst>
                <a:ext uri="{FF2B5EF4-FFF2-40B4-BE49-F238E27FC236}">
                  <a16:creationId xmlns="" xmlns:a16="http://schemas.microsoft.com/office/drawing/2014/main" id="{D9B26574-FE32-4C57-9E22-6F53F77E3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642370"/>
              <a:ext cx="561109" cy="63223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60991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E526AB71-7CC4-4A93-81BA-0C3FAA048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387" y="3429000"/>
            <a:ext cx="1018902" cy="1018902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="" xmlns:a16="http://schemas.microsoft.com/office/drawing/2014/main" id="{6192F883-8EAC-441E-9434-F2EFD7A31273}"/>
              </a:ext>
            </a:extLst>
          </p:cNvPr>
          <p:cNvSpPr/>
          <p:nvPr/>
        </p:nvSpPr>
        <p:spPr>
          <a:xfrm>
            <a:off x="2020632" y="1825626"/>
            <a:ext cx="3052853" cy="4287098"/>
          </a:xfrm>
          <a:prstGeom prst="roundRect">
            <a:avLst>
              <a:gd name="adj" fmla="val 19648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Century Gothic" panose="020B0502020202020204" pitchFamily="34" charset="0"/>
              </a:rPr>
              <a:t>ICO TOKEN</a:t>
            </a:r>
          </a:p>
          <a:p>
            <a:pPr algn="ctr"/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High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especulation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May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go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to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0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value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No incentive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to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use in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applications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No Benefit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="" xmlns:a16="http://schemas.microsoft.com/office/drawing/2014/main" id="{C7C70EEE-3D13-4EA7-A7FF-E48F69C6C711}"/>
              </a:ext>
            </a:extLst>
          </p:cNvPr>
          <p:cNvSpPr/>
          <p:nvPr/>
        </p:nvSpPr>
        <p:spPr>
          <a:xfrm>
            <a:off x="6931403" y="1825625"/>
            <a:ext cx="3315083" cy="4287098"/>
          </a:xfrm>
          <a:prstGeom prst="roundRect">
            <a:avLst>
              <a:gd name="adj" fmla="val 19648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Century Gothic" panose="020B0502020202020204" pitchFamily="34" charset="0"/>
              </a:rPr>
              <a:t>LINGOTT TOKEN</a:t>
            </a:r>
          </a:p>
          <a:p>
            <a:pPr algn="ctr"/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s-E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Low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especulation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Minimum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value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guaranteed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Promotes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network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Gives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PoS</a:t>
            </a:r>
            <a:r>
              <a:rPr lang="es-ES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revenue</a:t>
            </a:r>
            <a:endParaRPr lang="es-E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CA1CF16C-07D6-4EDF-B0E1-244735D6C2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atin typeface="Century Gothic" panose="020B0502020202020204" pitchFamily="34" charset="0"/>
              </a:rPr>
              <a:t>The Token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AC742B68-C957-417E-B63E-B628895D1678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pie de página 63">
            <a:extLst>
              <a:ext uri="{FF2B5EF4-FFF2-40B4-BE49-F238E27FC236}">
                <a16:creationId xmlns="" xmlns:a16="http://schemas.microsoft.com/office/drawing/2014/main" id="{29494C76-34BC-4731-A599-5623A1C0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  <p:grpSp>
        <p:nvGrpSpPr>
          <p:cNvPr id="13" name="Grupo 12">
            <a:extLst>
              <a:ext uri="{FF2B5EF4-FFF2-40B4-BE49-F238E27FC236}">
                <a16:creationId xmlns="" xmlns:a16="http://schemas.microsoft.com/office/drawing/2014/main" id="{452E5E3B-57F7-4A79-B958-BBA7BA141867}"/>
              </a:ext>
            </a:extLst>
          </p:cNvPr>
          <p:cNvGrpSpPr/>
          <p:nvPr/>
        </p:nvGrpSpPr>
        <p:grpSpPr>
          <a:xfrm>
            <a:off x="4409390" y="6149922"/>
            <a:ext cx="607227" cy="571553"/>
            <a:chOff x="3805382" y="2456873"/>
            <a:chExt cx="951345" cy="972127"/>
          </a:xfrm>
          <a:solidFill>
            <a:srgbClr val="0070C0"/>
          </a:solidFill>
        </p:grpSpPr>
        <p:sp>
          <p:nvSpPr>
            <p:cNvPr id="14" name="Elipse 13">
              <a:extLst>
                <a:ext uri="{FF2B5EF4-FFF2-40B4-BE49-F238E27FC236}">
                  <a16:creationId xmlns="" xmlns:a16="http://schemas.microsoft.com/office/drawing/2014/main" id="{0473F06A-51B7-4136-BDD6-4FA8E9D277B9}"/>
                </a:ext>
              </a:extLst>
            </p:cNvPr>
            <p:cNvSpPr/>
            <p:nvPr/>
          </p:nvSpPr>
          <p:spPr>
            <a:xfrm>
              <a:off x="3805382" y="2456873"/>
              <a:ext cx="951345" cy="9721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5" name="Imagen 14">
              <a:extLst>
                <a:ext uri="{FF2B5EF4-FFF2-40B4-BE49-F238E27FC236}">
                  <a16:creationId xmlns="" xmlns:a16="http://schemas.microsoft.com/office/drawing/2014/main" id="{24B32E85-1588-44C1-89B9-DC64471BA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642370"/>
              <a:ext cx="561109" cy="63223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4679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ángulo: esquinas redondeadas 48">
            <a:extLst>
              <a:ext uri="{FF2B5EF4-FFF2-40B4-BE49-F238E27FC236}">
                <a16:creationId xmlns="" xmlns:a16="http://schemas.microsoft.com/office/drawing/2014/main" id="{114DFE1E-91E2-4E6B-9722-E9C035A6732F}"/>
              </a:ext>
            </a:extLst>
          </p:cNvPr>
          <p:cNvSpPr/>
          <p:nvPr/>
        </p:nvSpPr>
        <p:spPr>
          <a:xfrm>
            <a:off x="3695699" y="3210646"/>
            <a:ext cx="7658101" cy="2561117"/>
          </a:xfrm>
          <a:prstGeom prst="roundRect">
            <a:avLst>
              <a:gd name="adj" fmla="val 2700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F574A81-4FD9-4501-81A6-EE1CB3EF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The </a:t>
            </a:r>
            <a:r>
              <a:rPr lang="es-ES" b="1" dirty="0" err="1">
                <a:latin typeface="Century Gothic" panose="020B0502020202020204" pitchFamily="34" charset="0"/>
              </a:rPr>
              <a:t>Platform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="" xmlns:a16="http://schemas.microsoft.com/office/drawing/2014/main" id="{C1AFB807-63A4-4140-B17E-3092BB4A952D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grama de flujo: proceso alternativo 2">
            <a:extLst>
              <a:ext uri="{FF2B5EF4-FFF2-40B4-BE49-F238E27FC236}">
                <a16:creationId xmlns="" xmlns:a16="http://schemas.microsoft.com/office/drawing/2014/main" id="{D4BD2B4B-7590-45CF-B912-11F6960A3FE0}"/>
              </a:ext>
            </a:extLst>
          </p:cNvPr>
          <p:cNvSpPr/>
          <p:nvPr/>
        </p:nvSpPr>
        <p:spPr>
          <a:xfrm>
            <a:off x="3973161" y="3338818"/>
            <a:ext cx="2102266" cy="2298582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Accounts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stake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Diagrama de flujo: proceso alternativo 39">
            <a:extLst>
              <a:ext uri="{FF2B5EF4-FFF2-40B4-BE49-F238E27FC236}">
                <a16:creationId xmlns="" xmlns:a16="http://schemas.microsoft.com/office/drawing/2014/main" id="{6DC115A4-A08A-44E1-94B6-C26253A92F54}"/>
              </a:ext>
            </a:extLst>
          </p:cNvPr>
          <p:cNvSpPr/>
          <p:nvPr/>
        </p:nvSpPr>
        <p:spPr>
          <a:xfrm>
            <a:off x="6481184" y="3338819"/>
            <a:ext cx="2102266" cy="2298582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DAO </a:t>
            </a:r>
            <a:r>
              <a:rPr lang="es-ES" dirty="0" err="1">
                <a:solidFill>
                  <a:schemeClr val="tx1"/>
                </a:solidFill>
              </a:rPr>
              <a:t>management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1" name="Diagrama de flujo: proceso alternativo 40">
            <a:extLst>
              <a:ext uri="{FF2B5EF4-FFF2-40B4-BE49-F238E27FC236}">
                <a16:creationId xmlns="" xmlns:a16="http://schemas.microsoft.com/office/drawing/2014/main" id="{757024B4-43EE-4CB8-982D-B811D269D095}"/>
              </a:ext>
            </a:extLst>
          </p:cNvPr>
          <p:cNvSpPr/>
          <p:nvPr/>
        </p:nvSpPr>
        <p:spPr>
          <a:xfrm>
            <a:off x="8989207" y="3338818"/>
            <a:ext cx="2102266" cy="2298583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Marketplace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</a:rPr>
              <a:t>Crownlending</a:t>
            </a:r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</a:rPr>
              <a:t>Lottery</a:t>
            </a:r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</a:rPr>
              <a:t>Exchanges</a:t>
            </a:r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2" name="Diagrama de flujo: proceso alternativo 41">
            <a:extLst>
              <a:ext uri="{FF2B5EF4-FFF2-40B4-BE49-F238E27FC236}">
                <a16:creationId xmlns="" xmlns:a16="http://schemas.microsoft.com/office/drawing/2014/main" id="{F77BFA6C-0319-4E01-9CEC-EE3310100692}"/>
              </a:ext>
            </a:extLst>
          </p:cNvPr>
          <p:cNvSpPr/>
          <p:nvPr/>
        </p:nvSpPr>
        <p:spPr>
          <a:xfrm>
            <a:off x="838200" y="4206200"/>
            <a:ext cx="2267306" cy="56537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Users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4" name="Diagrama de flujo: proceso alternativo 43">
            <a:extLst>
              <a:ext uri="{FF2B5EF4-FFF2-40B4-BE49-F238E27FC236}">
                <a16:creationId xmlns="" xmlns:a16="http://schemas.microsoft.com/office/drawing/2014/main" id="{054AE234-92DE-4253-BC19-F86DE30CD0A1}"/>
              </a:ext>
            </a:extLst>
          </p:cNvPr>
          <p:cNvSpPr/>
          <p:nvPr/>
        </p:nvSpPr>
        <p:spPr>
          <a:xfrm>
            <a:off x="838200" y="3218792"/>
            <a:ext cx="2267306" cy="56537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Third-party</a:t>
            </a:r>
            <a:r>
              <a:rPr lang="es-ES" dirty="0">
                <a:solidFill>
                  <a:schemeClr val="tx1"/>
                </a:solidFill>
              </a:rPr>
              <a:t> Digital </a:t>
            </a:r>
            <a:r>
              <a:rPr lang="es-ES" dirty="0" err="1">
                <a:solidFill>
                  <a:schemeClr val="tx1"/>
                </a:solidFill>
              </a:rPr>
              <a:t>Identity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0" name="Flecha: pentágono 49">
            <a:extLst>
              <a:ext uri="{FF2B5EF4-FFF2-40B4-BE49-F238E27FC236}">
                <a16:creationId xmlns="" xmlns:a16="http://schemas.microsoft.com/office/drawing/2014/main" id="{D394AEDF-D992-4E33-9A7A-F60EFC0939B7}"/>
              </a:ext>
            </a:extLst>
          </p:cNvPr>
          <p:cNvSpPr/>
          <p:nvPr/>
        </p:nvSpPr>
        <p:spPr>
          <a:xfrm>
            <a:off x="3208084" y="3257850"/>
            <a:ext cx="389369" cy="526313"/>
          </a:xfrm>
          <a:prstGeom prst="homePlate">
            <a:avLst>
              <a:gd name="adj" fmla="val 38068"/>
            </a:avLst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Signo más 54">
            <a:extLst>
              <a:ext uri="{FF2B5EF4-FFF2-40B4-BE49-F238E27FC236}">
                <a16:creationId xmlns="" xmlns:a16="http://schemas.microsoft.com/office/drawing/2014/main" id="{33DCFE16-88B6-4EF4-902A-03023DFD01E0}"/>
              </a:ext>
            </a:extLst>
          </p:cNvPr>
          <p:cNvSpPr/>
          <p:nvPr/>
        </p:nvSpPr>
        <p:spPr>
          <a:xfrm>
            <a:off x="6173960" y="4368372"/>
            <a:ext cx="217922" cy="23947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Signo más 55">
            <a:extLst>
              <a:ext uri="{FF2B5EF4-FFF2-40B4-BE49-F238E27FC236}">
                <a16:creationId xmlns="" xmlns:a16="http://schemas.microsoft.com/office/drawing/2014/main" id="{B8B7885B-FE6D-45E4-B94C-66E4AB39C419}"/>
              </a:ext>
            </a:extLst>
          </p:cNvPr>
          <p:cNvSpPr/>
          <p:nvPr/>
        </p:nvSpPr>
        <p:spPr>
          <a:xfrm>
            <a:off x="8672752" y="4375720"/>
            <a:ext cx="217922" cy="23947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Diagrama de flujo: proceso alternativo 45">
            <a:extLst>
              <a:ext uri="{FF2B5EF4-FFF2-40B4-BE49-F238E27FC236}">
                <a16:creationId xmlns="" xmlns:a16="http://schemas.microsoft.com/office/drawing/2014/main" id="{AC50F52A-56B5-42A0-98D4-4D43833B4259}"/>
              </a:ext>
            </a:extLst>
          </p:cNvPr>
          <p:cNvSpPr/>
          <p:nvPr/>
        </p:nvSpPr>
        <p:spPr>
          <a:xfrm>
            <a:off x="838200" y="5206393"/>
            <a:ext cx="2267306" cy="56537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PoS</a:t>
            </a:r>
            <a:r>
              <a:rPr lang="es-ES" dirty="0">
                <a:solidFill>
                  <a:schemeClr val="tx1"/>
                </a:solidFill>
              </a:rPr>
              <a:t> blockchain</a:t>
            </a:r>
          </a:p>
        </p:txBody>
      </p:sp>
      <p:sp>
        <p:nvSpPr>
          <p:cNvPr id="54" name="Diagrama de flujo: proceso alternativo 53">
            <a:extLst>
              <a:ext uri="{FF2B5EF4-FFF2-40B4-BE49-F238E27FC236}">
                <a16:creationId xmlns="" xmlns:a16="http://schemas.microsoft.com/office/drawing/2014/main" id="{D457B66C-07BB-4C9F-939C-C704ED2F99BF}"/>
              </a:ext>
            </a:extLst>
          </p:cNvPr>
          <p:cNvSpPr/>
          <p:nvPr/>
        </p:nvSpPr>
        <p:spPr>
          <a:xfrm>
            <a:off x="838200" y="1586412"/>
            <a:ext cx="10515600" cy="91507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Lingotts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is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a </a:t>
            </a:r>
            <a:r>
              <a:rPr lang="es-ES" b="1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fintech</a:t>
            </a: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b="1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descentralized</a:t>
            </a: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b="1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platform</a:t>
            </a: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that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supports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proof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of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stake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allowing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users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not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losing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b="1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opportunity</a:t>
            </a: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b="1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cost</a:t>
            </a: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endParaRPr lang="es-ES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Marcador de pie de página 63">
            <a:extLst>
              <a:ext uri="{FF2B5EF4-FFF2-40B4-BE49-F238E27FC236}">
                <a16:creationId xmlns="" xmlns:a16="http://schemas.microsoft.com/office/drawing/2014/main" id="{44886990-1520-4953-942F-FE9D9060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  <p:sp>
        <p:nvSpPr>
          <p:cNvPr id="19" name="Flecha: pentágono 18">
            <a:extLst>
              <a:ext uri="{FF2B5EF4-FFF2-40B4-BE49-F238E27FC236}">
                <a16:creationId xmlns="" xmlns:a16="http://schemas.microsoft.com/office/drawing/2014/main" id="{E43339CC-EC3C-4915-BC11-5652809AC04E}"/>
              </a:ext>
            </a:extLst>
          </p:cNvPr>
          <p:cNvSpPr/>
          <p:nvPr/>
        </p:nvSpPr>
        <p:spPr>
          <a:xfrm>
            <a:off x="3208084" y="4225728"/>
            <a:ext cx="389369" cy="526313"/>
          </a:xfrm>
          <a:prstGeom prst="homePlate">
            <a:avLst>
              <a:gd name="adj" fmla="val 38068"/>
            </a:avLst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pentágono 19">
            <a:extLst>
              <a:ext uri="{FF2B5EF4-FFF2-40B4-BE49-F238E27FC236}">
                <a16:creationId xmlns="" xmlns:a16="http://schemas.microsoft.com/office/drawing/2014/main" id="{BAB48800-4929-47C1-A5AB-0754C845A166}"/>
              </a:ext>
            </a:extLst>
          </p:cNvPr>
          <p:cNvSpPr/>
          <p:nvPr/>
        </p:nvSpPr>
        <p:spPr>
          <a:xfrm>
            <a:off x="3208084" y="5206393"/>
            <a:ext cx="389369" cy="526313"/>
          </a:xfrm>
          <a:prstGeom prst="homePlate">
            <a:avLst>
              <a:gd name="adj" fmla="val 38068"/>
            </a:avLst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8" name="Grupo 17">
            <a:extLst>
              <a:ext uri="{FF2B5EF4-FFF2-40B4-BE49-F238E27FC236}">
                <a16:creationId xmlns="" xmlns:a16="http://schemas.microsoft.com/office/drawing/2014/main" id="{2BAA665D-743B-4D81-834F-791467B149E6}"/>
              </a:ext>
            </a:extLst>
          </p:cNvPr>
          <p:cNvGrpSpPr/>
          <p:nvPr/>
        </p:nvGrpSpPr>
        <p:grpSpPr>
          <a:xfrm>
            <a:off x="4409390" y="6149922"/>
            <a:ext cx="607227" cy="571553"/>
            <a:chOff x="3805382" y="2456873"/>
            <a:chExt cx="951345" cy="972127"/>
          </a:xfrm>
          <a:solidFill>
            <a:srgbClr val="0070C0"/>
          </a:solidFill>
        </p:grpSpPr>
        <p:sp>
          <p:nvSpPr>
            <p:cNvPr id="21" name="Elipse 20">
              <a:extLst>
                <a:ext uri="{FF2B5EF4-FFF2-40B4-BE49-F238E27FC236}">
                  <a16:creationId xmlns="" xmlns:a16="http://schemas.microsoft.com/office/drawing/2014/main" id="{47CFFAB9-B205-4503-9F57-40EDF0360032}"/>
                </a:ext>
              </a:extLst>
            </p:cNvPr>
            <p:cNvSpPr/>
            <p:nvPr/>
          </p:nvSpPr>
          <p:spPr>
            <a:xfrm>
              <a:off x="3805382" y="2456873"/>
              <a:ext cx="951345" cy="9721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2" name="Imagen 21">
              <a:extLst>
                <a:ext uri="{FF2B5EF4-FFF2-40B4-BE49-F238E27FC236}">
                  <a16:creationId xmlns="" xmlns:a16="http://schemas.microsoft.com/office/drawing/2014/main" id="{AD059DC0-6C8D-4491-80A2-A1582D1BF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642370"/>
              <a:ext cx="561109" cy="63223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66437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63">
            <a:extLst>
              <a:ext uri="{FF2B5EF4-FFF2-40B4-BE49-F238E27FC236}">
                <a16:creationId xmlns="" xmlns:a16="http://schemas.microsoft.com/office/drawing/2014/main" id="{DCCF73F2-9060-4EF6-B56D-B85A93F2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58A42E5-BCF6-4284-9F99-30AFCF16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Business </a:t>
            </a:r>
            <a:r>
              <a:rPr lang="es-ES" b="1" dirty="0" err="1">
                <a:latin typeface="Century Gothic" panose="020B0502020202020204" pitchFamily="34" charset="0"/>
              </a:rPr>
              <a:t>model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="" xmlns:a16="http://schemas.microsoft.com/office/drawing/2014/main" id="{ECB1B954-376E-4109-B842-6908EAC22437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="" xmlns:a16="http://schemas.microsoft.com/office/drawing/2014/main" id="{6C7B5641-1486-4919-BCD5-A09A6C322ACF}"/>
              </a:ext>
            </a:extLst>
          </p:cNvPr>
          <p:cNvGrpSpPr/>
          <p:nvPr/>
        </p:nvGrpSpPr>
        <p:grpSpPr>
          <a:xfrm>
            <a:off x="4409390" y="6149922"/>
            <a:ext cx="607227" cy="571553"/>
            <a:chOff x="3805382" y="2456873"/>
            <a:chExt cx="951345" cy="972127"/>
          </a:xfrm>
          <a:solidFill>
            <a:srgbClr val="0070C0"/>
          </a:solidFill>
        </p:grpSpPr>
        <p:sp>
          <p:nvSpPr>
            <p:cNvPr id="10" name="Elipse 9">
              <a:extLst>
                <a:ext uri="{FF2B5EF4-FFF2-40B4-BE49-F238E27FC236}">
                  <a16:creationId xmlns="" xmlns:a16="http://schemas.microsoft.com/office/drawing/2014/main" id="{47B4F6AD-8A04-4C41-9F0A-3FD473FF71B3}"/>
                </a:ext>
              </a:extLst>
            </p:cNvPr>
            <p:cNvSpPr/>
            <p:nvPr/>
          </p:nvSpPr>
          <p:spPr>
            <a:xfrm>
              <a:off x="3805382" y="2456873"/>
              <a:ext cx="951345" cy="9721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1" name="Imagen 10">
              <a:extLst>
                <a:ext uri="{FF2B5EF4-FFF2-40B4-BE49-F238E27FC236}">
                  <a16:creationId xmlns="" xmlns:a16="http://schemas.microsoft.com/office/drawing/2014/main" id="{73E1CAB8-7F46-415F-BC1C-A223765D9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642370"/>
              <a:ext cx="561109" cy="632236"/>
            </a:xfrm>
            <a:prstGeom prst="rect">
              <a:avLst/>
            </a:prstGeom>
            <a:grpFill/>
          </p:spPr>
        </p:pic>
      </p:grpSp>
      <p:sp>
        <p:nvSpPr>
          <p:cNvPr id="12" name="Diagrama de flujo: proceso alternativo 11">
            <a:extLst>
              <a:ext uri="{FF2B5EF4-FFF2-40B4-BE49-F238E27FC236}">
                <a16:creationId xmlns="" xmlns:a16="http://schemas.microsoft.com/office/drawing/2014/main" id="{B53F5A44-CF52-4D6A-ACBB-CF1D561AD11A}"/>
              </a:ext>
            </a:extLst>
          </p:cNvPr>
          <p:cNvSpPr/>
          <p:nvPr/>
        </p:nvSpPr>
        <p:spPr>
          <a:xfrm>
            <a:off x="838200" y="2318592"/>
            <a:ext cx="5257800" cy="72491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Potential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15.000.000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users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who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utilize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online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banking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in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Spain</a:t>
            </a:r>
            <a:endParaRPr lang="es-ES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Diagrama de flujo: proceso alternativo 14">
            <a:extLst>
              <a:ext uri="{FF2B5EF4-FFF2-40B4-BE49-F238E27FC236}">
                <a16:creationId xmlns="" xmlns:a16="http://schemas.microsoft.com/office/drawing/2014/main" id="{305E877E-F070-41EB-AFBE-3253F5E14C22}"/>
              </a:ext>
            </a:extLst>
          </p:cNvPr>
          <p:cNvSpPr/>
          <p:nvPr/>
        </p:nvSpPr>
        <p:spPr>
          <a:xfrm>
            <a:off x="838200" y="3270103"/>
            <a:ext cx="5257800" cy="396240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Lingotts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users</a:t>
            </a:r>
            <a:endParaRPr lang="es-ES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Diagrama de flujo: proceso alternativo 17">
            <a:extLst>
              <a:ext uri="{FF2B5EF4-FFF2-40B4-BE49-F238E27FC236}">
                <a16:creationId xmlns="" xmlns:a16="http://schemas.microsoft.com/office/drawing/2014/main" id="{7915695F-BC7B-4AE2-A3D7-D845BE280E35}"/>
              </a:ext>
            </a:extLst>
          </p:cNvPr>
          <p:cNvSpPr/>
          <p:nvPr/>
        </p:nvSpPr>
        <p:spPr>
          <a:xfrm>
            <a:off x="845820" y="3875300"/>
            <a:ext cx="2423160" cy="396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Staking</a:t>
            </a:r>
            <a:endParaRPr lang="es-ES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Diagrama de flujo: proceso alternativo 18">
            <a:extLst>
              <a:ext uri="{FF2B5EF4-FFF2-40B4-BE49-F238E27FC236}">
                <a16:creationId xmlns="" xmlns:a16="http://schemas.microsoft.com/office/drawing/2014/main" id="{ED941687-C365-43D9-AE4F-F062815E821D}"/>
              </a:ext>
            </a:extLst>
          </p:cNvPr>
          <p:cNvSpPr/>
          <p:nvPr/>
        </p:nvSpPr>
        <p:spPr>
          <a:xfrm>
            <a:off x="838200" y="4500538"/>
            <a:ext cx="2423160" cy="396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Stake</a:t>
            </a: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Benefits</a:t>
            </a:r>
            <a:endParaRPr lang="es-ES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Diagrama de flujo: proceso alternativo 19">
            <a:extLst>
              <a:ext uri="{FF2B5EF4-FFF2-40B4-BE49-F238E27FC236}">
                <a16:creationId xmlns="" xmlns:a16="http://schemas.microsoft.com/office/drawing/2014/main" id="{39AB961B-8F46-4E9E-AF2E-EBF8CCA36A20}"/>
              </a:ext>
            </a:extLst>
          </p:cNvPr>
          <p:cNvSpPr/>
          <p:nvPr/>
        </p:nvSpPr>
        <p:spPr>
          <a:xfrm>
            <a:off x="845820" y="5125776"/>
            <a:ext cx="2423160" cy="396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5%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fees</a:t>
            </a:r>
            <a:endParaRPr lang="es-ES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Diagrama de flujo: proceso alternativo 20">
            <a:extLst>
              <a:ext uri="{FF2B5EF4-FFF2-40B4-BE49-F238E27FC236}">
                <a16:creationId xmlns="" xmlns:a16="http://schemas.microsoft.com/office/drawing/2014/main" id="{4DD80432-F826-460D-BC35-2E426177314F}"/>
              </a:ext>
            </a:extLst>
          </p:cNvPr>
          <p:cNvSpPr/>
          <p:nvPr/>
        </p:nvSpPr>
        <p:spPr>
          <a:xfrm>
            <a:off x="3680460" y="3875300"/>
            <a:ext cx="2423160" cy="396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Marketplace</a:t>
            </a:r>
          </a:p>
        </p:txBody>
      </p:sp>
      <p:sp>
        <p:nvSpPr>
          <p:cNvPr id="22" name="Diagrama de flujo: proceso alternativo 21">
            <a:extLst>
              <a:ext uri="{FF2B5EF4-FFF2-40B4-BE49-F238E27FC236}">
                <a16:creationId xmlns="" xmlns:a16="http://schemas.microsoft.com/office/drawing/2014/main" id="{7F19F9C8-E8E4-4A82-955C-EE9FF273634A}"/>
              </a:ext>
            </a:extLst>
          </p:cNvPr>
          <p:cNvSpPr/>
          <p:nvPr/>
        </p:nvSpPr>
        <p:spPr>
          <a:xfrm>
            <a:off x="3680460" y="5130980"/>
            <a:ext cx="2423160" cy="396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>
                <a:solidFill>
                  <a:schemeClr val="tx1"/>
                </a:solidFill>
                <a:latin typeface="Century Gothic" panose="020B0502020202020204" pitchFamily="34" charset="0"/>
              </a:rPr>
              <a:t>1% </a:t>
            </a: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fees</a:t>
            </a:r>
            <a:endParaRPr lang="es-ES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Diagrama de flujo: proceso alternativo 26">
            <a:extLst>
              <a:ext uri="{FF2B5EF4-FFF2-40B4-BE49-F238E27FC236}">
                <a16:creationId xmlns="" xmlns:a16="http://schemas.microsoft.com/office/drawing/2014/main" id="{096D70EF-164F-4E2E-9251-2DE73625A8E1}"/>
              </a:ext>
            </a:extLst>
          </p:cNvPr>
          <p:cNvSpPr/>
          <p:nvPr/>
        </p:nvSpPr>
        <p:spPr>
          <a:xfrm>
            <a:off x="2255520" y="1689736"/>
            <a:ext cx="2423160" cy="396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INCOME</a:t>
            </a:r>
          </a:p>
        </p:txBody>
      </p:sp>
      <p:sp>
        <p:nvSpPr>
          <p:cNvPr id="28" name="Diagrama de flujo: proceso alternativo 27">
            <a:extLst>
              <a:ext uri="{FF2B5EF4-FFF2-40B4-BE49-F238E27FC236}">
                <a16:creationId xmlns="" xmlns:a16="http://schemas.microsoft.com/office/drawing/2014/main" id="{C4DE1180-2F4E-4938-9A41-97B910295936}"/>
              </a:ext>
            </a:extLst>
          </p:cNvPr>
          <p:cNvSpPr/>
          <p:nvPr/>
        </p:nvSpPr>
        <p:spPr>
          <a:xfrm>
            <a:off x="7719060" y="1698995"/>
            <a:ext cx="2423160" cy="396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COSTS</a:t>
            </a:r>
          </a:p>
        </p:txBody>
      </p:sp>
      <p:graphicFrame>
        <p:nvGraphicFramePr>
          <p:cNvPr id="31" name="Gráfico 30">
            <a:extLst>
              <a:ext uri="{FF2B5EF4-FFF2-40B4-BE49-F238E27FC236}">
                <a16:creationId xmlns="" xmlns:a16="http://schemas.microsoft.com/office/drawing/2014/main" id="{59187582-5CE6-471C-9032-8FE666B15F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0946808"/>
              </p:ext>
            </p:extLst>
          </p:nvPr>
        </p:nvGraphicFramePr>
        <p:xfrm>
          <a:off x="7113269" y="2426284"/>
          <a:ext cx="3634741" cy="3194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Diagrama de flujo: proceso alternativo 31">
            <a:extLst>
              <a:ext uri="{FF2B5EF4-FFF2-40B4-BE49-F238E27FC236}">
                <a16:creationId xmlns="" xmlns:a16="http://schemas.microsoft.com/office/drawing/2014/main" id="{18F59FC5-2F93-4533-8253-7D34C7D4EC52}"/>
              </a:ext>
            </a:extLst>
          </p:cNvPr>
          <p:cNvSpPr/>
          <p:nvPr/>
        </p:nvSpPr>
        <p:spPr>
          <a:xfrm>
            <a:off x="3680460" y="4498001"/>
            <a:ext cx="2423160" cy="396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s-ES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Transactions</a:t>
            </a:r>
            <a:endParaRPr lang="es-ES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2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58A42E5-BCF6-4284-9F99-30AFCF16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 err="1">
                <a:latin typeface="Century Gothic" panose="020B0502020202020204" pitchFamily="34" charset="0"/>
              </a:rPr>
              <a:t>Roadmap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="" xmlns:a16="http://schemas.microsoft.com/office/drawing/2014/main" id="{ECB1B954-376E-4109-B842-6908EAC22437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a 2">
            <a:extLst>
              <a:ext uri="{FF2B5EF4-FFF2-40B4-BE49-F238E27FC236}">
                <a16:creationId xmlns="" xmlns:a16="http://schemas.microsoft.com/office/drawing/2014/main" id="{70FB9898-81C8-4342-8387-89DA64A56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5714970"/>
              </p:ext>
            </p:extLst>
          </p:nvPr>
        </p:nvGraphicFramePr>
        <p:xfrm>
          <a:off x="1956824" y="1572799"/>
          <a:ext cx="7989115" cy="4486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Marcador de pie de página 63">
            <a:extLst>
              <a:ext uri="{FF2B5EF4-FFF2-40B4-BE49-F238E27FC236}">
                <a16:creationId xmlns="" xmlns:a16="http://schemas.microsoft.com/office/drawing/2014/main" id="{EAB46106-0D03-4210-A6C5-CE6AA037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 sz="4400" dirty="0"/>
              <a:t>Lingotts</a:t>
            </a:r>
            <a:endParaRPr lang="es-ES" sz="1800" dirty="0"/>
          </a:p>
          <a:p>
            <a:endParaRPr lang="es-ES" sz="1800" dirty="0"/>
          </a:p>
        </p:txBody>
      </p:sp>
      <p:grpSp>
        <p:nvGrpSpPr>
          <p:cNvPr id="15" name="Grupo 14">
            <a:extLst>
              <a:ext uri="{FF2B5EF4-FFF2-40B4-BE49-F238E27FC236}">
                <a16:creationId xmlns="" xmlns:a16="http://schemas.microsoft.com/office/drawing/2014/main" id="{4C327FDC-D5B5-4B62-BCA1-B1B5999A61D1}"/>
              </a:ext>
            </a:extLst>
          </p:cNvPr>
          <p:cNvGrpSpPr/>
          <p:nvPr/>
        </p:nvGrpSpPr>
        <p:grpSpPr>
          <a:xfrm>
            <a:off x="4409390" y="6149922"/>
            <a:ext cx="607227" cy="571553"/>
            <a:chOff x="3805382" y="2456873"/>
            <a:chExt cx="951345" cy="972127"/>
          </a:xfrm>
          <a:solidFill>
            <a:srgbClr val="0070C0"/>
          </a:solidFill>
        </p:grpSpPr>
        <p:sp>
          <p:nvSpPr>
            <p:cNvPr id="16" name="Elipse 15">
              <a:extLst>
                <a:ext uri="{FF2B5EF4-FFF2-40B4-BE49-F238E27FC236}">
                  <a16:creationId xmlns="" xmlns:a16="http://schemas.microsoft.com/office/drawing/2014/main" id="{1AB07B42-E05C-4894-A200-729365E51746}"/>
                </a:ext>
              </a:extLst>
            </p:cNvPr>
            <p:cNvSpPr/>
            <p:nvPr/>
          </p:nvSpPr>
          <p:spPr>
            <a:xfrm>
              <a:off x="3805382" y="2456873"/>
              <a:ext cx="951345" cy="9721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" name="Imagen 16">
              <a:extLst>
                <a:ext uri="{FF2B5EF4-FFF2-40B4-BE49-F238E27FC236}">
                  <a16:creationId xmlns="" xmlns:a16="http://schemas.microsoft.com/office/drawing/2014/main" id="{E3711BF5-73CC-4C95-94C3-F0A49E76C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2642370"/>
              <a:ext cx="561109" cy="63223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68472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Lingotts</a:t>
            </a:r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B58A42E5-BCF6-4284-9F99-30AFCF16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 smtClean="0">
                <a:latin typeface="Century Gothic" panose="020B0502020202020204" pitchFamily="34" charset="0"/>
              </a:rPr>
              <a:t>Demo Live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cxnSp>
        <p:nvCxnSpPr>
          <p:cNvPr id="8" name="Conector recto 6">
            <a:extLst>
              <a:ext uri="{FF2B5EF4-FFF2-40B4-BE49-F238E27FC236}">
                <a16:creationId xmlns="" xmlns:a16="http://schemas.microsoft.com/office/drawing/2014/main" id="{ECB1B954-376E-4109-B842-6908EAC22437}"/>
              </a:ext>
            </a:extLst>
          </p:cNvPr>
          <p:cNvCxnSpPr/>
          <p:nvPr/>
        </p:nvCxnSpPr>
        <p:spPr>
          <a:xfrm>
            <a:off x="838200" y="1447060"/>
            <a:ext cx="104453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ingottsDemo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39950" y="1825625"/>
            <a:ext cx="7912100" cy="4351338"/>
          </a:xfrm>
        </p:spPr>
      </p:pic>
    </p:spTree>
    <p:extLst>
      <p:ext uri="{BB962C8B-B14F-4D97-AF65-F5344CB8AC3E}">
        <p14:creationId xmlns:p14="http://schemas.microsoft.com/office/powerpoint/2010/main" val="75377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235</Words>
  <Application>Microsoft Macintosh PowerPoint</Application>
  <PresentationFormat>Widescreen</PresentationFormat>
  <Paragraphs>95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Century Gothic</vt:lpstr>
      <vt:lpstr>Arial</vt:lpstr>
      <vt:lpstr>Tema de Office</vt:lpstr>
      <vt:lpstr>Lingotts</vt:lpstr>
      <vt:lpstr>Index</vt:lpstr>
      <vt:lpstr>The Problem</vt:lpstr>
      <vt:lpstr>The Solution</vt:lpstr>
      <vt:lpstr>PowerPoint Presentation</vt:lpstr>
      <vt:lpstr>The Platform</vt:lpstr>
      <vt:lpstr>Business model</vt:lpstr>
      <vt:lpstr>Roadmap</vt:lpstr>
      <vt:lpstr>Demo Live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Alcázar</dc:creator>
  <cp:lastModifiedBy>Alicia Lombarte</cp:lastModifiedBy>
  <cp:revision>94</cp:revision>
  <dcterms:created xsi:type="dcterms:W3CDTF">2017-12-08T17:20:26Z</dcterms:created>
  <dcterms:modified xsi:type="dcterms:W3CDTF">2017-12-10T16:47:23Z</dcterms:modified>
</cp:coreProperties>
</file>